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tiff" ContentType="image/tiff"/>
  <Default Extension="vml" ContentType="application/vnd.openxmlformats-officedocument.vmlDrawing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tags/tag1.xml" ContentType="application/vnd.openxmlformats-officedocument.presentationml.tags+xml"/>
  <Override PartName="/ppt/notesSlides/notesSlide2.xml" ContentType="application/vnd.openxmlformats-officedocument.presentationml.notesSlid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notesSlides/notesSlide3.xml" ContentType="application/vnd.openxmlformats-officedocument.presentationml.notesSlide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notesSlides/notesSlide4.xml" ContentType="application/vnd.openxmlformats-officedocument.presentationml.notesSlide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notesSlides/notesSlide5.xml" ContentType="application/vnd.openxmlformats-officedocument.presentationml.notesSlide+xml"/>
  <Override PartName="/ppt/tags/tag10.xml" ContentType="application/vnd.openxmlformats-officedocument.presentationml.tags+xml"/>
  <Override PartName="/ppt/notesSlides/notesSlide6.xml" ContentType="application/vnd.openxmlformats-officedocument.presentationml.notesSlide+xml"/>
  <Override PartName="/ppt/tags/tag11.xml" ContentType="application/vnd.openxmlformats-officedocument.presentationml.tags+xml"/>
  <Override PartName="/ppt/notesSlides/notesSlide7.xml" ContentType="application/vnd.openxmlformats-officedocument.presentationml.notesSlide+xml"/>
  <Override PartName="/ppt/tags/tag12.xml" ContentType="application/vnd.openxmlformats-officedocument.presentationml.tags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tags/tag13.xml" ContentType="application/vnd.openxmlformats-officedocument.presentationml.tags+xml"/>
  <Override PartName="/ppt/notesSlides/notesSlide10.xml" ContentType="application/vnd.openxmlformats-officedocument.presentationml.notesSlide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notesSlides/notesSlide11.xml" ContentType="application/vnd.openxmlformats-officedocument.presentationml.notesSlide+xml"/>
  <Override PartName="/ppt/tags/tag17.xml" ContentType="application/vnd.openxmlformats-officedocument.presentationml.tags+xml"/>
  <Override PartName="/ppt/notesSlides/notesSlide12.xml" ContentType="application/vnd.openxmlformats-officedocument.presentationml.notesSlide+xml"/>
  <Override PartName="/ppt/tags/tag18.xml" ContentType="application/vnd.openxmlformats-officedocument.presentationml.tags+xml"/>
  <Override PartName="/ppt/notesSlides/notesSlide13.xml" ContentType="application/vnd.openxmlformats-officedocument.presentationml.notesSlide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notesSlides/notesSlide16.xml" ContentType="application/vnd.openxmlformats-officedocument.presentationml.notesSlide+xml"/>
  <Override PartName="/ppt/tags/tag25.xml" ContentType="application/vnd.openxmlformats-officedocument.presentationml.tags+xml"/>
  <Override PartName="/ppt/notesSlides/notesSlide17.xml" ContentType="application/vnd.openxmlformats-officedocument.presentationml.notesSlide+xml"/>
  <Override PartName="/ppt/tags/tag26.xml" ContentType="application/vnd.openxmlformats-officedocument.presentationml.tags+xml"/>
  <Override PartName="/ppt/notesSlides/notesSlide18.xml" ContentType="application/vnd.openxmlformats-officedocument.presentationml.notesSlide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tags/tag29.xml" ContentType="application/vnd.openxmlformats-officedocument.presentationml.tags+xml"/>
  <Override PartName="/ppt/notesSlides/notesSlide23.xml" ContentType="application/vnd.openxmlformats-officedocument.presentationml.notesSlide+xml"/>
  <Override PartName="/ppt/tags/tag30.xml" ContentType="application/vnd.openxmlformats-officedocument.presentationml.tags+xml"/>
  <Override PartName="/ppt/notesSlides/notesSlide24.xml" ContentType="application/vnd.openxmlformats-officedocument.presentationml.notesSlide+xml"/>
  <Override PartName="/ppt/tags/tag31.xml" ContentType="application/vnd.openxmlformats-officedocument.presentationml.tags+xml"/>
  <Override PartName="/ppt/notesSlides/notesSlide25.xml" ContentType="application/vnd.openxmlformats-officedocument.presentationml.notesSlide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notesSlides/notesSlide26.xml" ContentType="application/vnd.openxmlformats-officedocument.presentationml.notesSlide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notesSlides/notesSlide27.xml" ContentType="application/vnd.openxmlformats-officedocument.presentationml.notesSlide+xml"/>
  <Override PartName="/ppt/tags/tag43.xml" ContentType="application/vnd.openxmlformats-officedocument.presentationml.tags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tags/tag44.xml" ContentType="application/vnd.openxmlformats-officedocument.presentationml.tags+xml"/>
  <Override PartName="/ppt/notesSlides/notesSlide31.xml" ContentType="application/vnd.openxmlformats-officedocument.presentationml.notesSlide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notesSlides/notesSlide32.xml" ContentType="application/vnd.openxmlformats-officedocument.presentationml.notesSlide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notesSlides/notesSlide33.xml" ContentType="application/vnd.openxmlformats-officedocument.presentationml.notesSlide+xml"/>
  <Override PartName="/ppt/tags/tag51.xml" ContentType="application/vnd.openxmlformats-officedocument.presentationml.tags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notesSlides/notesSlide37.xml" ContentType="application/vnd.openxmlformats-officedocument.presentationml.notesSlide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notesSlides/notesSlide38.xml" ContentType="application/vnd.openxmlformats-officedocument.presentationml.notesSlide+xml"/>
  <Override PartName="/ppt/tags/tag56.xml" ContentType="application/vnd.openxmlformats-officedocument.presentationml.tags+xml"/>
  <Override PartName="/ppt/notesSlides/notesSlide39.xml" ContentType="application/vnd.openxmlformats-officedocument.presentationml.notesSlide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notesSlides/notesSlide40.xml" ContentType="application/vnd.openxmlformats-officedocument.presentationml.notesSlide+xml"/>
  <Override PartName="/ppt/tags/tag60.xml" ContentType="application/vnd.openxmlformats-officedocument.presentationml.tags+xml"/>
  <Override PartName="/ppt/notesSlides/notesSlide41.xml" ContentType="application/vnd.openxmlformats-officedocument.presentationml.notesSlide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notesSlides/notesSlide42.xml" ContentType="application/vnd.openxmlformats-officedocument.presentationml.notesSlide+xml"/>
  <Override PartName="/ppt/tags/tag64.xml" ContentType="application/vnd.openxmlformats-officedocument.presentationml.tags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tags/tag65.xml" ContentType="application/vnd.openxmlformats-officedocument.presentationml.tags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tags/tag66.xml" ContentType="application/vnd.openxmlformats-officedocument.presentationml.tags+xml"/>
  <Override PartName="/ppt/notesSlides/notesSlide49.xml" ContentType="application/vnd.openxmlformats-officedocument.presentationml.notesSlide+xml"/>
  <Override PartName="/ppt/tags/tag67.xml" ContentType="application/vnd.openxmlformats-officedocument.presentationml.tags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tags/tag68.xml" ContentType="application/vnd.openxmlformats-officedocument.presentationml.tags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tags/tag69.xml" ContentType="application/vnd.openxmlformats-officedocument.presentationml.tags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tags/tag70.xml" ContentType="application/vnd.openxmlformats-officedocument.presentationml.tags+xml"/>
  <Override PartName="/ppt/notesSlides/notesSlide59.xml" ContentType="application/vnd.openxmlformats-officedocument.presentationml.notesSlide+xml"/>
  <Override PartName="/ppt/tags/tag71.xml" ContentType="application/vnd.openxmlformats-officedocument.presentationml.tags+xml"/>
  <Override PartName="/ppt/notesSlides/notesSlide60.xml" ContentType="application/vnd.openxmlformats-officedocument.presentationml.notesSlide+xml"/>
  <Override PartName="/ppt/tags/tag72.xml" ContentType="application/vnd.openxmlformats-officedocument.presentationml.tags+xml"/>
  <Override PartName="/ppt/notesSlides/notesSlide61.xml" ContentType="application/vnd.openxmlformats-officedocument.presentationml.notesSlide+xml"/>
  <Override PartName="/ppt/tags/tag73.xml" ContentType="application/vnd.openxmlformats-officedocument.presentationml.tags+xml"/>
  <Override PartName="/ppt/notesSlides/notesSlide62.xml" ContentType="application/vnd.openxmlformats-officedocument.presentationml.notesSlide+xml"/>
  <Override PartName="/ppt/tags/tag74.xml" ContentType="application/vnd.openxmlformats-officedocument.presentationml.tags+xml"/>
  <Override PartName="/ppt/notesSlides/notesSlide63.xml" ContentType="application/vnd.openxmlformats-officedocument.presentationml.notesSlide+xml"/>
  <Override PartName="/ppt/tags/tag75.xml" ContentType="application/vnd.openxmlformats-officedocument.presentationml.tags+xml"/>
  <Override PartName="/ppt/notesSlides/notesSlide64.xml" ContentType="application/vnd.openxmlformats-officedocument.presentationml.notesSlide+xml"/>
  <Override PartName="/ppt/tags/tag76.xml" ContentType="application/vnd.openxmlformats-officedocument.presentationml.tags+xml"/>
  <Override PartName="/ppt/notesSlides/notesSlide65.xml" ContentType="application/vnd.openxmlformats-officedocument.presentationml.notesSlide+xml"/>
  <Override PartName="/ppt/tags/tag77.xml" ContentType="application/vnd.openxmlformats-officedocument.presentationml.tags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tags/tag78.xml" ContentType="application/vnd.openxmlformats-officedocument.presentationml.tags+xml"/>
  <Override PartName="/ppt/notesSlides/notesSlide6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  <p:sldMasterId id="2147483661" r:id="rId2"/>
  </p:sldMasterIdLst>
  <p:notesMasterIdLst>
    <p:notesMasterId r:id="rId152"/>
  </p:notesMasterIdLst>
  <p:handoutMasterIdLst>
    <p:handoutMasterId r:id="rId153"/>
  </p:handoutMasterIdLst>
  <p:sldIdLst>
    <p:sldId id="260" r:id="rId3"/>
    <p:sldId id="587" r:id="rId4"/>
    <p:sldId id="588" r:id="rId5"/>
    <p:sldId id="574" r:id="rId6"/>
    <p:sldId id="575" r:id="rId7"/>
    <p:sldId id="577" r:id="rId8"/>
    <p:sldId id="691" r:id="rId9"/>
    <p:sldId id="584" r:id="rId10"/>
    <p:sldId id="585" r:id="rId11"/>
    <p:sldId id="701" r:id="rId12"/>
    <p:sldId id="702" r:id="rId13"/>
    <p:sldId id="1452" r:id="rId14"/>
    <p:sldId id="1455" r:id="rId15"/>
    <p:sldId id="1456" r:id="rId16"/>
    <p:sldId id="1453" r:id="rId17"/>
    <p:sldId id="1454" r:id="rId18"/>
    <p:sldId id="706" r:id="rId19"/>
    <p:sldId id="707" r:id="rId20"/>
    <p:sldId id="708" r:id="rId21"/>
    <p:sldId id="613" r:id="rId22"/>
    <p:sldId id="615" r:id="rId23"/>
    <p:sldId id="616" r:id="rId24"/>
    <p:sldId id="617" r:id="rId25"/>
    <p:sldId id="618" r:id="rId26"/>
    <p:sldId id="619" r:id="rId27"/>
    <p:sldId id="620" r:id="rId28"/>
    <p:sldId id="621" r:id="rId29"/>
    <p:sldId id="622" r:id="rId30"/>
    <p:sldId id="623" r:id="rId31"/>
    <p:sldId id="626" r:id="rId32"/>
    <p:sldId id="640" r:id="rId33"/>
    <p:sldId id="641" r:id="rId34"/>
    <p:sldId id="647" r:id="rId35"/>
    <p:sldId id="649" r:id="rId36"/>
    <p:sldId id="650" r:id="rId37"/>
    <p:sldId id="651" r:id="rId38"/>
    <p:sldId id="652" r:id="rId39"/>
    <p:sldId id="653" r:id="rId40"/>
    <p:sldId id="654" r:id="rId41"/>
    <p:sldId id="657" r:id="rId42"/>
    <p:sldId id="677" r:id="rId43"/>
    <p:sldId id="678" r:id="rId44"/>
    <p:sldId id="679" r:id="rId45"/>
    <p:sldId id="680" r:id="rId46"/>
    <p:sldId id="681" r:id="rId47"/>
    <p:sldId id="682" r:id="rId48"/>
    <p:sldId id="683" r:id="rId49"/>
    <p:sldId id="684" r:id="rId50"/>
    <p:sldId id="685" r:id="rId51"/>
    <p:sldId id="686" r:id="rId52"/>
    <p:sldId id="687" r:id="rId53"/>
    <p:sldId id="688" r:id="rId54"/>
    <p:sldId id="689" r:id="rId55"/>
    <p:sldId id="690" r:id="rId56"/>
    <p:sldId id="693" r:id="rId57"/>
    <p:sldId id="694" r:id="rId58"/>
    <p:sldId id="805" r:id="rId59"/>
    <p:sldId id="695" r:id="rId60"/>
    <p:sldId id="696" r:id="rId61"/>
    <p:sldId id="404" r:id="rId62"/>
    <p:sldId id="697" r:id="rId63"/>
    <p:sldId id="405" r:id="rId64"/>
    <p:sldId id="406" r:id="rId65"/>
    <p:sldId id="407" r:id="rId66"/>
    <p:sldId id="408" r:id="rId67"/>
    <p:sldId id="1457" r:id="rId68"/>
    <p:sldId id="290" r:id="rId69"/>
    <p:sldId id="530" r:id="rId70"/>
    <p:sldId id="529" r:id="rId71"/>
    <p:sldId id="533" r:id="rId72"/>
    <p:sldId id="535" r:id="rId73"/>
    <p:sldId id="537" r:id="rId74"/>
    <p:sldId id="539" r:id="rId75"/>
    <p:sldId id="541" r:id="rId76"/>
    <p:sldId id="542" r:id="rId77"/>
    <p:sldId id="544" r:id="rId78"/>
    <p:sldId id="546" r:id="rId79"/>
    <p:sldId id="591" r:id="rId80"/>
    <p:sldId id="592" r:id="rId81"/>
    <p:sldId id="548" r:id="rId82"/>
    <p:sldId id="561" r:id="rId83"/>
    <p:sldId id="296" r:id="rId84"/>
    <p:sldId id="297" r:id="rId85"/>
    <p:sldId id="301" r:id="rId86"/>
    <p:sldId id="303" r:id="rId87"/>
    <p:sldId id="305" r:id="rId88"/>
    <p:sldId id="306" r:id="rId89"/>
    <p:sldId id="307" r:id="rId90"/>
    <p:sldId id="308" r:id="rId91"/>
    <p:sldId id="309" r:id="rId92"/>
    <p:sldId id="310" r:id="rId93"/>
    <p:sldId id="311" r:id="rId94"/>
    <p:sldId id="312" r:id="rId95"/>
    <p:sldId id="313" r:id="rId96"/>
    <p:sldId id="314" r:id="rId97"/>
    <p:sldId id="315" r:id="rId98"/>
    <p:sldId id="316" r:id="rId99"/>
    <p:sldId id="700" r:id="rId100"/>
    <p:sldId id="319" r:id="rId101"/>
    <p:sldId id="318" r:id="rId102"/>
    <p:sldId id="773" r:id="rId103"/>
    <p:sldId id="774" r:id="rId104"/>
    <p:sldId id="775" r:id="rId105"/>
    <p:sldId id="776" r:id="rId106"/>
    <p:sldId id="777" r:id="rId107"/>
    <p:sldId id="778" r:id="rId108"/>
    <p:sldId id="779" r:id="rId109"/>
    <p:sldId id="780" r:id="rId110"/>
    <p:sldId id="781" r:id="rId111"/>
    <p:sldId id="782" r:id="rId112"/>
    <p:sldId id="783" r:id="rId113"/>
    <p:sldId id="784" r:id="rId114"/>
    <p:sldId id="785" r:id="rId115"/>
    <p:sldId id="786" r:id="rId116"/>
    <p:sldId id="563" r:id="rId117"/>
    <p:sldId id="800" r:id="rId118"/>
    <p:sldId id="722" r:id="rId119"/>
    <p:sldId id="714" r:id="rId120"/>
    <p:sldId id="787" r:id="rId121"/>
    <p:sldId id="808" r:id="rId122"/>
    <p:sldId id="813" r:id="rId123"/>
    <p:sldId id="812" r:id="rId124"/>
    <p:sldId id="809" r:id="rId125"/>
    <p:sldId id="819" r:id="rId126"/>
    <p:sldId id="814" r:id="rId127"/>
    <p:sldId id="820" r:id="rId128"/>
    <p:sldId id="821" r:id="rId129"/>
    <p:sldId id="822" r:id="rId130"/>
    <p:sldId id="823" r:id="rId131"/>
    <p:sldId id="818" r:id="rId132"/>
    <p:sldId id="824" r:id="rId133"/>
    <p:sldId id="831" r:id="rId134"/>
    <p:sldId id="832" r:id="rId135"/>
    <p:sldId id="833" r:id="rId136"/>
    <p:sldId id="834" r:id="rId137"/>
    <p:sldId id="825" r:id="rId138"/>
    <p:sldId id="826" r:id="rId139"/>
    <p:sldId id="827" r:id="rId140"/>
    <p:sldId id="1458" r:id="rId141"/>
    <p:sldId id="828" r:id="rId142"/>
    <p:sldId id="837" r:id="rId143"/>
    <p:sldId id="838" r:id="rId144"/>
    <p:sldId id="839" r:id="rId145"/>
    <p:sldId id="829" r:id="rId146"/>
    <p:sldId id="830" r:id="rId147"/>
    <p:sldId id="816" r:id="rId148"/>
    <p:sldId id="815" r:id="rId149"/>
    <p:sldId id="569" r:id="rId150"/>
    <p:sldId id="699" r:id="rId151"/>
  </p:sldIdLst>
  <p:sldSz cx="9144000" cy="6858000" type="screen4x3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/>
  <p:clrMru>
    <a:srgbClr val="12F411"/>
    <a:srgbClr val="E5EB16"/>
    <a:srgbClr val="17F5F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0219"/>
    <p:restoredTop sz="91534"/>
  </p:normalViewPr>
  <p:slideViewPr>
    <p:cSldViewPr snapToGrid="0" snapToObjects="1">
      <p:cViewPr varScale="1">
        <p:scale>
          <a:sx n="204" d="100"/>
          <a:sy n="204" d="100"/>
        </p:scale>
        <p:origin x="2384" y="208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93" d="100"/>
        <a:sy n="93" d="100"/>
      </p:scale>
      <p:origin x="0" y="25664"/>
    </p:cViewPr>
  </p:sorterViewPr>
  <p:notesViewPr>
    <p:cSldViewPr snapToGrid="0" snapToObjects="1">
      <p:cViewPr varScale="1">
        <p:scale>
          <a:sx n="158" d="100"/>
          <a:sy n="158" d="100"/>
        </p:scale>
        <p:origin x="6392" y="200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63" Type="http://schemas.openxmlformats.org/officeDocument/2006/relationships/slide" Target="slides/slide61.xml"/><Relationship Id="rId84" Type="http://schemas.openxmlformats.org/officeDocument/2006/relationships/slide" Target="slides/slide82.xml"/><Relationship Id="rId138" Type="http://schemas.openxmlformats.org/officeDocument/2006/relationships/slide" Target="slides/slide136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53" Type="http://schemas.openxmlformats.org/officeDocument/2006/relationships/slide" Target="slides/slide51.xml"/><Relationship Id="rId74" Type="http://schemas.openxmlformats.org/officeDocument/2006/relationships/slide" Target="slides/slide72.xml"/><Relationship Id="rId128" Type="http://schemas.openxmlformats.org/officeDocument/2006/relationships/slide" Target="slides/slide126.xml"/><Relationship Id="rId149" Type="http://schemas.openxmlformats.org/officeDocument/2006/relationships/slide" Target="slides/slide147.xml"/><Relationship Id="rId5" Type="http://schemas.openxmlformats.org/officeDocument/2006/relationships/slide" Target="slides/slide3.xml"/><Relationship Id="rId95" Type="http://schemas.openxmlformats.org/officeDocument/2006/relationships/slide" Target="slides/slide93.xml"/><Relationship Id="rId22" Type="http://schemas.openxmlformats.org/officeDocument/2006/relationships/slide" Target="slides/slide20.xml"/><Relationship Id="rId43" Type="http://schemas.openxmlformats.org/officeDocument/2006/relationships/slide" Target="slides/slide41.xml"/><Relationship Id="rId64" Type="http://schemas.openxmlformats.org/officeDocument/2006/relationships/slide" Target="slides/slide62.xml"/><Relationship Id="rId118" Type="http://schemas.openxmlformats.org/officeDocument/2006/relationships/slide" Target="slides/slide116.xml"/><Relationship Id="rId139" Type="http://schemas.openxmlformats.org/officeDocument/2006/relationships/slide" Target="slides/slide137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50" Type="http://schemas.openxmlformats.org/officeDocument/2006/relationships/slide" Target="slides/slide148.xml"/><Relationship Id="rId155" Type="http://schemas.openxmlformats.org/officeDocument/2006/relationships/viewProps" Target="viewProps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124" Type="http://schemas.openxmlformats.org/officeDocument/2006/relationships/slide" Target="slides/slide122.xml"/><Relationship Id="rId129" Type="http://schemas.openxmlformats.org/officeDocument/2006/relationships/slide" Target="slides/slide127.xml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40" Type="http://schemas.openxmlformats.org/officeDocument/2006/relationships/slide" Target="slides/slide138.xml"/><Relationship Id="rId145" Type="http://schemas.openxmlformats.org/officeDocument/2006/relationships/slide" Target="slides/slide143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130" Type="http://schemas.openxmlformats.org/officeDocument/2006/relationships/slide" Target="slides/slide128.xml"/><Relationship Id="rId135" Type="http://schemas.openxmlformats.org/officeDocument/2006/relationships/slide" Target="slides/slide133.xml"/><Relationship Id="rId151" Type="http://schemas.openxmlformats.org/officeDocument/2006/relationships/slide" Target="slides/slide149.xml"/><Relationship Id="rId156" Type="http://schemas.openxmlformats.org/officeDocument/2006/relationships/theme" Target="theme/theme1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slide" Target="slides/slide123.xml"/><Relationship Id="rId141" Type="http://schemas.openxmlformats.org/officeDocument/2006/relationships/slide" Target="slides/slide139.xml"/><Relationship Id="rId146" Type="http://schemas.openxmlformats.org/officeDocument/2006/relationships/slide" Target="slides/slide144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131" Type="http://schemas.openxmlformats.org/officeDocument/2006/relationships/slide" Target="slides/slide129.xml"/><Relationship Id="rId136" Type="http://schemas.openxmlformats.org/officeDocument/2006/relationships/slide" Target="slides/slide134.xml"/><Relationship Id="rId157" Type="http://schemas.openxmlformats.org/officeDocument/2006/relationships/tableStyles" Target="tableStyles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52" Type="http://schemas.openxmlformats.org/officeDocument/2006/relationships/notesMaster" Target="notesMasters/notesMaster1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slide" Target="slides/slide124.xml"/><Relationship Id="rId147" Type="http://schemas.openxmlformats.org/officeDocument/2006/relationships/slide" Target="slides/slide145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142" Type="http://schemas.openxmlformats.org/officeDocument/2006/relationships/slide" Target="slides/slide140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137" Type="http://schemas.openxmlformats.org/officeDocument/2006/relationships/slide" Target="slides/slide135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32" Type="http://schemas.openxmlformats.org/officeDocument/2006/relationships/slide" Target="slides/slide130.xml"/><Relationship Id="rId153" Type="http://schemas.openxmlformats.org/officeDocument/2006/relationships/handoutMaster" Target="handoutMasters/handoutMaster1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27" Type="http://schemas.openxmlformats.org/officeDocument/2006/relationships/slide" Target="slides/slide12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143" Type="http://schemas.openxmlformats.org/officeDocument/2006/relationships/slide" Target="slides/slide141.xml"/><Relationship Id="rId148" Type="http://schemas.openxmlformats.org/officeDocument/2006/relationships/slide" Target="slides/slide146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26" Type="http://schemas.openxmlformats.org/officeDocument/2006/relationships/slide" Target="slides/slide24.xml"/><Relationship Id="rId47" Type="http://schemas.openxmlformats.org/officeDocument/2006/relationships/slide" Target="slides/slide45.xml"/><Relationship Id="rId68" Type="http://schemas.openxmlformats.org/officeDocument/2006/relationships/slide" Target="slides/slide66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33" Type="http://schemas.openxmlformats.org/officeDocument/2006/relationships/slide" Target="slides/slide131.xml"/><Relationship Id="rId154" Type="http://schemas.openxmlformats.org/officeDocument/2006/relationships/presProps" Target="presProps.xml"/><Relationship Id="rId16" Type="http://schemas.openxmlformats.org/officeDocument/2006/relationships/slide" Target="slides/slide14.xml"/><Relationship Id="rId37" Type="http://schemas.openxmlformats.org/officeDocument/2006/relationships/slide" Target="slides/slide35.xml"/><Relationship Id="rId58" Type="http://schemas.openxmlformats.org/officeDocument/2006/relationships/slide" Target="slides/slide56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44" Type="http://schemas.openxmlformats.org/officeDocument/2006/relationships/slide" Target="slides/slide142.xml"/><Relationship Id="rId90" Type="http://schemas.openxmlformats.org/officeDocument/2006/relationships/slide" Target="slides/slide88.xml"/><Relationship Id="rId27" Type="http://schemas.openxmlformats.org/officeDocument/2006/relationships/slide" Target="slides/slide25.xml"/><Relationship Id="rId48" Type="http://schemas.openxmlformats.org/officeDocument/2006/relationships/slide" Target="slides/slide46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34" Type="http://schemas.openxmlformats.org/officeDocument/2006/relationships/slide" Target="slides/slide132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wmf"/></Relationships>
</file>

<file path=ppt/drawings/_rels/vmlDrawing3.vml.rels><?xml version="1.0" encoding="UTF-8" standalone="yes"?>
<Relationships xmlns="http://schemas.openxmlformats.org/package/2006/relationships"><Relationship Id="rId3" Type="http://schemas.openxmlformats.org/officeDocument/2006/relationships/image" Target="../media/image13.wmf"/><Relationship Id="rId2" Type="http://schemas.openxmlformats.org/officeDocument/2006/relationships/image" Target="../media/image12.wmf"/><Relationship Id="rId1" Type="http://schemas.openxmlformats.org/officeDocument/2006/relationships/image" Target="../media/image11.wmf"/><Relationship Id="rId5" Type="http://schemas.openxmlformats.org/officeDocument/2006/relationships/image" Target="../media/image15.emf"/><Relationship Id="rId4" Type="http://schemas.openxmlformats.org/officeDocument/2006/relationships/image" Target="../media/image14.e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w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w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wmf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wmf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wmf"/></Relationships>
</file>

<file path=ppt/drawings/_rels/vmlDrawing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0EC99E2-50AA-FE46-ACBD-B3F2245B30C4}" type="datetime1">
              <a:rPr lang="en-GB" smtClean="0"/>
              <a:t>03/02/2021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940F80C-57C8-4C4D-B348-EB602343261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761883"/>
      </p:ext>
    </p:extLst>
  </p:cSld>
  <p:clrMap bg1="lt1" tx1="dk1" bg2="lt2" tx2="dk2" accent1="accent1" accent2="accent2" accent3="accent3" accent4="accent4" accent5="accent5" accent6="accent6" hlink="hlink" folHlink="folHlink"/>
  <p:hf hd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109AA06-B9ED-4549-A095-2B9A65AB7C63}" type="datetime1">
              <a:rPr lang="en-GB" smtClean="0"/>
              <a:t>03/02/2021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r>
              <a:rPr lang="en-US"/>
              <a:t>Topic 4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37CD534-B2FD-6445-9DE9-9C2A53925AE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49545205"/>
      </p:ext>
    </p:extLst>
  </p:cSld>
  <p:clrMap bg1="lt1" tx1="dk1" bg2="lt2" tx2="dk2" accent1="accent1" accent2="accent2" accent3="accent3" accent4="accent4" accent5="accent5" accent6="accent6" hlink="hlink" folHlink="folHlink"/>
  <p:hf hdr="0" dt="0"/>
  <p:notesStyle>
    <a:lvl1pPr marL="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AA40FC15-9726-1A47-AF7D-B59B2A65FBC5}" type="slidenum">
              <a:rPr lang="en-US" sz="1300" b="0">
                <a:latin typeface="Times New Roman" charset="0"/>
              </a:rPr>
              <a:pPr eaLnBrk="1" hangingPunct="1"/>
              <a:t>2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909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909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</p:spTree>
    <p:extLst>
      <p:ext uri="{BB962C8B-B14F-4D97-AF65-F5344CB8AC3E}">
        <p14:creationId xmlns:p14="http://schemas.microsoft.com/office/powerpoint/2010/main" val="211937867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Rectangle 2">
            <a:extLst>
              <a:ext uri="{FF2B5EF4-FFF2-40B4-BE49-F238E27FC236}">
                <a16:creationId xmlns:a16="http://schemas.microsoft.com/office/drawing/2014/main" id="{D7B1FB36-AC60-E743-A982-3F76B716EDE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8888" y="720725"/>
            <a:ext cx="4800600" cy="3600450"/>
          </a:xfrm>
          <a:ln/>
        </p:spPr>
      </p:sp>
      <p:sp>
        <p:nvSpPr>
          <p:cNvPr id="164867" name="Rectangle 3">
            <a:extLst>
              <a:ext uri="{FF2B5EF4-FFF2-40B4-BE49-F238E27FC236}">
                <a16:creationId xmlns:a16="http://schemas.microsoft.com/office/drawing/2014/main" id="{38EE9002-5E68-E042-A2FE-989AE7793E9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4725" y="4560888"/>
            <a:ext cx="5365750" cy="4319587"/>
          </a:xfrm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277" tIns="47639" rIns="95277" bIns="47639"/>
          <a:lstStyle/>
          <a:p>
            <a:pPr defTabSz="984250">
              <a:spcBef>
                <a:spcPct val="0"/>
              </a:spcBef>
            </a:pPr>
            <a:endParaRPr kumimoji="1" lang="en-US" altLang="en-US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9828709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2019-2-4</a:t>
            </a:r>
          </a:p>
          <a:p>
            <a:endParaRPr lang="en-US" dirty="0"/>
          </a:p>
          <a:p>
            <a:r>
              <a:rPr lang="en-US" dirty="0"/>
              <a:t>Control plane: software</a:t>
            </a:r>
            <a:r>
              <a:rPr lang="en-US" baseline="0" dirty="0"/>
              <a:t>. Makes decisions over long time horizons.</a:t>
            </a:r>
          </a:p>
          <a:p>
            <a:endParaRPr lang="en-US" baseline="0" dirty="0"/>
          </a:p>
          <a:p>
            <a:r>
              <a:rPr lang="en-US" baseline="0" dirty="0"/>
              <a:t>Data plane: mostly hardware. A decision for each packet.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3344D7B7-8497-9440-908B-E77F83F666B6}" type="slidenum">
              <a:rPr lang="en-US" smtClean="0"/>
              <a:pPr>
                <a:defRPr/>
              </a:pPr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935617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2015-12-2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420495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Go through</a:t>
            </a:r>
            <a:r>
              <a:rPr lang="en-US" baseline="0" dirty="0"/>
              <a:t> this one fast or remove all together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393506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AA40FC15-9726-1A47-AF7D-B59B2A65FBC5}" type="slidenum">
              <a:rPr lang="en-US" sz="1300" b="0">
                <a:latin typeface="Times New Roman" charset="0"/>
              </a:rPr>
              <a:pPr eaLnBrk="1" hangingPunct="1"/>
              <a:t>25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909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909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6442722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AA40FC15-9726-1A47-AF7D-B59B2A65FBC5}" type="slidenum">
              <a:rPr lang="en-US" sz="1300" b="0">
                <a:latin typeface="Times New Roman" charset="0"/>
              </a:rPr>
              <a:pPr eaLnBrk="1" hangingPunct="1"/>
              <a:t>26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909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909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0982823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21.8</a:t>
            </a:r>
            <a:r>
              <a:rPr lang="en-US" baseline="0" dirty="0"/>
              <a:t> in </a:t>
            </a:r>
            <a:r>
              <a:rPr lang="en-US" baseline="0" dirty="0" err="1"/>
              <a:t>Forouzan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01793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How many people know this algorithm?</a:t>
            </a:r>
          </a:p>
          <a:p>
            <a:r>
              <a:rPr lang="en-US" dirty="0"/>
              <a:t>Well,</a:t>
            </a:r>
            <a:r>
              <a:rPr lang="en-US" baseline="0" dirty="0"/>
              <a:t> last year….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EEA0328-C956-B249-A6D4-A0E7BBC7B378}" type="slidenum">
              <a:rPr lang="en-US" smtClean="0"/>
              <a:pPr>
                <a:defRPr/>
              </a:pPr>
              <a:t>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99652711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9F385EB7-51AB-434E-8A99-D98E388F23DA}" type="slidenum">
              <a:rPr lang="en-US" sz="1300" b="0">
                <a:latin typeface="Times New Roman" charset="0"/>
              </a:rPr>
              <a:pPr eaLnBrk="1" hangingPunct="1"/>
              <a:t>31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62466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62467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Separate routing and forwarding tables - not always the case.  For efficiency, hardware implementation</a:t>
            </a:r>
          </a:p>
        </p:txBody>
      </p:sp>
    </p:spTree>
    <p:extLst>
      <p:ext uri="{BB962C8B-B14F-4D97-AF65-F5344CB8AC3E}">
        <p14:creationId xmlns:p14="http://schemas.microsoft.com/office/powerpoint/2010/main" val="189893535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64FCDF84-12AA-904D-BF86-2556360CA587}" type="slidenum">
              <a:rPr lang="en-US" sz="1300" b="0">
                <a:latin typeface="Times New Roman" charset="0"/>
              </a:rPr>
              <a:pPr eaLnBrk="1" hangingPunct="1"/>
              <a:t>33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1922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1923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here. 12/</a:t>
            </a:r>
            <a:r>
              <a:rPr lang="en-US" dirty="0" err="1">
                <a:ea typeface="ＭＳ Ｐゴシック" charset="0"/>
                <a:cs typeface="ＭＳ Ｐゴシック" charset="0"/>
              </a:rPr>
              <a:t>jan</a:t>
            </a:r>
            <a:r>
              <a:rPr lang="en-US" dirty="0">
                <a:ea typeface="ＭＳ Ｐゴシック" charset="0"/>
                <a:cs typeface="ＭＳ Ｐゴシック" charset="0"/>
              </a:rPr>
              <a:t>/2014</a:t>
            </a:r>
          </a:p>
        </p:txBody>
      </p:sp>
    </p:spTree>
    <p:extLst>
      <p:ext uri="{BB962C8B-B14F-4D97-AF65-F5344CB8AC3E}">
        <p14:creationId xmlns:p14="http://schemas.microsoft.com/office/powerpoint/2010/main" val="60230553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/>
              <a:t>20-jan-17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030263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AA40FC15-9726-1A47-AF7D-B59B2A65FBC5}" type="slidenum">
              <a:rPr lang="en-US" sz="1300" b="0">
                <a:latin typeface="Times New Roman" charset="0"/>
              </a:rPr>
              <a:pPr eaLnBrk="1" hangingPunct="1"/>
              <a:t>34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909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909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intra-routing</a:t>
            </a:r>
            <a:r>
              <a:rPr lang="en-US" baseline="0" dirty="0">
                <a:ea typeface="ＭＳ Ｐゴシック" charset="0"/>
                <a:cs typeface="ＭＳ Ｐゴシック" charset="0"/>
              </a:rPr>
              <a:t> is for LSR and inter is for Distance Vector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58614399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AA40FC15-9726-1A47-AF7D-B59B2A65FBC5}" type="slidenum">
              <a:rPr lang="en-US" sz="1300" b="0">
                <a:latin typeface="Times New Roman" charset="0"/>
              </a:rPr>
              <a:pPr eaLnBrk="1" hangingPunct="1"/>
              <a:t>35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909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909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3507473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AA40FC15-9726-1A47-AF7D-B59B2A65FBC5}" type="slidenum">
              <a:rPr lang="en-US" sz="1300" b="0">
                <a:latin typeface="Times New Roman" charset="0"/>
              </a:rPr>
              <a:pPr eaLnBrk="1" hangingPunct="1"/>
              <a:t>38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909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909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9185882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2020-02-12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39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7321306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0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7FDE3EEC-A7D5-3546-AE13-CE4258A270DF}" type="slidenum">
              <a:rPr lang="en-US" sz="1300" b="0">
                <a:latin typeface="Times New Roman" charset="0"/>
              </a:rPr>
              <a:pPr eaLnBrk="1" hangingPunct="1"/>
              <a:t>40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9421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9421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Whole means as much as they know</a:t>
            </a:r>
            <a:r>
              <a:rPr lang="en-US" baseline="0" dirty="0">
                <a:ea typeface="ＭＳ Ｐゴシック" charset="0"/>
                <a:cs typeface="ＭＳ Ｐゴシック" charset="0"/>
              </a:rPr>
              <a:t>  21.7 in </a:t>
            </a:r>
            <a:r>
              <a:rPr lang="en-US" baseline="0" dirty="0" err="1">
                <a:ea typeface="ＭＳ Ｐゴシック" charset="0"/>
                <a:cs typeface="ＭＳ Ｐゴシック" charset="0"/>
              </a:rPr>
              <a:t>Forouzan</a:t>
            </a:r>
            <a:endParaRPr lang="en-US" baseline="0" dirty="0">
              <a:ea typeface="ＭＳ Ｐゴシック" charset="0"/>
              <a:cs typeface="ＭＳ Ｐゴシック" charset="0"/>
            </a:endParaRPr>
          </a:p>
          <a:p>
            <a:r>
              <a:rPr lang="en-US" baseline="0" dirty="0">
                <a:ea typeface="ＭＳ Ｐゴシック" charset="0"/>
                <a:cs typeface="ＭＳ Ｐゴシック" charset="0"/>
              </a:rPr>
              <a:t>A link has a single cost, the cost is based on hop count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02359770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23-Jan-17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41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0797932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Figure this out.  Break into groups….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EEA0328-C956-B249-A6D4-A0E7BBC7B378}" type="slidenum">
              <a:rPr lang="en-US" smtClean="0"/>
              <a:pPr>
                <a:defRPr/>
              </a:pPr>
              <a:t>45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9324158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55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0308243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EE1FA0F-52C8-884D-8245-05AFB72AD525}" type="slidenum">
              <a:rPr lang="en-US">
                <a:solidFill>
                  <a:prstClr val="black"/>
                </a:solidFill>
              </a:rPr>
              <a:pPr/>
              <a:t>56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39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79567216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EE1FA0F-52C8-884D-8245-05AFB72AD525}" type="slidenum">
              <a:rPr lang="en-US">
                <a:solidFill>
                  <a:prstClr val="black"/>
                </a:solidFill>
              </a:rPr>
              <a:pPr/>
              <a:t>57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39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711161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19-jan-2015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1124303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4E84D941-95A8-3947-B617-FD0A0574D12A}" type="slidenum">
              <a:rPr lang="en-US">
                <a:solidFill>
                  <a:prstClr val="black"/>
                </a:solidFill>
              </a:rPr>
              <a:pPr/>
              <a:t>58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4213"/>
            <a:ext cx="4573588" cy="3430587"/>
          </a:xfrm>
          <a:solidFill>
            <a:srgbClr val="FFFFFF"/>
          </a:solidFill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865809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EB6F274-1E60-D84E-A51C-6E7F63A29BD8}" type="slidenum">
              <a:rPr lang="en-US">
                <a:solidFill>
                  <a:prstClr val="black"/>
                </a:solidFill>
              </a:rPr>
              <a:pPr/>
              <a:t>59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440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0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8835483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CBDD931-B9B8-BC40-AE63-EF20C4B9E608}" type="slidenum">
              <a:rPr lang="en-US">
                <a:solidFill>
                  <a:prstClr val="black"/>
                </a:solidFill>
              </a:rPr>
              <a:pPr/>
              <a:t>61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460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0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5087870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2014-1-23</a:t>
            </a:r>
          </a:p>
          <a:p>
            <a:r>
              <a:rPr lang="en-US" dirty="0"/>
              <a:t>2019-2-6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65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6733403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66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19757643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2018-2-8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67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025001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5F9E32AA-7538-D44B-BB17-65E8A8E1DE8A}" type="slidenum">
              <a:rPr lang="en-US" sz="1300" b="0">
                <a:latin typeface="Times New Roman" charset="0"/>
              </a:rPr>
              <a:pPr eaLnBrk="1" hangingPunct="1"/>
              <a:t>68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491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/>
        </p:spPr>
      </p:sp>
      <p:sp>
        <p:nvSpPr>
          <p:cNvPr id="491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5295" y="4343703"/>
            <a:ext cx="5027414" cy="4115405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spcBef>
                <a:spcPct val="0"/>
              </a:spcBef>
            </a:pPr>
            <a:r>
              <a:rPr lang="en-US" sz="2400" dirty="0">
                <a:ea typeface="ＭＳ Ｐゴシック" charset="0"/>
                <a:cs typeface="ＭＳ Ｐゴシック" charset="0"/>
              </a:rPr>
              <a:t>24.2</a:t>
            </a:r>
            <a:r>
              <a:rPr lang="en-US" sz="2400" baseline="0" dirty="0">
                <a:ea typeface="ＭＳ Ｐゴシック" charset="0"/>
                <a:cs typeface="ＭＳ Ｐゴシック" charset="0"/>
              </a:rPr>
              <a:t> in </a:t>
            </a:r>
            <a:r>
              <a:rPr lang="en-US" sz="2400" baseline="0" dirty="0" err="1">
                <a:ea typeface="ＭＳ Ｐゴシック" charset="0"/>
                <a:cs typeface="ＭＳ Ｐゴシック" charset="0"/>
              </a:rPr>
              <a:t>Forouzan</a:t>
            </a:r>
            <a:endParaRPr lang="en-US" sz="2400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</p:spTree>
    <p:extLst>
      <p:ext uri="{BB962C8B-B14F-4D97-AF65-F5344CB8AC3E}">
        <p14:creationId xmlns:p14="http://schemas.microsoft.com/office/powerpoint/2010/main" val="270462350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F9DC31C9-6D3B-3544-8EE9-1427378FF53B}" type="slidenum">
              <a:rPr lang="en-US" sz="1300" b="0">
                <a:latin typeface="Times New Roman" charset="0"/>
              </a:rPr>
              <a:pPr eaLnBrk="1" hangingPunct="1"/>
              <a:t>70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5325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5325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</p:spTree>
    <p:extLst>
      <p:ext uri="{BB962C8B-B14F-4D97-AF65-F5344CB8AC3E}">
        <p14:creationId xmlns:p14="http://schemas.microsoft.com/office/powerpoint/2010/main" val="1585319398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FCFB8DC4-C973-3B4E-8B9B-213E31135BEF}" type="slidenum">
              <a:rPr lang="en-US" sz="1300" b="0">
                <a:latin typeface="Times New Roman" charset="0"/>
              </a:rPr>
              <a:pPr eaLnBrk="1" hangingPunct="1"/>
              <a:t>72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397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397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</p:spTree>
    <p:extLst>
      <p:ext uri="{BB962C8B-B14F-4D97-AF65-F5344CB8AC3E}">
        <p14:creationId xmlns:p14="http://schemas.microsoft.com/office/powerpoint/2010/main" val="633513857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F9DC31C9-6D3B-3544-8EE9-1427378FF53B}" type="slidenum">
              <a:rPr lang="en-US" sz="1300" b="0">
                <a:latin typeface="Times New Roman" charset="0"/>
              </a:rPr>
              <a:pPr eaLnBrk="1" hangingPunct="1"/>
              <a:t>73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5325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5325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r>
              <a:rPr lang="en-US">
                <a:ea typeface="ＭＳ Ｐゴシック" charset="0"/>
                <a:cs typeface="ＭＳ Ｐゴシック" charset="0"/>
              </a:rPr>
              <a:t>26-jan-2015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</p:spTree>
    <p:extLst>
      <p:ext uri="{BB962C8B-B14F-4D97-AF65-F5344CB8AC3E}">
        <p14:creationId xmlns:p14="http://schemas.microsoft.com/office/powerpoint/2010/main" val="24347277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8/Feb/2012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0308243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1BB7AE1D-933C-6F4B-A519-23E62013EB2E}" type="slidenum">
              <a:rPr lang="en-US" sz="1300" b="0">
                <a:latin typeface="Times New Roman" charset="0"/>
              </a:rPr>
              <a:pPr eaLnBrk="1" hangingPunct="1"/>
              <a:t>76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1922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1923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</p:spTree>
    <p:extLst>
      <p:ext uri="{BB962C8B-B14F-4D97-AF65-F5344CB8AC3E}">
        <p14:creationId xmlns:p14="http://schemas.microsoft.com/office/powerpoint/2010/main" val="353178811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2F151C3C-F8E8-0C49-AD22-28CFC2BDC263}" type="slidenum">
              <a:rPr lang="en-US" sz="1300" b="0">
                <a:latin typeface="Times New Roman" charset="0"/>
              </a:rPr>
              <a:pPr eaLnBrk="1" hangingPunct="1"/>
              <a:t>77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57346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57347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Is not frequently used, send big packets,</a:t>
            </a:r>
            <a:r>
              <a:rPr lang="en-US" baseline="0" dirty="0">
                <a:ea typeface="ＭＳ Ｐゴシック" charset="0"/>
                <a:cs typeface="ＭＳ Ｐゴシック" charset="0"/>
              </a:rPr>
              <a:t> subdivides, never repacks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</p:spTree>
    <p:extLst>
      <p:ext uri="{BB962C8B-B14F-4D97-AF65-F5344CB8AC3E}">
        <p14:creationId xmlns:p14="http://schemas.microsoft.com/office/powerpoint/2010/main" val="231476169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75C712B4-5F53-514A-866E-4225DEFD290D}" type="slidenum">
              <a:rPr lang="en-US" sz="1300" b="0">
                <a:latin typeface="Times New Roman" charset="0"/>
              </a:rPr>
              <a:pPr eaLnBrk="1" hangingPunct="1"/>
              <a:t>80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65538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65539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marL="228600" indent="-228600">
              <a:buAutoNum type="alphaLcParenR"/>
            </a:pPr>
            <a:r>
              <a:rPr lang="en-US" dirty="0"/>
              <a:t>map into memory</a:t>
            </a:r>
          </a:p>
          <a:p>
            <a:pPr marL="228600" indent="-228600">
              <a:buAutoNum type="alphaLcParenR"/>
            </a:pPr>
            <a:r>
              <a:rPr lang="en-US" dirty="0"/>
              <a:t>further downstream </a:t>
            </a:r>
            <a:r>
              <a:rPr lang="en-US" baseline="0" dirty="0"/>
              <a:t>locations doing fragmentation would be v. hard with frag number (you would need reissue or reassemble or some craziness</a:t>
            </a:r>
            <a:endParaRPr lang="en-US" dirty="0"/>
          </a:p>
          <a:p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</p:spTree>
    <p:extLst>
      <p:ext uri="{BB962C8B-B14F-4D97-AF65-F5344CB8AC3E}">
        <p14:creationId xmlns:p14="http://schemas.microsoft.com/office/powerpoint/2010/main" val="1327087666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Very briefly</a:t>
            </a:r>
          </a:p>
          <a:p>
            <a:r>
              <a:rPr lang="en-GB" dirty="0"/>
              <a:t>2020-2-14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81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4883429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82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0596516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We further divide</a:t>
            </a:r>
            <a:r>
              <a:rPr lang="en-US" baseline="0" dirty="0"/>
              <a:t> a network into smaller networks </a:t>
            </a:r>
            <a:r>
              <a:rPr lang="en-US" baseline="0"/>
              <a:t>called subnet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83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330253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84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1086040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92940D5-66FA-9B4E-B65F-4CC294E7AC2B}" type="slidenum">
              <a:rPr lang="en-US"/>
              <a:pPr/>
              <a:t>85</a:t>
            </a:fld>
            <a:endParaRPr lang="en-US"/>
          </a:p>
        </p:txBody>
      </p:sp>
      <p:sp>
        <p:nvSpPr>
          <p:cNvPr id="63693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63693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2019—2-11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</p:spTree>
    <p:extLst>
      <p:ext uri="{BB962C8B-B14F-4D97-AF65-F5344CB8AC3E}">
        <p14:creationId xmlns:p14="http://schemas.microsoft.com/office/powerpoint/2010/main" val="597244720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18 </a:t>
            </a:r>
            <a:r>
              <a:rPr lang="en-US" dirty="0" err="1"/>
              <a:t>feb</a:t>
            </a:r>
            <a:r>
              <a:rPr lang="en-US" dirty="0"/>
              <a:t> 2013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88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41448315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28 Jan 2015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90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434212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Bunch</a:t>
            </a:r>
            <a:r>
              <a:rPr lang="en-US" baseline="0" dirty="0"/>
              <a:t> of different kinds of routers: small for homes, routers that connect different ISPs or ISPs to enterprises (edge)</a:t>
            </a:r>
          </a:p>
          <a:p>
            <a:r>
              <a:rPr lang="en-US" baseline="0" dirty="0"/>
              <a:t>2020-02-10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3344D7B7-8497-9440-908B-E77F83F666B6}" type="slidenum">
              <a:rPr lang="en-US" smtClean="0"/>
              <a:pPr>
                <a:defRPr/>
              </a:pPr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6790658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2016-1-20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93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1915236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2017-2-1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96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0780909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39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defTabSz="9239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fld id="{AB404082-2098-D947-A2A4-BE424626DB3D}" type="slidenum">
              <a:rPr lang="en-US" sz="1200"/>
              <a:pPr/>
              <a:t>98</a:t>
            </a:fld>
            <a:endParaRPr lang="en-US" sz="1200"/>
          </a:p>
        </p:txBody>
      </p:sp>
      <p:sp>
        <p:nvSpPr>
          <p:cNvPr id="1239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39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FAA26D3D-D897-4be2-8F04-BA451C77F1D7}">
              <ma14:placeholderFlag xmlns:ma14="http://schemas.microsoft.com/office/mac/drawingml/2011/main" xmlns="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dirty="0">
                <a:latin typeface="Times New Roman" charset="0"/>
                <a:ea typeface="ＭＳ Ｐゴシック" charset="0"/>
                <a:cs typeface="ＭＳ Ｐゴシック" charset="0"/>
              </a:rPr>
              <a:t>Where</a:t>
            </a:r>
            <a:r>
              <a:rPr lang="en-US" baseline="0" dirty="0">
                <a:latin typeface="Times New Roman" charset="0"/>
                <a:ea typeface="ＭＳ Ｐゴシック" charset="0"/>
                <a:cs typeface="ＭＳ Ｐゴシック" charset="0"/>
              </a:rPr>
              <a:t> did the delay come from??</a:t>
            </a:r>
          </a:p>
          <a:p>
            <a:endParaRPr lang="en-US" baseline="0" dirty="0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13145770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5879619" indent="-35447153" defTabSz="914485"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32465" eaLnBrk="0" fontAlgn="base" hangingPunct="0">
              <a:spcBef>
                <a:spcPct val="0"/>
              </a:spcBef>
              <a:spcAft>
                <a:spcPct val="0"/>
              </a:spcAft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864931" eaLnBrk="0" fontAlgn="base" hangingPunct="0">
              <a:spcBef>
                <a:spcPct val="0"/>
              </a:spcBef>
              <a:spcAft>
                <a:spcPct val="0"/>
              </a:spcAft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297396" eaLnBrk="0" fontAlgn="base" hangingPunct="0">
              <a:spcBef>
                <a:spcPct val="0"/>
              </a:spcBef>
              <a:spcAft>
                <a:spcPct val="0"/>
              </a:spcAft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729862" eaLnBrk="0" fontAlgn="base" hangingPunct="0">
              <a:spcBef>
                <a:spcPct val="0"/>
              </a:spcBef>
              <a:spcAft>
                <a:spcPct val="0"/>
              </a:spcAft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fld id="{F34C3649-7B3A-F040-B159-EF9673C6A3A1}" type="slidenum">
              <a:rPr lang="en-US" sz="1100" i="0">
                <a:latin typeface="Times New Roman" charset="0"/>
              </a:rPr>
              <a:pPr/>
              <a:t>102</a:t>
            </a:fld>
            <a:endParaRPr lang="en-US" sz="1100" i="0">
              <a:latin typeface="Times New Roman" charset="0"/>
            </a:endParaRPr>
          </a:p>
        </p:txBody>
      </p:sp>
      <p:sp>
        <p:nvSpPr>
          <p:cNvPr id="1495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95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57148510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5879619" indent="-35447153" defTabSz="914485"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32465" eaLnBrk="0" fontAlgn="base" hangingPunct="0">
              <a:spcBef>
                <a:spcPct val="0"/>
              </a:spcBef>
              <a:spcAft>
                <a:spcPct val="0"/>
              </a:spcAft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864931" eaLnBrk="0" fontAlgn="base" hangingPunct="0">
              <a:spcBef>
                <a:spcPct val="0"/>
              </a:spcBef>
              <a:spcAft>
                <a:spcPct val="0"/>
              </a:spcAft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297396" eaLnBrk="0" fontAlgn="base" hangingPunct="0">
              <a:spcBef>
                <a:spcPct val="0"/>
              </a:spcBef>
              <a:spcAft>
                <a:spcPct val="0"/>
              </a:spcAft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729862" eaLnBrk="0" fontAlgn="base" hangingPunct="0">
              <a:spcBef>
                <a:spcPct val="0"/>
              </a:spcBef>
              <a:spcAft>
                <a:spcPct val="0"/>
              </a:spcAft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fld id="{7F5835FB-E78B-7F48-B8FC-E0C7D57AFE34}" type="slidenum">
              <a:rPr lang="en-US" sz="1100" i="0">
                <a:latin typeface="Times New Roman" charset="0"/>
              </a:rPr>
              <a:pPr/>
              <a:t>103</a:t>
            </a:fld>
            <a:endParaRPr lang="en-US" sz="1100" i="0">
              <a:latin typeface="Times New Roman" charset="0"/>
            </a:endParaRPr>
          </a:p>
        </p:txBody>
      </p:sp>
      <p:sp>
        <p:nvSpPr>
          <p:cNvPr id="901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01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FAA26D3D-D897-4be2-8F04-BA451C77F1D7}">
              <ma14:placeholderFlag xmlns:ma14="http://schemas.microsoft.com/office/mac/drawingml/2011/main" xmlns="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47023910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5879619" indent="-35447153" defTabSz="914485"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32465" eaLnBrk="0" fontAlgn="base" hangingPunct="0">
              <a:spcBef>
                <a:spcPct val="0"/>
              </a:spcBef>
              <a:spcAft>
                <a:spcPct val="0"/>
              </a:spcAft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864931" eaLnBrk="0" fontAlgn="base" hangingPunct="0">
              <a:spcBef>
                <a:spcPct val="0"/>
              </a:spcBef>
              <a:spcAft>
                <a:spcPct val="0"/>
              </a:spcAft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297396" eaLnBrk="0" fontAlgn="base" hangingPunct="0">
              <a:spcBef>
                <a:spcPct val="0"/>
              </a:spcBef>
              <a:spcAft>
                <a:spcPct val="0"/>
              </a:spcAft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729862" eaLnBrk="0" fontAlgn="base" hangingPunct="0">
              <a:spcBef>
                <a:spcPct val="0"/>
              </a:spcBef>
              <a:spcAft>
                <a:spcPct val="0"/>
              </a:spcAft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fld id="{5B978EB8-C674-0845-AFCC-D22A50F82F14}" type="slidenum">
              <a:rPr lang="en-US" sz="1100" i="0">
                <a:latin typeface="Times New Roman" charset="0"/>
              </a:rPr>
              <a:pPr/>
              <a:t>104</a:t>
            </a:fld>
            <a:endParaRPr lang="en-US" sz="1100" i="0">
              <a:latin typeface="Times New Roman" charset="0"/>
            </a:endParaRPr>
          </a:p>
        </p:txBody>
      </p:sp>
      <p:sp>
        <p:nvSpPr>
          <p:cNvPr id="921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21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FAA26D3D-D897-4be2-8F04-BA451C77F1D7}">
              <ma14:placeholderFlag xmlns:ma14="http://schemas.microsoft.com/office/mac/drawingml/2011/main" xmlns="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41348419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5879619" indent="-35447153"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32465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864931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297396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729862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D24AA143-4958-F344-9D47-C49E6475F95B}" type="slidenum">
              <a:rPr lang="en-US" sz="1200" b="0">
                <a:latin typeface="Times New Roman" charset="0"/>
                <a:cs typeface="Calibri"/>
              </a:rPr>
              <a:pPr eaLnBrk="1" hangingPunct="1"/>
              <a:t>105</a:t>
            </a:fld>
            <a:endParaRPr lang="en-US" sz="1200" b="0" dirty="0">
              <a:latin typeface="Times New Roman" charset="0"/>
              <a:cs typeface="Calibri"/>
            </a:endParaRPr>
          </a:p>
        </p:txBody>
      </p:sp>
      <p:sp>
        <p:nvSpPr>
          <p:cNvPr id="64515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6451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Wed</a:t>
            </a:r>
            <a:r>
              <a:rPr lang="en-US" baseline="0" dirty="0">
                <a:ea typeface="ＭＳ Ｐゴシック" charset="0"/>
                <a:cs typeface="ＭＳ Ｐゴシック" charset="0"/>
              </a:rPr>
              <a:t> 7</a:t>
            </a:r>
            <a:r>
              <a:rPr lang="en-US" baseline="30000" dirty="0">
                <a:ea typeface="ＭＳ Ｐゴシック" charset="0"/>
                <a:cs typeface="ＭＳ Ｐゴシック" charset="0"/>
              </a:rPr>
              <a:t>th</a:t>
            </a:r>
            <a:r>
              <a:rPr lang="en-US" baseline="0" dirty="0">
                <a:ea typeface="ＭＳ Ｐゴシック" charset="0"/>
                <a:cs typeface="ＭＳ Ｐゴシック" charset="0"/>
              </a:rPr>
              <a:t> start here.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58411933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5879619" indent="-35447153"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32465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864931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297396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729862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71A3C9C0-F079-7B41-9FA0-731C25F84367}" type="slidenum">
              <a:rPr lang="en-US" sz="1200" b="0">
                <a:latin typeface="Times New Roman" charset="0"/>
                <a:cs typeface="Calibri"/>
              </a:rPr>
              <a:pPr eaLnBrk="1" hangingPunct="1"/>
              <a:t>106</a:t>
            </a:fld>
            <a:endParaRPr lang="en-US" sz="1200" b="0" dirty="0">
              <a:latin typeface="Times New Roman" charset="0"/>
              <a:cs typeface="Calibri"/>
            </a:endParaRPr>
          </a:p>
        </p:txBody>
      </p:sp>
      <p:sp>
        <p:nvSpPr>
          <p:cNvPr id="66563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6656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64916804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5879619" indent="-35447153"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32465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864931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297396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729862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71A3C9C0-F079-7B41-9FA0-731C25F84367}" type="slidenum">
              <a:rPr lang="en-US" sz="1200" b="0">
                <a:latin typeface="Times New Roman" charset="0"/>
                <a:cs typeface="Calibri"/>
              </a:rPr>
              <a:pPr eaLnBrk="1" hangingPunct="1"/>
              <a:t>107</a:t>
            </a:fld>
            <a:endParaRPr lang="en-US" sz="1200" b="0" dirty="0">
              <a:latin typeface="Times New Roman" charset="0"/>
              <a:cs typeface="Calibri"/>
            </a:endParaRPr>
          </a:p>
        </p:txBody>
      </p:sp>
      <p:sp>
        <p:nvSpPr>
          <p:cNvPr id="66563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6656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07562139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5879619" indent="-35447153"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32465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864931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297396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729862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09BE79A2-F0BC-5840-90FB-5D6C1DFE4744}" type="slidenum">
              <a:rPr lang="en-US" sz="1200" b="0">
                <a:latin typeface="Times New Roman" charset="0"/>
                <a:cs typeface="Calibri"/>
              </a:rPr>
              <a:pPr eaLnBrk="1" hangingPunct="1"/>
              <a:t>108</a:t>
            </a:fld>
            <a:endParaRPr lang="en-US" sz="1200" b="0" dirty="0">
              <a:latin typeface="Times New Roman" charset="0"/>
              <a:cs typeface="Calibri"/>
            </a:endParaRPr>
          </a:p>
        </p:txBody>
      </p:sp>
      <p:sp>
        <p:nvSpPr>
          <p:cNvPr id="6861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6861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838834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Rectangle 2">
            <a:extLst>
              <a:ext uri="{FF2B5EF4-FFF2-40B4-BE49-F238E27FC236}">
                <a16:creationId xmlns:a16="http://schemas.microsoft.com/office/drawing/2014/main" id="{1096B10C-9975-AB4A-8BF4-507180DA319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8888" y="720725"/>
            <a:ext cx="4800600" cy="3600450"/>
          </a:xfrm>
          <a:ln/>
        </p:spPr>
      </p:sp>
      <p:sp>
        <p:nvSpPr>
          <p:cNvPr id="162819" name="Rectangle 3">
            <a:extLst>
              <a:ext uri="{FF2B5EF4-FFF2-40B4-BE49-F238E27FC236}">
                <a16:creationId xmlns:a16="http://schemas.microsoft.com/office/drawing/2014/main" id="{964A2081-5A57-FB4E-829D-C9BB034A441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4725" y="4560888"/>
            <a:ext cx="5365750" cy="4319587"/>
          </a:xfrm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277" tIns="47639" rIns="95277" bIns="47639"/>
          <a:lstStyle/>
          <a:p>
            <a:pPr defTabSz="984250">
              <a:spcBef>
                <a:spcPct val="0"/>
              </a:spcBef>
            </a:pPr>
            <a:endParaRPr kumimoji="1" lang="en-US" altLang="en-US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68735583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5879619" indent="-35447153"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32465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864931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297396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729862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30B98F08-71B2-1C49-9757-9352A519D699}" type="slidenum">
              <a:rPr lang="en-US" sz="1200" b="0">
                <a:latin typeface="Times New Roman" charset="0"/>
                <a:cs typeface="Calibri"/>
              </a:rPr>
              <a:pPr eaLnBrk="1" hangingPunct="1"/>
              <a:t>109</a:t>
            </a:fld>
            <a:endParaRPr lang="en-US" sz="1200" b="0" dirty="0">
              <a:latin typeface="Times New Roman" charset="0"/>
              <a:cs typeface="Calibri"/>
            </a:endParaRPr>
          </a:p>
        </p:txBody>
      </p:sp>
      <p:sp>
        <p:nvSpPr>
          <p:cNvPr id="70659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066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90409433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5879619" indent="-35447153"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32465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864931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297396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729862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662A3E35-0851-BD40-9477-0D2B5F6DAA9B}" type="slidenum">
              <a:rPr lang="en-US" sz="1200" b="0">
                <a:latin typeface="Times New Roman" charset="0"/>
                <a:cs typeface="Calibri"/>
              </a:rPr>
              <a:pPr eaLnBrk="1" hangingPunct="1"/>
              <a:t>110</a:t>
            </a:fld>
            <a:endParaRPr lang="en-US" sz="1200" b="0" dirty="0">
              <a:latin typeface="Times New Roman" charset="0"/>
              <a:cs typeface="Calibri"/>
            </a:endParaRPr>
          </a:p>
        </p:txBody>
      </p:sp>
      <p:sp>
        <p:nvSpPr>
          <p:cNvPr id="7270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270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0096866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5879619" indent="-35447153"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32465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864931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297396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729862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156447C0-A186-DD40-BC05-9D09DDC0A078}" type="slidenum">
              <a:rPr lang="en-US" sz="1200" b="0">
                <a:latin typeface="Times New Roman" charset="0"/>
                <a:cs typeface="Calibri"/>
              </a:rPr>
              <a:pPr eaLnBrk="1" hangingPunct="1"/>
              <a:t>111</a:t>
            </a:fld>
            <a:endParaRPr lang="en-US" sz="1200" b="0" dirty="0">
              <a:latin typeface="Times New Roman" charset="0"/>
              <a:cs typeface="Calibri"/>
            </a:endParaRPr>
          </a:p>
        </p:txBody>
      </p:sp>
      <p:sp>
        <p:nvSpPr>
          <p:cNvPr id="74755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475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71314300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5879619" indent="-35447153"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32465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864931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297396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729862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F0CEDFBA-E20A-C34D-827B-2EAA4AC0DDA3}" type="slidenum">
              <a:rPr lang="en-US" sz="1200" b="0">
                <a:latin typeface="Times New Roman" charset="0"/>
                <a:cs typeface="Calibri"/>
              </a:rPr>
              <a:pPr eaLnBrk="1" hangingPunct="1"/>
              <a:t>112</a:t>
            </a:fld>
            <a:endParaRPr lang="en-US" sz="1200" b="0" dirty="0">
              <a:latin typeface="Times New Roman" charset="0"/>
              <a:cs typeface="Calibri"/>
            </a:endParaRPr>
          </a:p>
        </p:txBody>
      </p:sp>
      <p:sp>
        <p:nvSpPr>
          <p:cNvPr id="76803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680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1/Fab/2013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4461620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5879619" indent="-35447153"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32465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864931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297396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729862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2A3C8062-490D-8343-A3E5-312490AFF82B}" type="slidenum">
              <a:rPr lang="en-US" sz="1200" b="0">
                <a:latin typeface="Times New Roman" charset="0"/>
                <a:cs typeface="Calibri"/>
              </a:rPr>
              <a:pPr eaLnBrk="1" hangingPunct="1"/>
              <a:t>113</a:t>
            </a:fld>
            <a:endParaRPr lang="en-US" sz="1200" b="0" dirty="0">
              <a:latin typeface="Times New Roman" charset="0"/>
              <a:cs typeface="Calibri"/>
            </a:endParaRPr>
          </a:p>
        </p:txBody>
      </p:sp>
      <p:sp>
        <p:nvSpPr>
          <p:cNvPr id="4198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3482245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Two key points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E50E609E-E8D3-7341-9173-2B1EA0EA0FF7}" type="slidenum">
              <a:rPr lang="en-US" smtClean="0"/>
              <a:pPr>
                <a:defRPr/>
              </a:pPr>
              <a:t>114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Topic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58913635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9064059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Here 2019-02-15</a:t>
            </a:r>
          </a:p>
          <a:p>
            <a:r>
              <a:rPr lang="en-GB" dirty="0"/>
              <a:t>2020-2-17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5803479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07782785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30-jan-2015 / 25-jan-2016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149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615763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Rectangle 2">
            <a:extLst>
              <a:ext uri="{FF2B5EF4-FFF2-40B4-BE49-F238E27FC236}">
                <a16:creationId xmlns:a16="http://schemas.microsoft.com/office/drawing/2014/main" id="{1096B10C-9975-AB4A-8BF4-507180DA319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8888" y="720725"/>
            <a:ext cx="4800600" cy="3600450"/>
          </a:xfrm>
          <a:ln/>
        </p:spPr>
      </p:sp>
      <p:sp>
        <p:nvSpPr>
          <p:cNvPr id="162819" name="Rectangle 3">
            <a:extLst>
              <a:ext uri="{FF2B5EF4-FFF2-40B4-BE49-F238E27FC236}">
                <a16:creationId xmlns:a16="http://schemas.microsoft.com/office/drawing/2014/main" id="{964A2081-5A57-FB4E-829D-C9BB034A441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4725" y="4560888"/>
            <a:ext cx="5365750" cy="4319587"/>
          </a:xfrm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277" tIns="47639" rIns="95277" bIns="47639"/>
          <a:lstStyle/>
          <a:p>
            <a:pPr defTabSz="984250">
              <a:spcBef>
                <a:spcPct val="0"/>
              </a:spcBef>
            </a:pPr>
            <a:endParaRPr kumimoji="1" lang="en-US" altLang="en-US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9547540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Rectangle 2">
            <a:extLst>
              <a:ext uri="{FF2B5EF4-FFF2-40B4-BE49-F238E27FC236}">
                <a16:creationId xmlns:a16="http://schemas.microsoft.com/office/drawing/2014/main" id="{1096B10C-9975-AB4A-8BF4-507180DA319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8888" y="720725"/>
            <a:ext cx="4800600" cy="3600450"/>
          </a:xfrm>
          <a:ln/>
        </p:spPr>
      </p:sp>
      <p:sp>
        <p:nvSpPr>
          <p:cNvPr id="162819" name="Rectangle 3">
            <a:extLst>
              <a:ext uri="{FF2B5EF4-FFF2-40B4-BE49-F238E27FC236}">
                <a16:creationId xmlns:a16="http://schemas.microsoft.com/office/drawing/2014/main" id="{964A2081-5A57-FB4E-829D-C9BB034A441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4725" y="4560888"/>
            <a:ext cx="5365750" cy="4319587"/>
          </a:xfrm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277" tIns="47639" rIns="95277" bIns="47639"/>
          <a:lstStyle/>
          <a:p>
            <a:pPr defTabSz="984250">
              <a:spcBef>
                <a:spcPct val="0"/>
              </a:spcBef>
            </a:pPr>
            <a:endParaRPr kumimoji="1" lang="en-US" altLang="en-US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9074087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Rectangle 2">
            <a:extLst>
              <a:ext uri="{FF2B5EF4-FFF2-40B4-BE49-F238E27FC236}">
                <a16:creationId xmlns:a16="http://schemas.microsoft.com/office/drawing/2014/main" id="{1EE91FE9-EED5-534B-84FE-C825DB0BD73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8888" y="720725"/>
            <a:ext cx="4800600" cy="3600450"/>
          </a:xfrm>
          <a:ln/>
        </p:spPr>
      </p:sp>
      <p:sp>
        <p:nvSpPr>
          <p:cNvPr id="163843" name="Rectangle 3">
            <a:extLst>
              <a:ext uri="{FF2B5EF4-FFF2-40B4-BE49-F238E27FC236}">
                <a16:creationId xmlns:a16="http://schemas.microsoft.com/office/drawing/2014/main" id="{62B61CC5-04DF-DB4C-B84F-CD359B438E1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4725" y="4560888"/>
            <a:ext cx="5365750" cy="4319587"/>
          </a:xfrm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277" tIns="47639" rIns="95277" bIns="47639"/>
          <a:lstStyle/>
          <a:p>
            <a:pPr defTabSz="984250">
              <a:spcBef>
                <a:spcPct val="0"/>
              </a:spcBef>
            </a:pPr>
            <a:endParaRPr kumimoji="1" lang="en-US" altLang="en-US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8218006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39F181-706B-E545-AC5D-5E2704FF2891}" type="datetime1">
              <a:rPr lang="en-GB" smtClean="0"/>
              <a:t>03/02/2021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61452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CF3BC5-89BD-EE47-846F-A6F23D19F7F7}" type="datetime1">
              <a:rPr lang="en-GB" smtClean="0"/>
              <a:t>03/02/2021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7135192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80734C-8DE2-6A46-A471-CA6C3C28DF7F}" type="datetime1">
              <a:rPr lang="en-GB" smtClean="0"/>
              <a:t>03/02/2021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328284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1143000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533400" y="1600200"/>
            <a:ext cx="3810000" cy="4648200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95800" y="1600200"/>
            <a:ext cx="3810000" cy="4648200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85800" y="62484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CC836F-533A-5041-B7FF-4A285E338178}" type="datetime1">
              <a:rPr lang="en-GB" smtClean="0"/>
              <a:t>03/02/2021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5410200" y="64008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dirty="0">
              <a:latin typeface="Times New Roman" charset="0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162925" y="6400800"/>
            <a:ext cx="676275" cy="457200"/>
          </a:xfrm>
        </p:spPr>
        <p:txBody>
          <a:bodyPr/>
          <a:lstStyle>
            <a:lvl1pPr>
              <a:defRPr/>
            </a:lvl1pPr>
          </a:lstStyle>
          <a:p>
            <a:fld id="{5EC6FEDE-AE8A-1B4E-91A2-133D70BCBEB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0133592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Arial"/>
              </a:defRPr>
            </a:lvl1pPr>
          </a:lstStyle>
          <a:p>
            <a:pPr>
              <a:defRPr/>
            </a:pPr>
            <a:r>
              <a:rPr lang="en-US" dirty="0">
                <a:solidFill>
                  <a:srgbClr val="000000"/>
                </a:solidFill>
              </a:rPr>
              <a:t>Building an Internet Router (P33)Handout 1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9E974A1-97B2-F346-AA2B-204EC2F9753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052760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Arial"/>
              </a:defRPr>
            </a:lvl1pPr>
          </a:lstStyle>
          <a:p>
            <a:pPr>
              <a:defRPr/>
            </a:pPr>
            <a:r>
              <a:rPr lang="en-US" dirty="0">
                <a:solidFill>
                  <a:srgbClr val="000000"/>
                </a:solidFill>
              </a:rPr>
              <a:t>Building an Internet Router (P33)Handout 1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F44405D-1220-D645-9E90-01DE1C7E4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584565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Arial"/>
              </a:defRPr>
            </a:lvl1pPr>
          </a:lstStyle>
          <a:p>
            <a:pPr>
              <a:defRPr/>
            </a:pPr>
            <a:r>
              <a:rPr lang="en-US" dirty="0">
                <a:solidFill>
                  <a:srgbClr val="000000"/>
                </a:solidFill>
              </a:rPr>
              <a:t>Building an Internet Router (P33)Handout 1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5570E3-CCF8-784A-BFDB-F5C9D599517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668460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Arial"/>
              </a:defRPr>
            </a:lvl1pPr>
          </a:lstStyle>
          <a:p>
            <a:pPr>
              <a:defRPr/>
            </a:pPr>
            <a:r>
              <a:rPr lang="en-US" dirty="0">
                <a:solidFill>
                  <a:srgbClr val="000000"/>
                </a:solidFill>
              </a:rPr>
              <a:t>Building an Internet Router (P33)Handout 1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85C08DB-C24D-1449-B224-5F839EF47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178411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E9FAF7-3D54-B641-A10F-95D22CD91354}" type="datetime1">
              <a:rPr lang="en-GB" smtClean="0"/>
              <a:t>03/02/2021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475087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81064AD-4024-3745-8886-52A3280EBC24}" type="datetime1">
              <a:rPr lang="en-GB" smtClean="0"/>
              <a:t>03/02/2021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582351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DE25F1-58E1-ED45-95AD-6A4D219FD578}" type="datetime1">
              <a:rPr lang="en-GB" smtClean="0"/>
              <a:t>03/02/2021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299879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A31828B-21EE-DA49-83AF-FF88A5DACFAB}" type="datetime1">
              <a:rPr lang="en-GB" smtClean="0"/>
              <a:t>03/02/2021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545435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CD8C1F-ED26-3B4F-B581-C0E30AA8BD98}" type="datetime1">
              <a:rPr lang="en-GB" smtClean="0"/>
              <a:t>03/02/2021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000913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C09DD23-E5AD-D544-B873-E74864253450}" type="datetime1">
              <a:rPr lang="en-GB" smtClean="0"/>
              <a:t>03/02/2021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3132529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483CD71-F27A-CB4E-A12B-A68776BF1631}" type="datetime1">
              <a:rPr lang="en-GB" smtClean="0"/>
              <a:t>03/02/2021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141366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29118D-4F09-1040-B97A-55D96D630A47}" type="datetime1">
              <a:rPr lang="en-GB" smtClean="0"/>
              <a:t>03/02/2021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74888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5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5" Type="http://schemas.openxmlformats.org/officeDocument/2006/relationships/theme" Target="../theme/theme2.xml"/><Relationship Id="rId4" Type="http://schemas.openxmlformats.org/officeDocument/2006/relationships/slideLayout" Target="../slideLayouts/slideLayout1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6BF4800-4235-EC40-AE2B-A6A4C7BE7C9D}" type="datetime1">
              <a:rPr lang="en-GB" smtClean="0"/>
              <a:t>03/02/2021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0106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hf hdr="0" ftr="0" dt="0"/>
  <p:txStyles>
    <p:titleStyle>
      <a:lvl1pPr algn="ctr" defTabSz="4572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+mn-lt"/>
              </a:defRPr>
            </a:lvl1pPr>
          </a:lstStyle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Arial"/>
              </a:defRPr>
            </a:lvl1pPr>
          </a:lstStyle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</a:rPr>
              <a:t>Building an Internet Router (P33)Handout 1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Arial"/>
              </a:defRPr>
            </a:lvl1pPr>
          </a:lstStyle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fld id="{82B1BE14-B330-764E-8689-58363A72AD24}" type="slidenum">
              <a:rPr lang="en-US" smtClean="0">
                <a:solidFill>
                  <a:srgbClr val="000000"/>
                </a:solidFill>
              </a:rPr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Line 7"/>
          <p:cNvSpPr>
            <a:spLocks noChangeShapeType="1"/>
          </p:cNvSpPr>
          <p:nvPr/>
        </p:nvSpPr>
        <p:spPr bwMode="auto">
          <a:xfrm>
            <a:off x="533400" y="6096000"/>
            <a:ext cx="8077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7332827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</p:sldLayoutIdLst>
  <p:hf hdr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000">
          <a:solidFill>
            <a:srgbClr val="000099"/>
          </a:solidFill>
          <a:latin typeface="Arial"/>
          <a:ea typeface="ＭＳ Ｐゴシック" charset="-128"/>
          <a:cs typeface="ＭＳ Ｐゴシック" charset="-128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000">
          <a:solidFill>
            <a:srgbClr val="000099"/>
          </a:solidFill>
          <a:latin typeface="Comic Sans MS" charset="0"/>
          <a:ea typeface="ＭＳ Ｐゴシック" charset="-128"/>
          <a:cs typeface="ＭＳ Ｐゴシック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000">
          <a:solidFill>
            <a:srgbClr val="000099"/>
          </a:solidFill>
          <a:latin typeface="Comic Sans MS" charset="0"/>
          <a:ea typeface="ＭＳ Ｐゴシック" charset="-128"/>
          <a:cs typeface="ＭＳ Ｐゴシック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000">
          <a:solidFill>
            <a:srgbClr val="000099"/>
          </a:solidFill>
          <a:latin typeface="Comic Sans MS" charset="0"/>
          <a:ea typeface="ＭＳ Ｐゴシック" charset="-128"/>
          <a:cs typeface="ＭＳ Ｐゴシック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000">
          <a:solidFill>
            <a:srgbClr val="000099"/>
          </a:solidFill>
          <a:latin typeface="Comic Sans MS" charset="0"/>
          <a:ea typeface="ＭＳ Ｐゴシック" charset="-128"/>
          <a:cs typeface="ＭＳ Ｐゴシック" charset="-128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4000">
          <a:solidFill>
            <a:srgbClr val="000099"/>
          </a:solidFill>
          <a:latin typeface="Comic Sans MS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4000">
          <a:solidFill>
            <a:srgbClr val="000099"/>
          </a:solidFill>
          <a:latin typeface="Comic Sans MS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4000">
          <a:solidFill>
            <a:srgbClr val="000099"/>
          </a:solidFill>
          <a:latin typeface="Comic Sans MS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4000">
          <a:solidFill>
            <a:srgbClr val="000099"/>
          </a:solidFill>
          <a:latin typeface="Comic Sans MS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rgbClr val="000099"/>
        </a:buClr>
        <a:buSzPct val="75000"/>
        <a:buFont typeface="Wingdings" charset="2"/>
        <a:buChar char="v"/>
        <a:defRPr sz="2800">
          <a:solidFill>
            <a:schemeClr val="tx1"/>
          </a:solidFill>
          <a:latin typeface="Arial"/>
          <a:ea typeface="ＭＳ Ｐゴシック" charset="-128"/>
          <a:cs typeface="ＭＳ Ｐゴシック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charset="2"/>
        <a:buChar char="Ø"/>
        <a:defRPr sz="2000">
          <a:solidFill>
            <a:srgbClr val="000099"/>
          </a:solidFill>
          <a:latin typeface="Arial"/>
          <a:ea typeface="ＭＳ Ｐゴシック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>
          <a:solidFill>
            <a:schemeClr val="tx1"/>
          </a:solidFill>
          <a:latin typeface="Arial"/>
          <a:ea typeface="ＭＳ Ｐゴシック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1600">
          <a:solidFill>
            <a:schemeClr val="tx1"/>
          </a:solidFill>
          <a:latin typeface="Arial"/>
          <a:ea typeface="ＭＳ Ｐゴシック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1600">
          <a:solidFill>
            <a:schemeClr val="tx1"/>
          </a:solidFill>
          <a:latin typeface="Arial"/>
          <a:ea typeface="ＭＳ Ｐゴシック" charset="-128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har char="»"/>
        <a:defRPr sz="1600">
          <a:solidFill>
            <a:schemeClr val="tx1"/>
          </a:solidFill>
          <a:latin typeface="+mn-lt"/>
          <a:ea typeface="ＭＳ Ｐゴシック" charset="-128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har char="»"/>
        <a:defRPr sz="1600">
          <a:solidFill>
            <a:schemeClr val="tx1"/>
          </a:solidFill>
          <a:latin typeface="+mn-lt"/>
          <a:ea typeface="ＭＳ Ｐゴシック" charset="-128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har char="»"/>
        <a:defRPr sz="1600">
          <a:solidFill>
            <a:schemeClr val="tx1"/>
          </a:solidFill>
          <a:latin typeface="+mn-lt"/>
          <a:ea typeface="ＭＳ Ｐゴシック" charset="-128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har char="»"/>
        <a:defRPr sz="1600">
          <a:solidFill>
            <a:schemeClr val="tx1"/>
          </a:solidFill>
          <a:latin typeface="+mn-lt"/>
          <a:ea typeface="ＭＳ Ｐゴシック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wmf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8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44.bin"/><Relationship Id="rId3" Type="http://schemas.openxmlformats.org/officeDocument/2006/relationships/notesSlide" Target="../notesSlides/notesSlide55.xml"/><Relationship Id="rId7" Type="http://schemas.openxmlformats.org/officeDocument/2006/relationships/oleObject" Target="../embeddings/oleObject43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9.vml"/><Relationship Id="rId6" Type="http://schemas.openxmlformats.org/officeDocument/2006/relationships/oleObject" Target="../embeddings/oleObject42.bin"/><Relationship Id="rId5" Type="http://schemas.openxmlformats.org/officeDocument/2006/relationships/image" Target="../media/image11.wmf"/><Relationship Id="rId4" Type="http://schemas.openxmlformats.org/officeDocument/2006/relationships/oleObject" Target="../embeddings/oleObject41.bin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6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9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6.xm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6.xml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9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0.xml"/><Relationship Id="rId4" Type="http://schemas.openxmlformats.org/officeDocument/2006/relationships/image" Target="../media/image19.jpeg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0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1.xml"/><Relationship Id="rId4" Type="http://schemas.openxmlformats.org/officeDocument/2006/relationships/image" Target="../media/image19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9.xml"/><Relationship Id="rId5" Type="http://schemas.openxmlformats.org/officeDocument/2006/relationships/image" Target="../media/image1.wmf"/><Relationship Id="rId4" Type="http://schemas.openxmlformats.org/officeDocument/2006/relationships/image" Target="../media/image2.png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1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2.xml"/><Relationship Id="rId4" Type="http://schemas.openxmlformats.org/officeDocument/2006/relationships/image" Target="../media/image19.jpeg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2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3.xml"/><Relationship Id="rId4" Type="http://schemas.openxmlformats.org/officeDocument/2006/relationships/image" Target="../media/image19.jpeg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3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4.xml"/><Relationship Id="rId4" Type="http://schemas.openxmlformats.org/officeDocument/2006/relationships/image" Target="../media/image20.jpeg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4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5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5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6.xml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GIF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7.xml"/><Relationship Id="rId4" Type="http://schemas.openxmlformats.org/officeDocument/2006/relationships/image" Target="../media/image22.tiff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10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2.xml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2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hyperlink" Target="http://www.ripe.net/lir-services/new-lir/ipv6_reference_card.pdf" TargetMode="External"/><Relationship Id="rId1" Type="http://schemas.openxmlformats.org/officeDocument/2006/relationships/slideLayout" Target="../slideLayouts/slideLayout2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hyperlink" Target="http://tools.ietf.org/html/rfc4861" TargetMode="External"/><Relationship Id="rId1" Type="http://schemas.openxmlformats.org/officeDocument/2006/relationships/slideLayout" Target="../slideLayouts/slideLayout2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hyperlink" Target="https://tools.ietf.org/html/rfc2373" TargetMode="Externa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11.xml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hyperlink" Target="http://tools.ietf.org/html/rfc2373" TargetMode="External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7.png"/><Relationship Id="rId5" Type="http://schemas.openxmlformats.org/officeDocument/2006/relationships/image" Target="../media/image26.png"/><Relationship Id="rId4" Type="http://schemas.openxmlformats.org/officeDocument/2006/relationships/image" Target="../media/image25.png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hyperlink" Target="https://tools.ietf.org/html/rfc4941" TargetMode="External"/><Relationship Id="rId1" Type="http://schemas.openxmlformats.org/officeDocument/2006/relationships/slideLayout" Target="../slideLayouts/slideLayout2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hyperlink" Target="https://tools.ietf.org/html/rfc6146" TargetMode="External"/><Relationship Id="rId1" Type="http://schemas.openxmlformats.org/officeDocument/2006/relationships/slideLayout" Target="../slideLayouts/slideLayout2.xml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hyperlink" Target="https://tools.ietf.org/html/rfc6146" TargetMode="Externa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12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2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tiff"/><Relationship Id="rId1" Type="http://schemas.openxmlformats.org/officeDocument/2006/relationships/slideLayout" Target="../slideLayouts/slideLayout2.xml"/></Relationships>
</file>

<file path=ppt/slides/_rels/slide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tiff"/><Relationship Id="rId1" Type="http://schemas.openxmlformats.org/officeDocument/2006/relationships/slideLayout" Target="../slideLayouts/slideLayout2.xml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78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13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4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5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6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7.xml"/><Relationship Id="rId4" Type="http://schemas.openxmlformats.org/officeDocument/2006/relationships/image" Target="../media/image5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8.xml"/><Relationship Id="rId5" Type="http://schemas.openxmlformats.org/officeDocument/2006/relationships/image" Target="../media/image2.png"/><Relationship Id="rId4" Type="http://schemas.openxmlformats.org/officeDocument/2006/relationships/image" Target="../media/image5.pn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9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0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1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3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7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5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26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7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9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8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3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9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4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0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5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1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2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3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4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6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5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6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7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8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9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40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41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7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42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8.xml"/><Relationship Id="rId2" Type="http://schemas.openxmlformats.org/officeDocument/2006/relationships/slideLayout" Target="../slideLayouts/slideLayout15.xml"/><Relationship Id="rId1" Type="http://schemas.openxmlformats.org/officeDocument/2006/relationships/tags" Target="../tags/tag43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5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4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1.xml"/><Relationship Id="rId2" Type="http://schemas.openxmlformats.org/officeDocument/2006/relationships/slideLayout" Target="../slideLayouts/slideLayout15.xml"/><Relationship Id="rId1" Type="http://schemas.openxmlformats.org/officeDocument/2006/relationships/tags" Target="../tags/tag4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4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tags" Target="../tags/tag45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2.xml"/><Relationship Id="rId2" Type="http://schemas.openxmlformats.org/officeDocument/2006/relationships/slideLayout" Target="../slideLayouts/slideLayout15.xml"/><Relationship Id="rId1" Type="http://schemas.openxmlformats.org/officeDocument/2006/relationships/tags" Target="../tags/tag46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tags" Target="../tags/tag47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tags" Target="../tags/tag48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tags" Target="../tags/tag49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3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50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4.xml"/><Relationship Id="rId7" Type="http://schemas.openxmlformats.org/officeDocument/2006/relationships/image" Target="../media/image9.png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51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4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6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5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wmf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5.xml"/><Relationship Id="rId4" Type="http://schemas.openxmlformats.org/officeDocument/2006/relationships/image" Target="../media/image2.pn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7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53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54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8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55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9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56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57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58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0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59.xml"/><Relationship Id="rId4" Type="http://schemas.openxmlformats.org/officeDocument/2006/relationships/image" Target="../media/image10.emf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1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0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wmf"/><Relationship Id="rId2" Type="http://schemas.openxmlformats.org/officeDocument/2006/relationships/slideLayout" Target="../slideLayouts/slideLayout4.xml"/><Relationship Id="rId1" Type="http://schemas.openxmlformats.org/officeDocument/2006/relationships/tags" Target="../tags/tag61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6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6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2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3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3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4.xml"/></Relationships>
</file>

<file path=ppt/slides/_rels/slide82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4.bin"/><Relationship Id="rId3" Type="http://schemas.openxmlformats.org/officeDocument/2006/relationships/notesSlide" Target="../notesSlides/notesSlide44.xml"/><Relationship Id="rId7" Type="http://schemas.openxmlformats.org/officeDocument/2006/relationships/oleObject" Target="../embeddings/oleObject3.bin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1.vml"/><Relationship Id="rId6" Type="http://schemas.openxmlformats.org/officeDocument/2006/relationships/oleObject" Target="../embeddings/oleObject2.bin"/><Relationship Id="rId11" Type="http://schemas.openxmlformats.org/officeDocument/2006/relationships/oleObject" Target="../embeddings/oleObject7.bin"/><Relationship Id="rId5" Type="http://schemas.openxmlformats.org/officeDocument/2006/relationships/image" Target="../media/image11.wmf"/><Relationship Id="rId10" Type="http://schemas.openxmlformats.org/officeDocument/2006/relationships/oleObject" Target="../embeddings/oleObject6.bin"/><Relationship Id="rId4" Type="http://schemas.openxmlformats.org/officeDocument/2006/relationships/oleObject" Target="../embeddings/oleObject1.bin"/><Relationship Id="rId9" Type="http://schemas.openxmlformats.org/officeDocument/2006/relationships/oleObject" Target="../embeddings/oleObject5.bin"/></Relationships>
</file>

<file path=ppt/slides/_rels/slide83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0.bin"/><Relationship Id="rId3" Type="http://schemas.openxmlformats.org/officeDocument/2006/relationships/slideLayout" Target="../slideLayouts/slideLayout4.xml"/><Relationship Id="rId7" Type="http://schemas.openxmlformats.org/officeDocument/2006/relationships/oleObject" Target="../embeddings/oleObject9.bin"/><Relationship Id="rId12" Type="http://schemas.openxmlformats.org/officeDocument/2006/relationships/oleObject" Target="../embeddings/oleObject14.bin"/><Relationship Id="rId2" Type="http://schemas.openxmlformats.org/officeDocument/2006/relationships/tags" Target="../tags/tag65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11.wmf"/><Relationship Id="rId11" Type="http://schemas.openxmlformats.org/officeDocument/2006/relationships/oleObject" Target="../embeddings/oleObject13.bin"/><Relationship Id="rId5" Type="http://schemas.openxmlformats.org/officeDocument/2006/relationships/oleObject" Target="../embeddings/oleObject8.bin"/><Relationship Id="rId10" Type="http://schemas.openxmlformats.org/officeDocument/2006/relationships/oleObject" Target="../embeddings/oleObject12.bin"/><Relationship Id="rId4" Type="http://schemas.openxmlformats.org/officeDocument/2006/relationships/notesSlide" Target="../notesSlides/notesSlide45.xml"/><Relationship Id="rId9" Type="http://schemas.openxmlformats.org/officeDocument/2006/relationships/oleObject" Target="../embeddings/oleObject11.bin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.xml"/></Relationships>
</file>

<file path=ppt/slides/_rels/slide85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8.bin"/><Relationship Id="rId13" Type="http://schemas.openxmlformats.org/officeDocument/2006/relationships/image" Target="../media/image12.wmf"/><Relationship Id="rId18" Type="http://schemas.openxmlformats.org/officeDocument/2006/relationships/oleObject" Target="../embeddings/oleObject25.bin"/><Relationship Id="rId3" Type="http://schemas.openxmlformats.org/officeDocument/2006/relationships/notesSlide" Target="../notesSlides/notesSlide47.xml"/><Relationship Id="rId7" Type="http://schemas.openxmlformats.org/officeDocument/2006/relationships/oleObject" Target="../embeddings/oleObject17.bin"/><Relationship Id="rId12" Type="http://schemas.openxmlformats.org/officeDocument/2006/relationships/oleObject" Target="../embeddings/oleObject22.bin"/><Relationship Id="rId17" Type="http://schemas.openxmlformats.org/officeDocument/2006/relationships/image" Target="../media/image14.emf"/><Relationship Id="rId2" Type="http://schemas.openxmlformats.org/officeDocument/2006/relationships/slideLayout" Target="../slideLayouts/slideLayout2.xml"/><Relationship Id="rId16" Type="http://schemas.openxmlformats.org/officeDocument/2006/relationships/oleObject" Target="../embeddings/oleObject24.bin"/><Relationship Id="rId1" Type="http://schemas.openxmlformats.org/officeDocument/2006/relationships/vmlDrawing" Target="../drawings/vmlDrawing3.vml"/><Relationship Id="rId6" Type="http://schemas.openxmlformats.org/officeDocument/2006/relationships/oleObject" Target="../embeddings/oleObject16.bin"/><Relationship Id="rId11" Type="http://schemas.openxmlformats.org/officeDocument/2006/relationships/oleObject" Target="../embeddings/oleObject21.bin"/><Relationship Id="rId5" Type="http://schemas.openxmlformats.org/officeDocument/2006/relationships/image" Target="../media/image11.wmf"/><Relationship Id="rId15" Type="http://schemas.openxmlformats.org/officeDocument/2006/relationships/image" Target="../media/image13.wmf"/><Relationship Id="rId10" Type="http://schemas.openxmlformats.org/officeDocument/2006/relationships/oleObject" Target="../embeddings/oleObject20.bin"/><Relationship Id="rId19" Type="http://schemas.openxmlformats.org/officeDocument/2006/relationships/image" Target="../media/image15.emf"/><Relationship Id="rId4" Type="http://schemas.openxmlformats.org/officeDocument/2006/relationships/oleObject" Target="../embeddings/oleObject15.bin"/><Relationship Id="rId9" Type="http://schemas.openxmlformats.org/officeDocument/2006/relationships/oleObject" Target="../embeddings/oleObject19.bin"/><Relationship Id="rId14" Type="http://schemas.openxmlformats.org/officeDocument/2006/relationships/oleObject" Target="../embeddings/oleObject23.bin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6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.xml"/></Relationships>
</file>

<file path=ppt/slides/_rels/slide90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8.bin"/><Relationship Id="rId3" Type="http://schemas.openxmlformats.org/officeDocument/2006/relationships/slideLayout" Target="../slideLayouts/slideLayout2.xml"/><Relationship Id="rId7" Type="http://schemas.openxmlformats.org/officeDocument/2006/relationships/oleObject" Target="../embeddings/oleObject27.bin"/><Relationship Id="rId2" Type="http://schemas.openxmlformats.org/officeDocument/2006/relationships/tags" Target="../tags/tag66.xml"/><Relationship Id="rId1" Type="http://schemas.openxmlformats.org/officeDocument/2006/relationships/vmlDrawing" Target="../drawings/vmlDrawing4.vml"/><Relationship Id="rId6" Type="http://schemas.openxmlformats.org/officeDocument/2006/relationships/image" Target="../media/image11.wmf"/><Relationship Id="rId5" Type="http://schemas.openxmlformats.org/officeDocument/2006/relationships/oleObject" Target="../embeddings/oleObject26.bin"/><Relationship Id="rId4" Type="http://schemas.openxmlformats.org/officeDocument/2006/relationships/notesSlide" Target="../notesSlides/notesSlide49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1.bin"/><Relationship Id="rId3" Type="http://schemas.openxmlformats.org/officeDocument/2006/relationships/slideLayout" Target="../slideLayouts/slideLayout4.xml"/><Relationship Id="rId7" Type="http://schemas.openxmlformats.org/officeDocument/2006/relationships/oleObject" Target="../embeddings/oleObject30.bin"/><Relationship Id="rId2" Type="http://schemas.openxmlformats.org/officeDocument/2006/relationships/tags" Target="../tags/tag67.xml"/><Relationship Id="rId1" Type="http://schemas.openxmlformats.org/officeDocument/2006/relationships/vmlDrawing" Target="../drawings/vmlDrawing5.vml"/><Relationship Id="rId6" Type="http://schemas.openxmlformats.org/officeDocument/2006/relationships/image" Target="../media/image11.wmf"/><Relationship Id="rId5" Type="http://schemas.openxmlformats.org/officeDocument/2006/relationships/oleObject" Target="../embeddings/oleObject29.bin"/><Relationship Id="rId4" Type="http://schemas.openxmlformats.org/officeDocument/2006/relationships/notesSlide" Target="../notesSlides/notesSlide50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2.bin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6.vml"/><Relationship Id="rId6" Type="http://schemas.openxmlformats.org/officeDocument/2006/relationships/oleObject" Target="../embeddings/oleObject34.bin"/><Relationship Id="rId5" Type="http://schemas.openxmlformats.org/officeDocument/2006/relationships/oleObject" Target="../embeddings/oleObject33.bin"/><Relationship Id="rId4" Type="http://schemas.openxmlformats.org/officeDocument/2006/relationships/image" Target="../media/image11.wmf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1.xml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7.vml"/><Relationship Id="rId6" Type="http://schemas.openxmlformats.org/officeDocument/2006/relationships/oleObject" Target="../embeddings/oleObject36.bin"/><Relationship Id="rId5" Type="http://schemas.openxmlformats.org/officeDocument/2006/relationships/image" Target="../media/image11.wmf"/><Relationship Id="rId4" Type="http://schemas.openxmlformats.org/officeDocument/2006/relationships/oleObject" Target="../embeddings/oleObject35.bin"/></Relationships>
</file>

<file path=ppt/slides/_rels/slide97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40.bin"/><Relationship Id="rId3" Type="http://schemas.openxmlformats.org/officeDocument/2006/relationships/slideLayout" Target="../slideLayouts/slideLayout12.xml"/><Relationship Id="rId7" Type="http://schemas.openxmlformats.org/officeDocument/2006/relationships/oleObject" Target="../embeddings/oleObject39.bin"/><Relationship Id="rId2" Type="http://schemas.openxmlformats.org/officeDocument/2006/relationships/tags" Target="../tags/tag68.xml"/><Relationship Id="rId1" Type="http://schemas.openxmlformats.org/officeDocument/2006/relationships/vmlDrawing" Target="../drawings/vmlDrawing8.vml"/><Relationship Id="rId6" Type="http://schemas.openxmlformats.org/officeDocument/2006/relationships/oleObject" Target="../embeddings/oleObject38.bin"/><Relationship Id="rId5" Type="http://schemas.openxmlformats.org/officeDocument/2006/relationships/image" Target="../media/image11.wmf"/><Relationship Id="rId10" Type="http://schemas.openxmlformats.org/officeDocument/2006/relationships/image" Target="../media/image17.jpeg"/><Relationship Id="rId4" Type="http://schemas.openxmlformats.org/officeDocument/2006/relationships/oleObject" Target="../embeddings/oleObject37.bin"/><Relationship Id="rId9" Type="http://schemas.openxmlformats.org/officeDocument/2006/relationships/image" Target="../media/image16.png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C05EBB-C536-E44B-A239-9A2987AEE65E}" type="slidenum">
              <a:rPr lang="en-US" smtClean="0"/>
              <a:pPr/>
              <a:t>1</a:t>
            </a:fld>
            <a:endParaRPr lang="en-US" dirty="0"/>
          </a:p>
        </p:txBody>
      </p:sp>
      <p:sp>
        <p:nvSpPr>
          <p:cNvPr id="5672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Topic 4: Network Layer</a:t>
            </a:r>
          </a:p>
        </p:txBody>
      </p:sp>
      <p:sp>
        <p:nvSpPr>
          <p:cNvPr id="56729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03515" y="1220804"/>
            <a:ext cx="8064500" cy="4648200"/>
          </a:xfrm>
        </p:spPr>
        <p:txBody>
          <a:bodyPr>
            <a:normAutofit fontScale="92500"/>
          </a:bodyPr>
          <a:lstStyle/>
          <a:p>
            <a:pPr>
              <a:lnSpc>
                <a:spcPct val="90000"/>
              </a:lnSpc>
              <a:buFont typeface="ZapfDingbats" charset="0"/>
              <a:buNone/>
            </a:pPr>
            <a:r>
              <a:rPr lang="en-US" sz="3200" u="sng" dirty="0">
                <a:solidFill>
                  <a:srgbClr val="FF0000"/>
                </a:solidFill>
              </a:rPr>
              <a:t>Our goals:</a:t>
            </a:r>
            <a:r>
              <a:rPr lang="en-US" sz="3200" dirty="0"/>
              <a:t> </a:t>
            </a:r>
          </a:p>
          <a:p>
            <a:pPr>
              <a:lnSpc>
                <a:spcPct val="90000"/>
              </a:lnSpc>
            </a:pPr>
            <a:r>
              <a:rPr lang="en-US" dirty="0"/>
              <a:t>understand principles behind network layer services: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network layer service models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forwarding versus routing (versus switching)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how a router works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routing (path selection)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IPv6</a:t>
            </a:r>
          </a:p>
          <a:p>
            <a:pPr marL="457200" lvl="1" indent="0">
              <a:lnSpc>
                <a:spcPct val="90000"/>
              </a:lnSpc>
              <a:buNone/>
            </a:pPr>
            <a:endParaRPr lang="en-US" dirty="0"/>
          </a:p>
          <a:p>
            <a:pPr marL="457200" lvl="1" indent="0">
              <a:lnSpc>
                <a:spcPct val="90000"/>
              </a:lnSpc>
              <a:buNone/>
            </a:pPr>
            <a:r>
              <a:rPr lang="en-US" dirty="0"/>
              <a:t>For the most part, the Internet is our example – again.</a:t>
            </a:r>
          </a:p>
        </p:txBody>
      </p:sp>
    </p:spTree>
    <p:extLst>
      <p:ext uri="{BB962C8B-B14F-4D97-AF65-F5344CB8AC3E}">
        <p14:creationId xmlns:p14="http://schemas.microsoft.com/office/powerpoint/2010/main" val="283659413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1" dirty="0"/>
              <a:t>Router definitions</a:t>
            </a:r>
          </a:p>
        </p:txBody>
      </p:sp>
      <p:grpSp>
        <p:nvGrpSpPr>
          <p:cNvPr id="3" name="Group 39"/>
          <p:cNvGrpSpPr/>
          <p:nvPr/>
        </p:nvGrpSpPr>
        <p:grpSpPr>
          <a:xfrm>
            <a:off x="3276600" y="2362200"/>
            <a:ext cx="2590800" cy="1956370"/>
            <a:chOff x="3276600" y="2461331"/>
            <a:chExt cx="2590800" cy="1806660"/>
          </a:xfrm>
        </p:grpSpPr>
        <p:grpSp>
          <p:nvGrpSpPr>
            <p:cNvPr id="5" name="Group 13"/>
            <p:cNvGrpSpPr/>
            <p:nvPr/>
          </p:nvGrpSpPr>
          <p:grpSpPr>
            <a:xfrm>
              <a:off x="3276600" y="2743179"/>
              <a:ext cx="2590800" cy="1447784"/>
              <a:chOff x="3276600" y="2593432"/>
              <a:chExt cx="2590800" cy="1697417"/>
            </a:xfrm>
          </p:grpSpPr>
          <p:cxnSp>
            <p:nvCxnSpPr>
              <p:cNvPr id="44" name="Straight Connector 43"/>
              <p:cNvCxnSpPr/>
              <p:nvPr/>
            </p:nvCxnSpPr>
            <p:spPr>
              <a:xfrm flipV="1">
                <a:off x="3276600" y="3352803"/>
                <a:ext cx="838199" cy="44667"/>
              </a:xfrm>
              <a:prstGeom prst="line">
                <a:avLst/>
              </a:prstGeom>
              <a:ln w="50800" cmpd="dbl">
                <a:headEnd type="triangle" w="med" len="med"/>
                <a:tailEnd type="triangle" w="med" len="med"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Connector 44"/>
              <p:cNvCxnSpPr/>
              <p:nvPr/>
            </p:nvCxnSpPr>
            <p:spPr>
              <a:xfrm flipV="1">
                <a:off x="3505200" y="3543300"/>
                <a:ext cx="761999" cy="658211"/>
              </a:xfrm>
              <a:prstGeom prst="line">
                <a:avLst/>
              </a:prstGeom>
              <a:ln w="50800" cmpd="dbl">
                <a:headEnd type="triangle" w="med" len="med"/>
                <a:tailEnd type="triangle" w="med" len="med"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Straight Connector 45"/>
              <p:cNvCxnSpPr/>
              <p:nvPr/>
            </p:nvCxnSpPr>
            <p:spPr>
              <a:xfrm rot="10800000">
                <a:off x="4800602" y="3581404"/>
                <a:ext cx="761998" cy="709445"/>
              </a:xfrm>
              <a:prstGeom prst="line">
                <a:avLst/>
              </a:prstGeom>
              <a:ln w="50800" cmpd="dbl">
                <a:headEnd type="triangle" w="med" len="med"/>
                <a:tailEnd type="triangle" w="med" len="med"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Straight Connector 46"/>
              <p:cNvCxnSpPr/>
              <p:nvPr/>
            </p:nvCxnSpPr>
            <p:spPr>
              <a:xfrm rot="10800000" flipV="1">
                <a:off x="4953000" y="2682768"/>
                <a:ext cx="762000" cy="441430"/>
              </a:xfrm>
              <a:prstGeom prst="line">
                <a:avLst/>
              </a:prstGeom>
              <a:ln w="50800" cmpd="dbl">
                <a:headEnd type="triangle" w="med" len="med"/>
                <a:tailEnd type="triangle" w="med" len="med"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Straight Connector 47"/>
              <p:cNvCxnSpPr/>
              <p:nvPr/>
            </p:nvCxnSpPr>
            <p:spPr>
              <a:xfrm rot="10800000">
                <a:off x="3352800" y="2593432"/>
                <a:ext cx="838200" cy="536026"/>
              </a:xfrm>
              <a:prstGeom prst="line">
                <a:avLst/>
              </a:prstGeom>
              <a:ln w="50800" cmpd="dbl">
                <a:headEnd type="triangle" w="med" len="med"/>
                <a:tailEnd type="triangle" w="med" len="med"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" name="Straight Connector 48"/>
              <p:cNvCxnSpPr/>
              <p:nvPr/>
            </p:nvCxnSpPr>
            <p:spPr>
              <a:xfrm>
                <a:off x="5029200" y="3390900"/>
                <a:ext cx="838200" cy="6570"/>
              </a:xfrm>
              <a:prstGeom prst="line">
                <a:avLst/>
              </a:prstGeom>
              <a:ln w="50800" cmpd="dbl">
                <a:headEnd type="triangle" w="med" len="med"/>
                <a:tailEnd type="triangle" w="med" len="med"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2" name="Straight Connector 41"/>
            <p:cNvCxnSpPr/>
            <p:nvPr/>
          </p:nvCxnSpPr>
          <p:spPr>
            <a:xfrm rot="5400000">
              <a:off x="4267202" y="2766129"/>
              <a:ext cx="610390" cy="793"/>
            </a:xfrm>
            <a:prstGeom prst="line">
              <a:avLst/>
            </a:prstGeom>
            <a:ln w="50800" cmpd="dbl">
              <a:headEnd type="triangle" w="med" len="med"/>
              <a:tailEnd type="triangle" w="med" len="med"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/>
            <p:cNvCxnSpPr/>
            <p:nvPr/>
          </p:nvCxnSpPr>
          <p:spPr>
            <a:xfrm rot="5400000">
              <a:off x="4267202" y="3962399"/>
              <a:ext cx="610390" cy="793"/>
            </a:xfrm>
            <a:prstGeom prst="line">
              <a:avLst/>
            </a:prstGeom>
            <a:ln w="50800" cmpd="dbl">
              <a:headEnd type="triangle" w="med" len="med"/>
              <a:tailEnd type="triangle" w="med" len="med"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57"/>
          <p:cNvGrpSpPr/>
          <p:nvPr/>
        </p:nvGrpSpPr>
        <p:grpSpPr>
          <a:xfrm>
            <a:off x="2743200" y="2057400"/>
            <a:ext cx="3441824" cy="2697778"/>
            <a:chOff x="2743200" y="2057400"/>
            <a:chExt cx="3441824" cy="2697778"/>
          </a:xfrm>
        </p:grpSpPr>
        <p:sp>
          <p:nvSpPr>
            <p:cNvPr id="50" name="TextBox 49"/>
            <p:cNvSpPr txBox="1"/>
            <p:nvPr/>
          </p:nvSpPr>
          <p:spPr>
            <a:xfrm>
              <a:off x="4419600" y="2057400"/>
              <a:ext cx="31451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/>
                <a:t>1</a:t>
              </a: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715000" y="2602468"/>
              <a:ext cx="31451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/>
                <a:t>2</a:t>
              </a: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70514" y="3212068"/>
              <a:ext cx="31451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/>
                <a:t>3</a:t>
              </a: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5486400" y="4202668"/>
              <a:ext cx="31451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/>
                <a:t>4</a:t>
              </a: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4419600" y="4355068"/>
              <a:ext cx="31451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/>
                <a:t>5</a:t>
              </a: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3276600" y="4202668"/>
              <a:ext cx="34336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…</a:t>
              </a: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2743200" y="3212068"/>
              <a:ext cx="55816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/>
                <a:t>N-1</a:t>
              </a: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2971800" y="2450068"/>
              <a:ext cx="34977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/>
                <a:t>N</a:t>
              </a:r>
            </a:p>
          </p:txBody>
        </p:sp>
      </p:grpSp>
      <p:sp>
        <p:nvSpPr>
          <p:cNvPr id="59" name="TextBox 58"/>
          <p:cNvSpPr txBox="1"/>
          <p:nvPr/>
        </p:nvSpPr>
        <p:spPr>
          <a:xfrm>
            <a:off x="1219200" y="5181600"/>
            <a:ext cx="777240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buFont typeface="Arial" pitchFamily="34" charset="0"/>
              <a:buChar char="•"/>
            </a:pPr>
            <a:r>
              <a:rPr lang="en-US" sz="28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</a:rPr>
              <a:t> </a:t>
            </a:r>
            <a:r>
              <a:rPr lang="en-US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N = number of external router “ports</a:t>
            </a:r>
            <a:r>
              <a:rPr lang="en-US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”</a:t>
            </a:r>
            <a:endParaRPr lang="en-US" sz="2800" b="1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  <a:p>
            <a:pPr algn="l">
              <a:buFont typeface="Arial" pitchFamily="34" charset="0"/>
              <a:buChar char="•"/>
            </a:pPr>
            <a:r>
              <a:rPr lang="en-US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 R = speed (“line rate”) of a port</a:t>
            </a:r>
          </a:p>
          <a:p>
            <a:pPr algn="l">
              <a:buFont typeface="Arial" pitchFamily="34" charset="0"/>
              <a:buChar char="•"/>
            </a:pPr>
            <a:r>
              <a:rPr lang="en-US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 Router capacity = N x R</a:t>
            </a:r>
          </a:p>
        </p:txBody>
      </p:sp>
      <p:pic>
        <p:nvPicPr>
          <p:cNvPr id="4" name="Picture 55"/>
          <p:cNvPicPr>
            <a:picLocks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114800" y="3048000"/>
            <a:ext cx="990600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5" name="TextBox 74"/>
          <p:cNvSpPr txBox="1"/>
          <p:nvPr/>
        </p:nvSpPr>
        <p:spPr>
          <a:xfrm>
            <a:off x="6477000" y="3134380"/>
            <a:ext cx="152986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>
                <a:solidFill>
                  <a:srgbClr val="8F3D8B"/>
                </a:solidFill>
                <a:latin typeface="+mn-lt"/>
              </a:rPr>
              <a:t>R</a:t>
            </a:r>
            <a:r>
              <a:rPr lang="en-US" sz="2800" b="1" dirty="0">
                <a:solidFill>
                  <a:srgbClr val="8F3D8B"/>
                </a:solidFill>
                <a:latin typeface="+mn-lt"/>
              </a:rPr>
              <a:t> </a:t>
            </a:r>
            <a:r>
              <a:rPr lang="en-US" sz="2000" b="1" i="1" dirty="0">
                <a:solidFill>
                  <a:srgbClr val="8F3D8B"/>
                </a:solidFill>
                <a:latin typeface="+mn-lt"/>
              </a:rPr>
              <a:t>bits/sec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0197848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" grpId="0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6ED1A2-157E-CA4E-BF6A-BC68585CC5E5}" type="slidenum">
              <a:rPr lang="en-US" smtClean="0"/>
              <a:pPr/>
              <a:t>100</a:t>
            </a:fld>
            <a:endParaRPr lang="en-US" dirty="0"/>
          </a:p>
        </p:txBody>
      </p:sp>
      <p:sp>
        <p:nvSpPr>
          <p:cNvPr id="183298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28600"/>
            <a:ext cx="8124825" cy="1143000"/>
          </a:xfrm>
        </p:spPr>
        <p:txBody>
          <a:bodyPr/>
          <a:lstStyle/>
          <a:p>
            <a:r>
              <a:rPr lang="en-US" sz="3200"/>
              <a:t>ICMP: Internet Control Message Protocol</a:t>
            </a:r>
            <a:endParaRPr lang="en-US"/>
          </a:p>
        </p:txBody>
      </p:sp>
      <p:sp>
        <p:nvSpPr>
          <p:cNvPr id="183299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r>
              <a:rPr lang="en-US" sz="1800" dirty="0"/>
              <a:t>used by hosts &amp; routers to communicate network-level information</a:t>
            </a:r>
          </a:p>
          <a:p>
            <a:pPr lvl="1"/>
            <a:r>
              <a:rPr lang="en-US" sz="1800" dirty="0"/>
              <a:t>error reporting: unreachable host, network, port, protocol</a:t>
            </a:r>
          </a:p>
          <a:p>
            <a:pPr lvl="1"/>
            <a:r>
              <a:rPr lang="en-US" sz="1800" dirty="0"/>
              <a:t>echo request/reply (used by ping)</a:t>
            </a:r>
          </a:p>
          <a:p>
            <a:r>
              <a:rPr lang="en-US" sz="1800" dirty="0"/>
              <a:t>network-layer </a:t>
            </a:r>
            <a:r>
              <a:rPr lang="ja-JP" altLang="en-US" sz="1800" dirty="0">
                <a:latin typeface="Calibri"/>
              </a:rPr>
              <a:t>“</a:t>
            </a:r>
            <a:r>
              <a:rPr lang="en-US" sz="1800" dirty="0"/>
              <a:t>above</a:t>
            </a:r>
            <a:r>
              <a:rPr lang="ja-JP" altLang="en-US" sz="1800" dirty="0">
                <a:latin typeface="Calibri"/>
              </a:rPr>
              <a:t>”</a:t>
            </a:r>
            <a:r>
              <a:rPr lang="en-US" sz="1800" dirty="0"/>
              <a:t> IP:</a:t>
            </a:r>
          </a:p>
          <a:p>
            <a:pPr lvl="1"/>
            <a:r>
              <a:rPr lang="en-US" sz="1800" dirty="0"/>
              <a:t>ICMP </a:t>
            </a:r>
            <a:r>
              <a:rPr lang="en-US" sz="1800" dirty="0" err="1"/>
              <a:t>msgs</a:t>
            </a:r>
            <a:r>
              <a:rPr lang="en-US" sz="1800" dirty="0"/>
              <a:t> carried in IP datagrams</a:t>
            </a:r>
          </a:p>
          <a:p>
            <a:r>
              <a:rPr lang="en-US" sz="1800" dirty="0">
                <a:solidFill>
                  <a:schemeClr val="accent2"/>
                </a:solidFill>
              </a:rPr>
              <a:t>ICMP message:</a:t>
            </a:r>
            <a:r>
              <a:rPr lang="en-US" sz="1800" dirty="0"/>
              <a:t> type, code plus first 8 bytes of IP datagram causing error</a:t>
            </a:r>
          </a:p>
        </p:txBody>
      </p:sp>
      <p:sp>
        <p:nvSpPr>
          <p:cNvPr id="183300" name="Text Box 4"/>
          <p:cNvSpPr txBox="1">
            <a:spLocks noChangeArrowheads="1"/>
          </p:cNvSpPr>
          <p:nvPr/>
        </p:nvSpPr>
        <p:spPr bwMode="auto">
          <a:xfrm>
            <a:off x="4584700" y="1760538"/>
            <a:ext cx="3829970" cy="45243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u="sng" dirty="0">
                <a:latin typeface="Calibri"/>
              </a:rPr>
              <a:t>Type</a:t>
            </a:r>
            <a:r>
              <a:rPr lang="en-US" dirty="0">
                <a:latin typeface="Calibri"/>
              </a:rPr>
              <a:t>  </a:t>
            </a:r>
            <a:r>
              <a:rPr lang="en-US" u="sng" dirty="0">
                <a:latin typeface="Calibri"/>
              </a:rPr>
              <a:t>Code</a:t>
            </a:r>
            <a:r>
              <a:rPr lang="en-US" dirty="0">
                <a:latin typeface="Calibri"/>
              </a:rPr>
              <a:t>  </a:t>
            </a:r>
            <a:r>
              <a:rPr lang="en-US" u="sng" dirty="0">
                <a:latin typeface="Calibri"/>
              </a:rPr>
              <a:t>description</a:t>
            </a:r>
            <a:endParaRPr lang="en-US" dirty="0">
              <a:latin typeface="Calibri"/>
            </a:endParaRPr>
          </a:p>
          <a:p>
            <a:r>
              <a:rPr lang="en-US" dirty="0">
                <a:latin typeface="Calibri"/>
              </a:rPr>
              <a:t>0        0         echo reply (ping)</a:t>
            </a:r>
          </a:p>
          <a:p>
            <a:r>
              <a:rPr lang="en-US" dirty="0">
                <a:latin typeface="Calibri"/>
              </a:rPr>
              <a:t>3        0         </a:t>
            </a:r>
            <a:r>
              <a:rPr lang="en-US" dirty="0" err="1">
                <a:latin typeface="Calibri"/>
              </a:rPr>
              <a:t>dest</a:t>
            </a:r>
            <a:r>
              <a:rPr lang="en-US" dirty="0">
                <a:latin typeface="Calibri"/>
              </a:rPr>
              <a:t>. network unreachable</a:t>
            </a:r>
          </a:p>
          <a:p>
            <a:r>
              <a:rPr lang="en-US" dirty="0">
                <a:latin typeface="Calibri"/>
              </a:rPr>
              <a:t>3        1         </a:t>
            </a:r>
            <a:r>
              <a:rPr lang="en-US" dirty="0" err="1">
                <a:latin typeface="Calibri"/>
              </a:rPr>
              <a:t>dest</a:t>
            </a:r>
            <a:r>
              <a:rPr lang="en-US" dirty="0">
                <a:latin typeface="Calibri"/>
              </a:rPr>
              <a:t> host unreachable</a:t>
            </a:r>
          </a:p>
          <a:p>
            <a:r>
              <a:rPr lang="en-US" dirty="0">
                <a:latin typeface="Calibri"/>
              </a:rPr>
              <a:t>3        2         </a:t>
            </a:r>
            <a:r>
              <a:rPr lang="en-US" dirty="0" err="1">
                <a:latin typeface="Calibri"/>
              </a:rPr>
              <a:t>dest</a:t>
            </a:r>
            <a:r>
              <a:rPr lang="en-US" dirty="0">
                <a:latin typeface="Calibri"/>
              </a:rPr>
              <a:t> protocol unreachable</a:t>
            </a:r>
          </a:p>
          <a:p>
            <a:r>
              <a:rPr lang="en-US" dirty="0">
                <a:latin typeface="Calibri"/>
              </a:rPr>
              <a:t>3        3         </a:t>
            </a:r>
            <a:r>
              <a:rPr lang="en-US" dirty="0" err="1">
                <a:latin typeface="Calibri"/>
              </a:rPr>
              <a:t>dest</a:t>
            </a:r>
            <a:r>
              <a:rPr lang="en-US" dirty="0">
                <a:latin typeface="Calibri"/>
              </a:rPr>
              <a:t> port unreachable</a:t>
            </a:r>
          </a:p>
          <a:p>
            <a:r>
              <a:rPr lang="en-US" dirty="0">
                <a:latin typeface="Calibri"/>
              </a:rPr>
              <a:t>3        6         </a:t>
            </a:r>
            <a:r>
              <a:rPr lang="en-US" dirty="0" err="1">
                <a:latin typeface="Calibri"/>
              </a:rPr>
              <a:t>dest</a:t>
            </a:r>
            <a:r>
              <a:rPr lang="en-US" dirty="0">
                <a:latin typeface="Calibri"/>
              </a:rPr>
              <a:t> network unknown</a:t>
            </a:r>
          </a:p>
          <a:p>
            <a:r>
              <a:rPr lang="en-US" dirty="0">
                <a:latin typeface="Calibri"/>
              </a:rPr>
              <a:t>3        7         </a:t>
            </a:r>
            <a:r>
              <a:rPr lang="en-US" dirty="0" err="1">
                <a:latin typeface="Calibri"/>
              </a:rPr>
              <a:t>dest</a:t>
            </a:r>
            <a:r>
              <a:rPr lang="en-US" dirty="0">
                <a:latin typeface="Calibri"/>
              </a:rPr>
              <a:t> host unknown</a:t>
            </a:r>
          </a:p>
          <a:p>
            <a:r>
              <a:rPr lang="en-US" dirty="0">
                <a:latin typeface="Calibri"/>
              </a:rPr>
              <a:t>4        0         source quench (congestion</a:t>
            </a:r>
          </a:p>
          <a:p>
            <a:r>
              <a:rPr lang="en-US" dirty="0">
                <a:latin typeface="Calibri"/>
              </a:rPr>
              <a:t>                     control - not used)</a:t>
            </a:r>
          </a:p>
          <a:p>
            <a:r>
              <a:rPr lang="en-US" dirty="0">
                <a:latin typeface="Calibri"/>
              </a:rPr>
              <a:t>8        0         echo request (ping)</a:t>
            </a:r>
          </a:p>
          <a:p>
            <a:r>
              <a:rPr lang="en-US" dirty="0">
                <a:latin typeface="Calibri"/>
              </a:rPr>
              <a:t>9        0         route advertisement</a:t>
            </a:r>
          </a:p>
          <a:p>
            <a:r>
              <a:rPr lang="en-US" dirty="0">
                <a:latin typeface="Calibri"/>
              </a:rPr>
              <a:t>10      0         router discovery</a:t>
            </a:r>
          </a:p>
          <a:p>
            <a:r>
              <a:rPr lang="en-US" dirty="0">
                <a:latin typeface="Calibri"/>
              </a:rPr>
              <a:t>11      0         TTL expired</a:t>
            </a:r>
          </a:p>
          <a:p>
            <a:r>
              <a:rPr lang="en-US" dirty="0">
                <a:latin typeface="Calibri"/>
              </a:rPr>
              <a:t>12      0         bad IP header</a:t>
            </a:r>
          </a:p>
          <a:p>
            <a:endParaRPr lang="en-US" dirty="0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69298755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101</a:t>
            </a:fld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142172" y="2530435"/>
            <a:ext cx="8388121" cy="1200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/>
              <a:t>Gluing it together:</a:t>
            </a:r>
          </a:p>
          <a:p>
            <a:r>
              <a:rPr lang="en-US" sz="2400" b="1" dirty="0"/>
              <a:t>		How does my Network (address) interact</a:t>
            </a:r>
          </a:p>
          <a:p>
            <a:r>
              <a:rPr lang="en-US" sz="2400" b="1" dirty="0"/>
              <a:t>			with my Data-Link (address) ?</a:t>
            </a:r>
          </a:p>
        </p:txBody>
      </p:sp>
    </p:spTree>
    <p:extLst>
      <p:ext uri="{BB962C8B-B14F-4D97-AF65-F5344CB8AC3E}">
        <p14:creationId xmlns:p14="http://schemas.microsoft.com/office/powerpoint/2010/main" val="669068270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3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fld id="{F42F3B61-5B23-3C41-B29B-02C15FD63E85}" type="slidenum">
              <a:rPr lang="en-US" sz="1200" i="0" smtClean="0">
                <a:latin typeface="Calibri"/>
                <a:cs typeface="Calibri"/>
              </a:rPr>
              <a:pPr/>
              <a:t>102</a:t>
            </a:fld>
            <a:endParaRPr lang="en-US" sz="1200" i="0" dirty="0">
              <a:latin typeface="Calibri"/>
              <a:cs typeface="Calibri"/>
            </a:endParaRPr>
          </a:p>
        </p:txBody>
      </p:sp>
      <p:sp>
        <p:nvSpPr>
          <p:cNvPr id="148484" name="Rectangle 2"/>
          <p:cNvSpPr>
            <a:spLocks noGrp="1" noChangeArrowheads="1"/>
          </p:cNvSpPr>
          <p:nvPr>
            <p:ph type="title"/>
          </p:nvPr>
        </p:nvSpPr>
        <p:spPr>
          <a:xfrm>
            <a:off x="542925" y="155575"/>
            <a:ext cx="7772400" cy="1143000"/>
          </a:xfrm>
        </p:spPr>
        <p:txBody>
          <a:bodyPr/>
          <a:lstStyle/>
          <a:p>
            <a:r>
              <a:rPr lang="en-US" sz="3600" dirty="0">
                <a:ea typeface="ＭＳ Ｐゴシック" charset="0"/>
                <a:cs typeface="ＭＳ Ｐゴシック" charset="0"/>
              </a:rPr>
              <a:t>Switches vs. Routers Summary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14848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02771" y="1233488"/>
            <a:ext cx="8567058" cy="2794226"/>
          </a:xfrm>
        </p:spPr>
        <p:txBody>
          <a:bodyPr>
            <a:normAutofit fontScale="92500"/>
          </a:bodyPr>
          <a:lstStyle/>
          <a:p>
            <a:r>
              <a:rPr lang="en-US" sz="2400" dirty="0">
                <a:ea typeface="ＭＳ Ｐゴシック" charset="0"/>
                <a:cs typeface="ＭＳ Ｐゴシック" charset="0"/>
              </a:rPr>
              <a:t>both store-and-forward devices</a:t>
            </a:r>
          </a:p>
          <a:p>
            <a:pPr lvl="1"/>
            <a:r>
              <a:rPr lang="en-US" sz="2000" dirty="0">
                <a:ea typeface="ＭＳ Ｐゴシック" charset="0"/>
              </a:rPr>
              <a:t>routers: network layer devices (examine network layer headers </a:t>
            </a:r>
            <a:r>
              <a:rPr lang="en-US" sz="2000" dirty="0" err="1">
                <a:ea typeface="ＭＳ Ｐゴシック" charset="0"/>
              </a:rPr>
              <a:t>eg</a:t>
            </a:r>
            <a:r>
              <a:rPr lang="en-US" sz="2000" dirty="0">
                <a:ea typeface="ＭＳ Ｐゴシック" charset="0"/>
              </a:rPr>
              <a:t> IP)</a:t>
            </a:r>
          </a:p>
          <a:p>
            <a:pPr lvl="1"/>
            <a:r>
              <a:rPr lang="en-US" sz="2000" dirty="0">
                <a:ea typeface="ＭＳ Ｐゴシック" charset="0"/>
              </a:rPr>
              <a:t>switches are link layer devices (examine Data-Link-Layer headers </a:t>
            </a:r>
            <a:r>
              <a:rPr lang="en-US" sz="2000" dirty="0" err="1">
                <a:ea typeface="ＭＳ Ｐゴシック" charset="0"/>
              </a:rPr>
              <a:t>eg</a:t>
            </a:r>
            <a:r>
              <a:rPr lang="en-US" sz="2000" dirty="0">
                <a:ea typeface="ＭＳ Ｐゴシック" charset="0"/>
              </a:rPr>
              <a:t> Ethernet)</a:t>
            </a:r>
          </a:p>
          <a:p>
            <a:r>
              <a:rPr lang="en-US" sz="2400" dirty="0">
                <a:ea typeface="ＭＳ Ｐゴシック" charset="0"/>
                <a:cs typeface="ＭＳ Ｐゴシック" charset="0"/>
              </a:rPr>
              <a:t>Routers: implement routing algorithms, maintain routing tables of the network – create network forwarding tables from routing tables</a:t>
            </a:r>
          </a:p>
          <a:p>
            <a:r>
              <a:rPr lang="en-US" sz="2400" dirty="0">
                <a:ea typeface="ＭＳ Ｐゴシック" charset="0"/>
                <a:cs typeface="ＭＳ Ｐゴシック" charset="0"/>
              </a:rPr>
              <a:t>Switches: implement learning algorithms, learn switch/DLL forwarding tables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pic>
        <p:nvPicPr>
          <p:cNvPr id="148486" name="Picture 4" descr="566 Bridge and router stacks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8188" y="4418013"/>
            <a:ext cx="5456237" cy="2157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3A941A97-39AF-5449-912C-650DA3F53DA2}"/>
              </a:ext>
            </a:extLst>
          </p:cNvPr>
          <p:cNvSpPr txBox="1"/>
          <p:nvPr/>
        </p:nvSpPr>
        <p:spPr>
          <a:xfrm>
            <a:off x="2362201" y="6193970"/>
            <a:ext cx="859971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dirty="0"/>
              <a:t>Switch</a:t>
            </a:r>
          </a:p>
        </p:txBody>
      </p:sp>
    </p:spTree>
    <p:extLst>
      <p:ext uri="{BB962C8B-B14F-4D97-AF65-F5344CB8AC3E}">
        <p14:creationId xmlns:p14="http://schemas.microsoft.com/office/powerpoint/2010/main" val="806038198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1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fld id="{91B8484A-DE33-CD47-AC95-83C074BA5D20}" type="slidenum">
              <a:rPr lang="en-US" sz="1200" i="0" smtClean="0">
                <a:latin typeface="Calibri"/>
                <a:cs typeface="Calibri"/>
              </a:rPr>
              <a:pPr/>
              <a:t>103</a:t>
            </a:fld>
            <a:endParaRPr lang="en-US" sz="1200" i="0" dirty="0">
              <a:latin typeface="Calibri"/>
              <a:cs typeface="Calibri"/>
            </a:endParaRPr>
          </a:p>
        </p:txBody>
      </p:sp>
      <p:sp>
        <p:nvSpPr>
          <p:cNvPr id="89092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MAC Addresses (and IPv4 ARP)</a:t>
            </a:r>
            <a:br>
              <a:rPr lang="en-US" dirty="0">
                <a:ea typeface="ＭＳ Ｐゴシック" charset="0"/>
                <a:cs typeface="ＭＳ Ｐゴシック" charset="0"/>
              </a:rPr>
            </a:br>
            <a:r>
              <a:rPr lang="en-US" sz="3600" dirty="0">
                <a:ea typeface="ＭＳ Ｐゴシック" charset="0"/>
                <a:cs typeface="ＭＳ Ｐゴシック" charset="0"/>
              </a:rPr>
              <a:t>or How do I glue my network to my data-link?</a:t>
            </a:r>
          </a:p>
        </p:txBody>
      </p:sp>
      <p:sp>
        <p:nvSpPr>
          <p:cNvPr id="8909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3400" y="1600200"/>
            <a:ext cx="8247063" cy="4648200"/>
          </a:xfrm>
        </p:spPr>
        <p:txBody>
          <a:bodyPr>
            <a:normAutofit/>
          </a:bodyPr>
          <a:lstStyle/>
          <a:p>
            <a:r>
              <a:rPr lang="en-US" sz="3200" dirty="0">
                <a:ea typeface="ＭＳ Ｐゴシック" charset="0"/>
                <a:cs typeface="ＭＳ Ｐゴシック" charset="0"/>
              </a:rPr>
              <a:t>32-bit IP address: </a:t>
            </a:r>
          </a:p>
          <a:p>
            <a:pPr lvl="1"/>
            <a:r>
              <a:rPr lang="en-US" i="1" dirty="0">
                <a:ea typeface="ＭＳ Ｐゴシック" charset="0"/>
              </a:rPr>
              <a:t>network-layer</a:t>
            </a:r>
            <a:r>
              <a:rPr lang="en-US" dirty="0">
                <a:ea typeface="ＭＳ Ｐゴシック" charset="0"/>
              </a:rPr>
              <a:t> address</a:t>
            </a:r>
          </a:p>
          <a:p>
            <a:pPr lvl="1"/>
            <a:r>
              <a:rPr lang="en-US" dirty="0">
                <a:ea typeface="ＭＳ Ｐゴシック" charset="0"/>
              </a:rPr>
              <a:t>used to get datagram to destination IP subnet </a:t>
            </a:r>
          </a:p>
          <a:p>
            <a:r>
              <a:rPr lang="en-US" sz="3200" dirty="0">
                <a:ea typeface="ＭＳ Ｐゴシック" charset="0"/>
                <a:cs typeface="ＭＳ Ｐゴシック" charset="0"/>
              </a:rPr>
              <a:t>MAC (or LAN or physical or Ethernet) address:</a:t>
            </a:r>
            <a:r>
              <a:rPr lang="en-US" sz="3200" dirty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 </a:t>
            </a:r>
          </a:p>
          <a:p>
            <a:pPr lvl="1"/>
            <a:r>
              <a:rPr lang="en-US" dirty="0">
                <a:ea typeface="ＭＳ Ｐゴシック" charset="0"/>
              </a:rPr>
              <a:t>function:</a:t>
            </a:r>
            <a:r>
              <a:rPr lang="en-US" dirty="0">
                <a:solidFill>
                  <a:schemeClr val="accent2"/>
                </a:solidFill>
                <a:ea typeface="ＭＳ Ｐゴシック" charset="0"/>
              </a:rPr>
              <a:t> </a:t>
            </a:r>
            <a:r>
              <a:rPr lang="en-US" i="1" dirty="0">
                <a:solidFill>
                  <a:srgbClr val="FF0000"/>
                </a:solidFill>
                <a:ea typeface="ＭＳ Ｐゴシック" charset="0"/>
              </a:rPr>
              <a:t>get frame from one interface to another physically-connected interface (same network)</a:t>
            </a:r>
          </a:p>
          <a:p>
            <a:pPr lvl="1"/>
            <a:r>
              <a:rPr lang="en-US" dirty="0">
                <a:ea typeface="ＭＳ Ｐゴシック" charset="0"/>
              </a:rPr>
              <a:t>48 bit MAC address (for most LANs)</a:t>
            </a:r>
          </a:p>
          <a:p>
            <a:pPr lvl="2"/>
            <a:r>
              <a:rPr lang="en-US" dirty="0">
                <a:ea typeface="ＭＳ Ｐゴシック" charset="0"/>
              </a:rPr>
              <a:t> burned in NIC ROM, firmware, etc.</a:t>
            </a:r>
          </a:p>
        </p:txBody>
      </p:sp>
    </p:spTree>
    <p:extLst>
      <p:ext uri="{BB962C8B-B14F-4D97-AF65-F5344CB8AC3E}">
        <p14:creationId xmlns:p14="http://schemas.microsoft.com/office/powerpoint/2010/main" val="1554399095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43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fld id="{CAD155F3-DEBC-0546-A795-93DB337E7C59}" type="slidenum">
              <a:rPr lang="en-US" sz="1200" i="0" smtClean="0">
                <a:latin typeface="Calibri"/>
                <a:cs typeface="Calibri"/>
              </a:rPr>
              <a:pPr/>
              <a:t>104</a:t>
            </a:fld>
            <a:endParaRPr lang="en-US" sz="1200" i="0" dirty="0">
              <a:latin typeface="Calibri"/>
              <a:cs typeface="Calibri"/>
            </a:endParaRPr>
          </a:p>
        </p:txBody>
      </p:sp>
      <p:sp>
        <p:nvSpPr>
          <p:cNvPr id="9114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LAN Addresses and ARP</a:t>
            </a:r>
          </a:p>
        </p:txBody>
      </p:sp>
      <p:sp>
        <p:nvSpPr>
          <p:cNvPr id="91145" name="Text Box 4"/>
          <p:cNvSpPr txBox="1">
            <a:spLocks noChangeArrowheads="1"/>
          </p:cNvSpPr>
          <p:nvPr/>
        </p:nvSpPr>
        <p:spPr bwMode="auto">
          <a:xfrm>
            <a:off x="766763" y="1314450"/>
            <a:ext cx="490701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2000" i="0" dirty="0">
                <a:solidFill>
                  <a:srgbClr val="FF0000"/>
                </a:solidFill>
                <a:latin typeface="Calibri"/>
              </a:rPr>
              <a:t>Each adapter on LAN has unique LAN address</a:t>
            </a:r>
          </a:p>
        </p:txBody>
      </p:sp>
      <p:sp>
        <p:nvSpPr>
          <p:cNvPr id="91146" name="Text Box 5"/>
          <p:cNvSpPr txBox="1">
            <a:spLocks noChangeArrowheads="1"/>
          </p:cNvSpPr>
          <p:nvPr/>
        </p:nvSpPr>
        <p:spPr bwMode="auto">
          <a:xfrm>
            <a:off x="6230938" y="2490788"/>
            <a:ext cx="2068407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800" i="0" dirty="0">
                <a:solidFill>
                  <a:srgbClr val="FF0000"/>
                </a:solidFill>
                <a:latin typeface="Calibri"/>
              </a:rPr>
              <a:t>Ethernet</a:t>
            </a:r>
          </a:p>
          <a:p>
            <a:r>
              <a:rPr lang="en-US" sz="1800" i="0" dirty="0">
                <a:solidFill>
                  <a:srgbClr val="FF0000"/>
                </a:solidFill>
                <a:latin typeface="Calibri"/>
              </a:rPr>
              <a:t>Broadcast address =</a:t>
            </a:r>
          </a:p>
          <a:p>
            <a:r>
              <a:rPr lang="en-US" sz="1800" i="0" dirty="0">
                <a:solidFill>
                  <a:srgbClr val="FF0000"/>
                </a:solidFill>
                <a:latin typeface="Calibri"/>
              </a:rPr>
              <a:t>FF-FF-FF-FF-FF-FF</a:t>
            </a:r>
          </a:p>
        </p:txBody>
      </p:sp>
      <p:sp>
        <p:nvSpPr>
          <p:cNvPr id="91147" name="Rectangle 17"/>
          <p:cNvSpPr>
            <a:spLocks noChangeArrowheads="1"/>
          </p:cNvSpPr>
          <p:nvPr/>
        </p:nvSpPr>
        <p:spPr bwMode="auto">
          <a:xfrm>
            <a:off x="6642100" y="3989388"/>
            <a:ext cx="269875" cy="204787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 dirty="0">
              <a:latin typeface="Calibri"/>
            </a:endParaRPr>
          </a:p>
        </p:txBody>
      </p:sp>
      <p:sp>
        <p:nvSpPr>
          <p:cNvPr id="91148" name="Text Box 18"/>
          <p:cNvSpPr txBox="1">
            <a:spLocks noChangeArrowheads="1"/>
          </p:cNvSpPr>
          <p:nvPr/>
        </p:nvSpPr>
        <p:spPr bwMode="auto">
          <a:xfrm>
            <a:off x="6862763" y="3895725"/>
            <a:ext cx="108815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800" i="0" dirty="0">
                <a:solidFill>
                  <a:srgbClr val="FF0000"/>
                </a:solidFill>
                <a:latin typeface="Calibri"/>
              </a:rPr>
              <a:t>= adapter</a:t>
            </a:r>
          </a:p>
        </p:txBody>
      </p:sp>
      <p:graphicFrame>
        <p:nvGraphicFramePr>
          <p:cNvPr id="91138" name="Object 2"/>
          <p:cNvGraphicFramePr>
            <a:graphicFrameLocks noChangeAspect="1"/>
          </p:cNvGraphicFramePr>
          <p:nvPr/>
        </p:nvGraphicFramePr>
        <p:xfrm>
          <a:off x="2967038" y="2052638"/>
          <a:ext cx="611187" cy="520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6792" name="Clip" r:id="rId4" imgW="1305000" imgH="1085760" progId="MS_ClipArt_Gallery.2">
                  <p:embed/>
                </p:oleObj>
              </mc:Choice>
              <mc:Fallback>
                <p:oleObj name="Clip" r:id="rId4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67038" y="2052638"/>
                        <a:ext cx="611187" cy="520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1149" name="Freeform 8"/>
          <p:cNvSpPr>
            <a:spLocks/>
          </p:cNvSpPr>
          <p:nvPr/>
        </p:nvSpPr>
        <p:spPr bwMode="auto">
          <a:xfrm>
            <a:off x="2152650" y="3262313"/>
            <a:ext cx="2046288" cy="2049462"/>
          </a:xfrm>
          <a:custGeom>
            <a:avLst/>
            <a:gdLst>
              <a:gd name="T0" fmla="*/ 2147483647 w 1292"/>
              <a:gd name="T1" fmla="*/ 2147483647 h 1255"/>
              <a:gd name="T2" fmla="*/ 2147483647 w 1292"/>
              <a:gd name="T3" fmla="*/ 2147483647 h 1255"/>
              <a:gd name="T4" fmla="*/ 2147483647 w 1292"/>
              <a:gd name="T5" fmla="*/ 2147483647 h 1255"/>
              <a:gd name="T6" fmla="*/ 2147483647 w 1292"/>
              <a:gd name="T7" fmla="*/ 2147483647 h 1255"/>
              <a:gd name="T8" fmla="*/ 2147483647 w 1292"/>
              <a:gd name="T9" fmla="*/ 2147483647 h 1255"/>
              <a:gd name="T10" fmla="*/ 2147483647 w 1292"/>
              <a:gd name="T11" fmla="*/ 2147483647 h 1255"/>
              <a:gd name="T12" fmla="*/ 2147483647 w 1292"/>
              <a:gd name="T13" fmla="*/ 2147483647 h 1255"/>
              <a:gd name="T14" fmla="*/ 2147483647 w 1292"/>
              <a:gd name="T15" fmla="*/ 2147483647 h 1255"/>
              <a:gd name="T16" fmla="*/ 2147483647 w 1292"/>
              <a:gd name="T17" fmla="*/ 2147483647 h 1255"/>
              <a:gd name="T18" fmla="*/ 2147483647 w 1292"/>
              <a:gd name="T19" fmla="*/ 2147483647 h 1255"/>
              <a:gd name="T20" fmla="*/ 2147483647 w 1292"/>
              <a:gd name="T21" fmla="*/ 2147483647 h 1255"/>
              <a:gd name="T22" fmla="*/ 2147483647 w 1292"/>
              <a:gd name="T23" fmla="*/ 2147483647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292"/>
              <a:gd name="T37" fmla="*/ 0 h 1255"/>
              <a:gd name="T38" fmla="*/ 1292 w 1292"/>
              <a:gd name="T39" fmla="*/ 1255 h 125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latin typeface="Calibri"/>
            </a:endParaRPr>
          </a:p>
        </p:txBody>
      </p:sp>
      <p:graphicFrame>
        <p:nvGraphicFramePr>
          <p:cNvPr id="91139" name="Object 3"/>
          <p:cNvGraphicFramePr>
            <a:graphicFrameLocks noChangeAspect="1"/>
          </p:cNvGraphicFramePr>
          <p:nvPr/>
        </p:nvGraphicFramePr>
        <p:xfrm>
          <a:off x="5167313" y="3868738"/>
          <a:ext cx="611187" cy="520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6793" name="Clip" r:id="rId6" imgW="1305000" imgH="1085760" progId="MS_ClipArt_Gallery.2">
                  <p:embed/>
                </p:oleObj>
              </mc:Choice>
              <mc:Fallback>
                <p:oleObj name="Clip" r:id="rId6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67313" y="3868738"/>
                        <a:ext cx="611187" cy="520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1140" name="Object 4"/>
          <p:cNvGraphicFramePr>
            <a:graphicFrameLocks noChangeAspect="1"/>
          </p:cNvGraphicFramePr>
          <p:nvPr/>
        </p:nvGraphicFramePr>
        <p:xfrm>
          <a:off x="2952750" y="5811838"/>
          <a:ext cx="611188" cy="520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6794" name="Clip" r:id="rId7" imgW="1305000" imgH="1085760" progId="MS_ClipArt_Gallery.2">
                  <p:embed/>
                </p:oleObj>
              </mc:Choice>
              <mc:Fallback>
                <p:oleObj name="Clip" r:id="rId7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52750" y="5811838"/>
                        <a:ext cx="611188" cy="520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1141" name="Object 5"/>
          <p:cNvGraphicFramePr>
            <a:graphicFrameLocks noChangeAspect="1"/>
          </p:cNvGraphicFramePr>
          <p:nvPr/>
        </p:nvGraphicFramePr>
        <p:xfrm>
          <a:off x="492125" y="3711575"/>
          <a:ext cx="611188" cy="520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6795" name="Clip" r:id="rId8" imgW="1305000" imgH="1085760" progId="MS_ClipArt_Gallery.2">
                  <p:embed/>
                </p:oleObj>
              </mc:Choice>
              <mc:Fallback>
                <p:oleObj name="Clip" r:id="rId8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92125" y="3711575"/>
                        <a:ext cx="611188" cy="520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1150" name="Rectangle 12"/>
          <p:cNvSpPr>
            <a:spLocks noChangeArrowheads="1"/>
          </p:cNvSpPr>
          <p:nvPr/>
        </p:nvSpPr>
        <p:spPr bwMode="auto">
          <a:xfrm>
            <a:off x="4968875" y="4017963"/>
            <a:ext cx="269875" cy="204787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 dirty="0">
              <a:latin typeface="Calibri"/>
            </a:endParaRPr>
          </a:p>
        </p:txBody>
      </p:sp>
      <p:sp>
        <p:nvSpPr>
          <p:cNvPr id="91151" name="Rectangle 13"/>
          <p:cNvSpPr>
            <a:spLocks noChangeArrowheads="1"/>
          </p:cNvSpPr>
          <p:nvPr/>
        </p:nvSpPr>
        <p:spPr bwMode="auto">
          <a:xfrm>
            <a:off x="1038225" y="3835400"/>
            <a:ext cx="269875" cy="20478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 dirty="0">
              <a:latin typeface="Calibri"/>
            </a:endParaRPr>
          </a:p>
        </p:txBody>
      </p:sp>
      <p:sp>
        <p:nvSpPr>
          <p:cNvPr id="91152" name="Rectangle 14"/>
          <p:cNvSpPr>
            <a:spLocks noChangeArrowheads="1"/>
          </p:cNvSpPr>
          <p:nvPr/>
        </p:nvSpPr>
        <p:spPr bwMode="auto">
          <a:xfrm>
            <a:off x="3238500" y="2546350"/>
            <a:ext cx="192088" cy="25558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 dirty="0">
              <a:latin typeface="Calibri"/>
            </a:endParaRPr>
          </a:p>
        </p:txBody>
      </p:sp>
      <p:sp>
        <p:nvSpPr>
          <p:cNvPr id="91153" name="Rectangle 16"/>
          <p:cNvSpPr>
            <a:spLocks noChangeArrowheads="1"/>
          </p:cNvSpPr>
          <p:nvPr/>
        </p:nvSpPr>
        <p:spPr bwMode="auto">
          <a:xfrm>
            <a:off x="3171825" y="5557838"/>
            <a:ext cx="192088" cy="255587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 dirty="0">
              <a:latin typeface="Calibri"/>
            </a:endParaRPr>
          </a:p>
        </p:txBody>
      </p:sp>
      <p:sp>
        <p:nvSpPr>
          <p:cNvPr id="91154" name="Line 19"/>
          <p:cNvSpPr>
            <a:spLocks noChangeShapeType="1"/>
          </p:cNvSpPr>
          <p:nvPr/>
        </p:nvSpPr>
        <p:spPr bwMode="auto">
          <a:xfrm>
            <a:off x="1300163" y="3940175"/>
            <a:ext cx="9017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>
              <a:latin typeface="Calibri"/>
            </a:endParaRPr>
          </a:p>
        </p:txBody>
      </p:sp>
      <p:sp>
        <p:nvSpPr>
          <p:cNvPr id="91155" name="Line 20"/>
          <p:cNvSpPr>
            <a:spLocks noChangeShapeType="1"/>
          </p:cNvSpPr>
          <p:nvPr/>
        </p:nvSpPr>
        <p:spPr bwMode="auto">
          <a:xfrm>
            <a:off x="3309938" y="2808288"/>
            <a:ext cx="0" cy="6556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>
              <a:latin typeface="Calibri"/>
            </a:endParaRPr>
          </a:p>
        </p:txBody>
      </p:sp>
      <p:sp>
        <p:nvSpPr>
          <p:cNvPr id="91156" name="Line 21"/>
          <p:cNvSpPr>
            <a:spLocks noChangeShapeType="1"/>
          </p:cNvSpPr>
          <p:nvPr/>
        </p:nvSpPr>
        <p:spPr bwMode="auto">
          <a:xfrm flipH="1">
            <a:off x="4173538" y="4108450"/>
            <a:ext cx="7969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>
              <a:latin typeface="Calibri"/>
            </a:endParaRPr>
          </a:p>
        </p:txBody>
      </p:sp>
      <p:sp>
        <p:nvSpPr>
          <p:cNvPr id="91157" name="Line 22"/>
          <p:cNvSpPr>
            <a:spLocks noChangeShapeType="1"/>
          </p:cNvSpPr>
          <p:nvPr/>
        </p:nvSpPr>
        <p:spPr bwMode="auto">
          <a:xfrm flipV="1">
            <a:off x="3271838" y="5113338"/>
            <a:ext cx="0" cy="438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>
              <a:latin typeface="Calibri"/>
            </a:endParaRPr>
          </a:p>
        </p:txBody>
      </p:sp>
      <p:sp>
        <p:nvSpPr>
          <p:cNvPr id="91158" name="Text Box 24"/>
          <p:cNvSpPr txBox="1">
            <a:spLocks noChangeArrowheads="1"/>
          </p:cNvSpPr>
          <p:nvPr/>
        </p:nvSpPr>
        <p:spPr bwMode="auto">
          <a:xfrm>
            <a:off x="3630613" y="2516188"/>
            <a:ext cx="145553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400" i="0" dirty="0">
                <a:latin typeface="Calibri"/>
              </a:rPr>
              <a:t>1A-2F-BB-709-AD</a:t>
            </a:r>
          </a:p>
        </p:txBody>
      </p:sp>
      <p:sp>
        <p:nvSpPr>
          <p:cNvPr id="91159" name="Line 25"/>
          <p:cNvSpPr>
            <a:spLocks noChangeShapeType="1"/>
          </p:cNvSpPr>
          <p:nvPr/>
        </p:nvSpPr>
        <p:spPr bwMode="auto">
          <a:xfrm flipH="1" flipV="1">
            <a:off x="3438525" y="2652713"/>
            <a:ext cx="257175" cy="12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>
              <a:latin typeface="Calibri"/>
            </a:endParaRPr>
          </a:p>
        </p:txBody>
      </p:sp>
      <p:sp>
        <p:nvSpPr>
          <p:cNvPr id="91160" name="Line 26"/>
          <p:cNvSpPr>
            <a:spLocks noChangeShapeType="1"/>
          </p:cNvSpPr>
          <p:nvPr/>
        </p:nvSpPr>
        <p:spPr bwMode="auto">
          <a:xfrm flipV="1">
            <a:off x="5087938" y="4211638"/>
            <a:ext cx="0" cy="3730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>
              <a:latin typeface="Calibri"/>
            </a:endParaRPr>
          </a:p>
        </p:txBody>
      </p:sp>
      <p:sp>
        <p:nvSpPr>
          <p:cNvPr id="91161" name="Text Box 27"/>
          <p:cNvSpPr txBox="1">
            <a:spLocks noChangeArrowheads="1"/>
          </p:cNvSpPr>
          <p:nvPr/>
        </p:nvSpPr>
        <p:spPr bwMode="auto">
          <a:xfrm>
            <a:off x="4479925" y="4602163"/>
            <a:ext cx="158248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400" i="0" dirty="0">
                <a:latin typeface="Calibri"/>
              </a:rPr>
              <a:t>58-23-D7-FA-20-B0</a:t>
            </a:r>
          </a:p>
        </p:txBody>
      </p:sp>
      <p:sp>
        <p:nvSpPr>
          <p:cNvPr id="91162" name="Line 28"/>
          <p:cNvSpPr>
            <a:spLocks noChangeShapeType="1"/>
          </p:cNvSpPr>
          <p:nvPr/>
        </p:nvSpPr>
        <p:spPr bwMode="auto">
          <a:xfrm flipH="1">
            <a:off x="3375025" y="5667375"/>
            <a:ext cx="3603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>
              <a:latin typeface="Calibri"/>
            </a:endParaRPr>
          </a:p>
        </p:txBody>
      </p:sp>
      <p:sp>
        <p:nvSpPr>
          <p:cNvPr id="91163" name="Text Box 29"/>
          <p:cNvSpPr txBox="1">
            <a:spLocks noChangeArrowheads="1"/>
          </p:cNvSpPr>
          <p:nvPr/>
        </p:nvSpPr>
        <p:spPr bwMode="auto">
          <a:xfrm>
            <a:off x="3797300" y="5554663"/>
            <a:ext cx="154907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400" i="0" dirty="0">
                <a:latin typeface="Calibri"/>
              </a:rPr>
              <a:t>0C-C4-11-6F-E3-98</a:t>
            </a:r>
          </a:p>
        </p:txBody>
      </p:sp>
      <p:sp>
        <p:nvSpPr>
          <p:cNvPr id="91164" name="Line 30"/>
          <p:cNvSpPr>
            <a:spLocks noChangeShapeType="1"/>
          </p:cNvSpPr>
          <p:nvPr/>
        </p:nvSpPr>
        <p:spPr bwMode="auto">
          <a:xfrm flipV="1">
            <a:off x="1169988" y="4040188"/>
            <a:ext cx="0" cy="3730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>
              <a:latin typeface="Calibri"/>
            </a:endParaRPr>
          </a:p>
        </p:txBody>
      </p:sp>
      <p:sp>
        <p:nvSpPr>
          <p:cNvPr id="91165" name="Text Box 31"/>
          <p:cNvSpPr txBox="1">
            <a:spLocks noChangeArrowheads="1"/>
          </p:cNvSpPr>
          <p:nvPr/>
        </p:nvSpPr>
        <p:spPr bwMode="auto">
          <a:xfrm>
            <a:off x="319088" y="4473575"/>
            <a:ext cx="140363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400" i="0" dirty="0">
                <a:latin typeface="Calibri"/>
              </a:rPr>
              <a:t>71-6F7-2B-08-53</a:t>
            </a:r>
          </a:p>
        </p:txBody>
      </p:sp>
      <p:sp>
        <p:nvSpPr>
          <p:cNvPr id="91166" name="Text Box 32"/>
          <p:cNvSpPr txBox="1">
            <a:spLocks noChangeArrowheads="1"/>
          </p:cNvSpPr>
          <p:nvPr/>
        </p:nvSpPr>
        <p:spPr bwMode="auto">
          <a:xfrm>
            <a:off x="2636838" y="3625850"/>
            <a:ext cx="1043876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800" i="0" dirty="0">
                <a:latin typeface="Calibri"/>
              </a:rPr>
              <a:t>   LAN</a:t>
            </a:r>
          </a:p>
          <a:p>
            <a:r>
              <a:rPr lang="en-US" sz="1800" i="0" dirty="0">
                <a:latin typeface="Calibri"/>
              </a:rPr>
              <a:t>(wired or</a:t>
            </a:r>
          </a:p>
          <a:p>
            <a:r>
              <a:rPr lang="en-US" sz="1800" i="0" dirty="0">
                <a:latin typeface="Calibri"/>
              </a:rPr>
              <a:t>wireless)</a:t>
            </a:r>
          </a:p>
        </p:txBody>
      </p:sp>
    </p:spTree>
    <p:extLst>
      <p:ext uri="{BB962C8B-B14F-4D97-AF65-F5344CB8AC3E}">
        <p14:creationId xmlns:p14="http://schemas.microsoft.com/office/powerpoint/2010/main" val="1821150609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52AF2BDD-3690-9340-9AFB-DEC04E0CDDAF}" type="slidenum">
              <a:rPr lang="en-US" sz="1400" b="0">
                <a:latin typeface="Times New Roman" charset="0"/>
                <a:cs typeface="Calibri"/>
              </a:rPr>
              <a:pPr eaLnBrk="1" hangingPunct="1"/>
              <a:t>105</a:t>
            </a:fld>
            <a:endParaRPr lang="en-US" sz="1400" b="0" dirty="0">
              <a:latin typeface="Times New Roman" charset="0"/>
              <a:cs typeface="Calibri"/>
            </a:endParaRPr>
          </a:p>
        </p:txBody>
      </p:sp>
      <p:sp>
        <p:nvSpPr>
          <p:cNvPr id="6349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Address Resolution Protocol</a:t>
            </a:r>
          </a:p>
        </p:txBody>
      </p:sp>
      <p:sp>
        <p:nvSpPr>
          <p:cNvPr id="95129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219200"/>
            <a:ext cx="8686800" cy="5486400"/>
          </a:xfrm>
        </p:spPr>
        <p:txBody>
          <a:bodyPr>
            <a:normAutofit fontScale="92500"/>
          </a:bodyPr>
          <a:lstStyle/>
          <a:p>
            <a:pPr>
              <a:lnSpc>
                <a:spcPct val="90000"/>
              </a:lnSpc>
            </a:pPr>
            <a:r>
              <a:rPr lang="en-US" dirty="0">
                <a:cs typeface="Calibri"/>
              </a:rPr>
              <a:t>Every node maintains an </a:t>
            </a:r>
            <a:r>
              <a:rPr lang="en-US" dirty="0">
                <a:solidFill>
                  <a:srgbClr val="0000FF"/>
                </a:solidFill>
                <a:cs typeface="Calibri"/>
              </a:rPr>
              <a:t>ARP</a:t>
            </a:r>
            <a:r>
              <a:rPr lang="en-US" dirty="0">
                <a:cs typeface="Calibri"/>
              </a:rPr>
              <a:t> table</a:t>
            </a:r>
          </a:p>
          <a:p>
            <a:pPr lvl="1">
              <a:lnSpc>
                <a:spcPct val="90000"/>
              </a:lnSpc>
            </a:pPr>
            <a:r>
              <a:rPr lang="en-US" dirty="0">
                <a:ea typeface="Calibri"/>
                <a:cs typeface="Calibri"/>
              </a:rPr>
              <a:t>&lt;IP address, MAC address&gt; pair</a:t>
            </a:r>
          </a:p>
          <a:p>
            <a:pPr lvl="1">
              <a:lnSpc>
                <a:spcPct val="90000"/>
              </a:lnSpc>
            </a:pPr>
            <a:endParaRPr lang="en-US" dirty="0">
              <a:ea typeface="Calibri"/>
              <a:cs typeface="Calibri"/>
            </a:endParaRPr>
          </a:p>
          <a:p>
            <a:pPr>
              <a:lnSpc>
                <a:spcPct val="90000"/>
              </a:lnSpc>
            </a:pPr>
            <a:r>
              <a:rPr lang="en-US" dirty="0">
                <a:cs typeface="Calibri"/>
              </a:rPr>
              <a:t>Consult the table when sending a packet</a:t>
            </a:r>
          </a:p>
          <a:p>
            <a:pPr lvl="1">
              <a:lnSpc>
                <a:spcPct val="90000"/>
              </a:lnSpc>
            </a:pPr>
            <a:r>
              <a:rPr lang="en-US" dirty="0">
                <a:ea typeface="Calibri"/>
                <a:cs typeface="Calibri"/>
              </a:rPr>
              <a:t>Map destination IP address to destination MAC address</a:t>
            </a:r>
          </a:p>
          <a:p>
            <a:pPr lvl="1">
              <a:lnSpc>
                <a:spcPct val="90000"/>
              </a:lnSpc>
            </a:pPr>
            <a:r>
              <a:rPr lang="en-US" dirty="0">
                <a:ea typeface="Calibri"/>
                <a:cs typeface="Calibri"/>
              </a:rPr>
              <a:t>Encapsulate and transmit the data packet</a:t>
            </a:r>
          </a:p>
          <a:p>
            <a:pPr lvl="1">
              <a:lnSpc>
                <a:spcPct val="90000"/>
              </a:lnSpc>
            </a:pPr>
            <a:endParaRPr lang="en-US" dirty="0">
              <a:ea typeface="Calibri"/>
              <a:cs typeface="Calibri"/>
            </a:endParaRPr>
          </a:p>
          <a:p>
            <a:pPr>
              <a:lnSpc>
                <a:spcPct val="90000"/>
              </a:lnSpc>
            </a:pPr>
            <a:r>
              <a:rPr lang="en-US" dirty="0">
                <a:cs typeface="Calibri"/>
              </a:rPr>
              <a:t>But: what if IP address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not</a:t>
            </a:r>
            <a:r>
              <a:rPr lang="en-US" dirty="0">
                <a:cs typeface="Calibri"/>
              </a:rPr>
              <a:t> in the table?</a:t>
            </a:r>
          </a:p>
          <a:p>
            <a:pPr lvl="1">
              <a:lnSpc>
                <a:spcPct val="90000"/>
              </a:lnSpc>
            </a:pPr>
            <a:r>
              <a:rPr lang="en-US" dirty="0">
                <a:ea typeface="Calibri"/>
                <a:cs typeface="Calibri"/>
              </a:rPr>
              <a:t>Sender </a:t>
            </a:r>
            <a:r>
              <a:rPr lang="en-US" dirty="0">
                <a:solidFill>
                  <a:srgbClr val="0000FF"/>
                </a:solidFill>
                <a:ea typeface="Calibri"/>
                <a:cs typeface="Calibri"/>
              </a:rPr>
              <a:t>broadcasts</a:t>
            </a:r>
            <a:r>
              <a:rPr lang="en-US" dirty="0">
                <a:ea typeface="Calibri"/>
                <a:cs typeface="Calibri"/>
              </a:rPr>
              <a:t>: </a:t>
            </a:r>
            <a:r>
              <a:rPr lang="ja-JP" altLang="en-US" dirty="0">
                <a:ea typeface="Calibri"/>
                <a:cs typeface="Calibri"/>
              </a:rPr>
              <a:t>“</a:t>
            </a:r>
            <a:r>
              <a:rPr lang="en-US" b="1" dirty="0">
                <a:ea typeface="Calibri"/>
                <a:cs typeface="Calibri"/>
              </a:rPr>
              <a:t>Who has IP address 1.2.3.156</a:t>
            </a:r>
            <a:r>
              <a:rPr lang="en-US" dirty="0">
                <a:ea typeface="Calibri"/>
                <a:cs typeface="Calibri"/>
              </a:rPr>
              <a:t>?</a:t>
            </a:r>
            <a:r>
              <a:rPr lang="ja-JP" altLang="en-US" dirty="0">
                <a:ea typeface="Calibri"/>
                <a:cs typeface="Calibri"/>
              </a:rPr>
              <a:t>”</a:t>
            </a:r>
            <a:endParaRPr lang="en-US" dirty="0">
              <a:ea typeface="Calibri"/>
              <a:cs typeface="Calibri"/>
            </a:endParaRPr>
          </a:p>
          <a:p>
            <a:pPr lvl="1">
              <a:lnSpc>
                <a:spcPct val="90000"/>
              </a:lnSpc>
            </a:pPr>
            <a:r>
              <a:rPr lang="en-US" dirty="0">
                <a:ea typeface="Calibri"/>
                <a:cs typeface="Calibri"/>
              </a:rPr>
              <a:t>Receiver responds: </a:t>
            </a:r>
            <a:r>
              <a:rPr lang="ja-JP" altLang="en-US" dirty="0">
                <a:ea typeface="Calibri"/>
                <a:cs typeface="Calibri"/>
              </a:rPr>
              <a:t>“</a:t>
            </a:r>
            <a:r>
              <a:rPr lang="en-US" b="1" dirty="0">
                <a:ea typeface="Calibri"/>
                <a:cs typeface="Calibri"/>
              </a:rPr>
              <a:t>MAC address 58-23-D7-FA-20-B0</a:t>
            </a:r>
            <a:r>
              <a:rPr lang="ja-JP" altLang="en-US" dirty="0">
                <a:ea typeface="Calibri"/>
                <a:cs typeface="Calibri"/>
              </a:rPr>
              <a:t>”</a:t>
            </a:r>
            <a:endParaRPr lang="en-US" dirty="0">
              <a:ea typeface="Calibri"/>
              <a:cs typeface="Calibri"/>
            </a:endParaRPr>
          </a:p>
          <a:p>
            <a:pPr lvl="1">
              <a:lnSpc>
                <a:spcPct val="90000"/>
              </a:lnSpc>
            </a:pPr>
            <a:r>
              <a:rPr lang="en-US" dirty="0">
                <a:ea typeface="Calibri"/>
                <a:cs typeface="Calibri"/>
              </a:rPr>
              <a:t>Sender </a:t>
            </a:r>
            <a:r>
              <a:rPr lang="en-US" dirty="0">
                <a:solidFill>
                  <a:srgbClr val="0000FF"/>
                </a:solidFill>
                <a:ea typeface="Calibri"/>
                <a:cs typeface="Calibri"/>
              </a:rPr>
              <a:t>caches</a:t>
            </a:r>
            <a:r>
              <a:rPr lang="en-US" dirty="0">
                <a:ea typeface="Calibri"/>
                <a:cs typeface="Calibri"/>
              </a:rPr>
              <a:t> result in its ARP table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1119217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2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2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29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29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29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29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29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29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29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1299" grpId="0" build="p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Slide Number Placeholder 2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851C4A64-1FB0-A643-9BEC-48AE304290FD}" type="slidenum">
              <a:rPr lang="en-US" sz="1400" b="0">
                <a:latin typeface="Times New Roman" charset="0"/>
                <a:cs typeface="Calibri"/>
              </a:rPr>
              <a:pPr eaLnBrk="1" hangingPunct="1"/>
              <a:t>106</a:t>
            </a:fld>
            <a:endParaRPr lang="en-US" sz="1400" b="0" dirty="0">
              <a:latin typeface="Times New Roman" charset="0"/>
              <a:cs typeface="Calibri"/>
            </a:endParaRPr>
          </a:p>
        </p:txBody>
      </p:sp>
      <p:pic>
        <p:nvPicPr>
          <p:cNvPr id="65539" name="Picture 2" descr="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038" y="2155825"/>
            <a:ext cx="8208962" cy="3192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5540" name="Rectangle 3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Example: A Sending a Packet to B</a:t>
            </a:r>
          </a:p>
        </p:txBody>
      </p:sp>
      <p:sp>
        <p:nvSpPr>
          <p:cNvPr id="65541" name="Rectangle 4"/>
          <p:cNvSpPr>
            <a:spLocks noGrp="1" noChangeArrowheads="1"/>
          </p:cNvSpPr>
          <p:nvPr>
            <p:ph type="body" idx="4294967295"/>
          </p:nvPr>
        </p:nvSpPr>
        <p:spPr>
          <a:xfrm>
            <a:off x="461963" y="1239838"/>
            <a:ext cx="6529387" cy="500062"/>
          </a:xfrm>
        </p:spPr>
        <p:txBody>
          <a:bodyPr/>
          <a:lstStyle/>
          <a:p>
            <a:pPr>
              <a:buFontTx/>
              <a:buNone/>
            </a:pPr>
            <a:r>
              <a:rPr lang="en-US" sz="2400" dirty="0">
                <a:cs typeface="Calibri"/>
              </a:rPr>
              <a:t>How does host </a:t>
            </a:r>
            <a:r>
              <a:rPr lang="en-US" sz="2400" dirty="0">
                <a:solidFill>
                  <a:srgbClr val="FF3300"/>
                </a:solidFill>
                <a:cs typeface="Calibri"/>
              </a:rPr>
              <a:t>A</a:t>
            </a:r>
            <a:r>
              <a:rPr lang="en-US" sz="2400" dirty="0">
                <a:cs typeface="Calibri"/>
              </a:rPr>
              <a:t> send an IP packet to host </a:t>
            </a:r>
            <a:r>
              <a:rPr lang="en-US" sz="2400" dirty="0">
                <a:solidFill>
                  <a:srgbClr val="FF3300"/>
                </a:solidFill>
                <a:cs typeface="Calibri"/>
              </a:rPr>
              <a:t>B</a:t>
            </a:r>
            <a:r>
              <a:rPr lang="en-US" sz="2400" dirty="0">
                <a:cs typeface="Calibri"/>
              </a:rPr>
              <a:t>?</a:t>
            </a:r>
            <a:endParaRPr lang="en-US" dirty="0">
              <a:cs typeface="Calibri"/>
            </a:endParaRPr>
          </a:p>
        </p:txBody>
      </p:sp>
      <p:sp>
        <p:nvSpPr>
          <p:cNvPr id="65542" name="Text Box 5"/>
          <p:cNvSpPr txBox="1">
            <a:spLocks noChangeArrowheads="1"/>
          </p:cNvSpPr>
          <p:nvPr/>
        </p:nvSpPr>
        <p:spPr bwMode="auto">
          <a:xfrm>
            <a:off x="896938" y="3308350"/>
            <a:ext cx="36420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A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65543" name="Text Box 6"/>
          <p:cNvSpPr txBox="1">
            <a:spLocks noChangeArrowheads="1"/>
          </p:cNvSpPr>
          <p:nvPr/>
        </p:nvSpPr>
        <p:spPr bwMode="auto">
          <a:xfrm>
            <a:off x="4084638" y="4602163"/>
            <a:ext cx="35177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R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65544" name="Text Box 7"/>
          <p:cNvSpPr txBox="1">
            <a:spLocks noChangeArrowheads="1"/>
          </p:cNvSpPr>
          <p:nvPr/>
        </p:nvSpPr>
        <p:spPr bwMode="auto">
          <a:xfrm>
            <a:off x="7942263" y="4891088"/>
            <a:ext cx="3520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B</a:t>
            </a:r>
            <a:endParaRPr lang="en-US" sz="1800" b="0" dirty="0">
              <a:latin typeface="Calibri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51011073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Slide Number Placeholder 2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851C4A64-1FB0-A643-9BEC-48AE304290FD}" type="slidenum">
              <a:rPr lang="en-US" sz="1400" b="0">
                <a:latin typeface="Times New Roman" charset="0"/>
                <a:cs typeface="Calibri"/>
              </a:rPr>
              <a:pPr eaLnBrk="1" hangingPunct="1"/>
              <a:t>107</a:t>
            </a:fld>
            <a:endParaRPr lang="en-US" sz="1400" b="0" dirty="0">
              <a:latin typeface="Times New Roman" charset="0"/>
              <a:cs typeface="Calibri"/>
            </a:endParaRPr>
          </a:p>
        </p:txBody>
      </p:sp>
      <p:pic>
        <p:nvPicPr>
          <p:cNvPr id="65539" name="Picture 2" descr="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038" y="2155825"/>
            <a:ext cx="8208962" cy="3192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5540" name="Rectangle 3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Example: A Sending a Packet to B</a:t>
            </a:r>
          </a:p>
        </p:txBody>
      </p:sp>
      <p:sp>
        <p:nvSpPr>
          <p:cNvPr id="65541" name="Rectangle 4"/>
          <p:cNvSpPr>
            <a:spLocks noGrp="1" noChangeArrowheads="1"/>
          </p:cNvSpPr>
          <p:nvPr>
            <p:ph type="body" idx="4294967295"/>
          </p:nvPr>
        </p:nvSpPr>
        <p:spPr>
          <a:xfrm>
            <a:off x="461963" y="1239838"/>
            <a:ext cx="6529387" cy="500062"/>
          </a:xfrm>
        </p:spPr>
        <p:txBody>
          <a:bodyPr/>
          <a:lstStyle/>
          <a:p>
            <a:pPr>
              <a:buFontTx/>
              <a:buNone/>
            </a:pPr>
            <a:r>
              <a:rPr lang="en-US" sz="2400" dirty="0">
                <a:cs typeface="Calibri"/>
              </a:rPr>
              <a:t>How does host </a:t>
            </a:r>
            <a:r>
              <a:rPr lang="en-US" sz="2400" dirty="0">
                <a:solidFill>
                  <a:srgbClr val="FF3300"/>
                </a:solidFill>
                <a:cs typeface="Calibri"/>
              </a:rPr>
              <a:t>A</a:t>
            </a:r>
            <a:r>
              <a:rPr lang="en-US" sz="2400" dirty="0">
                <a:cs typeface="Calibri"/>
              </a:rPr>
              <a:t> send an IP packet to host </a:t>
            </a:r>
            <a:r>
              <a:rPr lang="en-US" sz="2400" dirty="0">
                <a:solidFill>
                  <a:srgbClr val="FF3300"/>
                </a:solidFill>
                <a:cs typeface="Calibri"/>
              </a:rPr>
              <a:t>B</a:t>
            </a:r>
            <a:r>
              <a:rPr lang="en-US" sz="2400" dirty="0">
                <a:cs typeface="Calibri"/>
              </a:rPr>
              <a:t>?</a:t>
            </a:r>
            <a:endParaRPr lang="en-US" dirty="0">
              <a:cs typeface="Calibri"/>
            </a:endParaRPr>
          </a:p>
        </p:txBody>
      </p:sp>
      <p:sp>
        <p:nvSpPr>
          <p:cNvPr id="65542" name="Text Box 5"/>
          <p:cNvSpPr txBox="1">
            <a:spLocks noChangeArrowheads="1"/>
          </p:cNvSpPr>
          <p:nvPr/>
        </p:nvSpPr>
        <p:spPr bwMode="auto">
          <a:xfrm>
            <a:off x="896938" y="3308350"/>
            <a:ext cx="36420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A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65543" name="Text Box 6"/>
          <p:cNvSpPr txBox="1">
            <a:spLocks noChangeArrowheads="1"/>
          </p:cNvSpPr>
          <p:nvPr/>
        </p:nvSpPr>
        <p:spPr bwMode="auto">
          <a:xfrm>
            <a:off x="4084638" y="4602163"/>
            <a:ext cx="35177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R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65544" name="Text Box 7"/>
          <p:cNvSpPr txBox="1">
            <a:spLocks noChangeArrowheads="1"/>
          </p:cNvSpPr>
          <p:nvPr/>
        </p:nvSpPr>
        <p:spPr bwMode="auto">
          <a:xfrm>
            <a:off x="7942263" y="4891088"/>
            <a:ext cx="3520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B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65545" name="Text Box 8"/>
          <p:cNvSpPr txBox="1">
            <a:spLocks noChangeArrowheads="1"/>
          </p:cNvSpPr>
          <p:nvPr/>
        </p:nvSpPr>
        <p:spPr bwMode="auto">
          <a:xfrm>
            <a:off x="2825750" y="5940426"/>
            <a:ext cx="34925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 eaLnBrk="1" hangingPunct="1"/>
            <a:r>
              <a:rPr lang="en-US" dirty="0">
                <a:latin typeface="Helvetica" charset="0"/>
                <a:cs typeface="Calibri"/>
              </a:rPr>
              <a:t>1. </a:t>
            </a:r>
            <a:r>
              <a:rPr lang="en-US" dirty="0">
                <a:solidFill>
                  <a:srgbClr val="FF3300"/>
                </a:solidFill>
                <a:latin typeface="Helvetica" charset="0"/>
                <a:cs typeface="Calibri"/>
              </a:rPr>
              <a:t>A</a:t>
            </a:r>
            <a:r>
              <a:rPr lang="en-US" dirty="0">
                <a:latin typeface="Helvetica" charset="0"/>
                <a:cs typeface="Calibri"/>
              </a:rPr>
              <a:t> sends packet to </a:t>
            </a:r>
            <a:r>
              <a:rPr lang="en-US" dirty="0">
                <a:solidFill>
                  <a:srgbClr val="FF3300"/>
                </a:solidFill>
                <a:latin typeface="Helvetica" charset="0"/>
                <a:cs typeface="Calibri"/>
              </a:rPr>
              <a:t>R</a:t>
            </a:r>
            <a:r>
              <a:rPr lang="en-US" dirty="0">
                <a:latin typeface="Helvetica" charset="0"/>
                <a:cs typeface="Calibri"/>
              </a:rPr>
              <a:t>.</a:t>
            </a:r>
            <a:br>
              <a:rPr lang="en-US" dirty="0">
                <a:latin typeface="Helvetica" charset="0"/>
                <a:cs typeface="Calibri"/>
              </a:rPr>
            </a:br>
            <a:r>
              <a:rPr lang="en-US" dirty="0">
                <a:latin typeface="Helvetica" charset="0"/>
                <a:cs typeface="Calibri"/>
              </a:rPr>
              <a:t>2. </a:t>
            </a:r>
            <a:r>
              <a:rPr lang="en-US" dirty="0">
                <a:solidFill>
                  <a:srgbClr val="FF3300"/>
                </a:solidFill>
                <a:latin typeface="Helvetica" charset="0"/>
                <a:cs typeface="Calibri"/>
              </a:rPr>
              <a:t>R </a:t>
            </a:r>
            <a:r>
              <a:rPr lang="en-US" dirty="0">
                <a:latin typeface="Helvetica" charset="0"/>
                <a:cs typeface="Calibri"/>
              </a:rPr>
              <a:t>sends packet to </a:t>
            </a:r>
            <a:r>
              <a:rPr lang="en-US" dirty="0">
                <a:solidFill>
                  <a:srgbClr val="FF3300"/>
                </a:solidFill>
                <a:latin typeface="Helvetica" charset="0"/>
                <a:cs typeface="Calibri"/>
              </a:rPr>
              <a:t>B</a:t>
            </a:r>
            <a:r>
              <a:rPr lang="en-US" dirty="0">
                <a:latin typeface="Helvetica" charset="0"/>
                <a:cs typeface="Calibri"/>
              </a:rPr>
              <a:t>.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FA978307-1CA2-8C45-BC32-232C3649B34B}"/>
              </a:ext>
            </a:extLst>
          </p:cNvPr>
          <p:cNvSpPr/>
          <p:nvPr/>
        </p:nvSpPr>
        <p:spPr>
          <a:xfrm>
            <a:off x="669073" y="5348288"/>
            <a:ext cx="3902927" cy="415925"/>
          </a:xfrm>
          <a:prstGeom prst="rect">
            <a:avLst/>
          </a:prstGeom>
          <a:noFill/>
          <a:ln w="190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B6E51C55-3F6F-1346-B0F4-5F53E2EA5E02}"/>
              </a:ext>
            </a:extLst>
          </p:cNvPr>
          <p:cNvSpPr/>
          <p:nvPr/>
        </p:nvSpPr>
        <p:spPr>
          <a:xfrm>
            <a:off x="2575613" y="5348288"/>
            <a:ext cx="500274" cy="415925"/>
          </a:xfrm>
          <a:prstGeom prst="rect">
            <a:avLst/>
          </a:prstGeom>
          <a:solidFill>
            <a:srgbClr val="E5EB16"/>
          </a:solidFill>
          <a:ln w="19050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DC5BF0C5-D898-404C-A757-918314A596D0}"/>
              </a:ext>
            </a:extLst>
          </p:cNvPr>
          <p:cNvSpPr/>
          <p:nvPr/>
        </p:nvSpPr>
        <p:spPr>
          <a:xfrm>
            <a:off x="3068132" y="5351496"/>
            <a:ext cx="500274" cy="409508"/>
          </a:xfrm>
          <a:prstGeom prst="rect">
            <a:avLst/>
          </a:prstGeom>
          <a:solidFill>
            <a:srgbClr val="E5EB16"/>
          </a:solidFill>
          <a:ln w="19050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6091F173-D863-0F47-8AF2-DE35A077EF22}"/>
              </a:ext>
            </a:extLst>
          </p:cNvPr>
          <p:cNvSpPr/>
          <p:nvPr/>
        </p:nvSpPr>
        <p:spPr>
          <a:xfrm>
            <a:off x="3576161" y="5348288"/>
            <a:ext cx="500274" cy="415925"/>
          </a:xfrm>
          <a:prstGeom prst="rect">
            <a:avLst/>
          </a:prstGeom>
          <a:solidFill>
            <a:srgbClr val="12F411"/>
          </a:solidFill>
          <a:ln w="19050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31133AB3-C527-3E46-AEAA-CA634F8726FA}"/>
              </a:ext>
            </a:extLst>
          </p:cNvPr>
          <p:cNvSpPr/>
          <p:nvPr/>
        </p:nvSpPr>
        <p:spPr>
          <a:xfrm>
            <a:off x="4071726" y="5348288"/>
            <a:ext cx="500274" cy="415925"/>
          </a:xfrm>
          <a:prstGeom prst="rect">
            <a:avLst/>
          </a:prstGeom>
          <a:solidFill>
            <a:srgbClr val="12F411"/>
          </a:solidFill>
          <a:ln w="19050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52B1FB65-9408-F34B-B95F-BAF369A73304}"/>
              </a:ext>
            </a:extLst>
          </p:cNvPr>
          <p:cNvSpPr/>
          <p:nvPr/>
        </p:nvSpPr>
        <p:spPr>
          <a:xfrm>
            <a:off x="4687035" y="5348288"/>
            <a:ext cx="3902927" cy="415925"/>
          </a:xfrm>
          <a:prstGeom prst="rect">
            <a:avLst/>
          </a:prstGeom>
          <a:noFill/>
          <a:ln w="190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066197D5-8AE2-FC4C-830C-1CB58F6BF0A3}"/>
              </a:ext>
            </a:extLst>
          </p:cNvPr>
          <p:cNvSpPr/>
          <p:nvPr/>
        </p:nvSpPr>
        <p:spPr>
          <a:xfrm>
            <a:off x="6593575" y="5348288"/>
            <a:ext cx="500274" cy="415925"/>
          </a:xfrm>
          <a:prstGeom prst="rect">
            <a:avLst/>
          </a:prstGeom>
          <a:solidFill>
            <a:srgbClr val="E5EB16"/>
          </a:solidFill>
          <a:ln w="19050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D8D303A9-404A-2042-8B87-C764DFA2AE76}"/>
              </a:ext>
            </a:extLst>
          </p:cNvPr>
          <p:cNvSpPr/>
          <p:nvPr/>
        </p:nvSpPr>
        <p:spPr>
          <a:xfrm>
            <a:off x="7086094" y="5351496"/>
            <a:ext cx="500274" cy="409508"/>
          </a:xfrm>
          <a:prstGeom prst="rect">
            <a:avLst/>
          </a:prstGeom>
          <a:solidFill>
            <a:srgbClr val="E5EB16"/>
          </a:solidFill>
          <a:ln w="19050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A60ADC8F-FB79-7441-BAA9-5052A6AE5D7A}"/>
              </a:ext>
            </a:extLst>
          </p:cNvPr>
          <p:cNvSpPr/>
          <p:nvPr/>
        </p:nvSpPr>
        <p:spPr>
          <a:xfrm>
            <a:off x="7594123" y="5348288"/>
            <a:ext cx="500274" cy="415925"/>
          </a:xfrm>
          <a:prstGeom prst="rect">
            <a:avLst/>
          </a:prstGeom>
          <a:solidFill>
            <a:srgbClr val="12F411"/>
          </a:solidFill>
          <a:ln w="19050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2A9035E1-6C39-624A-866F-8DCE9C58CE20}"/>
              </a:ext>
            </a:extLst>
          </p:cNvPr>
          <p:cNvSpPr/>
          <p:nvPr/>
        </p:nvSpPr>
        <p:spPr>
          <a:xfrm>
            <a:off x="8089688" y="5348288"/>
            <a:ext cx="500274" cy="415925"/>
          </a:xfrm>
          <a:prstGeom prst="rect">
            <a:avLst/>
          </a:prstGeom>
          <a:solidFill>
            <a:srgbClr val="12F411"/>
          </a:solidFill>
          <a:ln w="19050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B</a:t>
            </a:r>
          </a:p>
        </p:txBody>
      </p:sp>
    </p:spTree>
    <p:extLst>
      <p:ext uri="{BB962C8B-B14F-4D97-AF65-F5344CB8AC3E}">
        <p14:creationId xmlns:p14="http://schemas.microsoft.com/office/powerpoint/2010/main" val="1132896863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C1F24E69-05F6-E849-B9AE-BD0123211803}" type="slidenum">
              <a:rPr lang="en-US" sz="1400" b="0">
                <a:latin typeface="Times New Roman" charset="0"/>
                <a:cs typeface="Calibri"/>
              </a:rPr>
              <a:pPr eaLnBrk="1" hangingPunct="1"/>
              <a:t>108</a:t>
            </a:fld>
            <a:endParaRPr lang="en-US" sz="1400" b="0" dirty="0">
              <a:latin typeface="Times New Roman" charset="0"/>
              <a:cs typeface="Calibri"/>
            </a:endParaRPr>
          </a:p>
        </p:txBody>
      </p:sp>
      <p:sp>
        <p:nvSpPr>
          <p:cNvPr id="67587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Host A Decides to Send Through R</a:t>
            </a:r>
          </a:p>
        </p:txBody>
      </p:sp>
      <p:pic>
        <p:nvPicPr>
          <p:cNvPr id="67588" name="Picture 3" descr="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038" y="3505200"/>
            <a:ext cx="8208962" cy="3192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7589" name="Text Box 4"/>
          <p:cNvSpPr txBox="1">
            <a:spLocks noChangeArrowheads="1"/>
          </p:cNvSpPr>
          <p:nvPr/>
        </p:nvSpPr>
        <p:spPr bwMode="auto">
          <a:xfrm>
            <a:off x="896938" y="4657725"/>
            <a:ext cx="36420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A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67590" name="Text Box 5"/>
          <p:cNvSpPr txBox="1">
            <a:spLocks noChangeArrowheads="1"/>
          </p:cNvSpPr>
          <p:nvPr/>
        </p:nvSpPr>
        <p:spPr bwMode="auto">
          <a:xfrm>
            <a:off x="4084638" y="5951538"/>
            <a:ext cx="35177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R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67591" name="Text Box 6"/>
          <p:cNvSpPr txBox="1">
            <a:spLocks noChangeArrowheads="1"/>
          </p:cNvSpPr>
          <p:nvPr/>
        </p:nvSpPr>
        <p:spPr bwMode="auto">
          <a:xfrm>
            <a:off x="7942263" y="6240463"/>
            <a:ext cx="3520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B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955399" name="Rectangle 7"/>
          <p:cNvSpPr>
            <a:spLocks noGrp="1" noChangeArrowheads="1"/>
          </p:cNvSpPr>
          <p:nvPr>
            <p:ph type="body" idx="1"/>
          </p:nvPr>
        </p:nvSpPr>
        <p:spPr>
          <a:xfrm>
            <a:off x="457200" y="1219200"/>
            <a:ext cx="8458200" cy="2593975"/>
          </a:xfrm>
        </p:spPr>
        <p:txBody>
          <a:bodyPr>
            <a:normAutofit fontScale="92500"/>
          </a:bodyPr>
          <a:lstStyle/>
          <a:p>
            <a:r>
              <a:rPr lang="en-US" dirty="0">
                <a:cs typeface="Calibri"/>
              </a:rPr>
              <a:t>Host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A</a:t>
            </a:r>
            <a:r>
              <a:rPr lang="en-US" dirty="0">
                <a:cs typeface="Calibri"/>
              </a:rPr>
              <a:t> constructs an IP packet to send to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B</a:t>
            </a:r>
            <a:endParaRPr lang="en-US" dirty="0">
              <a:cs typeface="Calibri"/>
            </a:endParaRPr>
          </a:p>
          <a:p>
            <a:pPr lvl="1"/>
            <a:r>
              <a:rPr lang="en-US" dirty="0">
                <a:ea typeface="Calibri"/>
                <a:cs typeface="Calibri"/>
              </a:rPr>
              <a:t>Source 111.111.111.111, destination 222.222.222.222</a:t>
            </a:r>
          </a:p>
          <a:p>
            <a:pPr>
              <a:lnSpc>
                <a:spcPct val="70000"/>
              </a:lnSpc>
            </a:pPr>
            <a:r>
              <a:rPr lang="en-US" dirty="0">
                <a:cs typeface="Calibri"/>
              </a:rPr>
              <a:t>Host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A</a:t>
            </a:r>
            <a:r>
              <a:rPr lang="en-US" dirty="0">
                <a:cs typeface="Calibri"/>
              </a:rPr>
              <a:t> has a gateway router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R</a:t>
            </a:r>
          </a:p>
          <a:p>
            <a:pPr lvl="1"/>
            <a:r>
              <a:rPr lang="en-US" dirty="0">
                <a:ea typeface="Calibri"/>
                <a:cs typeface="Calibri"/>
              </a:rPr>
              <a:t>Used to reach destinations outside of 111.111.111.0/24</a:t>
            </a:r>
          </a:p>
          <a:p>
            <a:pPr lvl="1"/>
            <a:r>
              <a:rPr lang="en-US" dirty="0">
                <a:ea typeface="Calibri"/>
                <a:cs typeface="Calibri"/>
              </a:rPr>
              <a:t>Address 111.111.111.110 for R learned via </a:t>
            </a:r>
            <a:r>
              <a:rPr lang="en-US" dirty="0">
                <a:solidFill>
                  <a:srgbClr val="0000FF"/>
                </a:solidFill>
                <a:ea typeface="Calibri"/>
                <a:cs typeface="Calibri"/>
              </a:rPr>
              <a:t>DHCP/</a:t>
            </a:r>
            <a:r>
              <a:rPr lang="en-US" dirty="0" err="1">
                <a:solidFill>
                  <a:srgbClr val="0000FF"/>
                </a:solidFill>
                <a:ea typeface="Calibri"/>
                <a:cs typeface="Calibri"/>
              </a:rPr>
              <a:t>config</a:t>
            </a:r>
            <a:endParaRPr lang="en-US" dirty="0">
              <a:ea typeface="Calibri"/>
              <a:cs typeface="Calibri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004606D-EFC2-8545-ACC2-E176FC6BC0BE}"/>
              </a:ext>
            </a:extLst>
          </p:cNvPr>
          <p:cNvGrpSpPr/>
          <p:nvPr/>
        </p:nvGrpSpPr>
        <p:grpSpPr>
          <a:xfrm>
            <a:off x="-547385" y="4027487"/>
            <a:ext cx="2899333" cy="415925"/>
            <a:chOff x="669073" y="5348288"/>
            <a:chExt cx="2899333" cy="415925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B6257648-9660-3B42-87CC-D26EF305C17F}"/>
                </a:ext>
              </a:extLst>
            </p:cNvPr>
            <p:cNvSpPr/>
            <p:nvPr/>
          </p:nvSpPr>
          <p:spPr>
            <a:xfrm>
              <a:off x="669073" y="5348288"/>
              <a:ext cx="2899333" cy="415925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71B336BF-A8E2-8A4C-A085-FB82B3421EB9}"/>
                </a:ext>
              </a:extLst>
            </p:cNvPr>
            <p:cNvSpPr/>
            <p:nvPr/>
          </p:nvSpPr>
          <p:spPr>
            <a:xfrm>
              <a:off x="2575613" y="5348288"/>
              <a:ext cx="500274" cy="415925"/>
            </a:xfrm>
            <a:prstGeom prst="rect">
              <a:avLst/>
            </a:prstGeom>
            <a:solidFill>
              <a:srgbClr val="E5EB16"/>
            </a:solidFill>
            <a:ln w="19050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>
                  <a:solidFill>
                    <a:schemeClr val="tx1"/>
                  </a:solidFill>
                </a:rPr>
                <a:t>B</a:t>
              </a: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5002668B-4894-DD40-BDA4-B03D4C03FBCF}"/>
                </a:ext>
              </a:extLst>
            </p:cNvPr>
            <p:cNvSpPr/>
            <p:nvPr/>
          </p:nvSpPr>
          <p:spPr>
            <a:xfrm>
              <a:off x="3068132" y="5351496"/>
              <a:ext cx="500274" cy="409508"/>
            </a:xfrm>
            <a:prstGeom prst="rect">
              <a:avLst/>
            </a:prstGeom>
            <a:solidFill>
              <a:srgbClr val="E5EB16"/>
            </a:solidFill>
            <a:ln w="19050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>
                  <a:solidFill>
                    <a:schemeClr val="tx1"/>
                  </a:solidFill>
                </a:rPr>
                <a:t>A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11883135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3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39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39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9637" name="Picture 4" descr="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038" y="3505200"/>
            <a:ext cx="8208962" cy="3192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5" name="Group 24">
            <a:extLst>
              <a:ext uri="{FF2B5EF4-FFF2-40B4-BE49-F238E27FC236}">
                <a16:creationId xmlns:a16="http://schemas.microsoft.com/office/drawing/2014/main" id="{363C52E5-AAFD-7A4E-A2DF-C81B71CAD45D}"/>
              </a:ext>
            </a:extLst>
          </p:cNvPr>
          <p:cNvGrpSpPr/>
          <p:nvPr/>
        </p:nvGrpSpPr>
        <p:grpSpPr>
          <a:xfrm>
            <a:off x="-541018" y="4027219"/>
            <a:ext cx="2899333" cy="415925"/>
            <a:chOff x="669073" y="5348288"/>
            <a:chExt cx="2899333" cy="415925"/>
          </a:xfrm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C789B0DF-3477-7445-BDF2-84B8FA70FA75}"/>
                </a:ext>
              </a:extLst>
            </p:cNvPr>
            <p:cNvSpPr/>
            <p:nvPr/>
          </p:nvSpPr>
          <p:spPr>
            <a:xfrm>
              <a:off x="669073" y="5348288"/>
              <a:ext cx="2899333" cy="415925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E3DB44A4-A6FC-4B45-95B6-35A2B0B4A14C}"/>
                </a:ext>
              </a:extLst>
            </p:cNvPr>
            <p:cNvSpPr/>
            <p:nvPr/>
          </p:nvSpPr>
          <p:spPr>
            <a:xfrm>
              <a:off x="2575613" y="5348288"/>
              <a:ext cx="500274" cy="415925"/>
            </a:xfrm>
            <a:prstGeom prst="rect">
              <a:avLst/>
            </a:prstGeom>
            <a:solidFill>
              <a:srgbClr val="E5EB16"/>
            </a:solidFill>
            <a:ln w="19050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>
                  <a:solidFill>
                    <a:schemeClr val="tx1"/>
                  </a:solidFill>
                </a:rPr>
                <a:t>B</a:t>
              </a:r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A26D64B9-0304-674E-B517-D64C83BB4283}"/>
                </a:ext>
              </a:extLst>
            </p:cNvPr>
            <p:cNvSpPr/>
            <p:nvPr/>
          </p:nvSpPr>
          <p:spPr>
            <a:xfrm>
              <a:off x="3068132" y="5351496"/>
              <a:ext cx="500274" cy="409508"/>
            </a:xfrm>
            <a:prstGeom prst="rect">
              <a:avLst/>
            </a:prstGeom>
            <a:solidFill>
              <a:srgbClr val="E5EB16"/>
            </a:solidFill>
            <a:ln w="19050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>
                  <a:solidFill>
                    <a:schemeClr val="tx1"/>
                  </a:solidFill>
                </a:rPr>
                <a:t>A</a:t>
              </a:r>
            </a:p>
          </p:txBody>
        </p:sp>
      </p:grpSp>
      <p:sp>
        <p:nvSpPr>
          <p:cNvPr id="69634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F5032EBA-5993-3645-9EFD-2CD3082C8AA4}" type="slidenum">
              <a:rPr lang="en-US" sz="1400" b="0">
                <a:latin typeface="Times New Roman" charset="0"/>
                <a:cs typeface="Calibri"/>
              </a:rPr>
              <a:pPr eaLnBrk="1" hangingPunct="1"/>
              <a:t>109</a:t>
            </a:fld>
            <a:endParaRPr lang="en-US" sz="1400" b="0" dirty="0">
              <a:latin typeface="Times New Roman" charset="0"/>
              <a:cs typeface="Calibri"/>
            </a:endParaRPr>
          </a:p>
        </p:txBody>
      </p:sp>
      <p:sp>
        <p:nvSpPr>
          <p:cNvPr id="6963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Host A Sends Packet Through R</a:t>
            </a:r>
          </a:p>
        </p:txBody>
      </p:sp>
      <p:sp>
        <p:nvSpPr>
          <p:cNvPr id="95744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219200"/>
            <a:ext cx="8458200" cy="2093913"/>
          </a:xfrm>
        </p:spPr>
        <p:txBody>
          <a:bodyPr>
            <a:normAutofit fontScale="92500"/>
          </a:bodyPr>
          <a:lstStyle/>
          <a:p>
            <a:r>
              <a:rPr lang="en-US" dirty="0">
                <a:cs typeface="Calibri"/>
              </a:rPr>
              <a:t>Host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A</a:t>
            </a:r>
            <a:r>
              <a:rPr lang="en-US" dirty="0">
                <a:cs typeface="Calibri"/>
              </a:rPr>
              <a:t> learns the MAC address of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R</a:t>
            </a:r>
            <a:r>
              <a:rPr lang="en-US" dirty="0">
                <a:cs typeface="Calibri"/>
              </a:rPr>
              <a:t>’s interface</a:t>
            </a:r>
          </a:p>
          <a:p>
            <a:pPr lvl="1">
              <a:buClr>
                <a:schemeClr val="tx2"/>
              </a:buClr>
            </a:pPr>
            <a:r>
              <a:rPr lang="en-US" dirty="0">
                <a:solidFill>
                  <a:srgbClr val="0000FF"/>
                </a:solidFill>
                <a:ea typeface="Calibri"/>
                <a:cs typeface="Calibri"/>
              </a:rPr>
              <a:t>ARP</a:t>
            </a:r>
            <a:r>
              <a:rPr lang="en-US" dirty="0">
                <a:ea typeface="Calibri"/>
                <a:cs typeface="Calibri"/>
              </a:rPr>
              <a:t> request: broadcast request for 111.111.111.110</a:t>
            </a:r>
          </a:p>
          <a:p>
            <a:pPr lvl="1">
              <a:buClr>
                <a:schemeClr val="tx2"/>
              </a:buClr>
            </a:pPr>
            <a:r>
              <a:rPr lang="en-US" dirty="0">
                <a:solidFill>
                  <a:srgbClr val="0000FF"/>
                </a:solidFill>
                <a:ea typeface="Calibri"/>
                <a:cs typeface="Calibri"/>
              </a:rPr>
              <a:t>ARP</a:t>
            </a:r>
            <a:r>
              <a:rPr lang="en-US" dirty="0">
                <a:ea typeface="Calibri"/>
                <a:cs typeface="Calibri"/>
              </a:rPr>
              <a:t> response: </a:t>
            </a:r>
            <a:r>
              <a:rPr lang="en-US" dirty="0">
                <a:solidFill>
                  <a:srgbClr val="FF3300"/>
                </a:solidFill>
                <a:ea typeface="Calibri"/>
                <a:cs typeface="Calibri"/>
              </a:rPr>
              <a:t>R</a:t>
            </a:r>
            <a:r>
              <a:rPr lang="en-US" dirty="0">
                <a:ea typeface="Calibri"/>
                <a:cs typeface="Calibri"/>
              </a:rPr>
              <a:t> responds with E6-E9-00-17-BB-4B</a:t>
            </a:r>
          </a:p>
          <a:p>
            <a:r>
              <a:rPr lang="en-US" dirty="0">
                <a:cs typeface="Calibri"/>
              </a:rPr>
              <a:t>Host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A</a:t>
            </a:r>
            <a:r>
              <a:rPr lang="en-US" dirty="0">
                <a:cs typeface="Calibri"/>
              </a:rPr>
              <a:t> encapsulates the packet and sends to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R</a:t>
            </a:r>
            <a:endParaRPr lang="en-US" dirty="0">
              <a:cs typeface="Calibri"/>
            </a:endParaRPr>
          </a:p>
        </p:txBody>
      </p:sp>
      <p:sp>
        <p:nvSpPr>
          <p:cNvPr id="69638" name="Text Box 5"/>
          <p:cNvSpPr txBox="1">
            <a:spLocks noChangeArrowheads="1"/>
          </p:cNvSpPr>
          <p:nvPr/>
        </p:nvSpPr>
        <p:spPr bwMode="auto">
          <a:xfrm>
            <a:off x="896938" y="4657725"/>
            <a:ext cx="36420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A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69639" name="Text Box 6"/>
          <p:cNvSpPr txBox="1">
            <a:spLocks noChangeArrowheads="1"/>
          </p:cNvSpPr>
          <p:nvPr/>
        </p:nvSpPr>
        <p:spPr bwMode="auto">
          <a:xfrm>
            <a:off x="4084638" y="5951538"/>
            <a:ext cx="35177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R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69640" name="Text Box 7"/>
          <p:cNvSpPr txBox="1">
            <a:spLocks noChangeArrowheads="1"/>
          </p:cNvSpPr>
          <p:nvPr/>
        </p:nvSpPr>
        <p:spPr bwMode="auto">
          <a:xfrm>
            <a:off x="7942263" y="6240463"/>
            <a:ext cx="3520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B</a:t>
            </a:r>
            <a:endParaRPr lang="en-US" sz="1800" b="0" dirty="0">
              <a:latin typeface="Calibri"/>
              <a:cs typeface="Calibri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05427E94-4A22-3C44-8998-599D454FAB6F}"/>
              </a:ext>
            </a:extLst>
          </p:cNvPr>
          <p:cNvGrpSpPr/>
          <p:nvPr/>
        </p:nvGrpSpPr>
        <p:grpSpPr>
          <a:xfrm>
            <a:off x="-541018" y="4036198"/>
            <a:ext cx="3902927" cy="415925"/>
            <a:chOff x="669073" y="5348288"/>
            <a:chExt cx="3902927" cy="415925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E8645A1D-AAD0-754D-8153-911E3688F1DA}"/>
                </a:ext>
              </a:extLst>
            </p:cNvPr>
            <p:cNvSpPr/>
            <p:nvPr/>
          </p:nvSpPr>
          <p:spPr>
            <a:xfrm>
              <a:off x="669073" y="5348288"/>
              <a:ext cx="3902927" cy="415925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FFE10388-122E-8A42-946A-F2169611F14D}"/>
                </a:ext>
              </a:extLst>
            </p:cNvPr>
            <p:cNvSpPr/>
            <p:nvPr/>
          </p:nvSpPr>
          <p:spPr>
            <a:xfrm>
              <a:off x="2575613" y="5348288"/>
              <a:ext cx="500274" cy="415925"/>
            </a:xfrm>
            <a:prstGeom prst="rect">
              <a:avLst/>
            </a:prstGeom>
            <a:solidFill>
              <a:srgbClr val="E5EB16"/>
            </a:solidFill>
            <a:ln w="19050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>
                  <a:solidFill>
                    <a:schemeClr val="tx1"/>
                  </a:solidFill>
                </a:rPr>
                <a:t>B</a:t>
              </a: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4D76A6FB-0B10-5841-AD6A-42D91286D41D}"/>
                </a:ext>
              </a:extLst>
            </p:cNvPr>
            <p:cNvSpPr/>
            <p:nvPr/>
          </p:nvSpPr>
          <p:spPr>
            <a:xfrm>
              <a:off x="3068132" y="5351496"/>
              <a:ext cx="500274" cy="409508"/>
            </a:xfrm>
            <a:prstGeom prst="rect">
              <a:avLst/>
            </a:prstGeom>
            <a:solidFill>
              <a:srgbClr val="E5EB16"/>
            </a:solidFill>
            <a:ln w="19050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>
                  <a:solidFill>
                    <a:schemeClr val="tx1"/>
                  </a:solidFill>
                </a:rPr>
                <a:t>A</a:t>
              </a: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532E1CEF-7C33-3B4D-9E4A-7E17C4A135E6}"/>
                </a:ext>
              </a:extLst>
            </p:cNvPr>
            <p:cNvSpPr/>
            <p:nvPr/>
          </p:nvSpPr>
          <p:spPr>
            <a:xfrm>
              <a:off x="3576161" y="5348288"/>
              <a:ext cx="500274" cy="415925"/>
            </a:xfrm>
            <a:prstGeom prst="rect">
              <a:avLst/>
            </a:prstGeom>
            <a:solidFill>
              <a:srgbClr val="12F411"/>
            </a:solidFill>
            <a:ln w="19050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>
                  <a:solidFill>
                    <a:schemeClr val="tx1"/>
                  </a:solidFill>
                </a:rPr>
                <a:t>A</a:t>
              </a: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9DD8827F-669E-8942-A3EC-D8EED72B7348}"/>
                </a:ext>
              </a:extLst>
            </p:cNvPr>
            <p:cNvSpPr/>
            <p:nvPr/>
          </p:nvSpPr>
          <p:spPr>
            <a:xfrm>
              <a:off x="4071726" y="5348288"/>
              <a:ext cx="500274" cy="415925"/>
            </a:xfrm>
            <a:prstGeom prst="rect">
              <a:avLst/>
            </a:prstGeom>
            <a:solidFill>
              <a:srgbClr val="12F411"/>
            </a:solidFill>
            <a:ln w="19050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>
                  <a:solidFill>
                    <a:schemeClr val="tx1"/>
                  </a:solidFill>
                </a:rPr>
                <a:t>R</a:t>
              </a: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284EB1E7-0733-8E47-9A03-B3AEE16EE24D}"/>
              </a:ext>
            </a:extLst>
          </p:cNvPr>
          <p:cNvGrpSpPr/>
          <p:nvPr/>
        </p:nvGrpSpPr>
        <p:grpSpPr>
          <a:xfrm>
            <a:off x="1524000" y="5067688"/>
            <a:ext cx="3987383" cy="415925"/>
            <a:chOff x="669073" y="-720724"/>
            <a:chExt cx="3987383" cy="415925"/>
          </a:xfrm>
        </p:grpSpPr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49082E58-B157-B44D-9BBE-4C3969AEB919}"/>
                </a:ext>
              </a:extLst>
            </p:cNvPr>
            <p:cNvSpPr/>
            <p:nvPr/>
          </p:nvSpPr>
          <p:spPr>
            <a:xfrm>
              <a:off x="669073" y="-720724"/>
              <a:ext cx="3902927" cy="41592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E4425CFC-CE09-2A45-8AF7-B74137BEAB0F}"/>
                </a:ext>
              </a:extLst>
            </p:cNvPr>
            <p:cNvSpPr txBox="1"/>
            <p:nvPr/>
          </p:nvSpPr>
          <p:spPr>
            <a:xfrm flipH="1">
              <a:off x="753529" y="-697428"/>
              <a:ext cx="390292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dirty="0"/>
                <a:t>I’m 111.111.111.110 </a:t>
              </a:r>
              <a:r>
                <a:rPr lang="en-GB" sz="1400" i="1" dirty="0"/>
                <a:t>on </a:t>
              </a:r>
              <a:r>
                <a:rPr lang="en-GB" sz="1100" i="1" dirty="0">
                  <a:latin typeface="Courier New" panose="02070309020205020404" pitchFamily="49" charset="0"/>
                  <a:cs typeface="Courier New" panose="02070309020205020404" pitchFamily="49" charset="0"/>
                </a:rPr>
                <a:t>e</a:t>
              </a:r>
              <a:r>
                <a:rPr lang="en-GB" sz="1100" dirty="0">
                  <a:latin typeface="Courier New" panose="02070309020205020404" pitchFamily="49" charset="0"/>
                  <a:cs typeface="Courier New" panose="02070309020205020404" pitchFamily="49" charset="0"/>
                </a:rPr>
                <a:t>6-e9-00-17-bb-4b</a:t>
              </a:r>
              <a:r>
                <a:rPr lang="en-GB" sz="1400" i="1" dirty="0"/>
                <a:t> </a:t>
              </a:r>
              <a:endParaRPr lang="en-GB" dirty="0"/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EE400243-0B26-2B49-95C8-917FA7E6957D}"/>
              </a:ext>
            </a:extLst>
          </p:cNvPr>
          <p:cNvGrpSpPr/>
          <p:nvPr/>
        </p:nvGrpSpPr>
        <p:grpSpPr>
          <a:xfrm>
            <a:off x="81380" y="4264604"/>
            <a:ext cx="3987383" cy="415925"/>
            <a:chOff x="669073" y="-720724"/>
            <a:chExt cx="3987383" cy="415925"/>
          </a:xfrm>
        </p:grpSpPr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8425C6BF-C7C8-9041-BB7E-A6218073F8FA}"/>
                </a:ext>
              </a:extLst>
            </p:cNvPr>
            <p:cNvSpPr/>
            <p:nvPr/>
          </p:nvSpPr>
          <p:spPr>
            <a:xfrm>
              <a:off x="669073" y="-720724"/>
              <a:ext cx="3902927" cy="41592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9FDA88A4-E553-3647-8D4B-B7D09BC956F6}"/>
                </a:ext>
              </a:extLst>
            </p:cNvPr>
            <p:cNvSpPr txBox="1"/>
            <p:nvPr/>
          </p:nvSpPr>
          <p:spPr>
            <a:xfrm flipH="1">
              <a:off x="753529" y="-697428"/>
              <a:ext cx="390292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dirty="0"/>
                <a:t>MAC address for 111.111.111.110 </a:t>
              </a:r>
              <a:r>
                <a:rPr lang="en-GB" sz="1400" i="1" dirty="0"/>
                <a:t>please</a:t>
              </a:r>
              <a:endParaRPr lang="en-GB" dirty="0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5F4C3A53-0D51-6046-BDCF-ECF667DC5C8B}"/>
              </a:ext>
            </a:extLst>
          </p:cNvPr>
          <p:cNvGrpSpPr/>
          <p:nvPr/>
        </p:nvGrpSpPr>
        <p:grpSpPr>
          <a:xfrm>
            <a:off x="79139" y="4267430"/>
            <a:ext cx="3957403" cy="415925"/>
            <a:chOff x="669073" y="-720724"/>
            <a:chExt cx="3957403" cy="415925"/>
          </a:xfrm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202B4CB2-1175-9E4F-A999-A64C7ABF8EDC}"/>
                </a:ext>
              </a:extLst>
            </p:cNvPr>
            <p:cNvSpPr/>
            <p:nvPr/>
          </p:nvSpPr>
          <p:spPr>
            <a:xfrm>
              <a:off x="669073" y="-720724"/>
              <a:ext cx="3902927" cy="41592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FB7376E7-9E78-4642-8756-6A6343145D4D}"/>
                </a:ext>
              </a:extLst>
            </p:cNvPr>
            <p:cNvSpPr txBox="1"/>
            <p:nvPr/>
          </p:nvSpPr>
          <p:spPr>
            <a:xfrm flipH="1">
              <a:off x="723549" y="-697428"/>
              <a:ext cx="390292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dirty="0"/>
                <a:t>MAC address for 111.111.111.110 </a:t>
              </a:r>
              <a:r>
                <a:rPr lang="en-GB" sz="1400" i="1" dirty="0"/>
                <a:t>please</a:t>
              </a:r>
              <a:endParaRPr lang="en-GB" dirty="0"/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14401279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74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74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3.7037E-6 L 0.16128 0.13634 " pathEditMode="relative" rAng="0" ptsTypes="AA">
                                      <p:cBhvr>
                                        <p:cTn id="18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917" y="6806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13 0.00209 L -0.00382 0.20741 " pathEditMode="relative" rAng="0" ptsTypes="AA">
                                      <p:cBhvr>
                                        <p:cTn id="20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1025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74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74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12 0.00209 L -0.16597 -0.13634 " pathEditMode="relative" rAng="0" ptsTypes="AA">
                                      <p:cBhvr>
                                        <p:cTn id="35" dur="2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385" y="-687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5052 -0.0338 L 0.33142 0.13171 " pathEditMode="relative" rAng="0" ptsTypes="AA">
                                      <p:cBhvr>
                                        <p:cTn id="48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045" y="82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7443" grpId="0" uiExpand="1" build="p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Cloud 57"/>
          <p:cNvSpPr>
            <a:spLocks noChangeArrowheads="1"/>
          </p:cNvSpPr>
          <p:nvPr/>
        </p:nvSpPr>
        <p:spPr bwMode="auto">
          <a:xfrm>
            <a:off x="7467600" y="5029200"/>
            <a:ext cx="1447800" cy="914400"/>
          </a:xfrm>
          <a:custGeom>
            <a:avLst/>
            <a:gdLst>
              <a:gd name="T0" fmla="*/ 2363404 w 43200"/>
              <a:gd name="T1" fmla="*/ 848519 h 43200"/>
              <a:gd name="T2" fmla="*/ 1182688 w 43200"/>
              <a:gd name="T3" fmla="*/ 1695230 h 43200"/>
              <a:gd name="T4" fmla="*/ 7337 w 43200"/>
              <a:gd name="T5" fmla="*/ 848519 h 43200"/>
              <a:gd name="T6" fmla="*/ 1182688 w 43200"/>
              <a:gd name="T7" fmla="*/ 97030 h 43200"/>
              <a:gd name="T8" fmla="*/ 0 60000 65536"/>
              <a:gd name="T9" fmla="*/ 5898240 60000 65536"/>
              <a:gd name="T10" fmla="*/ 11796480 60000 65536"/>
              <a:gd name="T11" fmla="*/ 17694720 60000 65536"/>
              <a:gd name="T12" fmla="*/ 5954 w 43200"/>
              <a:gd name="T13" fmla="*/ 6524 h 43200"/>
              <a:gd name="T14" fmla="*/ 34174 w 43200"/>
              <a:gd name="T15" fmla="*/ 34674 h 432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200" h="43200">
                <a:moveTo>
                  <a:pt x="3900" y="14370"/>
                </a:moveTo>
                <a:lnTo>
                  <a:pt x="3899" y="14370"/>
                </a:lnTo>
                <a:cubicBezTo>
                  <a:pt x="3858" y="13959"/>
                  <a:pt x="3838" y="13545"/>
                  <a:pt x="3838" y="13131"/>
                </a:cubicBezTo>
                <a:cubicBezTo>
                  <a:pt x="3838" y="8055"/>
                  <a:pt x="6861" y="3941"/>
                  <a:pt x="10591" y="3941"/>
                </a:cubicBezTo>
                <a:cubicBezTo>
                  <a:pt x="11791" y="3940"/>
                  <a:pt x="12969" y="4376"/>
                  <a:pt x="14005" y="5201"/>
                </a:cubicBezTo>
                <a:lnTo>
                  <a:pt x="14005" y="5202"/>
                </a:lnTo>
                <a:cubicBezTo>
                  <a:pt x="14930" y="2828"/>
                  <a:pt x="16742" y="1343"/>
                  <a:pt x="18715" y="1344"/>
                </a:cubicBezTo>
                <a:cubicBezTo>
                  <a:pt x="20114" y="1344"/>
                  <a:pt x="21458" y="2093"/>
                  <a:pt x="22456" y="3431"/>
                </a:cubicBezTo>
                <a:lnTo>
                  <a:pt x="22456" y="3432"/>
                </a:lnTo>
                <a:cubicBezTo>
                  <a:pt x="23194" y="1415"/>
                  <a:pt x="24707" y="140"/>
                  <a:pt x="26362" y="141"/>
                </a:cubicBezTo>
                <a:cubicBezTo>
                  <a:pt x="27723" y="141"/>
                  <a:pt x="29007" y="1006"/>
                  <a:pt x="29832" y="2481"/>
                </a:cubicBezTo>
                <a:lnTo>
                  <a:pt x="29832" y="2480"/>
                </a:lnTo>
                <a:cubicBezTo>
                  <a:pt x="30755" y="1002"/>
                  <a:pt x="32110" y="149"/>
                  <a:pt x="33538" y="150"/>
                </a:cubicBezTo>
                <a:cubicBezTo>
                  <a:pt x="35888" y="150"/>
                  <a:pt x="37901" y="2435"/>
                  <a:pt x="38318" y="5575"/>
                </a:cubicBezTo>
                <a:lnTo>
                  <a:pt x="38317" y="5576"/>
                </a:lnTo>
                <a:cubicBezTo>
                  <a:pt x="40639" y="6438"/>
                  <a:pt x="42250" y="9313"/>
                  <a:pt x="42250" y="12594"/>
                </a:cubicBezTo>
                <a:cubicBezTo>
                  <a:pt x="42250" y="13579"/>
                  <a:pt x="42103" y="14554"/>
                  <a:pt x="41818" y="15460"/>
                </a:cubicBezTo>
                <a:lnTo>
                  <a:pt x="41818" y="15459"/>
                </a:lnTo>
                <a:cubicBezTo>
                  <a:pt x="42727" y="17070"/>
                  <a:pt x="43220" y="19044"/>
                  <a:pt x="43220" y="21076"/>
                </a:cubicBezTo>
                <a:cubicBezTo>
                  <a:pt x="43220" y="25663"/>
                  <a:pt x="40741" y="29553"/>
                  <a:pt x="37404" y="30203"/>
                </a:cubicBezTo>
                <a:lnTo>
                  <a:pt x="37403" y="30202"/>
                </a:lnTo>
                <a:cubicBezTo>
                  <a:pt x="37378" y="34523"/>
                  <a:pt x="34795" y="38006"/>
                  <a:pt x="31619" y="38007"/>
                </a:cubicBezTo>
                <a:cubicBezTo>
                  <a:pt x="30535" y="38007"/>
                  <a:pt x="29474" y="37593"/>
                  <a:pt x="28555" y="36813"/>
                </a:cubicBezTo>
                <a:lnTo>
                  <a:pt x="28556" y="36813"/>
                </a:lnTo>
                <a:cubicBezTo>
                  <a:pt x="27694" y="40699"/>
                  <a:pt x="25069" y="43357"/>
                  <a:pt x="22094" y="43358"/>
                </a:cubicBezTo>
                <a:cubicBezTo>
                  <a:pt x="19839" y="43358"/>
                  <a:pt x="17733" y="41821"/>
                  <a:pt x="16480" y="39263"/>
                </a:cubicBezTo>
                <a:lnTo>
                  <a:pt x="16480" y="39264"/>
                </a:lnTo>
                <a:cubicBezTo>
                  <a:pt x="15279" y="40250"/>
                  <a:pt x="13904" y="40770"/>
                  <a:pt x="12503" y="40771"/>
                </a:cubicBezTo>
                <a:cubicBezTo>
                  <a:pt x="9735" y="40771"/>
                  <a:pt x="7180" y="38748"/>
                  <a:pt x="5804" y="35469"/>
                </a:cubicBezTo>
                <a:lnTo>
                  <a:pt x="5803" y="35469"/>
                </a:lnTo>
                <a:cubicBezTo>
                  <a:pt x="5635" y="35496"/>
                  <a:pt x="5465" y="35509"/>
                  <a:pt x="5296" y="35510"/>
                </a:cubicBezTo>
                <a:cubicBezTo>
                  <a:pt x="2888" y="35510"/>
                  <a:pt x="936" y="32860"/>
                  <a:pt x="936" y="29592"/>
                </a:cubicBezTo>
                <a:cubicBezTo>
                  <a:pt x="935" y="28090"/>
                  <a:pt x="1356" y="26644"/>
                  <a:pt x="2112" y="25547"/>
                </a:cubicBezTo>
                <a:lnTo>
                  <a:pt x="2113" y="25547"/>
                </a:lnTo>
                <a:cubicBezTo>
                  <a:pt x="781" y="24481"/>
                  <a:pt x="-36" y="22528"/>
                  <a:pt x="-36" y="20418"/>
                </a:cubicBezTo>
                <a:cubicBezTo>
                  <a:pt x="-37" y="17370"/>
                  <a:pt x="1647" y="14817"/>
                  <a:pt x="3863" y="14504"/>
                </a:cubicBezTo>
                <a:close/>
              </a:path>
              <a:path w="43200" h="43200" fill="none">
                <a:moveTo>
                  <a:pt x="4693" y="26177"/>
                </a:moveTo>
                <a:lnTo>
                  <a:pt x="4693" y="26177"/>
                </a:lnTo>
                <a:cubicBezTo>
                  <a:pt x="4580" y="26189"/>
                  <a:pt x="4468" y="26194"/>
                  <a:pt x="4356" y="26195"/>
                </a:cubicBezTo>
                <a:cubicBezTo>
                  <a:pt x="3584" y="26195"/>
                  <a:pt x="2826" y="25913"/>
                  <a:pt x="2160" y="25379"/>
                </a:cubicBezTo>
                <a:moveTo>
                  <a:pt x="6928" y="34899"/>
                </a:moveTo>
                <a:lnTo>
                  <a:pt x="6927" y="34898"/>
                </a:lnTo>
                <a:cubicBezTo>
                  <a:pt x="6572" y="35091"/>
                  <a:pt x="6200" y="35219"/>
                  <a:pt x="5820" y="35280"/>
                </a:cubicBezTo>
                <a:moveTo>
                  <a:pt x="16478" y="39090"/>
                </a:moveTo>
                <a:lnTo>
                  <a:pt x="16477" y="39090"/>
                </a:lnTo>
                <a:cubicBezTo>
                  <a:pt x="16210" y="38544"/>
                  <a:pt x="15986" y="37960"/>
                  <a:pt x="15809" y="37350"/>
                </a:cubicBezTo>
                <a:moveTo>
                  <a:pt x="28827" y="34751"/>
                </a:moveTo>
                <a:lnTo>
                  <a:pt x="28826" y="34750"/>
                </a:lnTo>
                <a:cubicBezTo>
                  <a:pt x="28787" y="35398"/>
                  <a:pt x="28698" y="36038"/>
                  <a:pt x="28560" y="36660"/>
                </a:cubicBezTo>
                <a:moveTo>
                  <a:pt x="34129" y="22954"/>
                </a:moveTo>
                <a:lnTo>
                  <a:pt x="34128" y="22954"/>
                </a:lnTo>
                <a:cubicBezTo>
                  <a:pt x="36118" y="24271"/>
                  <a:pt x="37381" y="27017"/>
                  <a:pt x="37381" y="30027"/>
                </a:cubicBezTo>
                <a:cubicBezTo>
                  <a:pt x="37381" y="30048"/>
                  <a:pt x="37380" y="30069"/>
                  <a:pt x="37380" y="30090"/>
                </a:cubicBezTo>
                <a:moveTo>
                  <a:pt x="41798" y="15354"/>
                </a:moveTo>
                <a:lnTo>
                  <a:pt x="41798" y="15354"/>
                </a:lnTo>
                <a:cubicBezTo>
                  <a:pt x="41473" y="16386"/>
                  <a:pt x="40978" y="17302"/>
                  <a:pt x="40350" y="18030"/>
                </a:cubicBezTo>
                <a:moveTo>
                  <a:pt x="38324" y="5426"/>
                </a:moveTo>
                <a:lnTo>
                  <a:pt x="38324" y="5425"/>
                </a:lnTo>
                <a:cubicBezTo>
                  <a:pt x="38375" y="5811"/>
                  <a:pt x="38401" y="6202"/>
                  <a:pt x="38401" y="6595"/>
                </a:cubicBezTo>
                <a:cubicBezTo>
                  <a:pt x="38401" y="6626"/>
                  <a:pt x="38400" y="6658"/>
                  <a:pt x="38400" y="6690"/>
                </a:cubicBezTo>
                <a:moveTo>
                  <a:pt x="29078" y="3952"/>
                </a:moveTo>
                <a:lnTo>
                  <a:pt x="29078" y="3952"/>
                </a:lnTo>
                <a:cubicBezTo>
                  <a:pt x="29266" y="3369"/>
                  <a:pt x="29516" y="2826"/>
                  <a:pt x="29820" y="2340"/>
                </a:cubicBezTo>
                <a:moveTo>
                  <a:pt x="22141" y="4720"/>
                </a:moveTo>
                <a:lnTo>
                  <a:pt x="22140" y="4719"/>
                </a:lnTo>
                <a:cubicBezTo>
                  <a:pt x="22217" y="4238"/>
                  <a:pt x="22338" y="3771"/>
                  <a:pt x="22500" y="3330"/>
                </a:cubicBezTo>
                <a:moveTo>
                  <a:pt x="14000" y="5192"/>
                </a:moveTo>
                <a:lnTo>
                  <a:pt x="14000" y="5191"/>
                </a:lnTo>
                <a:cubicBezTo>
                  <a:pt x="14471" y="5568"/>
                  <a:pt x="14908" y="6020"/>
                  <a:pt x="15299" y="6540"/>
                </a:cubicBezTo>
                <a:moveTo>
                  <a:pt x="4127" y="15789"/>
                </a:moveTo>
                <a:lnTo>
                  <a:pt x="4127" y="15788"/>
                </a:lnTo>
                <a:cubicBezTo>
                  <a:pt x="4024" y="15324"/>
                  <a:pt x="3948" y="14850"/>
                  <a:pt x="3900" y="14369"/>
                </a:cubicBezTo>
              </a:path>
            </a:pathLst>
          </a:custGeom>
          <a:solidFill>
            <a:schemeClr val="accent1">
              <a:lumMod val="20000"/>
              <a:lumOff val="80000"/>
              <a:alpha val="47842"/>
            </a:schemeClr>
          </a:solidFill>
          <a:ln w="12700" algn="ctr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1900" b="1" dirty="0">
                <a:cs typeface="+mn-cs"/>
              </a:rPr>
              <a:t> </a:t>
            </a:r>
          </a:p>
        </p:txBody>
      </p:sp>
      <p:sp>
        <p:nvSpPr>
          <p:cNvPr id="84" name="Cloud 57"/>
          <p:cNvSpPr>
            <a:spLocks noChangeArrowheads="1"/>
          </p:cNvSpPr>
          <p:nvPr/>
        </p:nvSpPr>
        <p:spPr bwMode="auto">
          <a:xfrm>
            <a:off x="7239000" y="2286000"/>
            <a:ext cx="1447800" cy="1143000"/>
          </a:xfrm>
          <a:custGeom>
            <a:avLst/>
            <a:gdLst>
              <a:gd name="T0" fmla="*/ 2363404 w 43200"/>
              <a:gd name="T1" fmla="*/ 848519 h 43200"/>
              <a:gd name="T2" fmla="*/ 1182688 w 43200"/>
              <a:gd name="T3" fmla="*/ 1695230 h 43200"/>
              <a:gd name="T4" fmla="*/ 7337 w 43200"/>
              <a:gd name="T5" fmla="*/ 848519 h 43200"/>
              <a:gd name="T6" fmla="*/ 1182688 w 43200"/>
              <a:gd name="T7" fmla="*/ 97030 h 43200"/>
              <a:gd name="T8" fmla="*/ 0 60000 65536"/>
              <a:gd name="T9" fmla="*/ 5898240 60000 65536"/>
              <a:gd name="T10" fmla="*/ 11796480 60000 65536"/>
              <a:gd name="T11" fmla="*/ 17694720 60000 65536"/>
              <a:gd name="T12" fmla="*/ 5954 w 43200"/>
              <a:gd name="T13" fmla="*/ 6524 h 43200"/>
              <a:gd name="T14" fmla="*/ 34174 w 43200"/>
              <a:gd name="T15" fmla="*/ 34674 h 432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200" h="43200">
                <a:moveTo>
                  <a:pt x="3900" y="14370"/>
                </a:moveTo>
                <a:lnTo>
                  <a:pt x="3899" y="14370"/>
                </a:lnTo>
                <a:cubicBezTo>
                  <a:pt x="3858" y="13959"/>
                  <a:pt x="3838" y="13545"/>
                  <a:pt x="3838" y="13131"/>
                </a:cubicBezTo>
                <a:cubicBezTo>
                  <a:pt x="3838" y="8055"/>
                  <a:pt x="6861" y="3941"/>
                  <a:pt x="10591" y="3941"/>
                </a:cubicBezTo>
                <a:cubicBezTo>
                  <a:pt x="11791" y="3940"/>
                  <a:pt x="12969" y="4376"/>
                  <a:pt x="14005" y="5201"/>
                </a:cubicBezTo>
                <a:lnTo>
                  <a:pt x="14005" y="5202"/>
                </a:lnTo>
                <a:cubicBezTo>
                  <a:pt x="14930" y="2828"/>
                  <a:pt x="16742" y="1343"/>
                  <a:pt x="18715" y="1344"/>
                </a:cubicBezTo>
                <a:cubicBezTo>
                  <a:pt x="20114" y="1344"/>
                  <a:pt x="21458" y="2093"/>
                  <a:pt x="22456" y="3431"/>
                </a:cubicBezTo>
                <a:lnTo>
                  <a:pt x="22456" y="3432"/>
                </a:lnTo>
                <a:cubicBezTo>
                  <a:pt x="23194" y="1415"/>
                  <a:pt x="24707" y="140"/>
                  <a:pt x="26362" y="141"/>
                </a:cubicBezTo>
                <a:cubicBezTo>
                  <a:pt x="27723" y="141"/>
                  <a:pt x="29007" y="1006"/>
                  <a:pt x="29832" y="2481"/>
                </a:cubicBezTo>
                <a:lnTo>
                  <a:pt x="29832" y="2480"/>
                </a:lnTo>
                <a:cubicBezTo>
                  <a:pt x="30755" y="1002"/>
                  <a:pt x="32110" y="149"/>
                  <a:pt x="33538" y="150"/>
                </a:cubicBezTo>
                <a:cubicBezTo>
                  <a:pt x="35888" y="150"/>
                  <a:pt x="37901" y="2435"/>
                  <a:pt x="38318" y="5575"/>
                </a:cubicBezTo>
                <a:lnTo>
                  <a:pt x="38317" y="5576"/>
                </a:lnTo>
                <a:cubicBezTo>
                  <a:pt x="40639" y="6438"/>
                  <a:pt x="42250" y="9313"/>
                  <a:pt x="42250" y="12594"/>
                </a:cubicBezTo>
                <a:cubicBezTo>
                  <a:pt x="42250" y="13579"/>
                  <a:pt x="42103" y="14554"/>
                  <a:pt x="41818" y="15460"/>
                </a:cubicBezTo>
                <a:lnTo>
                  <a:pt x="41818" y="15459"/>
                </a:lnTo>
                <a:cubicBezTo>
                  <a:pt x="42727" y="17070"/>
                  <a:pt x="43220" y="19044"/>
                  <a:pt x="43220" y="21076"/>
                </a:cubicBezTo>
                <a:cubicBezTo>
                  <a:pt x="43220" y="25663"/>
                  <a:pt x="40741" y="29553"/>
                  <a:pt x="37404" y="30203"/>
                </a:cubicBezTo>
                <a:lnTo>
                  <a:pt x="37403" y="30202"/>
                </a:lnTo>
                <a:cubicBezTo>
                  <a:pt x="37378" y="34523"/>
                  <a:pt x="34795" y="38006"/>
                  <a:pt x="31619" y="38007"/>
                </a:cubicBezTo>
                <a:cubicBezTo>
                  <a:pt x="30535" y="38007"/>
                  <a:pt x="29474" y="37593"/>
                  <a:pt x="28555" y="36813"/>
                </a:cubicBezTo>
                <a:lnTo>
                  <a:pt x="28556" y="36813"/>
                </a:lnTo>
                <a:cubicBezTo>
                  <a:pt x="27694" y="40699"/>
                  <a:pt x="25069" y="43357"/>
                  <a:pt x="22094" y="43358"/>
                </a:cubicBezTo>
                <a:cubicBezTo>
                  <a:pt x="19839" y="43358"/>
                  <a:pt x="17733" y="41821"/>
                  <a:pt x="16480" y="39263"/>
                </a:cubicBezTo>
                <a:lnTo>
                  <a:pt x="16480" y="39264"/>
                </a:lnTo>
                <a:cubicBezTo>
                  <a:pt x="15279" y="40250"/>
                  <a:pt x="13904" y="40770"/>
                  <a:pt x="12503" y="40771"/>
                </a:cubicBezTo>
                <a:cubicBezTo>
                  <a:pt x="9735" y="40771"/>
                  <a:pt x="7180" y="38748"/>
                  <a:pt x="5804" y="35469"/>
                </a:cubicBezTo>
                <a:lnTo>
                  <a:pt x="5803" y="35469"/>
                </a:lnTo>
                <a:cubicBezTo>
                  <a:pt x="5635" y="35496"/>
                  <a:pt x="5465" y="35509"/>
                  <a:pt x="5296" y="35510"/>
                </a:cubicBezTo>
                <a:cubicBezTo>
                  <a:pt x="2888" y="35510"/>
                  <a:pt x="936" y="32860"/>
                  <a:pt x="936" y="29592"/>
                </a:cubicBezTo>
                <a:cubicBezTo>
                  <a:pt x="935" y="28090"/>
                  <a:pt x="1356" y="26644"/>
                  <a:pt x="2112" y="25547"/>
                </a:cubicBezTo>
                <a:lnTo>
                  <a:pt x="2113" y="25547"/>
                </a:lnTo>
                <a:cubicBezTo>
                  <a:pt x="781" y="24481"/>
                  <a:pt x="-36" y="22528"/>
                  <a:pt x="-36" y="20418"/>
                </a:cubicBezTo>
                <a:cubicBezTo>
                  <a:pt x="-37" y="17370"/>
                  <a:pt x="1647" y="14817"/>
                  <a:pt x="3863" y="14504"/>
                </a:cubicBezTo>
                <a:close/>
              </a:path>
              <a:path w="43200" h="43200" fill="none">
                <a:moveTo>
                  <a:pt x="4693" y="26177"/>
                </a:moveTo>
                <a:lnTo>
                  <a:pt x="4693" y="26177"/>
                </a:lnTo>
                <a:cubicBezTo>
                  <a:pt x="4580" y="26189"/>
                  <a:pt x="4468" y="26194"/>
                  <a:pt x="4356" y="26195"/>
                </a:cubicBezTo>
                <a:cubicBezTo>
                  <a:pt x="3584" y="26195"/>
                  <a:pt x="2826" y="25913"/>
                  <a:pt x="2160" y="25379"/>
                </a:cubicBezTo>
                <a:moveTo>
                  <a:pt x="6928" y="34899"/>
                </a:moveTo>
                <a:lnTo>
                  <a:pt x="6927" y="34898"/>
                </a:lnTo>
                <a:cubicBezTo>
                  <a:pt x="6572" y="35091"/>
                  <a:pt x="6200" y="35219"/>
                  <a:pt x="5820" y="35280"/>
                </a:cubicBezTo>
                <a:moveTo>
                  <a:pt x="16478" y="39090"/>
                </a:moveTo>
                <a:lnTo>
                  <a:pt x="16477" y="39090"/>
                </a:lnTo>
                <a:cubicBezTo>
                  <a:pt x="16210" y="38544"/>
                  <a:pt x="15986" y="37960"/>
                  <a:pt x="15809" y="37350"/>
                </a:cubicBezTo>
                <a:moveTo>
                  <a:pt x="28827" y="34751"/>
                </a:moveTo>
                <a:lnTo>
                  <a:pt x="28826" y="34750"/>
                </a:lnTo>
                <a:cubicBezTo>
                  <a:pt x="28787" y="35398"/>
                  <a:pt x="28698" y="36038"/>
                  <a:pt x="28560" y="36660"/>
                </a:cubicBezTo>
                <a:moveTo>
                  <a:pt x="34129" y="22954"/>
                </a:moveTo>
                <a:lnTo>
                  <a:pt x="34128" y="22954"/>
                </a:lnTo>
                <a:cubicBezTo>
                  <a:pt x="36118" y="24271"/>
                  <a:pt x="37381" y="27017"/>
                  <a:pt x="37381" y="30027"/>
                </a:cubicBezTo>
                <a:cubicBezTo>
                  <a:pt x="37381" y="30048"/>
                  <a:pt x="37380" y="30069"/>
                  <a:pt x="37380" y="30090"/>
                </a:cubicBezTo>
                <a:moveTo>
                  <a:pt x="41798" y="15354"/>
                </a:moveTo>
                <a:lnTo>
                  <a:pt x="41798" y="15354"/>
                </a:lnTo>
                <a:cubicBezTo>
                  <a:pt x="41473" y="16386"/>
                  <a:pt x="40978" y="17302"/>
                  <a:pt x="40350" y="18030"/>
                </a:cubicBezTo>
                <a:moveTo>
                  <a:pt x="38324" y="5426"/>
                </a:moveTo>
                <a:lnTo>
                  <a:pt x="38324" y="5425"/>
                </a:lnTo>
                <a:cubicBezTo>
                  <a:pt x="38375" y="5811"/>
                  <a:pt x="38401" y="6202"/>
                  <a:pt x="38401" y="6595"/>
                </a:cubicBezTo>
                <a:cubicBezTo>
                  <a:pt x="38401" y="6626"/>
                  <a:pt x="38400" y="6658"/>
                  <a:pt x="38400" y="6690"/>
                </a:cubicBezTo>
                <a:moveTo>
                  <a:pt x="29078" y="3952"/>
                </a:moveTo>
                <a:lnTo>
                  <a:pt x="29078" y="3952"/>
                </a:lnTo>
                <a:cubicBezTo>
                  <a:pt x="29266" y="3369"/>
                  <a:pt x="29516" y="2826"/>
                  <a:pt x="29820" y="2340"/>
                </a:cubicBezTo>
                <a:moveTo>
                  <a:pt x="22141" y="4720"/>
                </a:moveTo>
                <a:lnTo>
                  <a:pt x="22140" y="4719"/>
                </a:lnTo>
                <a:cubicBezTo>
                  <a:pt x="22217" y="4238"/>
                  <a:pt x="22338" y="3771"/>
                  <a:pt x="22500" y="3330"/>
                </a:cubicBezTo>
                <a:moveTo>
                  <a:pt x="14000" y="5192"/>
                </a:moveTo>
                <a:lnTo>
                  <a:pt x="14000" y="5191"/>
                </a:lnTo>
                <a:cubicBezTo>
                  <a:pt x="14471" y="5568"/>
                  <a:pt x="14908" y="6020"/>
                  <a:pt x="15299" y="6540"/>
                </a:cubicBezTo>
                <a:moveTo>
                  <a:pt x="4127" y="15789"/>
                </a:moveTo>
                <a:lnTo>
                  <a:pt x="4127" y="15788"/>
                </a:lnTo>
                <a:cubicBezTo>
                  <a:pt x="4024" y="15324"/>
                  <a:pt x="3948" y="14850"/>
                  <a:pt x="3900" y="14369"/>
                </a:cubicBezTo>
              </a:path>
            </a:pathLst>
          </a:custGeom>
          <a:solidFill>
            <a:schemeClr val="accent1">
              <a:lumMod val="20000"/>
              <a:lumOff val="80000"/>
              <a:alpha val="47842"/>
            </a:schemeClr>
          </a:solidFill>
          <a:ln w="12700" algn="ctr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1900" b="1" dirty="0">
                <a:cs typeface="+mn-cs"/>
              </a:rPr>
              <a:t> </a:t>
            </a:r>
          </a:p>
        </p:txBody>
      </p:sp>
      <p:sp>
        <p:nvSpPr>
          <p:cNvPr id="83" name="Cloud 57"/>
          <p:cNvSpPr>
            <a:spLocks noChangeArrowheads="1"/>
          </p:cNvSpPr>
          <p:nvPr/>
        </p:nvSpPr>
        <p:spPr bwMode="auto">
          <a:xfrm>
            <a:off x="685800" y="1828800"/>
            <a:ext cx="1676400" cy="1295400"/>
          </a:xfrm>
          <a:custGeom>
            <a:avLst/>
            <a:gdLst>
              <a:gd name="T0" fmla="*/ 2363404 w 43200"/>
              <a:gd name="T1" fmla="*/ 848519 h 43200"/>
              <a:gd name="T2" fmla="*/ 1182688 w 43200"/>
              <a:gd name="T3" fmla="*/ 1695230 h 43200"/>
              <a:gd name="T4" fmla="*/ 7337 w 43200"/>
              <a:gd name="T5" fmla="*/ 848519 h 43200"/>
              <a:gd name="T6" fmla="*/ 1182688 w 43200"/>
              <a:gd name="T7" fmla="*/ 97030 h 43200"/>
              <a:gd name="T8" fmla="*/ 0 60000 65536"/>
              <a:gd name="T9" fmla="*/ 5898240 60000 65536"/>
              <a:gd name="T10" fmla="*/ 11796480 60000 65536"/>
              <a:gd name="T11" fmla="*/ 17694720 60000 65536"/>
              <a:gd name="T12" fmla="*/ 5954 w 43200"/>
              <a:gd name="T13" fmla="*/ 6524 h 43200"/>
              <a:gd name="T14" fmla="*/ 34174 w 43200"/>
              <a:gd name="T15" fmla="*/ 34674 h 432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200" h="43200">
                <a:moveTo>
                  <a:pt x="3900" y="14370"/>
                </a:moveTo>
                <a:lnTo>
                  <a:pt x="3899" y="14370"/>
                </a:lnTo>
                <a:cubicBezTo>
                  <a:pt x="3858" y="13959"/>
                  <a:pt x="3838" y="13545"/>
                  <a:pt x="3838" y="13131"/>
                </a:cubicBezTo>
                <a:cubicBezTo>
                  <a:pt x="3838" y="8055"/>
                  <a:pt x="6861" y="3941"/>
                  <a:pt x="10591" y="3941"/>
                </a:cubicBezTo>
                <a:cubicBezTo>
                  <a:pt x="11791" y="3940"/>
                  <a:pt x="12969" y="4376"/>
                  <a:pt x="14005" y="5201"/>
                </a:cubicBezTo>
                <a:lnTo>
                  <a:pt x="14005" y="5202"/>
                </a:lnTo>
                <a:cubicBezTo>
                  <a:pt x="14930" y="2828"/>
                  <a:pt x="16742" y="1343"/>
                  <a:pt x="18715" y="1344"/>
                </a:cubicBezTo>
                <a:cubicBezTo>
                  <a:pt x="20114" y="1344"/>
                  <a:pt x="21458" y="2093"/>
                  <a:pt x="22456" y="3431"/>
                </a:cubicBezTo>
                <a:lnTo>
                  <a:pt x="22456" y="3432"/>
                </a:lnTo>
                <a:cubicBezTo>
                  <a:pt x="23194" y="1415"/>
                  <a:pt x="24707" y="140"/>
                  <a:pt x="26362" y="141"/>
                </a:cubicBezTo>
                <a:cubicBezTo>
                  <a:pt x="27723" y="141"/>
                  <a:pt x="29007" y="1006"/>
                  <a:pt x="29832" y="2481"/>
                </a:cubicBezTo>
                <a:lnTo>
                  <a:pt x="29832" y="2480"/>
                </a:lnTo>
                <a:cubicBezTo>
                  <a:pt x="30755" y="1002"/>
                  <a:pt x="32110" y="149"/>
                  <a:pt x="33538" y="150"/>
                </a:cubicBezTo>
                <a:cubicBezTo>
                  <a:pt x="35888" y="150"/>
                  <a:pt x="37901" y="2435"/>
                  <a:pt x="38318" y="5575"/>
                </a:cubicBezTo>
                <a:lnTo>
                  <a:pt x="38317" y="5576"/>
                </a:lnTo>
                <a:cubicBezTo>
                  <a:pt x="40639" y="6438"/>
                  <a:pt x="42250" y="9313"/>
                  <a:pt x="42250" y="12594"/>
                </a:cubicBezTo>
                <a:cubicBezTo>
                  <a:pt x="42250" y="13579"/>
                  <a:pt x="42103" y="14554"/>
                  <a:pt x="41818" y="15460"/>
                </a:cubicBezTo>
                <a:lnTo>
                  <a:pt x="41818" y="15459"/>
                </a:lnTo>
                <a:cubicBezTo>
                  <a:pt x="42727" y="17070"/>
                  <a:pt x="43220" y="19044"/>
                  <a:pt x="43220" y="21076"/>
                </a:cubicBezTo>
                <a:cubicBezTo>
                  <a:pt x="43220" y="25663"/>
                  <a:pt x="40741" y="29553"/>
                  <a:pt x="37404" y="30203"/>
                </a:cubicBezTo>
                <a:lnTo>
                  <a:pt x="37403" y="30202"/>
                </a:lnTo>
                <a:cubicBezTo>
                  <a:pt x="37378" y="34523"/>
                  <a:pt x="34795" y="38006"/>
                  <a:pt x="31619" y="38007"/>
                </a:cubicBezTo>
                <a:cubicBezTo>
                  <a:pt x="30535" y="38007"/>
                  <a:pt x="29474" y="37593"/>
                  <a:pt x="28555" y="36813"/>
                </a:cubicBezTo>
                <a:lnTo>
                  <a:pt x="28556" y="36813"/>
                </a:lnTo>
                <a:cubicBezTo>
                  <a:pt x="27694" y="40699"/>
                  <a:pt x="25069" y="43357"/>
                  <a:pt x="22094" y="43358"/>
                </a:cubicBezTo>
                <a:cubicBezTo>
                  <a:pt x="19839" y="43358"/>
                  <a:pt x="17733" y="41821"/>
                  <a:pt x="16480" y="39263"/>
                </a:cubicBezTo>
                <a:lnTo>
                  <a:pt x="16480" y="39264"/>
                </a:lnTo>
                <a:cubicBezTo>
                  <a:pt x="15279" y="40250"/>
                  <a:pt x="13904" y="40770"/>
                  <a:pt x="12503" y="40771"/>
                </a:cubicBezTo>
                <a:cubicBezTo>
                  <a:pt x="9735" y="40771"/>
                  <a:pt x="7180" y="38748"/>
                  <a:pt x="5804" y="35469"/>
                </a:cubicBezTo>
                <a:lnTo>
                  <a:pt x="5803" y="35469"/>
                </a:lnTo>
                <a:cubicBezTo>
                  <a:pt x="5635" y="35496"/>
                  <a:pt x="5465" y="35509"/>
                  <a:pt x="5296" y="35510"/>
                </a:cubicBezTo>
                <a:cubicBezTo>
                  <a:pt x="2888" y="35510"/>
                  <a:pt x="936" y="32860"/>
                  <a:pt x="936" y="29592"/>
                </a:cubicBezTo>
                <a:cubicBezTo>
                  <a:pt x="935" y="28090"/>
                  <a:pt x="1356" y="26644"/>
                  <a:pt x="2112" y="25547"/>
                </a:cubicBezTo>
                <a:lnTo>
                  <a:pt x="2113" y="25547"/>
                </a:lnTo>
                <a:cubicBezTo>
                  <a:pt x="781" y="24481"/>
                  <a:pt x="-36" y="22528"/>
                  <a:pt x="-36" y="20418"/>
                </a:cubicBezTo>
                <a:cubicBezTo>
                  <a:pt x="-37" y="17370"/>
                  <a:pt x="1647" y="14817"/>
                  <a:pt x="3863" y="14504"/>
                </a:cubicBezTo>
                <a:close/>
              </a:path>
              <a:path w="43200" h="43200" fill="none">
                <a:moveTo>
                  <a:pt x="4693" y="26177"/>
                </a:moveTo>
                <a:lnTo>
                  <a:pt x="4693" y="26177"/>
                </a:lnTo>
                <a:cubicBezTo>
                  <a:pt x="4580" y="26189"/>
                  <a:pt x="4468" y="26194"/>
                  <a:pt x="4356" y="26195"/>
                </a:cubicBezTo>
                <a:cubicBezTo>
                  <a:pt x="3584" y="26195"/>
                  <a:pt x="2826" y="25913"/>
                  <a:pt x="2160" y="25379"/>
                </a:cubicBezTo>
                <a:moveTo>
                  <a:pt x="6928" y="34899"/>
                </a:moveTo>
                <a:lnTo>
                  <a:pt x="6927" y="34898"/>
                </a:lnTo>
                <a:cubicBezTo>
                  <a:pt x="6572" y="35091"/>
                  <a:pt x="6200" y="35219"/>
                  <a:pt x="5820" y="35280"/>
                </a:cubicBezTo>
                <a:moveTo>
                  <a:pt x="16478" y="39090"/>
                </a:moveTo>
                <a:lnTo>
                  <a:pt x="16477" y="39090"/>
                </a:lnTo>
                <a:cubicBezTo>
                  <a:pt x="16210" y="38544"/>
                  <a:pt x="15986" y="37960"/>
                  <a:pt x="15809" y="37350"/>
                </a:cubicBezTo>
                <a:moveTo>
                  <a:pt x="28827" y="34751"/>
                </a:moveTo>
                <a:lnTo>
                  <a:pt x="28826" y="34750"/>
                </a:lnTo>
                <a:cubicBezTo>
                  <a:pt x="28787" y="35398"/>
                  <a:pt x="28698" y="36038"/>
                  <a:pt x="28560" y="36660"/>
                </a:cubicBezTo>
                <a:moveTo>
                  <a:pt x="34129" y="22954"/>
                </a:moveTo>
                <a:lnTo>
                  <a:pt x="34128" y="22954"/>
                </a:lnTo>
                <a:cubicBezTo>
                  <a:pt x="36118" y="24271"/>
                  <a:pt x="37381" y="27017"/>
                  <a:pt x="37381" y="30027"/>
                </a:cubicBezTo>
                <a:cubicBezTo>
                  <a:pt x="37381" y="30048"/>
                  <a:pt x="37380" y="30069"/>
                  <a:pt x="37380" y="30090"/>
                </a:cubicBezTo>
                <a:moveTo>
                  <a:pt x="41798" y="15354"/>
                </a:moveTo>
                <a:lnTo>
                  <a:pt x="41798" y="15354"/>
                </a:lnTo>
                <a:cubicBezTo>
                  <a:pt x="41473" y="16386"/>
                  <a:pt x="40978" y="17302"/>
                  <a:pt x="40350" y="18030"/>
                </a:cubicBezTo>
                <a:moveTo>
                  <a:pt x="38324" y="5426"/>
                </a:moveTo>
                <a:lnTo>
                  <a:pt x="38324" y="5425"/>
                </a:lnTo>
                <a:cubicBezTo>
                  <a:pt x="38375" y="5811"/>
                  <a:pt x="38401" y="6202"/>
                  <a:pt x="38401" y="6595"/>
                </a:cubicBezTo>
                <a:cubicBezTo>
                  <a:pt x="38401" y="6626"/>
                  <a:pt x="38400" y="6658"/>
                  <a:pt x="38400" y="6690"/>
                </a:cubicBezTo>
                <a:moveTo>
                  <a:pt x="29078" y="3952"/>
                </a:moveTo>
                <a:lnTo>
                  <a:pt x="29078" y="3952"/>
                </a:lnTo>
                <a:cubicBezTo>
                  <a:pt x="29266" y="3369"/>
                  <a:pt x="29516" y="2826"/>
                  <a:pt x="29820" y="2340"/>
                </a:cubicBezTo>
                <a:moveTo>
                  <a:pt x="22141" y="4720"/>
                </a:moveTo>
                <a:lnTo>
                  <a:pt x="22140" y="4719"/>
                </a:lnTo>
                <a:cubicBezTo>
                  <a:pt x="22217" y="4238"/>
                  <a:pt x="22338" y="3771"/>
                  <a:pt x="22500" y="3330"/>
                </a:cubicBezTo>
                <a:moveTo>
                  <a:pt x="14000" y="5192"/>
                </a:moveTo>
                <a:lnTo>
                  <a:pt x="14000" y="5191"/>
                </a:lnTo>
                <a:cubicBezTo>
                  <a:pt x="14471" y="5568"/>
                  <a:pt x="14908" y="6020"/>
                  <a:pt x="15299" y="6540"/>
                </a:cubicBezTo>
                <a:moveTo>
                  <a:pt x="4127" y="15789"/>
                </a:moveTo>
                <a:lnTo>
                  <a:pt x="4127" y="15788"/>
                </a:lnTo>
                <a:cubicBezTo>
                  <a:pt x="4024" y="15324"/>
                  <a:pt x="3948" y="14850"/>
                  <a:pt x="3900" y="14369"/>
                </a:cubicBezTo>
              </a:path>
            </a:pathLst>
          </a:custGeom>
          <a:solidFill>
            <a:schemeClr val="accent1">
              <a:lumMod val="20000"/>
              <a:lumOff val="80000"/>
              <a:alpha val="47842"/>
            </a:schemeClr>
          </a:solidFill>
          <a:ln w="12700" algn="ctr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1900" b="1" dirty="0">
                <a:cs typeface="+mn-cs"/>
              </a:rPr>
              <a:t> </a:t>
            </a:r>
          </a:p>
        </p:txBody>
      </p:sp>
      <p:sp>
        <p:nvSpPr>
          <p:cNvPr id="81" name="Cloud 57"/>
          <p:cNvSpPr>
            <a:spLocks noChangeArrowheads="1"/>
          </p:cNvSpPr>
          <p:nvPr/>
        </p:nvSpPr>
        <p:spPr bwMode="auto">
          <a:xfrm>
            <a:off x="457200" y="4800600"/>
            <a:ext cx="2667000" cy="1600200"/>
          </a:xfrm>
          <a:custGeom>
            <a:avLst/>
            <a:gdLst>
              <a:gd name="T0" fmla="*/ 2363404 w 43200"/>
              <a:gd name="T1" fmla="*/ 848519 h 43200"/>
              <a:gd name="T2" fmla="*/ 1182688 w 43200"/>
              <a:gd name="T3" fmla="*/ 1695230 h 43200"/>
              <a:gd name="T4" fmla="*/ 7337 w 43200"/>
              <a:gd name="T5" fmla="*/ 848519 h 43200"/>
              <a:gd name="T6" fmla="*/ 1182688 w 43200"/>
              <a:gd name="T7" fmla="*/ 97030 h 43200"/>
              <a:gd name="T8" fmla="*/ 0 60000 65536"/>
              <a:gd name="T9" fmla="*/ 5898240 60000 65536"/>
              <a:gd name="T10" fmla="*/ 11796480 60000 65536"/>
              <a:gd name="T11" fmla="*/ 17694720 60000 65536"/>
              <a:gd name="T12" fmla="*/ 5954 w 43200"/>
              <a:gd name="T13" fmla="*/ 6524 h 43200"/>
              <a:gd name="T14" fmla="*/ 34174 w 43200"/>
              <a:gd name="T15" fmla="*/ 34674 h 432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200" h="43200">
                <a:moveTo>
                  <a:pt x="3900" y="14370"/>
                </a:moveTo>
                <a:lnTo>
                  <a:pt x="3899" y="14370"/>
                </a:lnTo>
                <a:cubicBezTo>
                  <a:pt x="3858" y="13959"/>
                  <a:pt x="3838" y="13545"/>
                  <a:pt x="3838" y="13131"/>
                </a:cubicBezTo>
                <a:cubicBezTo>
                  <a:pt x="3838" y="8055"/>
                  <a:pt x="6861" y="3941"/>
                  <a:pt x="10591" y="3941"/>
                </a:cubicBezTo>
                <a:cubicBezTo>
                  <a:pt x="11791" y="3940"/>
                  <a:pt x="12969" y="4376"/>
                  <a:pt x="14005" y="5201"/>
                </a:cubicBezTo>
                <a:lnTo>
                  <a:pt x="14005" y="5202"/>
                </a:lnTo>
                <a:cubicBezTo>
                  <a:pt x="14930" y="2828"/>
                  <a:pt x="16742" y="1343"/>
                  <a:pt x="18715" y="1344"/>
                </a:cubicBezTo>
                <a:cubicBezTo>
                  <a:pt x="20114" y="1344"/>
                  <a:pt x="21458" y="2093"/>
                  <a:pt x="22456" y="3431"/>
                </a:cubicBezTo>
                <a:lnTo>
                  <a:pt x="22456" y="3432"/>
                </a:lnTo>
                <a:cubicBezTo>
                  <a:pt x="23194" y="1415"/>
                  <a:pt x="24707" y="140"/>
                  <a:pt x="26362" y="141"/>
                </a:cubicBezTo>
                <a:cubicBezTo>
                  <a:pt x="27723" y="141"/>
                  <a:pt x="29007" y="1006"/>
                  <a:pt x="29832" y="2481"/>
                </a:cubicBezTo>
                <a:lnTo>
                  <a:pt x="29832" y="2480"/>
                </a:lnTo>
                <a:cubicBezTo>
                  <a:pt x="30755" y="1002"/>
                  <a:pt x="32110" y="149"/>
                  <a:pt x="33538" y="150"/>
                </a:cubicBezTo>
                <a:cubicBezTo>
                  <a:pt x="35888" y="150"/>
                  <a:pt x="37901" y="2435"/>
                  <a:pt x="38318" y="5575"/>
                </a:cubicBezTo>
                <a:lnTo>
                  <a:pt x="38317" y="5576"/>
                </a:lnTo>
                <a:cubicBezTo>
                  <a:pt x="40639" y="6438"/>
                  <a:pt x="42250" y="9313"/>
                  <a:pt x="42250" y="12594"/>
                </a:cubicBezTo>
                <a:cubicBezTo>
                  <a:pt x="42250" y="13579"/>
                  <a:pt x="42103" y="14554"/>
                  <a:pt x="41818" y="15460"/>
                </a:cubicBezTo>
                <a:lnTo>
                  <a:pt x="41818" y="15459"/>
                </a:lnTo>
                <a:cubicBezTo>
                  <a:pt x="42727" y="17070"/>
                  <a:pt x="43220" y="19044"/>
                  <a:pt x="43220" y="21076"/>
                </a:cubicBezTo>
                <a:cubicBezTo>
                  <a:pt x="43220" y="25663"/>
                  <a:pt x="40741" y="29553"/>
                  <a:pt x="37404" y="30203"/>
                </a:cubicBezTo>
                <a:lnTo>
                  <a:pt x="37403" y="30202"/>
                </a:lnTo>
                <a:cubicBezTo>
                  <a:pt x="37378" y="34523"/>
                  <a:pt x="34795" y="38006"/>
                  <a:pt x="31619" y="38007"/>
                </a:cubicBezTo>
                <a:cubicBezTo>
                  <a:pt x="30535" y="38007"/>
                  <a:pt x="29474" y="37593"/>
                  <a:pt x="28555" y="36813"/>
                </a:cubicBezTo>
                <a:lnTo>
                  <a:pt x="28556" y="36813"/>
                </a:lnTo>
                <a:cubicBezTo>
                  <a:pt x="27694" y="40699"/>
                  <a:pt x="25069" y="43357"/>
                  <a:pt x="22094" y="43358"/>
                </a:cubicBezTo>
                <a:cubicBezTo>
                  <a:pt x="19839" y="43358"/>
                  <a:pt x="17733" y="41821"/>
                  <a:pt x="16480" y="39263"/>
                </a:cubicBezTo>
                <a:lnTo>
                  <a:pt x="16480" y="39264"/>
                </a:lnTo>
                <a:cubicBezTo>
                  <a:pt x="15279" y="40250"/>
                  <a:pt x="13904" y="40770"/>
                  <a:pt x="12503" y="40771"/>
                </a:cubicBezTo>
                <a:cubicBezTo>
                  <a:pt x="9735" y="40771"/>
                  <a:pt x="7180" y="38748"/>
                  <a:pt x="5804" y="35469"/>
                </a:cubicBezTo>
                <a:lnTo>
                  <a:pt x="5803" y="35469"/>
                </a:lnTo>
                <a:cubicBezTo>
                  <a:pt x="5635" y="35496"/>
                  <a:pt x="5465" y="35509"/>
                  <a:pt x="5296" y="35510"/>
                </a:cubicBezTo>
                <a:cubicBezTo>
                  <a:pt x="2888" y="35510"/>
                  <a:pt x="936" y="32860"/>
                  <a:pt x="936" y="29592"/>
                </a:cubicBezTo>
                <a:cubicBezTo>
                  <a:pt x="935" y="28090"/>
                  <a:pt x="1356" y="26644"/>
                  <a:pt x="2112" y="25547"/>
                </a:cubicBezTo>
                <a:lnTo>
                  <a:pt x="2113" y="25547"/>
                </a:lnTo>
                <a:cubicBezTo>
                  <a:pt x="781" y="24481"/>
                  <a:pt x="-36" y="22528"/>
                  <a:pt x="-36" y="20418"/>
                </a:cubicBezTo>
                <a:cubicBezTo>
                  <a:pt x="-37" y="17370"/>
                  <a:pt x="1647" y="14817"/>
                  <a:pt x="3863" y="14504"/>
                </a:cubicBezTo>
                <a:close/>
              </a:path>
              <a:path w="43200" h="43200" fill="none">
                <a:moveTo>
                  <a:pt x="4693" y="26177"/>
                </a:moveTo>
                <a:lnTo>
                  <a:pt x="4693" y="26177"/>
                </a:lnTo>
                <a:cubicBezTo>
                  <a:pt x="4580" y="26189"/>
                  <a:pt x="4468" y="26194"/>
                  <a:pt x="4356" y="26195"/>
                </a:cubicBezTo>
                <a:cubicBezTo>
                  <a:pt x="3584" y="26195"/>
                  <a:pt x="2826" y="25913"/>
                  <a:pt x="2160" y="25379"/>
                </a:cubicBezTo>
                <a:moveTo>
                  <a:pt x="6928" y="34899"/>
                </a:moveTo>
                <a:lnTo>
                  <a:pt x="6927" y="34898"/>
                </a:lnTo>
                <a:cubicBezTo>
                  <a:pt x="6572" y="35091"/>
                  <a:pt x="6200" y="35219"/>
                  <a:pt x="5820" y="35280"/>
                </a:cubicBezTo>
                <a:moveTo>
                  <a:pt x="16478" y="39090"/>
                </a:moveTo>
                <a:lnTo>
                  <a:pt x="16477" y="39090"/>
                </a:lnTo>
                <a:cubicBezTo>
                  <a:pt x="16210" y="38544"/>
                  <a:pt x="15986" y="37960"/>
                  <a:pt x="15809" y="37350"/>
                </a:cubicBezTo>
                <a:moveTo>
                  <a:pt x="28827" y="34751"/>
                </a:moveTo>
                <a:lnTo>
                  <a:pt x="28826" y="34750"/>
                </a:lnTo>
                <a:cubicBezTo>
                  <a:pt x="28787" y="35398"/>
                  <a:pt x="28698" y="36038"/>
                  <a:pt x="28560" y="36660"/>
                </a:cubicBezTo>
                <a:moveTo>
                  <a:pt x="34129" y="22954"/>
                </a:moveTo>
                <a:lnTo>
                  <a:pt x="34128" y="22954"/>
                </a:lnTo>
                <a:cubicBezTo>
                  <a:pt x="36118" y="24271"/>
                  <a:pt x="37381" y="27017"/>
                  <a:pt x="37381" y="30027"/>
                </a:cubicBezTo>
                <a:cubicBezTo>
                  <a:pt x="37381" y="30048"/>
                  <a:pt x="37380" y="30069"/>
                  <a:pt x="37380" y="30090"/>
                </a:cubicBezTo>
                <a:moveTo>
                  <a:pt x="41798" y="15354"/>
                </a:moveTo>
                <a:lnTo>
                  <a:pt x="41798" y="15354"/>
                </a:lnTo>
                <a:cubicBezTo>
                  <a:pt x="41473" y="16386"/>
                  <a:pt x="40978" y="17302"/>
                  <a:pt x="40350" y="18030"/>
                </a:cubicBezTo>
                <a:moveTo>
                  <a:pt x="38324" y="5426"/>
                </a:moveTo>
                <a:lnTo>
                  <a:pt x="38324" y="5425"/>
                </a:lnTo>
                <a:cubicBezTo>
                  <a:pt x="38375" y="5811"/>
                  <a:pt x="38401" y="6202"/>
                  <a:pt x="38401" y="6595"/>
                </a:cubicBezTo>
                <a:cubicBezTo>
                  <a:pt x="38401" y="6626"/>
                  <a:pt x="38400" y="6658"/>
                  <a:pt x="38400" y="6690"/>
                </a:cubicBezTo>
                <a:moveTo>
                  <a:pt x="29078" y="3952"/>
                </a:moveTo>
                <a:lnTo>
                  <a:pt x="29078" y="3952"/>
                </a:lnTo>
                <a:cubicBezTo>
                  <a:pt x="29266" y="3369"/>
                  <a:pt x="29516" y="2826"/>
                  <a:pt x="29820" y="2340"/>
                </a:cubicBezTo>
                <a:moveTo>
                  <a:pt x="22141" y="4720"/>
                </a:moveTo>
                <a:lnTo>
                  <a:pt x="22140" y="4719"/>
                </a:lnTo>
                <a:cubicBezTo>
                  <a:pt x="22217" y="4238"/>
                  <a:pt x="22338" y="3771"/>
                  <a:pt x="22500" y="3330"/>
                </a:cubicBezTo>
                <a:moveTo>
                  <a:pt x="14000" y="5192"/>
                </a:moveTo>
                <a:lnTo>
                  <a:pt x="14000" y="5191"/>
                </a:lnTo>
                <a:cubicBezTo>
                  <a:pt x="14471" y="5568"/>
                  <a:pt x="14908" y="6020"/>
                  <a:pt x="15299" y="6540"/>
                </a:cubicBezTo>
                <a:moveTo>
                  <a:pt x="4127" y="15789"/>
                </a:moveTo>
                <a:lnTo>
                  <a:pt x="4127" y="15788"/>
                </a:lnTo>
                <a:cubicBezTo>
                  <a:pt x="4024" y="15324"/>
                  <a:pt x="3948" y="14850"/>
                  <a:pt x="3900" y="14369"/>
                </a:cubicBezTo>
              </a:path>
            </a:pathLst>
          </a:custGeom>
          <a:solidFill>
            <a:schemeClr val="accent1">
              <a:lumMod val="20000"/>
              <a:lumOff val="80000"/>
              <a:alpha val="47842"/>
            </a:schemeClr>
          </a:solidFill>
          <a:ln w="12700" algn="ctr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1900" b="1" dirty="0">
                <a:cs typeface="+mn-cs"/>
              </a:rPr>
              <a:t> </a:t>
            </a:r>
          </a:p>
        </p:txBody>
      </p:sp>
      <p:sp>
        <p:nvSpPr>
          <p:cNvPr id="85" name="Cloud 57"/>
          <p:cNvSpPr>
            <a:spLocks noChangeArrowheads="1"/>
          </p:cNvSpPr>
          <p:nvPr/>
        </p:nvSpPr>
        <p:spPr bwMode="auto">
          <a:xfrm>
            <a:off x="4038600" y="5029200"/>
            <a:ext cx="2895600" cy="1348740"/>
          </a:xfrm>
          <a:custGeom>
            <a:avLst/>
            <a:gdLst>
              <a:gd name="T0" fmla="*/ 2363404 w 43200"/>
              <a:gd name="T1" fmla="*/ 848519 h 43200"/>
              <a:gd name="T2" fmla="*/ 1182688 w 43200"/>
              <a:gd name="T3" fmla="*/ 1695230 h 43200"/>
              <a:gd name="T4" fmla="*/ 7337 w 43200"/>
              <a:gd name="T5" fmla="*/ 848519 h 43200"/>
              <a:gd name="T6" fmla="*/ 1182688 w 43200"/>
              <a:gd name="T7" fmla="*/ 97030 h 43200"/>
              <a:gd name="T8" fmla="*/ 0 60000 65536"/>
              <a:gd name="T9" fmla="*/ 5898240 60000 65536"/>
              <a:gd name="T10" fmla="*/ 11796480 60000 65536"/>
              <a:gd name="T11" fmla="*/ 17694720 60000 65536"/>
              <a:gd name="T12" fmla="*/ 5954 w 43200"/>
              <a:gd name="T13" fmla="*/ 6524 h 43200"/>
              <a:gd name="T14" fmla="*/ 34174 w 43200"/>
              <a:gd name="T15" fmla="*/ 34674 h 432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200" h="43200">
                <a:moveTo>
                  <a:pt x="3900" y="14370"/>
                </a:moveTo>
                <a:lnTo>
                  <a:pt x="3899" y="14370"/>
                </a:lnTo>
                <a:cubicBezTo>
                  <a:pt x="3858" y="13959"/>
                  <a:pt x="3838" y="13545"/>
                  <a:pt x="3838" y="13131"/>
                </a:cubicBezTo>
                <a:cubicBezTo>
                  <a:pt x="3838" y="8055"/>
                  <a:pt x="6861" y="3941"/>
                  <a:pt x="10591" y="3941"/>
                </a:cubicBezTo>
                <a:cubicBezTo>
                  <a:pt x="11791" y="3940"/>
                  <a:pt x="12969" y="4376"/>
                  <a:pt x="14005" y="5201"/>
                </a:cubicBezTo>
                <a:lnTo>
                  <a:pt x="14005" y="5202"/>
                </a:lnTo>
                <a:cubicBezTo>
                  <a:pt x="14930" y="2828"/>
                  <a:pt x="16742" y="1343"/>
                  <a:pt x="18715" y="1344"/>
                </a:cubicBezTo>
                <a:cubicBezTo>
                  <a:pt x="20114" y="1344"/>
                  <a:pt x="21458" y="2093"/>
                  <a:pt x="22456" y="3431"/>
                </a:cubicBezTo>
                <a:lnTo>
                  <a:pt x="22456" y="3432"/>
                </a:lnTo>
                <a:cubicBezTo>
                  <a:pt x="23194" y="1415"/>
                  <a:pt x="24707" y="140"/>
                  <a:pt x="26362" y="141"/>
                </a:cubicBezTo>
                <a:cubicBezTo>
                  <a:pt x="27723" y="141"/>
                  <a:pt x="29007" y="1006"/>
                  <a:pt x="29832" y="2481"/>
                </a:cubicBezTo>
                <a:lnTo>
                  <a:pt x="29832" y="2480"/>
                </a:lnTo>
                <a:cubicBezTo>
                  <a:pt x="30755" y="1002"/>
                  <a:pt x="32110" y="149"/>
                  <a:pt x="33538" y="150"/>
                </a:cubicBezTo>
                <a:cubicBezTo>
                  <a:pt x="35888" y="150"/>
                  <a:pt x="37901" y="2435"/>
                  <a:pt x="38318" y="5575"/>
                </a:cubicBezTo>
                <a:lnTo>
                  <a:pt x="38317" y="5576"/>
                </a:lnTo>
                <a:cubicBezTo>
                  <a:pt x="40639" y="6438"/>
                  <a:pt x="42250" y="9313"/>
                  <a:pt x="42250" y="12594"/>
                </a:cubicBezTo>
                <a:cubicBezTo>
                  <a:pt x="42250" y="13579"/>
                  <a:pt x="42103" y="14554"/>
                  <a:pt x="41818" y="15460"/>
                </a:cubicBezTo>
                <a:lnTo>
                  <a:pt x="41818" y="15459"/>
                </a:lnTo>
                <a:cubicBezTo>
                  <a:pt x="42727" y="17070"/>
                  <a:pt x="43220" y="19044"/>
                  <a:pt x="43220" y="21076"/>
                </a:cubicBezTo>
                <a:cubicBezTo>
                  <a:pt x="43220" y="25663"/>
                  <a:pt x="40741" y="29553"/>
                  <a:pt x="37404" y="30203"/>
                </a:cubicBezTo>
                <a:lnTo>
                  <a:pt x="37403" y="30202"/>
                </a:lnTo>
                <a:cubicBezTo>
                  <a:pt x="37378" y="34523"/>
                  <a:pt x="34795" y="38006"/>
                  <a:pt x="31619" y="38007"/>
                </a:cubicBezTo>
                <a:cubicBezTo>
                  <a:pt x="30535" y="38007"/>
                  <a:pt x="29474" y="37593"/>
                  <a:pt x="28555" y="36813"/>
                </a:cubicBezTo>
                <a:lnTo>
                  <a:pt x="28556" y="36813"/>
                </a:lnTo>
                <a:cubicBezTo>
                  <a:pt x="27694" y="40699"/>
                  <a:pt x="25069" y="43357"/>
                  <a:pt x="22094" y="43358"/>
                </a:cubicBezTo>
                <a:cubicBezTo>
                  <a:pt x="19839" y="43358"/>
                  <a:pt x="17733" y="41821"/>
                  <a:pt x="16480" y="39263"/>
                </a:cubicBezTo>
                <a:lnTo>
                  <a:pt x="16480" y="39264"/>
                </a:lnTo>
                <a:cubicBezTo>
                  <a:pt x="15279" y="40250"/>
                  <a:pt x="13904" y="40770"/>
                  <a:pt x="12503" y="40771"/>
                </a:cubicBezTo>
                <a:cubicBezTo>
                  <a:pt x="9735" y="40771"/>
                  <a:pt x="7180" y="38748"/>
                  <a:pt x="5804" y="35469"/>
                </a:cubicBezTo>
                <a:lnTo>
                  <a:pt x="5803" y="35469"/>
                </a:lnTo>
                <a:cubicBezTo>
                  <a:pt x="5635" y="35496"/>
                  <a:pt x="5465" y="35509"/>
                  <a:pt x="5296" y="35510"/>
                </a:cubicBezTo>
                <a:cubicBezTo>
                  <a:pt x="2888" y="35510"/>
                  <a:pt x="936" y="32860"/>
                  <a:pt x="936" y="29592"/>
                </a:cubicBezTo>
                <a:cubicBezTo>
                  <a:pt x="935" y="28090"/>
                  <a:pt x="1356" y="26644"/>
                  <a:pt x="2112" y="25547"/>
                </a:cubicBezTo>
                <a:lnTo>
                  <a:pt x="2113" y="25547"/>
                </a:lnTo>
                <a:cubicBezTo>
                  <a:pt x="781" y="24481"/>
                  <a:pt x="-36" y="22528"/>
                  <a:pt x="-36" y="20418"/>
                </a:cubicBezTo>
                <a:cubicBezTo>
                  <a:pt x="-37" y="17370"/>
                  <a:pt x="1647" y="14817"/>
                  <a:pt x="3863" y="14504"/>
                </a:cubicBezTo>
                <a:close/>
              </a:path>
              <a:path w="43200" h="43200" fill="none">
                <a:moveTo>
                  <a:pt x="4693" y="26177"/>
                </a:moveTo>
                <a:lnTo>
                  <a:pt x="4693" y="26177"/>
                </a:lnTo>
                <a:cubicBezTo>
                  <a:pt x="4580" y="26189"/>
                  <a:pt x="4468" y="26194"/>
                  <a:pt x="4356" y="26195"/>
                </a:cubicBezTo>
                <a:cubicBezTo>
                  <a:pt x="3584" y="26195"/>
                  <a:pt x="2826" y="25913"/>
                  <a:pt x="2160" y="25379"/>
                </a:cubicBezTo>
                <a:moveTo>
                  <a:pt x="6928" y="34899"/>
                </a:moveTo>
                <a:lnTo>
                  <a:pt x="6927" y="34898"/>
                </a:lnTo>
                <a:cubicBezTo>
                  <a:pt x="6572" y="35091"/>
                  <a:pt x="6200" y="35219"/>
                  <a:pt x="5820" y="35280"/>
                </a:cubicBezTo>
                <a:moveTo>
                  <a:pt x="16478" y="39090"/>
                </a:moveTo>
                <a:lnTo>
                  <a:pt x="16477" y="39090"/>
                </a:lnTo>
                <a:cubicBezTo>
                  <a:pt x="16210" y="38544"/>
                  <a:pt x="15986" y="37960"/>
                  <a:pt x="15809" y="37350"/>
                </a:cubicBezTo>
                <a:moveTo>
                  <a:pt x="28827" y="34751"/>
                </a:moveTo>
                <a:lnTo>
                  <a:pt x="28826" y="34750"/>
                </a:lnTo>
                <a:cubicBezTo>
                  <a:pt x="28787" y="35398"/>
                  <a:pt x="28698" y="36038"/>
                  <a:pt x="28560" y="36660"/>
                </a:cubicBezTo>
                <a:moveTo>
                  <a:pt x="34129" y="22954"/>
                </a:moveTo>
                <a:lnTo>
                  <a:pt x="34128" y="22954"/>
                </a:lnTo>
                <a:cubicBezTo>
                  <a:pt x="36118" y="24271"/>
                  <a:pt x="37381" y="27017"/>
                  <a:pt x="37381" y="30027"/>
                </a:cubicBezTo>
                <a:cubicBezTo>
                  <a:pt x="37381" y="30048"/>
                  <a:pt x="37380" y="30069"/>
                  <a:pt x="37380" y="30090"/>
                </a:cubicBezTo>
                <a:moveTo>
                  <a:pt x="41798" y="15354"/>
                </a:moveTo>
                <a:lnTo>
                  <a:pt x="41798" y="15354"/>
                </a:lnTo>
                <a:cubicBezTo>
                  <a:pt x="41473" y="16386"/>
                  <a:pt x="40978" y="17302"/>
                  <a:pt x="40350" y="18030"/>
                </a:cubicBezTo>
                <a:moveTo>
                  <a:pt x="38324" y="5426"/>
                </a:moveTo>
                <a:lnTo>
                  <a:pt x="38324" y="5425"/>
                </a:lnTo>
                <a:cubicBezTo>
                  <a:pt x="38375" y="5811"/>
                  <a:pt x="38401" y="6202"/>
                  <a:pt x="38401" y="6595"/>
                </a:cubicBezTo>
                <a:cubicBezTo>
                  <a:pt x="38401" y="6626"/>
                  <a:pt x="38400" y="6658"/>
                  <a:pt x="38400" y="6690"/>
                </a:cubicBezTo>
                <a:moveTo>
                  <a:pt x="29078" y="3952"/>
                </a:moveTo>
                <a:lnTo>
                  <a:pt x="29078" y="3952"/>
                </a:lnTo>
                <a:cubicBezTo>
                  <a:pt x="29266" y="3369"/>
                  <a:pt x="29516" y="2826"/>
                  <a:pt x="29820" y="2340"/>
                </a:cubicBezTo>
                <a:moveTo>
                  <a:pt x="22141" y="4720"/>
                </a:moveTo>
                <a:lnTo>
                  <a:pt x="22140" y="4719"/>
                </a:lnTo>
                <a:cubicBezTo>
                  <a:pt x="22217" y="4238"/>
                  <a:pt x="22338" y="3771"/>
                  <a:pt x="22500" y="3330"/>
                </a:cubicBezTo>
                <a:moveTo>
                  <a:pt x="14000" y="5192"/>
                </a:moveTo>
                <a:lnTo>
                  <a:pt x="14000" y="5191"/>
                </a:lnTo>
                <a:cubicBezTo>
                  <a:pt x="14471" y="5568"/>
                  <a:pt x="14908" y="6020"/>
                  <a:pt x="15299" y="6540"/>
                </a:cubicBezTo>
                <a:moveTo>
                  <a:pt x="4127" y="15789"/>
                </a:moveTo>
                <a:lnTo>
                  <a:pt x="4127" y="15788"/>
                </a:lnTo>
                <a:cubicBezTo>
                  <a:pt x="4024" y="15324"/>
                  <a:pt x="3948" y="14850"/>
                  <a:pt x="3900" y="14369"/>
                </a:cubicBezTo>
              </a:path>
            </a:pathLst>
          </a:custGeom>
          <a:solidFill>
            <a:schemeClr val="accent1">
              <a:lumMod val="20000"/>
              <a:lumOff val="80000"/>
              <a:alpha val="47842"/>
            </a:schemeClr>
          </a:solidFill>
          <a:ln w="12700" algn="ctr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1900" b="1" dirty="0">
                <a:cs typeface="+mn-cs"/>
              </a:rPr>
              <a:t> </a:t>
            </a:r>
          </a:p>
        </p:txBody>
      </p:sp>
      <p:sp>
        <p:nvSpPr>
          <p:cNvPr id="80" name="Cloud 57"/>
          <p:cNvSpPr>
            <a:spLocks noChangeArrowheads="1"/>
          </p:cNvSpPr>
          <p:nvPr/>
        </p:nvSpPr>
        <p:spPr bwMode="auto">
          <a:xfrm>
            <a:off x="2743200" y="1905000"/>
            <a:ext cx="3886200" cy="2667000"/>
          </a:xfrm>
          <a:custGeom>
            <a:avLst/>
            <a:gdLst>
              <a:gd name="T0" fmla="*/ 2363404 w 43200"/>
              <a:gd name="T1" fmla="*/ 848519 h 43200"/>
              <a:gd name="T2" fmla="*/ 1182688 w 43200"/>
              <a:gd name="T3" fmla="*/ 1695230 h 43200"/>
              <a:gd name="T4" fmla="*/ 7337 w 43200"/>
              <a:gd name="T5" fmla="*/ 848519 h 43200"/>
              <a:gd name="T6" fmla="*/ 1182688 w 43200"/>
              <a:gd name="T7" fmla="*/ 97030 h 43200"/>
              <a:gd name="T8" fmla="*/ 0 60000 65536"/>
              <a:gd name="T9" fmla="*/ 5898240 60000 65536"/>
              <a:gd name="T10" fmla="*/ 11796480 60000 65536"/>
              <a:gd name="T11" fmla="*/ 17694720 60000 65536"/>
              <a:gd name="T12" fmla="*/ 5954 w 43200"/>
              <a:gd name="T13" fmla="*/ 6524 h 43200"/>
              <a:gd name="T14" fmla="*/ 34174 w 43200"/>
              <a:gd name="T15" fmla="*/ 34674 h 432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200" h="43200">
                <a:moveTo>
                  <a:pt x="3900" y="14370"/>
                </a:moveTo>
                <a:lnTo>
                  <a:pt x="3899" y="14370"/>
                </a:lnTo>
                <a:cubicBezTo>
                  <a:pt x="3858" y="13959"/>
                  <a:pt x="3838" y="13545"/>
                  <a:pt x="3838" y="13131"/>
                </a:cubicBezTo>
                <a:cubicBezTo>
                  <a:pt x="3838" y="8055"/>
                  <a:pt x="6861" y="3941"/>
                  <a:pt x="10591" y="3941"/>
                </a:cubicBezTo>
                <a:cubicBezTo>
                  <a:pt x="11791" y="3940"/>
                  <a:pt x="12969" y="4376"/>
                  <a:pt x="14005" y="5201"/>
                </a:cubicBezTo>
                <a:lnTo>
                  <a:pt x="14005" y="5202"/>
                </a:lnTo>
                <a:cubicBezTo>
                  <a:pt x="14930" y="2828"/>
                  <a:pt x="16742" y="1343"/>
                  <a:pt x="18715" y="1344"/>
                </a:cubicBezTo>
                <a:cubicBezTo>
                  <a:pt x="20114" y="1344"/>
                  <a:pt x="21458" y="2093"/>
                  <a:pt x="22456" y="3431"/>
                </a:cubicBezTo>
                <a:lnTo>
                  <a:pt x="22456" y="3432"/>
                </a:lnTo>
                <a:cubicBezTo>
                  <a:pt x="23194" y="1415"/>
                  <a:pt x="24707" y="140"/>
                  <a:pt x="26362" y="141"/>
                </a:cubicBezTo>
                <a:cubicBezTo>
                  <a:pt x="27723" y="141"/>
                  <a:pt x="29007" y="1006"/>
                  <a:pt x="29832" y="2481"/>
                </a:cubicBezTo>
                <a:lnTo>
                  <a:pt x="29832" y="2480"/>
                </a:lnTo>
                <a:cubicBezTo>
                  <a:pt x="30755" y="1002"/>
                  <a:pt x="32110" y="149"/>
                  <a:pt x="33538" y="150"/>
                </a:cubicBezTo>
                <a:cubicBezTo>
                  <a:pt x="35888" y="150"/>
                  <a:pt x="37901" y="2435"/>
                  <a:pt x="38318" y="5575"/>
                </a:cubicBezTo>
                <a:lnTo>
                  <a:pt x="38317" y="5576"/>
                </a:lnTo>
                <a:cubicBezTo>
                  <a:pt x="40639" y="6438"/>
                  <a:pt x="42250" y="9313"/>
                  <a:pt x="42250" y="12594"/>
                </a:cubicBezTo>
                <a:cubicBezTo>
                  <a:pt x="42250" y="13579"/>
                  <a:pt x="42103" y="14554"/>
                  <a:pt x="41818" y="15460"/>
                </a:cubicBezTo>
                <a:lnTo>
                  <a:pt x="41818" y="15459"/>
                </a:lnTo>
                <a:cubicBezTo>
                  <a:pt x="42727" y="17070"/>
                  <a:pt x="43220" y="19044"/>
                  <a:pt x="43220" y="21076"/>
                </a:cubicBezTo>
                <a:cubicBezTo>
                  <a:pt x="43220" y="25663"/>
                  <a:pt x="40741" y="29553"/>
                  <a:pt x="37404" y="30203"/>
                </a:cubicBezTo>
                <a:lnTo>
                  <a:pt x="37403" y="30202"/>
                </a:lnTo>
                <a:cubicBezTo>
                  <a:pt x="37378" y="34523"/>
                  <a:pt x="34795" y="38006"/>
                  <a:pt x="31619" y="38007"/>
                </a:cubicBezTo>
                <a:cubicBezTo>
                  <a:pt x="30535" y="38007"/>
                  <a:pt x="29474" y="37593"/>
                  <a:pt x="28555" y="36813"/>
                </a:cubicBezTo>
                <a:lnTo>
                  <a:pt x="28556" y="36813"/>
                </a:lnTo>
                <a:cubicBezTo>
                  <a:pt x="27694" y="40699"/>
                  <a:pt x="25069" y="43357"/>
                  <a:pt x="22094" y="43358"/>
                </a:cubicBezTo>
                <a:cubicBezTo>
                  <a:pt x="19839" y="43358"/>
                  <a:pt x="17733" y="41821"/>
                  <a:pt x="16480" y="39263"/>
                </a:cubicBezTo>
                <a:lnTo>
                  <a:pt x="16480" y="39264"/>
                </a:lnTo>
                <a:cubicBezTo>
                  <a:pt x="15279" y="40250"/>
                  <a:pt x="13904" y="40770"/>
                  <a:pt x="12503" y="40771"/>
                </a:cubicBezTo>
                <a:cubicBezTo>
                  <a:pt x="9735" y="40771"/>
                  <a:pt x="7180" y="38748"/>
                  <a:pt x="5804" y="35469"/>
                </a:cubicBezTo>
                <a:lnTo>
                  <a:pt x="5803" y="35469"/>
                </a:lnTo>
                <a:cubicBezTo>
                  <a:pt x="5635" y="35496"/>
                  <a:pt x="5465" y="35509"/>
                  <a:pt x="5296" y="35510"/>
                </a:cubicBezTo>
                <a:cubicBezTo>
                  <a:pt x="2888" y="35510"/>
                  <a:pt x="936" y="32860"/>
                  <a:pt x="936" y="29592"/>
                </a:cubicBezTo>
                <a:cubicBezTo>
                  <a:pt x="935" y="28090"/>
                  <a:pt x="1356" y="26644"/>
                  <a:pt x="2112" y="25547"/>
                </a:cubicBezTo>
                <a:lnTo>
                  <a:pt x="2113" y="25547"/>
                </a:lnTo>
                <a:cubicBezTo>
                  <a:pt x="781" y="24481"/>
                  <a:pt x="-36" y="22528"/>
                  <a:pt x="-36" y="20418"/>
                </a:cubicBezTo>
                <a:cubicBezTo>
                  <a:pt x="-37" y="17370"/>
                  <a:pt x="1647" y="14817"/>
                  <a:pt x="3863" y="14504"/>
                </a:cubicBezTo>
                <a:close/>
              </a:path>
              <a:path w="43200" h="43200" fill="none">
                <a:moveTo>
                  <a:pt x="4693" y="26177"/>
                </a:moveTo>
                <a:lnTo>
                  <a:pt x="4693" y="26177"/>
                </a:lnTo>
                <a:cubicBezTo>
                  <a:pt x="4580" y="26189"/>
                  <a:pt x="4468" y="26194"/>
                  <a:pt x="4356" y="26195"/>
                </a:cubicBezTo>
                <a:cubicBezTo>
                  <a:pt x="3584" y="26195"/>
                  <a:pt x="2826" y="25913"/>
                  <a:pt x="2160" y="25379"/>
                </a:cubicBezTo>
                <a:moveTo>
                  <a:pt x="6928" y="34899"/>
                </a:moveTo>
                <a:lnTo>
                  <a:pt x="6927" y="34898"/>
                </a:lnTo>
                <a:cubicBezTo>
                  <a:pt x="6572" y="35091"/>
                  <a:pt x="6200" y="35219"/>
                  <a:pt x="5820" y="35280"/>
                </a:cubicBezTo>
                <a:moveTo>
                  <a:pt x="16478" y="39090"/>
                </a:moveTo>
                <a:lnTo>
                  <a:pt x="16477" y="39090"/>
                </a:lnTo>
                <a:cubicBezTo>
                  <a:pt x="16210" y="38544"/>
                  <a:pt x="15986" y="37960"/>
                  <a:pt x="15809" y="37350"/>
                </a:cubicBezTo>
                <a:moveTo>
                  <a:pt x="28827" y="34751"/>
                </a:moveTo>
                <a:lnTo>
                  <a:pt x="28826" y="34750"/>
                </a:lnTo>
                <a:cubicBezTo>
                  <a:pt x="28787" y="35398"/>
                  <a:pt x="28698" y="36038"/>
                  <a:pt x="28560" y="36660"/>
                </a:cubicBezTo>
                <a:moveTo>
                  <a:pt x="34129" y="22954"/>
                </a:moveTo>
                <a:lnTo>
                  <a:pt x="34128" y="22954"/>
                </a:lnTo>
                <a:cubicBezTo>
                  <a:pt x="36118" y="24271"/>
                  <a:pt x="37381" y="27017"/>
                  <a:pt x="37381" y="30027"/>
                </a:cubicBezTo>
                <a:cubicBezTo>
                  <a:pt x="37381" y="30048"/>
                  <a:pt x="37380" y="30069"/>
                  <a:pt x="37380" y="30090"/>
                </a:cubicBezTo>
                <a:moveTo>
                  <a:pt x="41798" y="15354"/>
                </a:moveTo>
                <a:lnTo>
                  <a:pt x="41798" y="15354"/>
                </a:lnTo>
                <a:cubicBezTo>
                  <a:pt x="41473" y="16386"/>
                  <a:pt x="40978" y="17302"/>
                  <a:pt x="40350" y="18030"/>
                </a:cubicBezTo>
                <a:moveTo>
                  <a:pt x="38324" y="5426"/>
                </a:moveTo>
                <a:lnTo>
                  <a:pt x="38324" y="5425"/>
                </a:lnTo>
                <a:cubicBezTo>
                  <a:pt x="38375" y="5811"/>
                  <a:pt x="38401" y="6202"/>
                  <a:pt x="38401" y="6595"/>
                </a:cubicBezTo>
                <a:cubicBezTo>
                  <a:pt x="38401" y="6626"/>
                  <a:pt x="38400" y="6658"/>
                  <a:pt x="38400" y="6690"/>
                </a:cubicBezTo>
                <a:moveTo>
                  <a:pt x="29078" y="3952"/>
                </a:moveTo>
                <a:lnTo>
                  <a:pt x="29078" y="3952"/>
                </a:lnTo>
                <a:cubicBezTo>
                  <a:pt x="29266" y="3369"/>
                  <a:pt x="29516" y="2826"/>
                  <a:pt x="29820" y="2340"/>
                </a:cubicBezTo>
                <a:moveTo>
                  <a:pt x="22141" y="4720"/>
                </a:moveTo>
                <a:lnTo>
                  <a:pt x="22140" y="4719"/>
                </a:lnTo>
                <a:cubicBezTo>
                  <a:pt x="22217" y="4238"/>
                  <a:pt x="22338" y="3771"/>
                  <a:pt x="22500" y="3330"/>
                </a:cubicBezTo>
                <a:moveTo>
                  <a:pt x="14000" y="5192"/>
                </a:moveTo>
                <a:lnTo>
                  <a:pt x="14000" y="5191"/>
                </a:lnTo>
                <a:cubicBezTo>
                  <a:pt x="14471" y="5568"/>
                  <a:pt x="14908" y="6020"/>
                  <a:pt x="15299" y="6540"/>
                </a:cubicBezTo>
                <a:moveTo>
                  <a:pt x="4127" y="15789"/>
                </a:moveTo>
                <a:lnTo>
                  <a:pt x="4127" y="15788"/>
                </a:lnTo>
                <a:cubicBezTo>
                  <a:pt x="4024" y="15324"/>
                  <a:pt x="3948" y="14850"/>
                  <a:pt x="3900" y="14369"/>
                </a:cubicBezTo>
              </a:path>
            </a:pathLst>
          </a:custGeom>
          <a:solidFill>
            <a:schemeClr val="accent1">
              <a:lumMod val="20000"/>
              <a:lumOff val="80000"/>
              <a:alpha val="47842"/>
            </a:schemeClr>
          </a:solidFill>
          <a:ln w="12700" algn="ctr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1900" b="1" dirty="0">
                <a:cs typeface="+mn-cs"/>
              </a:rPr>
              <a:t> </a:t>
            </a:r>
          </a:p>
        </p:txBody>
      </p:sp>
      <p:grpSp>
        <p:nvGrpSpPr>
          <p:cNvPr id="3" name="Group 124"/>
          <p:cNvGrpSpPr/>
          <p:nvPr/>
        </p:nvGrpSpPr>
        <p:grpSpPr>
          <a:xfrm>
            <a:off x="1295400" y="2819400"/>
            <a:ext cx="6172200" cy="2781300"/>
            <a:chOff x="1447800" y="2247900"/>
            <a:chExt cx="6172200" cy="2781300"/>
          </a:xfrm>
        </p:grpSpPr>
        <p:cxnSp>
          <p:nvCxnSpPr>
            <p:cNvPr id="95" name="Straight Connector 94"/>
            <p:cNvCxnSpPr>
              <a:cxnSpLocks/>
            </p:cNvCxnSpPr>
            <p:nvPr/>
          </p:nvCxnSpPr>
          <p:spPr>
            <a:xfrm>
              <a:off x="1447800" y="3276600"/>
              <a:ext cx="457200" cy="1309846"/>
            </a:xfrm>
            <a:prstGeom prst="line">
              <a:avLst/>
            </a:prstGeom>
            <a:ln w="50800" cmpd="dbl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Connector 96"/>
            <p:cNvCxnSpPr/>
            <p:nvPr/>
          </p:nvCxnSpPr>
          <p:spPr>
            <a:xfrm rot="10800000">
              <a:off x="2209801" y="2286001"/>
              <a:ext cx="685801" cy="533401"/>
            </a:xfrm>
            <a:prstGeom prst="line">
              <a:avLst/>
            </a:prstGeom>
            <a:ln w="50800" cmpd="dbl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/>
            <p:cNvCxnSpPr/>
            <p:nvPr/>
          </p:nvCxnSpPr>
          <p:spPr>
            <a:xfrm flipV="1">
              <a:off x="2895600" y="3733800"/>
              <a:ext cx="838200" cy="533400"/>
            </a:xfrm>
            <a:prstGeom prst="line">
              <a:avLst/>
            </a:prstGeom>
            <a:ln w="50800" cmpd="dbl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Straight Connector 105"/>
            <p:cNvCxnSpPr/>
            <p:nvPr/>
          </p:nvCxnSpPr>
          <p:spPr>
            <a:xfrm>
              <a:off x="3200400" y="4800600"/>
              <a:ext cx="1066800" cy="228600"/>
            </a:xfrm>
            <a:prstGeom prst="line">
              <a:avLst/>
            </a:prstGeom>
            <a:ln w="50800" cmpd="dbl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/>
            <p:cNvCxnSpPr/>
            <p:nvPr/>
          </p:nvCxnSpPr>
          <p:spPr>
            <a:xfrm rot="5400000">
              <a:off x="4927124" y="4178776"/>
              <a:ext cx="776446" cy="38894"/>
            </a:xfrm>
            <a:prstGeom prst="line">
              <a:avLst/>
            </a:prstGeom>
            <a:ln w="50800" cmpd="dbl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/>
            <p:cNvCxnSpPr/>
            <p:nvPr/>
          </p:nvCxnSpPr>
          <p:spPr>
            <a:xfrm flipV="1">
              <a:off x="7010400" y="4800600"/>
              <a:ext cx="609600" cy="76200"/>
            </a:xfrm>
            <a:prstGeom prst="line">
              <a:avLst/>
            </a:prstGeom>
            <a:ln w="50800" cmpd="dbl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/>
            <p:cNvCxnSpPr/>
            <p:nvPr/>
          </p:nvCxnSpPr>
          <p:spPr>
            <a:xfrm flipV="1">
              <a:off x="6629400" y="2247900"/>
              <a:ext cx="762000" cy="38100"/>
            </a:xfrm>
            <a:prstGeom prst="line">
              <a:avLst/>
            </a:prstGeom>
            <a:ln w="50800" cmpd="dbl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152400"/>
            <a:ext cx="8229600" cy="1143000"/>
          </a:xfrm>
        </p:spPr>
        <p:txBody>
          <a:bodyPr/>
          <a:lstStyle/>
          <a:p>
            <a:r>
              <a:rPr lang="en-US" b="1" dirty="0"/>
              <a:t>Networks and routers</a:t>
            </a:r>
          </a:p>
        </p:txBody>
      </p:sp>
      <p:sp>
        <p:nvSpPr>
          <p:cNvPr id="86" name="TextBox 85"/>
          <p:cNvSpPr txBox="1"/>
          <p:nvPr/>
        </p:nvSpPr>
        <p:spPr>
          <a:xfrm>
            <a:off x="4648200" y="2743200"/>
            <a:ext cx="990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solidFill>
                  <a:srgbClr val="8F3D8B"/>
                </a:solidFill>
              </a:rPr>
              <a:t>AT&amp;T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7543800" y="2590800"/>
            <a:ext cx="990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rgbClr val="8F3D8B"/>
                </a:solidFill>
              </a:rPr>
              <a:t>INTEL</a:t>
            </a:r>
          </a:p>
        </p:txBody>
      </p:sp>
      <p:sp>
        <p:nvSpPr>
          <p:cNvPr id="90" name="TextBox 89"/>
          <p:cNvSpPr txBox="1"/>
          <p:nvPr/>
        </p:nvSpPr>
        <p:spPr>
          <a:xfrm>
            <a:off x="7696200" y="5253335"/>
            <a:ext cx="990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rgbClr val="8F3D8B"/>
                </a:solidFill>
              </a:rPr>
              <a:t>MIT</a:t>
            </a:r>
          </a:p>
        </p:txBody>
      </p:sp>
      <p:sp>
        <p:nvSpPr>
          <p:cNvPr id="91" name="TextBox 90"/>
          <p:cNvSpPr txBox="1"/>
          <p:nvPr/>
        </p:nvSpPr>
        <p:spPr>
          <a:xfrm>
            <a:off x="1066800" y="2133600"/>
            <a:ext cx="990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rgbClr val="8F3D8B"/>
                </a:solidFill>
              </a:rPr>
              <a:t>JANET</a:t>
            </a:r>
          </a:p>
        </p:txBody>
      </p:sp>
      <p:pic>
        <p:nvPicPr>
          <p:cNvPr id="93" name="Picture 2" descr="C:\Documents and Settings\spratnas\Local Settings\Temporary Internet Files\Content.IE5\CLEFC5EZ\MCj04417380000[1]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33400" y="3581400"/>
            <a:ext cx="762000" cy="762000"/>
          </a:xfrm>
          <a:prstGeom prst="rect">
            <a:avLst/>
          </a:prstGeom>
          <a:noFill/>
        </p:spPr>
      </p:pic>
      <p:pic>
        <p:nvPicPr>
          <p:cNvPr id="336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219200" y="3703320"/>
            <a:ext cx="5334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335" name="Straight Connector 334"/>
          <p:cNvCxnSpPr/>
          <p:nvPr/>
        </p:nvCxnSpPr>
        <p:spPr>
          <a:xfrm flipV="1">
            <a:off x="2057400" y="4876800"/>
            <a:ext cx="609600" cy="3810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2" name="Straight Connector 331"/>
          <p:cNvCxnSpPr>
            <a:endCxn id="325" idx="0"/>
          </p:cNvCxnSpPr>
          <p:nvPr/>
        </p:nvCxnSpPr>
        <p:spPr>
          <a:xfrm rot="16200000" flipH="1">
            <a:off x="4168593" y="2918011"/>
            <a:ext cx="768717" cy="114298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3" name="Straight Connector 332"/>
          <p:cNvCxnSpPr/>
          <p:nvPr/>
        </p:nvCxnSpPr>
        <p:spPr>
          <a:xfrm flipV="1">
            <a:off x="3581402" y="3581401"/>
            <a:ext cx="990599" cy="838199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4" name="Straight Connector 333"/>
          <p:cNvCxnSpPr/>
          <p:nvPr/>
        </p:nvCxnSpPr>
        <p:spPr>
          <a:xfrm rot="16200000" flipH="1">
            <a:off x="4572000" y="3581400"/>
            <a:ext cx="685801" cy="5334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0" name="Straight Connector 299"/>
          <p:cNvCxnSpPr/>
          <p:nvPr/>
        </p:nvCxnSpPr>
        <p:spPr>
          <a:xfrm flipV="1">
            <a:off x="2362200" y="5486400"/>
            <a:ext cx="609600" cy="2286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1" name="Straight Connector 300"/>
          <p:cNvCxnSpPr/>
          <p:nvPr/>
        </p:nvCxnSpPr>
        <p:spPr>
          <a:xfrm rot="16200000" flipH="1">
            <a:off x="2667000" y="4953000"/>
            <a:ext cx="457200" cy="3048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2" name="Straight Connector 301"/>
          <p:cNvCxnSpPr/>
          <p:nvPr/>
        </p:nvCxnSpPr>
        <p:spPr>
          <a:xfrm rot="16200000" flipV="1">
            <a:off x="1828800" y="5257800"/>
            <a:ext cx="457200" cy="3048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3" name="Straight Connector 302"/>
          <p:cNvCxnSpPr>
            <a:endCxn id="330" idx="1"/>
          </p:cNvCxnSpPr>
          <p:nvPr/>
        </p:nvCxnSpPr>
        <p:spPr>
          <a:xfrm>
            <a:off x="4191000" y="5562600"/>
            <a:ext cx="838200" cy="1524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4" name="Straight Connector 303"/>
          <p:cNvCxnSpPr/>
          <p:nvPr/>
        </p:nvCxnSpPr>
        <p:spPr>
          <a:xfrm rot="16200000" flipH="1">
            <a:off x="5143501" y="5829300"/>
            <a:ext cx="457199" cy="762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5" name="Straight Connector 304"/>
          <p:cNvCxnSpPr/>
          <p:nvPr/>
        </p:nvCxnSpPr>
        <p:spPr>
          <a:xfrm rot="16200000" flipH="1">
            <a:off x="5124450" y="5276850"/>
            <a:ext cx="304800" cy="1143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6" name="Straight Connector 305"/>
          <p:cNvCxnSpPr>
            <a:endCxn id="326" idx="1"/>
          </p:cNvCxnSpPr>
          <p:nvPr/>
        </p:nvCxnSpPr>
        <p:spPr>
          <a:xfrm flipV="1">
            <a:off x="5486400" y="5471160"/>
            <a:ext cx="914400" cy="91441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7" name="Straight Connector 306"/>
          <p:cNvCxnSpPr>
            <a:stCxn id="325" idx="1"/>
          </p:cNvCxnSpPr>
          <p:nvPr/>
        </p:nvCxnSpPr>
        <p:spPr>
          <a:xfrm rot="10800000" flipV="1">
            <a:off x="3200404" y="3546661"/>
            <a:ext cx="1142997" cy="34739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8" name="Straight Connector 307"/>
          <p:cNvCxnSpPr/>
          <p:nvPr/>
        </p:nvCxnSpPr>
        <p:spPr>
          <a:xfrm flipV="1">
            <a:off x="4800600" y="2971800"/>
            <a:ext cx="1676400" cy="533402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9" name="Straight Connector 308"/>
          <p:cNvCxnSpPr>
            <a:endCxn id="324" idx="1"/>
          </p:cNvCxnSpPr>
          <p:nvPr/>
        </p:nvCxnSpPr>
        <p:spPr>
          <a:xfrm flipV="1">
            <a:off x="3733800" y="4263019"/>
            <a:ext cx="1219200" cy="80381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0" name="Straight Connector 309"/>
          <p:cNvCxnSpPr>
            <a:stCxn id="323" idx="1"/>
          </p:cNvCxnSpPr>
          <p:nvPr/>
        </p:nvCxnSpPr>
        <p:spPr>
          <a:xfrm rot="10800000">
            <a:off x="4495800" y="2590803"/>
            <a:ext cx="1676400" cy="300613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1" name="Straight Connector 310"/>
          <p:cNvCxnSpPr/>
          <p:nvPr/>
        </p:nvCxnSpPr>
        <p:spPr>
          <a:xfrm rot="10800000" flipV="1">
            <a:off x="2971800" y="2590800"/>
            <a:ext cx="1371600" cy="8382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2" name="Straight Connector 311"/>
          <p:cNvCxnSpPr/>
          <p:nvPr/>
        </p:nvCxnSpPr>
        <p:spPr>
          <a:xfrm rot="5400000" flipH="1" flipV="1">
            <a:off x="5295903" y="3086101"/>
            <a:ext cx="1066797" cy="990602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3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438400" y="4716780"/>
            <a:ext cx="5334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14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819400" y="5303520"/>
            <a:ext cx="5334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15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315200" y="5219700"/>
            <a:ext cx="5334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16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752600" y="2712720"/>
            <a:ext cx="5334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17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600200" y="5052060"/>
            <a:ext cx="5334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18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057400" y="5638800"/>
            <a:ext cx="5334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19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162800" y="2590800"/>
            <a:ext cx="533400" cy="381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0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3276600" y="4233041"/>
            <a:ext cx="533400" cy="3783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1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191000" y="2362200"/>
            <a:ext cx="533400" cy="3783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2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667000" y="3352800"/>
            <a:ext cx="533400" cy="40192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3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172200" y="2667000"/>
            <a:ext cx="533400" cy="4488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4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953000" y="4038604"/>
            <a:ext cx="533400" cy="4488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5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343400" y="3359519"/>
            <a:ext cx="533400" cy="3742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6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400800" y="5303520"/>
            <a:ext cx="5334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7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953000" y="4968240"/>
            <a:ext cx="5334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8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3886200" y="5471160"/>
            <a:ext cx="5334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9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181600" y="5989320"/>
            <a:ext cx="5334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30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029200" y="5410200"/>
            <a:ext cx="5334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331" name="Straight Connector 330"/>
          <p:cNvCxnSpPr/>
          <p:nvPr/>
        </p:nvCxnSpPr>
        <p:spPr>
          <a:xfrm rot="16200000" flipV="1">
            <a:off x="2933702" y="3771902"/>
            <a:ext cx="609599" cy="380998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Rounded Rectangle 63"/>
          <p:cNvSpPr/>
          <p:nvPr/>
        </p:nvSpPr>
        <p:spPr>
          <a:xfrm>
            <a:off x="4876800" y="3429000"/>
            <a:ext cx="762000" cy="304800"/>
          </a:xfrm>
          <a:prstGeom prst="roundRect">
            <a:avLst/>
          </a:prstGeom>
          <a:solidFill>
            <a:srgbClr val="8F3D8B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core</a:t>
            </a:r>
          </a:p>
        </p:txBody>
      </p:sp>
      <p:sp>
        <p:nvSpPr>
          <p:cNvPr id="69" name="Rounded Rectangle 68"/>
          <p:cNvSpPr/>
          <p:nvPr/>
        </p:nvSpPr>
        <p:spPr>
          <a:xfrm>
            <a:off x="5486400" y="5486400"/>
            <a:ext cx="762000" cy="304800"/>
          </a:xfrm>
          <a:prstGeom prst="roundRect">
            <a:avLst/>
          </a:prstGeom>
          <a:solidFill>
            <a:srgbClr val="8F3D8B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core</a:t>
            </a:r>
          </a:p>
        </p:txBody>
      </p:sp>
      <p:sp>
        <p:nvSpPr>
          <p:cNvPr id="71" name="Rounded Rectangle 70"/>
          <p:cNvSpPr/>
          <p:nvPr/>
        </p:nvSpPr>
        <p:spPr>
          <a:xfrm>
            <a:off x="5410200" y="4191000"/>
            <a:ext cx="1295400" cy="381000"/>
          </a:xfrm>
          <a:prstGeom prst="roundRect">
            <a:avLst/>
          </a:prstGeom>
          <a:solidFill>
            <a:srgbClr val="C000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</a:rPr>
              <a:t>edge (ISP)</a:t>
            </a:r>
          </a:p>
        </p:txBody>
      </p:sp>
      <p:sp>
        <p:nvSpPr>
          <p:cNvPr id="72" name="Rounded Rectangle 71"/>
          <p:cNvSpPr/>
          <p:nvPr/>
        </p:nvSpPr>
        <p:spPr>
          <a:xfrm>
            <a:off x="6858000" y="2133600"/>
            <a:ext cx="2057400" cy="381000"/>
          </a:xfrm>
          <a:prstGeom prst="roundRect">
            <a:avLst/>
          </a:prstGeom>
          <a:solidFill>
            <a:srgbClr val="C000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</a:rPr>
              <a:t>edge (enterprise)</a:t>
            </a:r>
          </a:p>
        </p:txBody>
      </p:sp>
      <p:sp>
        <p:nvSpPr>
          <p:cNvPr id="73" name="Rounded Rectangle 72"/>
          <p:cNvSpPr/>
          <p:nvPr/>
        </p:nvSpPr>
        <p:spPr>
          <a:xfrm>
            <a:off x="76200" y="3048000"/>
            <a:ext cx="1828800" cy="609600"/>
          </a:xfrm>
          <a:prstGeom prst="roundRect">
            <a:avLst/>
          </a:prstGeom>
          <a:solidFill>
            <a:schemeClr val="accent6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</a:rPr>
              <a:t>home,</a:t>
            </a:r>
            <a:br>
              <a:rPr lang="en-US" sz="1600" b="1" dirty="0">
                <a:solidFill>
                  <a:schemeClr val="bg1"/>
                </a:solidFill>
              </a:rPr>
            </a:br>
            <a:r>
              <a:rPr lang="en-US" sz="1600" b="1" dirty="0">
                <a:solidFill>
                  <a:schemeClr val="bg1"/>
                </a:solidFill>
              </a:rPr>
              <a:t> small business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168BD7E8-6646-214D-AFEF-70FF109DC0FB}"/>
              </a:ext>
            </a:extLst>
          </p:cNvPr>
          <p:cNvSpPr txBox="1"/>
          <p:nvPr/>
        </p:nvSpPr>
        <p:spPr>
          <a:xfrm>
            <a:off x="781050" y="5484167"/>
            <a:ext cx="990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rgbClr val="8F3D8B"/>
                </a:solidFill>
              </a:rPr>
              <a:t>BT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0863426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 animBg="1"/>
      <p:bldP spid="69" grpId="0" animBg="1"/>
      <p:bldP spid="71" grpId="0" animBg="1"/>
      <p:bldP spid="72" grpId="0" animBg="1"/>
      <p:bldP spid="73" grpId="0" animBg="1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ED1AB618-2739-4445-A705-B4EE727C7ED1}" type="slidenum">
              <a:rPr lang="en-US" sz="1400" b="0">
                <a:latin typeface="Times New Roman" charset="0"/>
                <a:cs typeface="Calibri"/>
              </a:rPr>
              <a:pPr eaLnBrk="1" hangingPunct="1"/>
              <a:t>110</a:t>
            </a:fld>
            <a:endParaRPr lang="en-US" sz="1400" b="0" dirty="0">
              <a:latin typeface="Times New Roman" charset="0"/>
              <a:cs typeface="Calibri"/>
            </a:endParaRPr>
          </a:p>
        </p:txBody>
      </p:sp>
      <p:sp>
        <p:nvSpPr>
          <p:cNvPr id="71683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R Decides how to Forward Packet</a:t>
            </a:r>
          </a:p>
        </p:txBody>
      </p:sp>
      <p:sp>
        <p:nvSpPr>
          <p:cNvPr id="9594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143000"/>
            <a:ext cx="8458200" cy="2743200"/>
          </a:xfrm>
        </p:spPr>
        <p:txBody>
          <a:bodyPr>
            <a:normAutofit/>
          </a:bodyPr>
          <a:lstStyle/>
          <a:p>
            <a:r>
              <a:rPr lang="en-US" sz="2800" dirty="0">
                <a:cs typeface="Calibri"/>
              </a:rPr>
              <a:t>Router </a:t>
            </a:r>
            <a:r>
              <a:rPr lang="en-US" sz="2800" dirty="0">
                <a:solidFill>
                  <a:srgbClr val="FF3300"/>
                </a:solidFill>
                <a:cs typeface="Calibri"/>
              </a:rPr>
              <a:t>R</a:t>
            </a:r>
            <a:r>
              <a:rPr lang="en-US" sz="2800" dirty="0">
                <a:cs typeface="Calibri"/>
              </a:rPr>
              <a:t>’s adaptor receives the packet</a:t>
            </a:r>
          </a:p>
          <a:p>
            <a:pPr lvl="1">
              <a:buClr>
                <a:schemeClr val="tx2"/>
              </a:buClr>
            </a:pPr>
            <a:r>
              <a:rPr lang="en-US" sz="2400" dirty="0">
                <a:solidFill>
                  <a:srgbClr val="FF3300"/>
                </a:solidFill>
                <a:ea typeface="Calibri"/>
                <a:cs typeface="Calibri"/>
              </a:rPr>
              <a:t>R</a:t>
            </a:r>
            <a:r>
              <a:rPr lang="en-US" sz="2400" dirty="0">
                <a:ea typeface="Calibri"/>
                <a:cs typeface="Calibri"/>
              </a:rPr>
              <a:t> extracts the IP packet from the Ethernet frame</a:t>
            </a:r>
          </a:p>
          <a:p>
            <a:pPr lvl="1">
              <a:buClr>
                <a:schemeClr val="tx2"/>
              </a:buClr>
            </a:pPr>
            <a:r>
              <a:rPr lang="en-US" sz="2400" dirty="0">
                <a:solidFill>
                  <a:srgbClr val="FF3300"/>
                </a:solidFill>
                <a:ea typeface="Calibri"/>
                <a:cs typeface="Calibri"/>
              </a:rPr>
              <a:t>R</a:t>
            </a:r>
            <a:r>
              <a:rPr lang="en-US" sz="2400" dirty="0">
                <a:ea typeface="Calibri"/>
                <a:cs typeface="Calibri"/>
              </a:rPr>
              <a:t> sees the IP packet is destined to 222.222.222.222</a:t>
            </a:r>
          </a:p>
          <a:p>
            <a:pPr>
              <a:lnSpc>
                <a:spcPct val="80000"/>
              </a:lnSpc>
            </a:pPr>
            <a:r>
              <a:rPr lang="en-US" sz="2800" dirty="0">
                <a:cs typeface="Calibri"/>
              </a:rPr>
              <a:t>Router </a:t>
            </a:r>
            <a:r>
              <a:rPr lang="en-US" sz="2800" dirty="0">
                <a:solidFill>
                  <a:srgbClr val="FF3300"/>
                </a:solidFill>
                <a:cs typeface="Calibri"/>
              </a:rPr>
              <a:t>R</a:t>
            </a:r>
            <a:r>
              <a:rPr lang="en-US" sz="2800" dirty="0">
                <a:cs typeface="Calibri"/>
              </a:rPr>
              <a:t> consults its forwarding table</a:t>
            </a:r>
          </a:p>
          <a:p>
            <a:pPr lvl="1"/>
            <a:r>
              <a:rPr lang="en-US" sz="2400" dirty="0">
                <a:ea typeface="Calibri"/>
                <a:cs typeface="Calibri"/>
              </a:rPr>
              <a:t>Packet matches 222.222.222.0/24 via other adaptor</a:t>
            </a:r>
          </a:p>
        </p:txBody>
      </p:sp>
      <p:pic>
        <p:nvPicPr>
          <p:cNvPr id="71685" name="Picture 4" descr="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038" y="3505200"/>
            <a:ext cx="8208962" cy="3192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686" name="Text Box 5"/>
          <p:cNvSpPr txBox="1">
            <a:spLocks noChangeArrowheads="1"/>
          </p:cNvSpPr>
          <p:nvPr/>
        </p:nvSpPr>
        <p:spPr bwMode="auto">
          <a:xfrm>
            <a:off x="896938" y="4657725"/>
            <a:ext cx="36420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A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71687" name="Text Box 6"/>
          <p:cNvSpPr txBox="1">
            <a:spLocks noChangeArrowheads="1"/>
          </p:cNvSpPr>
          <p:nvPr/>
        </p:nvSpPr>
        <p:spPr bwMode="auto">
          <a:xfrm>
            <a:off x="4084638" y="5951538"/>
            <a:ext cx="35177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R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71688" name="Text Box 7"/>
          <p:cNvSpPr txBox="1">
            <a:spLocks noChangeArrowheads="1"/>
          </p:cNvSpPr>
          <p:nvPr/>
        </p:nvSpPr>
        <p:spPr bwMode="auto">
          <a:xfrm>
            <a:off x="7942263" y="6240463"/>
            <a:ext cx="3520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B</a:t>
            </a:r>
            <a:endParaRPr lang="en-US" sz="1800" b="0" dirty="0">
              <a:latin typeface="Calibri"/>
              <a:cs typeface="Calibri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6407C4D8-60F0-8344-BE7E-9D7C354BFB16}"/>
              </a:ext>
            </a:extLst>
          </p:cNvPr>
          <p:cNvGrpSpPr/>
          <p:nvPr/>
        </p:nvGrpSpPr>
        <p:grpSpPr>
          <a:xfrm>
            <a:off x="2311135" y="5083969"/>
            <a:ext cx="2899333" cy="415925"/>
            <a:chOff x="669073" y="5348288"/>
            <a:chExt cx="2899333" cy="415925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9A17C566-619F-2A4D-B016-4BE45FF582BA}"/>
                </a:ext>
              </a:extLst>
            </p:cNvPr>
            <p:cNvSpPr/>
            <p:nvPr/>
          </p:nvSpPr>
          <p:spPr>
            <a:xfrm>
              <a:off x="669073" y="5348288"/>
              <a:ext cx="2899333" cy="415925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9F052E4D-C90E-134C-926D-7E256AAA545B}"/>
                </a:ext>
              </a:extLst>
            </p:cNvPr>
            <p:cNvSpPr/>
            <p:nvPr/>
          </p:nvSpPr>
          <p:spPr>
            <a:xfrm>
              <a:off x="2575613" y="5348288"/>
              <a:ext cx="500274" cy="415925"/>
            </a:xfrm>
            <a:prstGeom prst="rect">
              <a:avLst/>
            </a:prstGeom>
            <a:solidFill>
              <a:srgbClr val="E5EB16"/>
            </a:solidFill>
            <a:ln w="19050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>
                  <a:solidFill>
                    <a:schemeClr val="tx1"/>
                  </a:solidFill>
                </a:rPr>
                <a:t>B</a:t>
              </a: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40B05E16-3822-0742-9ED3-A8443D432B4E}"/>
                </a:ext>
              </a:extLst>
            </p:cNvPr>
            <p:cNvSpPr/>
            <p:nvPr/>
          </p:nvSpPr>
          <p:spPr>
            <a:xfrm>
              <a:off x="3068132" y="5351496"/>
              <a:ext cx="500274" cy="409508"/>
            </a:xfrm>
            <a:prstGeom prst="rect">
              <a:avLst/>
            </a:prstGeom>
            <a:solidFill>
              <a:srgbClr val="E5EB16"/>
            </a:solidFill>
            <a:ln w="19050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>
                  <a:solidFill>
                    <a:schemeClr val="tx1"/>
                  </a:solidFill>
                </a:rPr>
                <a:t>A</a:t>
              </a:r>
            </a:p>
          </p:txBody>
        </p:sp>
      </p:grpSp>
      <p:sp>
        <p:nvSpPr>
          <p:cNvPr id="15" name="Rectangle 14">
            <a:extLst>
              <a:ext uri="{FF2B5EF4-FFF2-40B4-BE49-F238E27FC236}">
                <a16:creationId xmlns:a16="http://schemas.microsoft.com/office/drawing/2014/main" id="{D584D8D6-F830-0C40-A5E5-24A13C52A372}"/>
              </a:ext>
            </a:extLst>
          </p:cNvPr>
          <p:cNvSpPr/>
          <p:nvPr/>
        </p:nvSpPr>
        <p:spPr>
          <a:xfrm>
            <a:off x="5218223" y="5083969"/>
            <a:ext cx="500274" cy="415925"/>
          </a:xfrm>
          <a:prstGeom prst="rect">
            <a:avLst/>
          </a:prstGeom>
          <a:solidFill>
            <a:srgbClr val="12F411"/>
          </a:solidFill>
          <a:ln w="19050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E089177D-DCA2-6848-A346-DB4D40E6CD2C}"/>
              </a:ext>
            </a:extLst>
          </p:cNvPr>
          <p:cNvSpPr/>
          <p:nvPr/>
        </p:nvSpPr>
        <p:spPr>
          <a:xfrm>
            <a:off x="5713788" y="5083969"/>
            <a:ext cx="500274" cy="415925"/>
          </a:xfrm>
          <a:prstGeom prst="rect">
            <a:avLst/>
          </a:prstGeom>
          <a:solidFill>
            <a:srgbClr val="12F411"/>
          </a:solidFill>
          <a:ln w="19050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R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6788755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4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4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49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9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49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49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9491" grpId="0" uiExpand="1" build="p"/>
      <p:bldP spid="15" grpId="0" animBg="1"/>
      <p:bldP spid="16" grpId="0" animBg="1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622DECC4-F05B-ED43-AAF9-C700E61BD399}" type="slidenum">
              <a:rPr lang="en-US" sz="1400" b="0">
                <a:latin typeface="Times New Roman" charset="0"/>
                <a:cs typeface="Calibri"/>
              </a:rPr>
              <a:pPr eaLnBrk="1" hangingPunct="1"/>
              <a:t>111</a:t>
            </a:fld>
            <a:endParaRPr lang="en-US" sz="1400" b="0" dirty="0">
              <a:latin typeface="Times New Roman" charset="0"/>
              <a:cs typeface="Calibri"/>
            </a:endParaRPr>
          </a:p>
        </p:txBody>
      </p:sp>
      <p:sp>
        <p:nvSpPr>
          <p:cNvPr id="7373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R Sends Packet to B</a:t>
            </a:r>
          </a:p>
        </p:txBody>
      </p:sp>
      <p:sp>
        <p:nvSpPr>
          <p:cNvPr id="96153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219200"/>
            <a:ext cx="8458200" cy="2286000"/>
          </a:xfrm>
        </p:spPr>
        <p:txBody>
          <a:bodyPr>
            <a:normAutofit fontScale="92500"/>
          </a:bodyPr>
          <a:lstStyle/>
          <a:p>
            <a:r>
              <a:rPr lang="en-US" dirty="0">
                <a:cs typeface="Calibri"/>
              </a:rPr>
              <a:t>Router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R</a:t>
            </a:r>
            <a:r>
              <a:rPr lang="ja-JP" altLang="en-US" dirty="0">
                <a:cs typeface="Calibri"/>
              </a:rPr>
              <a:t>’</a:t>
            </a:r>
            <a:r>
              <a:rPr lang="en-US" dirty="0">
                <a:cs typeface="Calibri"/>
              </a:rPr>
              <a:t>s learns the MAC address of host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B</a:t>
            </a:r>
            <a:endParaRPr lang="en-US" dirty="0">
              <a:cs typeface="Calibri"/>
            </a:endParaRPr>
          </a:p>
          <a:p>
            <a:pPr lvl="1">
              <a:buClr>
                <a:schemeClr val="tx2"/>
              </a:buClr>
            </a:pPr>
            <a:r>
              <a:rPr lang="en-US" dirty="0">
                <a:solidFill>
                  <a:srgbClr val="0000FF"/>
                </a:solidFill>
                <a:ea typeface="Calibri"/>
                <a:cs typeface="Calibri"/>
              </a:rPr>
              <a:t>ARP</a:t>
            </a:r>
            <a:r>
              <a:rPr lang="en-US" dirty="0">
                <a:ea typeface="Calibri"/>
                <a:cs typeface="Calibri"/>
              </a:rPr>
              <a:t> request: broadcast request for 222.222.222.222</a:t>
            </a:r>
          </a:p>
          <a:p>
            <a:pPr lvl="1">
              <a:buClr>
                <a:schemeClr val="tx2"/>
              </a:buClr>
            </a:pPr>
            <a:r>
              <a:rPr lang="en-US" dirty="0">
                <a:solidFill>
                  <a:srgbClr val="0000FF"/>
                </a:solidFill>
                <a:ea typeface="Calibri"/>
                <a:cs typeface="Calibri"/>
              </a:rPr>
              <a:t>ARP</a:t>
            </a:r>
            <a:r>
              <a:rPr lang="en-US" dirty="0">
                <a:ea typeface="Calibri"/>
                <a:cs typeface="Calibri"/>
              </a:rPr>
              <a:t> response: </a:t>
            </a:r>
            <a:r>
              <a:rPr lang="en-US" dirty="0">
                <a:solidFill>
                  <a:srgbClr val="FF3300"/>
                </a:solidFill>
                <a:ea typeface="Calibri"/>
                <a:cs typeface="Calibri"/>
              </a:rPr>
              <a:t>B</a:t>
            </a:r>
            <a:r>
              <a:rPr lang="en-US" dirty="0">
                <a:ea typeface="Calibri"/>
                <a:cs typeface="Calibri"/>
              </a:rPr>
              <a:t> responds with 49-BD-D2-C7-52A</a:t>
            </a:r>
          </a:p>
          <a:p>
            <a:r>
              <a:rPr lang="en-US" dirty="0">
                <a:cs typeface="Calibri"/>
              </a:rPr>
              <a:t>Router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R</a:t>
            </a:r>
            <a:r>
              <a:rPr lang="en-US" dirty="0">
                <a:cs typeface="Calibri"/>
              </a:rPr>
              <a:t> encapsulates the packet and sends to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B</a:t>
            </a:r>
            <a:endParaRPr lang="en-US" dirty="0">
              <a:cs typeface="Calibri"/>
            </a:endParaRPr>
          </a:p>
        </p:txBody>
      </p:sp>
      <p:pic>
        <p:nvPicPr>
          <p:cNvPr id="73733" name="Picture 4" descr="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038" y="3505200"/>
            <a:ext cx="8208962" cy="3192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734" name="Text Box 5"/>
          <p:cNvSpPr txBox="1">
            <a:spLocks noChangeArrowheads="1"/>
          </p:cNvSpPr>
          <p:nvPr/>
        </p:nvSpPr>
        <p:spPr bwMode="auto">
          <a:xfrm>
            <a:off x="2850998" y="4671616"/>
            <a:ext cx="36420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A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73735" name="Text Box 6"/>
          <p:cNvSpPr txBox="1">
            <a:spLocks noChangeArrowheads="1"/>
          </p:cNvSpPr>
          <p:nvPr/>
        </p:nvSpPr>
        <p:spPr bwMode="auto">
          <a:xfrm>
            <a:off x="4084638" y="5951538"/>
            <a:ext cx="35177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R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73736" name="Text Box 7"/>
          <p:cNvSpPr txBox="1">
            <a:spLocks noChangeArrowheads="1"/>
          </p:cNvSpPr>
          <p:nvPr/>
        </p:nvSpPr>
        <p:spPr bwMode="auto">
          <a:xfrm>
            <a:off x="7942263" y="6240463"/>
            <a:ext cx="3520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B</a:t>
            </a:r>
            <a:endParaRPr lang="en-US" sz="1800" b="0" dirty="0">
              <a:latin typeface="Calibri"/>
              <a:cs typeface="Calibri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B83EE568-5079-5B44-9E02-DA7D3FA0A980}"/>
              </a:ext>
            </a:extLst>
          </p:cNvPr>
          <p:cNvGrpSpPr/>
          <p:nvPr/>
        </p:nvGrpSpPr>
        <p:grpSpPr>
          <a:xfrm>
            <a:off x="2135771" y="5115322"/>
            <a:ext cx="2899333" cy="415925"/>
            <a:chOff x="669073" y="5348288"/>
            <a:chExt cx="2899333" cy="415925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18DAB771-4F00-364B-AE0D-C967936AF442}"/>
                </a:ext>
              </a:extLst>
            </p:cNvPr>
            <p:cNvSpPr/>
            <p:nvPr/>
          </p:nvSpPr>
          <p:spPr>
            <a:xfrm>
              <a:off x="669073" y="5348288"/>
              <a:ext cx="2899333" cy="415925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019AAB46-A701-ED42-85CE-A8C3F62B4C11}"/>
                </a:ext>
              </a:extLst>
            </p:cNvPr>
            <p:cNvSpPr/>
            <p:nvPr/>
          </p:nvSpPr>
          <p:spPr>
            <a:xfrm>
              <a:off x="2575613" y="5348288"/>
              <a:ext cx="500274" cy="415925"/>
            </a:xfrm>
            <a:prstGeom prst="rect">
              <a:avLst/>
            </a:prstGeom>
            <a:solidFill>
              <a:srgbClr val="E5EB16"/>
            </a:solidFill>
            <a:ln w="19050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>
                  <a:solidFill>
                    <a:schemeClr val="tx1"/>
                  </a:solidFill>
                </a:rPr>
                <a:t>B</a:t>
              </a: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59AC2611-00AE-3F49-BD73-B6A683056CF7}"/>
                </a:ext>
              </a:extLst>
            </p:cNvPr>
            <p:cNvSpPr/>
            <p:nvPr/>
          </p:nvSpPr>
          <p:spPr>
            <a:xfrm>
              <a:off x="3068132" y="5351496"/>
              <a:ext cx="500274" cy="409508"/>
            </a:xfrm>
            <a:prstGeom prst="rect">
              <a:avLst/>
            </a:prstGeom>
            <a:solidFill>
              <a:srgbClr val="E5EB16"/>
            </a:solidFill>
            <a:ln w="19050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>
                  <a:solidFill>
                    <a:schemeClr val="tx1"/>
                  </a:solidFill>
                </a:rPr>
                <a:t>A</a:t>
              </a:r>
            </a:p>
          </p:txBody>
        </p:sp>
      </p:grpSp>
      <p:sp>
        <p:nvSpPr>
          <p:cNvPr id="13" name="Rectangle 12">
            <a:extLst>
              <a:ext uri="{FF2B5EF4-FFF2-40B4-BE49-F238E27FC236}">
                <a16:creationId xmlns:a16="http://schemas.microsoft.com/office/drawing/2014/main" id="{7AB07C0B-39BA-234B-8F85-F8297FFF46EC}"/>
              </a:ext>
            </a:extLst>
          </p:cNvPr>
          <p:cNvSpPr/>
          <p:nvPr/>
        </p:nvSpPr>
        <p:spPr>
          <a:xfrm>
            <a:off x="5042859" y="5115322"/>
            <a:ext cx="500274" cy="415925"/>
          </a:xfrm>
          <a:prstGeom prst="rect">
            <a:avLst/>
          </a:prstGeom>
          <a:solidFill>
            <a:srgbClr val="12F411"/>
          </a:solidFill>
          <a:ln w="19050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C83014DF-5D99-B245-941C-6A5F5402785F}"/>
              </a:ext>
            </a:extLst>
          </p:cNvPr>
          <p:cNvSpPr/>
          <p:nvPr/>
        </p:nvSpPr>
        <p:spPr>
          <a:xfrm>
            <a:off x="5538424" y="5115322"/>
            <a:ext cx="500274" cy="415925"/>
          </a:xfrm>
          <a:prstGeom prst="rect">
            <a:avLst/>
          </a:prstGeom>
          <a:solidFill>
            <a:srgbClr val="12F411"/>
          </a:solidFill>
          <a:ln w="19050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D3D63D43-FF17-0348-A32B-0945183892EB}"/>
              </a:ext>
            </a:extLst>
          </p:cNvPr>
          <p:cNvSpPr txBox="1"/>
          <p:nvPr/>
        </p:nvSpPr>
        <p:spPr>
          <a:xfrm>
            <a:off x="5636712" y="4238159"/>
            <a:ext cx="2928992" cy="175432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GB" dirty="0"/>
              <a:t>R broadcasts: Who is 222.222.22.222.222?</a:t>
            </a:r>
          </a:p>
          <a:p>
            <a:endParaRPr lang="en-GB" dirty="0"/>
          </a:p>
          <a:p>
            <a:pPr algn="r"/>
            <a:r>
              <a:rPr lang="en-GB" dirty="0"/>
              <a:t>B replies to R </a:t>
            </a:r>
          </a:p>
          <a:p>
            <a:pPr algn="r"/>
            <a:r>
              <a:rPr lang="en-GB" dirty="0"/>
              <a:t>Me! I’m 222.22.222.222 on </a:t>
            </a:r>
            <a:r>
              <a:rPr lang="en-GB" dirty="0">
                <a:latin typeface="Courier New" panose="02070309020205020404" pitchFamily="49" charset="0"/>
                <a:cs typeface="Courier New" panose="02070309020205020404" pitchFamily="49" charset="0"/>
              </a:rPr>
              <a:t>49-BD-D2-C7-56-2A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038726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15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1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1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xit" presetSubtype="0" fill="hold" grpId="1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1" presetClass="exit" presetSubtype="0" fill="hold" grpId="1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1" presetClass="exit" presetSubtype="0" fill="hold" grpId="1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1" presetClass="exit" presetSubtype="0" fill="hold" grpId="1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1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88889E-6 2.59259E-6 L 0.38855 2.59259E-6 " pathEditMode="relative" rAng="0" ptsTypes="AA">
                                      <p:cBhvr>
                                        <p:cTn id="49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427" y="0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2.59259E-6 L 0.38854 2.59259E-6 " pathEditMode="relative" rAng="0" ptsTypes="AA">
                                      <p:cBhvr>
                                        <p:cTn id="51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427" y="0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2.59259E-6 L 0.38854 2.59259E-6 " pathEditMode="relative" rAng="0" ptsTypes="AA">
                                      <p:cBhvr>
                                        <p:cTn id="53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427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61539" grpId="0" uiExpand="1" build="p"/>
      <p:bldP spid="13" grpId="0" animBg="1"/>
      <p:bldP spid="13" grpId="1" animBg="1"/>
      <p:bldP spid="14" grpId="0" animBg="1"/>
      <p:bldP spid="14" grpId="1" animBg="1"/>
      <p:bldP spid="2" grpId="0" animBg="1"/>
      <p:bldP spid="2" grpId="1" build="allAtOnce" animBg="1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7D458E67-F584-3F43-A21D-3C00464A7DE3}" type="slidenum">
              <a:rPr lang="en-US" sz="1400" b="0">
                <a:latin typeface="Times New Roman" charset="0"/>
                <a:cs typeface="Calibri"/>
              </a:rPr>
              <a:pPr eaLnBrk="1" hangingPunct="1"/>
              <a:t>112</a:t>
            </a:fld>
            <a:endParaRPr lang="en-US" sz="1400" b="0" dirty="0">
              <a:latin typeface="Times New Roman" charset="0"/>
              <a:cs typeface="Calibri"/>
            </a:endParaRPr>
          </a:p>
        </p:txBody>
      </p:sp>
      <p:sp>
        <p:nvSpPr>
          <p:cNvPr id="7577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Security Analysis of ARP</a:t>
            </a:r>
          </a:p>
        </p:txBody>
      </p:sp>
      <p:sp>
        <p:nvSpPr>
          <p:cNvPr id="96358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219200"/>
            <a:ext cx="8458200" cy="5638800"/>
          </a:xfrm>
        </p:spPr>
        <p:txBody>
          <a:bodyPr/>
          <a:lstStyle/>
          <a:p>
            <a:pPr>
              <a:lnSpc>
                <a:spcPct val="90000"/>
              </a:lnSpc>
              <a:buClr>
                <a:schemeClr val="tx2"/>
              </a:buClr>
            </a:pPr>
            <a:r>
              <a:rPr lang="en-US" dirty="0">
                <a:solidFill>
                  <a:srgbClr val="0000FF"/>
                </a:solidFill>
                <a:cs typeface="Calibri"/>
              </a:rPr>
              <a:t>Impersonation</a:t>
            </a:r>
            <a:endParaRPr lang="en-US" dirty="0">
              <a:cs typeface="Calibri"/>
            </a:endParaRPr>
          </a:p>
          <a:p>
            <a:pPr lvl="1">
              <a:lnSpc>
                <a:spcPct val="90000"/>
              </a:lnSpc>
              <a:buClr>
                <a:schemeClr val="tx2"/>
              </a:buClr>
            </a:pPr>
            <a:r>
              <a:rPr lang="en-US" dirty="0">
                <a:solidFill>
                  <a:srgbClr val="FF3300"/>
                </a:solidFill>
                <a:ea typeface="Calibri"/>
                <a:cs typeface="Calibri"/>
              </a:rPr>
              <a:t>Any</a:t>
            </a:r>
            <a:r>
              <a:rPr lang="en-US" dirty="0">
                <a:ea typeface="Calibri"/>
                <a:cs typeface="Calibri"/>
              </a:rPr>
              <a:t> node that hears request can answer …</a:t>
            </a:r>
          </a:p>
          <a:p>
            <a:pPr lvl="1">
              <a:lnSpc>
                <a:spcPct val="90000"/>
              </a:lnSpc>
            </a:pPr>
            <a:r>
              <a:rPr lang="en-US" dirty="0">
                <a:ea typeface="Calibri"/>
                <a:cs typeface="Calibri"/>
              </a:rPr>
              <a:t>… and can say </a:t>
            </a:r>
            <a:r>
              <a:rPr lang="en-US" dirty="0">
                <a:solidFill>
                  <a:srgbClr val="FF3300"/>
                </a:solidFill>
                <a:ea typeface="Calibri"/>
                <a:cs typeface="Calibri"/>
              </a:rPr>
              <a:t>whatever</a:t>
            </a:r>
            <a:r>
              <a:rPr lang="en-US" dirty="0">
                <a:ea typeface="Calibri"/>
                <a:cs typeface="Calibri"/>
              </a:rPr>
              <a:t> they want</a:t>
            </a:r>
          </a:p>
          <a:p>
            <a:pPr>
              <a:lnSpc>
                <a:spcPct val="90000"/>
              </a:lnSpc>
            </a:pPr>
            <a:endParaRPr lang="en-US" dirty="0">
              <a:cs typeface="Calibri"/>
            </a:endParaRPr>
          </a:p>
          <a:p>
            <a:pPr>
              <a:lnSpc>
                <a:spcPct val="90000"/>
              </a:lnSpc>
            </a:pPr>
            <a:r>
              <a:rPr lang="en-US" dirty="0">
                <a:cs typeface="Calibri"/>
              </a:rPr>
              <a:t>Actual legit receiver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never sees a problem</a:t>
            </a:r>
            <a:endParaRPr lang="en-US" dirty="0">
              <a:cs typeface="Calibri"/>
            </a:endParaRPr>
          </a:p>
          <a:p>
            <a:pPr lvl="1">
              <a:lnSpc>
                <a:spcPct val="90000"/>
              </a:lnSpc>
            </a:pPr>
            <a:r>
              <a:rPr lang="en-US" dirty="0">
                <a:ea typeface="Calibri"/>
                <a:cs typeface="Calibri"/>
              </a:rPr>
              <a:t>Because even though later packets carry its IP address, its NIC doesn't capture them since the (naughty) packets are </a:t>
            </a:r>
            <a:r>
              <a:rPr lang="en-US" dirty="0">
                <a:solidFill>
                  <a:srgbClr val="FF3300"/>
                </a:solidFill>
                <a:ea typeface="Calibri"/>
                <a:cs typeface="Calibri"/>
              </a:rPr>
              <a:t>not its MAC address</a:t>
            </a:r>
            <a:endParaRPr lang="en-US" dirty="0">
              <a:ea typeface="Calibri"/>
              <a:cs typeface="Calibri"/>
            </a:endParaRPr>
          </a:p>
        </p:txBody>
      </p:sp>
      <p:pic>
        <p:nvPicPr>
          <p:cNvPr id="75781" name="Picture 4" descr="arppoisonbottle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55642" y="228600"/>
            <a:ext cx="902607" cy="12034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4597499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5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5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58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58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58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883415D7-6CE7-704F-919D-9007E1D143FB}" type="slidenum">
              <a:rPr lang="en-US" sz="1400" b="0">
                <a:latin typeface="Times New Roman" charset="0"/>
                <a:cs typeface="Calibri"/>
              </a:rPr>
              <a:pPr eaLnBrk="1" hangingPunct="1"/>
              <a:t>113</a:t>
            </a:fld>
            <a:endParaRPr lang="en-US" sz="1400" b="0" dirty="0">
              <a:latin typeface="Times New Roman" charset="0"/>
              <a:cs typeface="Calibri"/>
            </a:endParaRPr>
          </a:p>
        </p:txBody>
      </p:sp>
      <p:sp>
        <p:nvSpPr>
          <p:cNvPr id="40963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Key Ideas in Both ARP and DHCP</a:t>
            </a:r>
          </a:p>
        </p:txBody>
      </p:sp>
      <p:sp>
        <p:nvSpPr>
          <p:cNvPr id="92672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>
            <a:normAutofit fontScale="85000" lnSpcReduction="20000"/>
          </a:bodyPr>
          <a:lstStyle/>
          <a:p>
            <a:pPr>
              <a:buClr>
                <a:schemeClr val="tx2"/>
              </a:buClr>
            </a:pPr>
            <a:r>
              <a:rPr lang="en-US" dirty="0">
                <a:solidFill>
                  <a:srgbClr val="0000FF"/>
                </a:solidFill>
                <a:cs typeface="Calibri"/>
              </a:rPr>
              <a:t>Broadcasting</a:t>
            </a:r>
            <a:r>
              <a:rPr lang="en-US" dirty="0">
                <a:cs typeface="Calibri"/>
              </a:rPr>
              <a:t>: Can use broadcast to make contact</a:t>
            </a:r>
          </a:p>
          <a:p>
            <a:pPr lvl="1"/>
            <a:r>
              <a:rPr lang="en-US" dirty="0">
                <a:ea typeface="Calibri"/>
                <a:cs typeface="Calibri"/>
              </a:rPr>
              <a:t>Scalable because of limited size</a:t>
            </a:r>
          </a:p>
          <a:p>
            <a:pPr lvl="1"/>
            <a:endParaRPr lang="en-US" dirty="0">
              <a:ea typeface="Calibri"/>
              <a:cs typeface="Calibri"/>
            </a:endParaRPr>
          </a:p>
          <a:p>
            <a:pPr>
              <a:buClr>
                <a:schemeClr val="tx2"/>
              </a:buClr>
            </a:pPr>
            <a:r>
              <a:rPr lang="en-US" dirty="0">
                <a:solidFill>
                  <a:srgbClr val="0000FF"/>
                </a:solidFill>
                <a:cs typeface="Calibri"/>
              </a:rPr>
              <a:t>Caching</a:t>
            </a:r>
            <a:r>
              <a:rPr lang="en-US" dirty="0">
                <a:cs typeface="Calibri"/>
              </a:rPr>
              <a:t>: remember the past for a while</a:t>
            </a:r>
          </a:p>
          <a:p>
            <a:pPr lvl="1"/>
            <a:r>
              <a:rPr lang="en-US" dirty="0">
                <a:ea typeface="Calibri"/>
                <a:cs typeface="Calibri"/>
              </a:rPr>
              <a:t>Store the information you learn to reduce overhead</a:t>
            </a:r>
          </a:p>
          <a:p>
            <a:pPr lvl="1"/>
            <a:r>
              <a:rPr lang="en-US" dirty="0">
                <a:ea typeface="Calibri"/>
                <a:cs typeface="Calibri"/>
              </a:rPr>
              <a:t>Remember your own address &amp; other host</a:t>
            </a:r>
            <a:r>
              <a:rPr lang="ja-JP" altLang="en-US" dirty="0">
                <a:ea typeface="Calibri"/>
                <a:cs typeface="Calibri"/>
              </a:rPr>
              <a:t>’</a:t>
            </a:r>
            <a:r>
              <a:rPr lang="en-US" dirty="0">
                <a:ea typeface="Calibri"/>
                <a:cs typeface="Calibri"/>
              </a:rPr>
              <a:t>s addresses</a:t>
            </a:r>
          </a:p>
          <a:p>
            <a:pPr lvl="1"/>
            <a:endParaRPr lang="en-US" dirty="0">
              <a:ea typeface="Calibri"/>
              <a:cs typeface="Calibri"/>
            </a:endParaRPr>
          </a:p>
          <a:p>
            <a:pPr>
              <a:buClr>
                <a:schemeClr val="tx2"/>
              </a:buClr>
            </a:pPr>
            <a:r>
              <a:rPr lang="en-US" dirty="0">
                <a:solidFill>
                  <a:srgbClr val="0000FF"/>
                </a:solidFill>
                <a:cs typeface="Calibri"/>
              </a:rPr>
              <a:t>Soft state</a:t>
            </a:r>
            <a:r>
              <a:rPr lang="en-US" dirty="0">
                <a:cs typeface="Calibri"/>
              </a:rPr>
              <a:t>: eventually forget the past</a:t>
            </a:r>
          </a:p>
          <a:p>
            <a:pPr lvl="1"/>
            <a:r>
              <a:rPr lang="en-US" dirty="0">
                <a:ea typeface="Calibri"/>
                <a:cs typeface="Calibri"/>
              </a:rPr>
              <a:t>Associate a </a:t>
            </a:r>
            <a:r>
              <a:rPr lang="en-US" dirty="0">
                <a:solidFill>
                  <a:srgbClr val="FF3300"/>
                </a:solidFill>
                <a:ea typeface="Calibri"/>
                <a:cs typeface="Calibri"/>
              </a:rPr>
              <a:t>time-to-live</a:t>
            </a:r>
            <a:r>
              <a:rPr lang="en-US" dirty="0">
                <a:ea typeface="Calibri"/>
                <a:cs typeface="Calibri"/>
              </a:rPr>
              <a:t> field with the information</a:t>
            </a:r>
          </a:p>
          <a:p>
            <a:pPr lvl="1"/>
            <a:r>
              <a:rPr lang="en-US" dirty="0">
                <a:ea typeface="Calibri"/>
                <a:cs typeface="Calibri"/>
              </a:rPr>
              <a:t>… and either refresh or discard the information</a:t>
            </a:r>
          </a:p>
          <a:p>
            <a:pPr lvl="1"/>
            <a:r>
              <a:rPr lang="en-US" dirty="0">
                <a:ea typeface="Calibri"/>
                <a:cs typeface="Calibri"/>
              </a:rPr>
              <a:t>Key for </a:t>
            </a:r>
            <a:r>
              <a:rPr lang="en-US" dirty="0">
                <a:solidFill>
                  <a:srgbClr val="0000FF"/>
                </a:solidFill>
                <a:ea typeface="Calibri"/>
                <a:cs typeface="Calibri"/>
              </a:rPr>
              <a:t>robustness</a:t>
            </a:r>
            <a:r>
              <a:rPr lang="en-US" dirty="0">
                <a:ea typeface="Calibri"/>
                <a:cs typeface="Calibri"/>
              </a:rPr>
              <a:t> in the face of unpredictable change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0879722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2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2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2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6723" grpId="0" build="p"/>
    </p:bld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Why Not Use DNS-Like Tables?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20000"/>
          </a:bodyPr>
          <a:lstStyle/>
          <a:p>
            <a:r>
              <a:rPr lang="en-US" dirty="0"/>
              <a:t>When host arrives:</a:t>
            </a:r>
          </a:p>
          <a:p>
            <a:pPr lvl="1"/>
            <a:r>
              <a:rPr lang="en-US" dirty="0"/>
              <a:t>Assign it an IP address that will last as long it is present</a:t>
            </a:r>
          </a:p>
          <a:p>
            <a:pPr lvl="1"/>
            <a:r>
              <a:rPr lang="en-US" dirty="0"/>
              <a:t>Add an entry into a table in DNS-server that maps MAC to IP addresses</a:t>
            </a:r>
          </a:p>
          <a:p>
            <a:pPr marL="1828800" lvl="4" indent="0">
              <a:buNone/>
            </a:pPr>
            <a:endParaRPr lang="en-US" dirty="0"/>
          </a:p>
          <a:p>
            <a:r>
              <a:rPr lang="en-US" dirty="0"/>
              <a:t>Answer: </a:t>
            </a:r>
          </a:p>
          <a:p>
            <a:pPr lvl="1"/>
            <a:r>
              <a:rPr lang="en-US" dirty="0"/>
              <a:t>Names: explicit creation, and are plentiful</a:t>
            </a:r>
          </a:p>
          <a:p>
            <a:pPr lvl="1"/>
            <a:r>
              <a:rPr lang="en-US" dirty="0"/>
              <a:t>Hosts: come and go without informing network</a:t>
            </a:r>
          </a:p>
          <a:p>
            <a:pPr lvl="2"/>
            <a:r>
              <a:rPr lang="en-US" dirty="0"/>
              <a:t>Must do mapping on demand</a:t>
            </a:r>
          </a:p>
          <a:p>
            <a:pPr lvl="1"/>
            <a:r>
              <a:rPr lang="en-US" dirty="0"/>
              <a:t>Addresses: not plentiful, need to reuse and remap</a:t>
            </a:r>
          </a:p>
          <a:p>
            <a:pPr lvl="2"/>
            <a:r>
              <a:rPr lang="en-US" dirty="0"/>
              <a:t>Soft-state enables dynamic reuse</a:t>
            </a:r>
          </a:p>
          <a:p>
            <a:pPr lvl="1"/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4A0A2D-594B-8E49-B425-D639F4F9ACCA}" type="slidenum">
              <a:rPr lang="en-US" smtClean="0">
                <a:solidFill>
                  <a:srgbClr val="000000"/>
                </a:solidFill>
              </a:rPr>
              <a:pPr/>
              <a:t>114</a:t>
            </a:fld>
            <a:endParaRPr lang="en-US">
              <a:solidFill>
                <a:srgbClr val="000000"/>
              </a:solidFill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2108594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4124960" cy="1143000"/>
          </a:xfrm>
        </p:spPr>
        <p:txBody>
          <a:bodyPr/>
          <a:lstStyle/>
          <a:p>
            <a:r>
              <a:rPr lang="en-US" dirty="0"/>
              <a:t>IPv6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928616"/>
          </a:xfrm>
        </p:spPr>
        <p:txBody>
          <a:bodyPr>
            <a:normAutofit fontScale="77500" lnSpcReduction="20000"/>
          </a:bodyPr>
          <a:lstStyle/>
          <a:p>
            <a:r>
              <a:rPr lang="en-US" dirty="0"/>
              <a:t>Motivated by address exhaustion</a:t>
            </a:r>
          </a:p>
          <a:p>
            <a:pPr lvl="1"/>
            <a:r>
              <a:rPr lang="en-US" dirty="0"/>
              <a:t>addresses are larger</a:t>
            </a:r>
          </a:p>
          <a:p>
            <a:pPr lvl="1"/>
            <a:r>
              <a:rPr lang="en-US" dirty="0"/>
              <a:t>packet headers are laid out differently</a:t>
            </a:r>
          </a:p>
          <a:p>
            <a:pPr lvl="1"/>
            <a:r>
              <a:rPr lang="en-US" dirty="0"/>
              <a:t>address management and configuration are completely different</a:t>
            </a:r>
          </a:p>
          <a:p>
            <a:pPr lvl="1"/>
            <a:r>
              <a:rPr lang="en-US" dirty="0"/>
              <a:t>some DNS behavior changes</a:t>
            </a:r>
          </a:p>
          <a:p>
            <a:pPr lvl="1"/>
            <a:r>
              <a:rPr lang="en-US" dirty="0"/>
              <a:t>some sockets code changes</a:t>
            </a:r>
          </a:p>
          <a:p>
            <a:pPr lvl="1"/>
            <a:r>
              <a:rPr lang="en-US" i="1" dirty="0"/>
              <a:t>everybody now has a hard time parsing IP addresses</a:t>
            </a:r>
          </a:p>
          <a:p>
            <a:pPr lvl="1"/>
            <a:endParaRPr lang="en-US" dirty="0"/>
          </a:p>
          <a:p>
            <a:r>
              <a:rPr lang="en-US" dirty="0"/>
              <a:t>Steve </a:t>
            </a:r>
            <a:r>
              <a:rPr lang="en-US" dirty="0" err="1"/>
              <a:t>Deering</a:t>
            </a:r>
            <a:r>
              <a:rPr lang="en-US" dirty="0"/>
              <a:t> focused on simplifying IP</a:t>
            </a:r>
          </a:p>
          <a:p>
            <a:pPr lvl="1"/>
            <a:r>
              <a:rPr lang="en-US" dirty="0"/>
              <a:t>Got rid of all fields that were not absolutely necessary</a:t>
            </a:r>
          </a:p>
          <a:p>
            <a:pPr lvl="1"/>
            <a:r>
              <a:rPr lang="en-US" dirty="0"/>
              <a:t>“Spring Cleaning” for IP</a:t>
            </a:r>
          </a:p>
          <a:p>
            <a:pPr lvl="1"/>
            <a:endParaRPr lang="en-US" dirty="0"/>
          </a:p>
          <a:p>
            <a:r>
              <a:rPr lang="en-US" dirty="0"/>
              <a:t>Result is an elegant, if unambitious, protocol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9648D89-58AB-BC45-AE0C-6A5235B6E242}" type="slidenum">
              <a:rPr lang="en-US" smtClean="0"/>
              <a:pPr>
                <a:defRPr/>
              </a:pPr>
              <a:t>115</a:t>
            </a:fld>
            <a:endParaRPr lang="en-US"/>
          </a:p>
        </p:txBody>
      </p:sp>
      <p:pic>
        <p:nvPicPr>
          <p:cNvPr id="5" name="Picture 4" descr="IPv4.GIF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74467" y="26670"/>
            <a:ext cx="4369533" cy="1390968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704BDC6D-FC97-2A41-99EA-E04A1D6CB8F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674513" y="5074920"/>
            <a:ext cx="2469487" cy="1783080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432CA816-0C6C-7744-A347-19713AFB45FB}"/>
              </a:ext>
            </a:extLst>
          </p:cNvPr>
          <p:cNvSpPr txBox="1"/>
          <p:nvPr/>
        </p:nvSpPr>
        <p:spPr>
          <a:xfrm rot="21245497">
            <a:off x="1540204" y="1286078"/>
            <a:ext cx="1652452" cy="40011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GB" sz="2000" dirty="0"/>
              <a:t>prematurely</a:t>
            </a:r>
          </a:p>
        </p:txBody>
      </p:sp>
      <p:sp>
        <p:nvSpPr>
          <p:cNvPr id="8" name="Up Arrow 7">
            <a:extLst>
              <a:ext uri="{FF2B5EF4-FFF2-40B4-BE49-F238E27FC236}">
                <a16:creationId xmlns:a16="http://schemas.microsoft.com/office/drawing/2014/main" id="{0AFCB4A7-76E5-D14F-A1FD-C1601C02B781}"/>
              </a:ext>
            </a:extLst>
          </p:cNvPr>
          <p:cNvSpPr/>
          <p:nvPr/>
        </p:nvSpPr>
        <p:spPr>
          <a:xfrm>
            <a:off x="2148840" y="1861457"/>
            <a:ext cx="241663" cy="169818"/>
          </a:xfrm>
          <a:prstGeom prst="upArrow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8678722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</p:bld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IPv6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sz="2000" dirty="0"/>
              <a:t>Larger address space</a:t>
            </a:r>
          </a:p>
          <a:p>
            <a:endParaRPr lang="en-US" sz="2000" dirty="0"/>
          </a:p>
          <a:p>
            <a:r>
              <a:rPr lang="en-US" sz="2000" dirty="0"/>
              <a:t>Auto-configuration (not new but better than IPv4)</a:t>
            </a:r>
          </a:p>
          <a:p>
            <a:endParaRPr lang="en-US" sz="2000" dirty="0"/>
          </a:p>
          <a:p>
            <a:r>
              <a:rPr lang="en-US" sz="2000" dirty="0"/>
              <a:t>Cleanup</a:t>
            </a:r>
          </a:p>
          <a:p>
            <a:pPr marL="342900" lvl="1" indent="-342900">
              <a:buFont typeface="Arial"/>
              <a:buChar char="•"/>
            </a:pPr>
            <a:r>
              <a:rPr lang="en-US" sz="2000" dirty="0"/>
              <a:t>Eliminate fragmentation</a:t>
            </a:r>
          </a:p>
          <a:p>
            <a:pPr marL="342900" lvl="1" indent="-342900">
              <a:buFont typeface="Arial"/>
              <a:buChar char="•"/>
            </a:pPr>
            <a:r>
              <a:rPr lang="en-US" sz="2000" dirty="0"/>
              <a:t>Eliminate checksum</a:t>
            </a:r>
          </a:p>
          <a:p>
            <a:pPr marL="342900" lvl="2" indent="-342900"/>
            <a:r>
              <a:rPr lang="en-US" sz="2000" dirty="0"/>
              <a:t>Pseudo-header (w/o Hop Limit) covered by transport layer</a:t>
            </a:r>
          </a:p>
          <a:p>
            <a:pPr marL="342900" lvl="1" indent="-342900">
              <a:buFont typeface="Arial"/>
              <a:buChar char="•"/>
            </a:pPr>
            <a:r>
              <a:rPr lang="en-US" sz="2000" dirty="0"/>
              <a:t>Flow label</a:t>
            </a:r>
          </a:p>
          <a:p>
            <a:pPr marL="342900" lvl="1" indent="-342900">
              <a:buFont typeface="Arial"/>
              <a:buChar char="•"/>
            </a:pPr>
            <a:r>
              <a:rPr lang="en-US" sz="2000" dirty="0"/>
              <a:t>Increase minimum MTU from 576 to 1280</a:t>
            </a:r>
          </a:p>
          <a:p>
            <a:pPr marL="342900" lvl="1" indent="-342900">
              <a:buFont typeface="Arial"/>
              <a:buChar char="•"/>
            </a:pPr>
            <a:r>
              <a:rPr lang="en-US" sz="2000" dirty="0"/>
              <a:t>Replace broadcasts with multicast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220B50-5D96-834B-8295-1A235E69E720}" type="slidenum">
              <a:rPr lang="en-US" smtClean="0"/>
              <a:t>116</a:t>
            </a:fld>
            <a:endParaRPr 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97AB84CC-85F4-E34D-B38B-3C71CD6449B3}"/>
              </a:ext>
            </a:extLst>
          </p:cNvPr>
          <p:cNvSpPr txBox="1"/>
          <p:nvPr/>
        </p:nvSpPr>
        <p:spPr>
          <a:xfrm>
            <a:off x="637563" y="6056851"/>
            <a:ext cx="73068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/>
              <a:t>IPv6 slides are hugely improved thanks to Stephen </a:t>
            </a:r>
            <a:r>
              <a:rPr lang="en-GB" dirty="0" err="1"/>
              <a:t>Strowes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583469527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220B50-5D96-834B-8295-1A235E69E720}" type="slidenum">
              <a:rPr lang="en-US" smtClean="0"/>
              <a:t>117</a:t>
            </a:fld>
            <a:endParaRPr lang="en-US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45440528"/>
              </p:ext>
            </p:extLst>
          </p:nvPr>
        </p:nvGraphicFramePr>
        <p:xfrm>
          <a:off x="0" y="100620"/>
          <a:ext cx="9144000" cy="66751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7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59675">
                <a:tc>
                  <a:txBody>
                    <a:bodyPr/>
                    <a:lstStyle/>
                    <a:p>
                      <a:pPr algn="ctr"/>
                      <a:r>
                        <a:rPr lang="en-US" b="1" dirty="0">
                          <a:latin typeface="verdana"/>
                        </a:rPr>
                        <a:t>IPv4 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>
                          <a:latin typeface="verdana"/>
                        </a:rPr>
                        <a:t>IPv6 </a:t>
                      </a:r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9729"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Addresses are 32 bits (4 bytes) in length. </a:t>
                      </a:r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>
                          <a:latin typeface="verdana"/>
                        </a:rPr>
                        <a:t>Addresses are 128 bits (16 bytes) in length </a:t>
                      </a:r>
                      <a:endParaRPr lang="en-US" sz="140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09539"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Address (A) resource records in DNS to map host names to IPv4 addresses. </a:t>
                      </a:r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Address (AAAA) resource records in DNS to map host names to IPv6 addresses. </a:t>
                      </a:r>
                      <a:endParaRPr lang="en-US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19349"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Pointer (PTR) resource records in the IN-ADDR.ARPA DNS domain to map IPv4 addresses to host names. </a:t>
                      </a:r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Pointer (PTR) resource records in the IP6.ARPA DNS domain to map IPv6 addresses to host names. </a:t>
                      </a:r>
                      <a:endParaRPr lang="en-US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09539"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IPSec is optional and should be supported externally </a:t>
                      </a:r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IPSec support is not optional </a:t>
                      </a:r>
                      <a:endParaRPr lang="en-US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19349"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Header does not identify packet flow for </a:t>
                      </a:r>
                      <a:r>
                        <a:rPr lang="en-US" sz="1400" dirty="0" err="1">
                          <a:latin typeface="verdana"/>
                        </a:rPr>
                        <a:t>QoS</a:t>
                      </a:r>
                      <a:r>
                        <a:rPr lang="en-US" sz="1400" dirty="0">
                          <a:latin typeface="verdana"/>
                        </a:rPr>
                        <a:t> handling by routers </a:t>
                      </a:r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Header contains Flow Label field, which Identifies packet flow for </a:t>
                      </a:r>
                      <a:r>
                        <a:rPr lang="en-US" sz="1400" dirty="0" err="1">
                          <a:latin typeface="verdana"/>
                        </a:rPr>
                        <a:t>QoS</a:t>
                      </a:r>
                      <a:r>
                        <a:rPr lang="en-US" sz="1400" dirty="0">
                          <a:latin typeface="verdana"/>
                        </a:rPr>
                        <a:t> handling by router. </a:t>
                      </a:r>
                      <a:endParaRPr lang="en-US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09539">
                <a:tc>
                  <a:txBody>
                    <a:bodyPr/>
                    <a:lstStyle/>
                    <a:p>
                      <a:r>
                        <a:rPr lang="en-US" sz="1400">
                          <a:latin typeface="verdana"/>
                        </a:rPr>
                        <a:t>Both routers and the sending host fragment packets. </a:t>
                      </a:r>
                      <a:endParaRPr lang="en-US" sz="14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Routers do not support packet fragmentation. Sending host fragments packets </a:t>
                      </a:r>
                      <a:endParaRPr lang="en-US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99729">
                <a:tc>
                  <a:txBody>
                    <a:bodyPr/>
                    <a:lstStyle/>
                    <a:p>
                      <a:r>
                        <a:rPr lang="en-US" sz="1400">
                          <a:latin typeface="verdana"/>
                        </a:rPr>
                        <a:t>Header includes a checksum. </a:t>
                      </a:r>
                      <a:endParaRPr lang="en-US" sz="14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Header does not include a checksum. </a:t>
                      </a:r>
                      <a:endParaRPr lang="en-US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99729">
                <a:tc>
                  <a:txBody>
                    <a:bodyPr/>
                    <a:lstStyle/>
                    <a:p>
                      <a:r>
                        <a:rPr lang="en-US" sz="1400">
                          <a:latin typeface="verdana"/>
                        </a:rPr>
                        <a:t>Header includes options. </a:t>
                      </a:r>
                      <a:endParaRPr lang="en-US" sz="14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Optional data is supported as extension headers. </a:t>
                      </a:r>
                      <a:endParaRPr lang="en-US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509539">
                <a:tc>
                  <a:txBody>
                    <a:bodyPr/>
                    <a:lstStyle/>
                    <a:p>
                      <a:r>
                        <a:rPr lang="en-US" sz="1400">
                          <a:latin typeface="verdana"/>
                        </a:rPr>
                        <a:t>ARP uses broadcast ARP request to resolve IP to MAC/Hardware address. </a:t>
                      </a:r>
                      <a:endParaRPr lang="en-US" sz="14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Multicast Neighbor Solicitation messages resolve IP addresses to MAC addresses. </a:t>
                      </a:r>
                      <a:endParaRPr lang="en-US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509539">
                <a:tc>
                  <a:txBody>
                    <a:bodyPr/>
                    <a:lstStyle/>
                    <a:p>
                      <a:r>
                        <a:rPr lang="en-US" sz="1400">
                          <a:latin typeface="verdana"/>
                        </a:rPr>
                        <a:t>Internet Group Management Protocol (IGMP) manages membership in local subnet groups. </a:t>
                      </a:r>
                      <a:endParaRPr lang="en-US" sz="14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>
                          <a:latin typeface="verdana"/>
                        </a:rPr>
                        <a:t>Multicast Listener Discovery (MLD) messages manage membership in local subnet groups. </a:t>
                      </a:r>
                      <a:endParaRPr lang="en-US" sz="140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509539">
                <a:tc>
                  <a:txBody>
                    <a:bodyPr/>
                    <a:lstStyle/>
                    <a:p>
                      <a:r>
                        <a:rPr lang="en-US" sz="1400">
                          <a:latin typeface="verdana"/>
                        </a:rPr>
                        <a:t>Broadcast addresses are used to send traffic to all nodes on a subnet. </a:t>
                      </a:r>
                      <a:endParaRPr lang="en-US" sz="14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>
                          <a:latin typeface="verdana"/>
                        </a:rPr>
                        <a:t>IPv6 uses a link-local scope all-nodes multicast address. </a:t>
                      </a:r>
                      <a:endParaRPr lang="en-US" sz="140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99729">
                <a:tc>
                  <a:txBody>
                    <a:bodyPr/>
                    <a:lstStyle/>
                    <a:p>
                      <a:r>
                        <a:rPr lang="en-US" sz="1400">
                          <a:latin typeface="verdana"/>
                        </a:rPr>
                        <a:t>Configured either manually or through DHCP. </a:t>
                      </a:r>
                      <a:endParaRPr lang="en-US" sz="14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>
                          <a:latin typeface="verdana"/>
                        </a:rPr>
                        <a:t>Does not require manual configuration or DHCP. </a:t>
                      </a:r>
                      <a:endParaRPr lang="en-US" sz="140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509539">
                <a:tc>
                  <a:txBody>
                    <a:bodyPr/>
                    <a:lstStyle/>
                    <a:p>
                      <a:r>
                        <a:rPr lang="en-US" sz="1400">
                          <a:latin typeface="verdana"/>
                        </a:rPr>
                        <a:t>Must support a 576-byte packet size (possibly fragmented). </a:t>
                      </a:r>
                      <a:endParaRPr lang="en-US" sz="14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Must support a 1280-byte packet size (without fragmentation). </a:t>
                      </a:r>
                      <a:endParaRPr lang="en-US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62429960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Larger Address Space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sz="2000" dirty="0"/>
              <a:t>IPv4 = 4,294,967,295 addresses</a:t>
            </a:r>
          </a:p>
          <a:p>
            <a:r>
              <a:rPr lang="en-US" sz="2000" dirty="0"/>
              <a:t>IPv6 = 340,282,366,920,938,463,374,607,432,768,211,456 addresses</a:t>
            </a:r>
          </a:p>
          <a:p>
            <a:r>
              <a:rPr lang="en-US" sz="2000" dirty="0"/>
              <a:t>4x in number of bits translates to </a:t>
            </a:r>
            <a:r>
              <a:rPr lang="en-US" sz="2000" b="1" u="sng" dirty="0"/>
              <a:t>huge</a:t>
            </a:r>
            <a:r>
              <a:rPr lang="en-US" sz="2000" dirty="0"/>
              <a:t> increase in address space!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220B50-5D96-834B-8295-1A235E69E720}" type="slidenum">
              <a:rPr lang="en-US" smtClean="0"/>
              <a:t>118</a:t>
            </a:fld>
            <a:endParaRPr lang="en-US"/>
          </a:p>
        </p:txBody>
      </p:sp>
      <p:pic>
        <p:nvPicPr>
          <p:cNvPr id="7" name="Picture 6" descr="014G_530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143000" y="3468293"/>
            <a:ext cx="6700838" cy="19383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221841487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Other Significant Protocol Changes - 1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343769"/>
            <a:ext cx="8229600" cy="4525963"/>
          </a:xfrm>
        </p:spPr>
        <p:txBody>
          <a:bodyPr>
            <a:normAutofit/>
          </a:bodyPr>
          <a:lstStyle/>
          <a:p>
            <a:r>
              <a:rPr lang="en-US" sz="2000" dirty="0"/>
              <a:t>Increased minimum MTU from 576 to 1280</a:t>
            </a:r>
          </a:p>
          <a:p>
            <a:r>
              <a:rPr lang="en-US" sz="2000" dirty="0"/>
              <a:t>No </a:t>
            </a:r>
            <a:r>
              <a:rPr lang="en-US" sz="2000" dirty="0" err="1"/>
              <a:t>enroute</a:t>
            </a:r>
            <a:r>
              <a:rPr lang="en-US" sz="2000" dirty="0"/>
              <a:t> fragmentation… fragmentation only at source</a:t>
            </a:r>
          </a:p>
          <a:p>
            <a:r>
              <a:rPr lang="en-US" sz="2000" dirty="0"/>
              <a:t>Header changes (20bytes to 40bytes)</a:t>
            </a:r>
          </a:p>
          <a:p>
            <a:r>
              <a:rPr lang="en-US" sz="2000" dirty="0"/>
              <a:t>Replace broadcast with multicast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220B50-5D96-834B-8295-1A235E69E720}" type="slidenum">
              <a:rPr lang="en-US" smtClean="0"/>
              <a:t>119</a:t>
            </a:fld>
            <a:endParaRPr lang="en-US"/>
          </a:p>
        </p:txBody>
      </p:sp>
      <p:grpSp>
        <p:nvGrpSpPr>
          <p:cNvPr id="7" name="Group 6"/>
          <p:cNvGrpSpPr>
            <a:grpSpLocks/>
          </p:cNvGrpSpPr>
          <p:nvPr/>
        </p:nvGrpSpPr>
        <p:grpSpPr bwMode="auto">
          <a:xfrm>
            <a:off x="663514" y="2881675"/>
            <a:ext cx="3581400" cy="2020887"/>
            <a:chOff x="192" y="1127"/>
            <a:chExt cx="2632" cy="1560"/>
          </a:xfrm>
        </p:grpSpPr>
        <p:sp>
          <p:nvSpPr>
            <p:cNvPr id="8" name="Rectangle 7"/>
            <p:cNvSpPr>
              <a:spLocks noChangeArrowheads="1"/>
            </p:cNvSpPr>
            <p:nvPr/>
          </p:nvSpPr>
          <p:spPr bwMode="auto">
            <a:xfrm>
              <a:off x="2034" y="1444"/>
              <a:ext cx="790" cy="327"/>
            </a:xfrm>
            <a:prstGeom prst="rect">
              <a:avLst/>
            </a:prstGeom>
            <a:solidFill>
              <a:schemeClr val="accent2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Fragment </a:t>
              </a:r>
              <a:br>
                <a:rPr lang="en-US" sz="1200">
                  <a:solidFill>
                    <a:schemeClr val="bg1"/>
                  </a:solidFill>
                </a:rPr>
              </a:br>
              <a:r>
                <a:rPr lang="en-US" sz="1200">
                  <a:solidFill>
                    <a:schemeClr val="bg1"/>
                  </a:solidFill>
                </a:rPr>
                <a:t>Offset</a:t>
              </a:r>
            </a:p>
          </p:txBody>
        </p:sp>
        <p:sp>
          <p:nvSpPr>
            <p:cNvPr id="9" name="Rectangle 8"/>
            <p:cNvSpPr>
              <a:spLocks noChangeArrowheads="1"/>
            </p:cNvSpPr>
            <p:nvPr/>
          </p:nvSpPr>
          <p:spPr bwMode="auto">
            <a:xfrm>
              <a:off x="1619" y="1444"/>
              <a:ext cx="415" cy="327"/>
            </a:xfrm>
            <a:prstGeom prst="rect">
              <a:avLst/>
            </a:prstGeom>
            <a:solidFill>
              <a:schemeClr val="accent2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Flags</a:t>
              </a:r>
            </a:p>
          </p:txBody>
        </p:sp>
        <p:sp>
          <p:nvSpPr>
            <p:cNvPr id="10" name="Rectangle 9"/>
            <p:cNvSpPr>
              <a:spLocks noChangeArrowheads="1"/>
            </p:cNvSpPr>
            <p:nvPr/>
          </p:nvSpPr>
          <p:spPr bwMode="auto">
            <a:xfrm>
              <a:off x="1619" y="1127"/>
              <a:ext cx="1205" cy="317"/>
            </a:xfrm>
            <a:prstGeom prst="rect">
              <a:avLst/>
            </a:prstGeom>
            <a:solidFill>
              <a:srgbClr val="4B87C3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Total Length</a:t>
              </a:r>
            </a:p>
          </p:txBody>
        </p:sp>
        <p:sp>
          <p:nvSpPr>
            <p:cNvPr id="11" name="Rectangle 10"/>
            <p:cNvSpPr>
              <a:spLocks noChangeArrowheads="1"/>
            </p:cNvSpPr>
            <p:nvPr/>
          </p:nvSpPr>
          <p:spPr bwMode="auto">
            <a:xfrm>
              <a:off x="918" y="1127"/>
              <a:ext cx="701" cy="317"/>
            </a:xfrm>
            <a:prstGeom prst="rect">
              <a:avLst/>
            </a:prstGeom>
            <a:solidFill>
              <a:srgbClr val="4B87C3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Type of </a:t>
              </a:r>
              <a:br>
                <a:rPr lang="en-US" sz="1200">
                  <a:solidFill>
                    <a:schemeClr val="bg1"/>
                  </a:solidFill>
                </a:rPr>
              </a:br>
              <a:r>
                <a:rPr lang="en-US" sz="1200">
                  <a:solidFill>
                    <a:schemeClr val="bg1"/>
                  </a:solidFill>
                </a:rPr>
                <a:t>Service</a:t>
              </a:r>
            </a:p>
          </p:txBody>
        </p:sp>
        <p:sp>
          <p:nvSpPr>
            <p:cNvPr id="12" name="Rectangle 11"/>
            <p:cNvSpPr>
              <a:spLocks noChangeArrowheads="1"/>
            </p:cNvSpPr>
            <p:nvPr/>
          </p:nvSpPr>
          <p:spPr bwMode="auto">
            <a:xfrm>
              <a:off x="642" y="1127"/>
              <a:ext cx="276" cy="317"/>
            </a:xfrm>
            <a:prstGeom prst="rect">
              <a:avLst/>
            </a:prstGeom>
            <a:solidFill>
              <a:schemeClr val="accent2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IHL</a:t>
              </a:r>
            </a:p>
          </p:txBody>
        </p:sp>
        <p:sp>
          <p:nvSpPr>
            <p:cNvPr id="13" name="Rectangle 12"/>
            <p:cNvSpPr>
              <a:spLocks noChangeArrowheads="1"/>
            </p:cNvSpPr>
            <p:nvPr/>
          </p:nvSpPr>
          <p:spPr bwMode="auto">
            <a:xfrm>
              <a:off x="2156" y="2502"/>
              <a:ext cx="668" cy="185"/>
            </a:xfrm>
            <a:prstGeom prst="rect">
              <a:avLst/>
            </a:prstGeom>
            <a:solidFill>
              <a:schemeClr val="accent2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Padding</a:t>
              </a:r>
            </a:p>
          </p:txBody>
        </p:sp>
        <p:sp>
          <p:nvSpPr>
            <p:cNvPr id="14" name="Rectangle 13"/>
            <p:cNvSpPr>
              <a:spLocks noChangeArrowheads="1"/>
            </p:cNvSpPr>
            <p:nvPr/>
          </p:nvSpPr>
          <p:spPr bwMode="auto">
            <a:xfrm>
              <a:off x="192" y="2502"/>
              <a:ext cx="1964" cy="185"/>
            </a:xfrm>
            <a:prstGeom prst="rect">
              <a:avLst/>
            </a:prstGeom>
            <a:solidFill>
              <a:schemeClr val="accent2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Options</a:t>
              </a:r>
            </a:p>
          </p:txBody>
        </p:sp>
        <p:sp>
          <p:nvSpPr>
            <p:cNvPr id="15" name="Rectangle 14"/>
            <p:cNvSpPr>
              <a:spLocks noChangeArrowheads="1"/>
            </p:cNvSpPr>
            <p:nvPr/>
          </p:nvSpPr>
          <p:spPr bwMode="auto">
            <a:xfrm>
              <a:off x="192" y="2299"/>
              <a:ext cx="2632" cy="203"/>
            </a:xfrm>
            <a:prstGeom prst="rect">
              <a:avLst/>
            </a:prstGeom>
            <a:solidFill>
              <a:srgbClr val="F3BF2D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 dirty="0">
                  <a:solidFill>
                    <a:srgbClr val="000000"/>
                  </a:solidFill>
                </a:rPr>
                <a:t>Destination Address</a:t>
              </a:r>
            </a:p>
          </p:txBody>
        </p:sp>
        <p:sp>
          <p:nvSpPr>
            <p:cNvPr id="16" name="Rectangle 15"/>
            <p:cNvSpPr>
              <a:spLocks noChangeArrowheads="1"/>
            </p:cNvSpPr>
            <p:nvPr/>
          </p:nvSpPr>
          <p:spPr bwMode="auto">
            <a:xfrm>
              <a:off x="192" y="2097"/>
              <a:ext cx="2632" cy="202"/>
            </a:xfrm>
            <a:prstGeom prst="rect">
              <a:avLst/>
            </a:prstGeom>
            <a:solidFill>
              <a:srgbClr val="F3BF2D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rgbClr val="000000"/>
                  </a:solidFill>
                </a:rPr>
                <a:t>Source Address</a:t>
              </a:r>
            </a:p>
          </p:txBody>
        </p:sp>
        <p:sp>
          <p:nvSpPr>
            <p:cNvPr id="17" name="Rectangle 16"/>
            <p:cNvSpPr>
              <a:spLocks noChangeArrowheads="1"/>
            </p:cNvSpPr>
            <p:nvPr/>
          </p:nvSpPr>
          <p:spPr bwMode="auto">
            <a:xfrm>
              <a:off x="1619" y="1771"/>
              <a:ext cx="1205" cy="326"/>
            </a:xfrm>
            <a:prstGeom prst="rect">
              <a:avLst/>
            </a:prstGeom>
            <a:solidFill>
              <a:schemeClr val="accent2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 dirty="0">
                  <a:solidFill>
                    <a:schemeClr val="bg1"/>
                  </a:solidFill>
                </a:rPr>
                <a:t>Header Checksum</a:t>
              </a:r>
            </a:p>
          </p:txBody>
        </p:sp>
        <p:sp>
          <p:nvSpPr>
            <p:cNvPr id="18" name="Rectangle 17"/>
            <p:cNvSpPr>
              <a:spLocks noChangeArrowheads="1"/>
            </p:cNvSpPr>
            <p:nvPr/>
          </p:nvSpPr>
          <p:spPr bwMode="auto">
            <a:xfrm>
              <a:off x="918" y="1771"/>
              <a:ext cx="701" cy="326"/>
            </a:xfrm>
            <a:prstGeom prst="rect">
              <a:avLst/>
            </a:prstGeom>
            <a:solidFill>
              <a:srgbClr val="4B87C3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Protocol</a:t>
              </a:r>
            </a:p>
          </p:txBody>
        </p:sp>
        <p:sp>
          <p:nvSpPr>
            <p:cNvPr id="19" name="Rectangle 18"/>
            <p:cNvSpPr>
              <a:spLocks noChangeArrowheads="1"/>
            </p:cNvSpPr>
            <p:nvPr/>
          </p:nvSpPr>
          <p:spPr bwMode="auto">
            <a:xfrm>
              <a:off x="192" y="1771"/>
              <a:ext cx="726" cy="326"/>
            </a:xfrm>
            <a:prstGeom prst="rect">
              <a:avLst/>
            </a:prstGeom>
            <a:solidFill>
              <a:srgbClr val="4B87C3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Time to Live</a:t>
              </a:r>
            </a:p>
          </p:txBody>
        </p:sp>
        <p:sp>
          <p:nvSpPr>
            <p:cNvPr id="20" name="Rectangle 19"/>
            <p:cNvSpPr>
              <a:spLocks noChangeArrowheads="1"/>
            </p:cNvSpPr>
            <p:nvPr/>
          </p:nvSpPr>
          <p:spPr bwMode="auto">
            <a:xfrm>
              <a:off x="192" y="1444"/>
              <a:ext cx="1427" cy="327"/>
            </a:xfrm>
            <a:prstGeom prst="rect">
              <a:avLst/>
            </a:prstGeom>
            <a:solidFill>
              <a:schemeClr val="accent2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Identification</a:t>
              </a:r>
            </a:p>
          </p:txBody>
        </p:sp>
        <p:sp>
          <p:nvSpPr>
            <p:cNvPr id="21" name="Rectangle 20"/>
            <p:cNvSpPr>
              <a:spLocks noChangeArrowheads="1"/>
            </p:cNvSpPr>
            <p:nvPr/>
          </p:nvSpPr>
          <p:spPr bwMode="auto">
            <a:xfrm>
              <a:off x="192" y="1127"/>
              <a:ext cx="450" cy="317"/>
            </a:xfrm>
            <a:prstGeom prst="rect">
              <a:avLst/>
            </a:prstGeom>
            <a:solidFill>
              <a:srgbClr val="F3BF2D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rgbClr val="000000"/>
                  </a:solidFill>
                </a:rPr>
                <a:t>Version</a:t>
              </a:r>
            </a:p>
          </p:txBody>
        </p:sp>
        <p:sp>
          <p:nvSpPr>
            <p:cNvPr id="22" name="Line 18"/>
            <p:cNvSpPr>
              <a:spLocks noChangeShapeType="1"/>
            </p:cNvSpPr>
            <p:nvPr/>
          </p:nvSpPr>
          <p:spPr bwMode="gray">
            <a:xfrm>
              <a:off x="192" y="1444"/>
              <a:ext cx="2632" cy="0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Line 19"/>
            <p:cNvSpPr>
              <a:spLocks noChangeShapeType="1"/>
            </p:cNvSpPr>
            <p:nvPr/>
          </p:nvSpPr>
          <p:spPr bwMode="gray">
            <a:xfrm>
              <a:off x="192" y="1771"/>
              <a:ext cx="2632" cy="0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Line 20"/>
            <p:cNvSpPr>
              <a:spLocks noChangeShapeType="1"/>
            </p:cNvSpPr>
            <p:nvPr/>
          </p:nvSpPr>
          <p:spPr bwMode="gray">
            <a:xfrm>
              <a:off x="192" y="2097"/>
              <a:ext cx="2632" cy="0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Line 21"/>
            <p:cNvSpPr>
              <a:spLocks noChangeShapeType="1"/>
            </p:cNvSpPr>
            <p:nvPr/>
          </p:nvSpPr>
          <p:spPr bwMode="gray">
            <a:xfrm>
              <a:off x="192" y="2299"/>
              <a:ext cx="2632" cy="0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Line 22"/>
            <p:cNvSpPr>
              <a:spLocks noChangeShapeType="1"/>
            </p:cNvSpPr>
            <p:nvPr/>
          </p:nvSpPr>
          <p:spPr bwMode="gray">
            <a:xfrm>
              <a:off x="192" y="2502"/>
              <a:ext cx="2632" cy="0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Line 23"/>
            <p:cNvSpPr>
              <a:spLocks noChangeShapeType="1"/>
            </p:cNvSpPr>
            <p:nvPr/>
          </p:nvSpPr>
          <p:spPr bwMode="gray">
            <a:xfrm>
              <a:off x="918" y="1771"/>
              <a:ext cx="0" cy="326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Line 24"/>
            <p:cNvSpPr>
              <a:spLocks noChangeShapeType="1"/>
            </p:cNvSpPr>
            <p:nvPr/>
          </p:nvSpPr>
          <p:spPr bwMode="gray">
            <a:xfrm>
              <a:off x="642" y="1127"/>
              <a:ext cx="0" cy="317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Line 25"/>
            <p:cNvSpPr>
              <a:spLocks noChangeShapeType="1"/>
            </p:cNvSpPr>
            <p:nvPr/>
          </p:nvSpPr>
          <p:spPr bwMode="gray">
            <a:xfrm>
              <a:off x="918" y="1127"/>
              <a:ext cx="0" cy="317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Line 26"/>
            <p:cNvSpPr>
              <a:spLocks noChangeShapeType="1"/>
            </p:cNvSpPr>
            <p:nvPr/>
          </p:nvSpPr>
          <p:spPr bwMode="gray">
            <a:xfrm>
              <a:off x="1619" y="1127"/>
              <a:ext cx="0" cy="970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Line 27"/>
            <p:cNvSpPr>
              <a:spLocks noChangeShapeType="1"/>
            </p:cNvSpPr>
            <p:nvPr/>
          </p:nvSpPr>
          <p:spPr bwMode="gray">
            <a:xfrm>
              <a:off x="2034" y="1444"/>
              <a:ext cx="0" cy="327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Line 28"/>
            <p:cNvSpPr>
              <a:spLocks noChangeShapeType="1"/>
            </p:cNvSpPr>
            <p:nvPr/>
          </p:nvSpPr>
          <p:spPr bwMode="gray">
            <a:xfrm>
              <a:off x="2156" y="2502"/>
              <a:ext cx="0" cy="185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3" name="Group 32"/>
          <p:cNvGrpSpPr>
            <a:grpSpLocks/>
          </p:cNvGrpSpPr>
          <p:nvPr/>
        </p:nvGrpSpPr>
        <p:grpSpPr bwMode="auto">
          <a:xfrm>
            <a:off x="5332970" y="2881675"/>
            <a:ext cx="3581401" cy="2173286"/>
            <a:chOff x="2928" y="1150"/>
            <a:chExt cx="2640" cy="2778"/>
          </a:xfrm>
        </p:grpSpPr>
        <p:sp>
          <p:nvSpPr>
            <p:cNvPr id="34" name="Rectangle 33"/>
            <p:cNvSpPr>
              <a:spLocks noChangeArrowheads="1"/>
            </p:cNvSpPr>
            <p:nvPr/>
          </p:nvSpPr>
          <p:spPr bwMode="auto">
            <a:xfrm>
              <a:off x="4229" y="1688"/>
              <a:ext cx="669" cy="487"/>
            </a:xfrm>
            <a:prstGeom prst="rect">
              <a:avLst/>
            </a:prstGeom>
            <a:solidFill>
              <a:srgbClr val="4B87C3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Next </a:t>
              </a:r>
              <a:br>
                <a:rPr lang="en-US" sz="1200">
                  <a:solidFill>
                    <a:schemeClr val="bg1"/>
                  </a:solidFill>
                </a:rPr>
              </a:br>
              <a:r>
                <a:rPr lang="en-US" sz="1200">
                  <a:solidFill>
                    <a:schemeClr val="bg1"/>
                  </a:solidFill>
                </a:rPr>
                <a:t>Header</a:t>
              </a:r>
            </a:p>
          </p:txBody>
        </p:sp>
        <p:sp>
          <p:nvSpPr>
            <p:cNvPr id="35" name="Rectangle 34"/>
            <p:cNvSpPr>
              <a:spLocks noChangeArrowheads="1"/>
            </p:cNvSpPr>
            <p:nvPr/>
          </p:nvSpPr>
          <p:spPr bwMode="auto">
            <a:xfrm>
              <a:off x="4898" y="1688"/>
              <a:ext cx="670" cy="487"/>
            </a:xfrm>
            <a:prstGeom prst="rect">
              <a:avLst/>
            </a:prstGeom>
            <a:solidFill>
              <a:srgbClr val="4B87C3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Hop Limit</a:t>
              </a:r>
            </a:p>
          </p:txBody>
        </p:sp>
        <p:sp>
          <p:nvSpPr>
            <p:cNvPr id="36" name="Rectangle 35"/>
            <p:cNvSpPr>
              <a:spLocks noChangeArrowheads="1"/>
            </p:cNvSpPr>
            <p:nvPr/>
          </p:nvSpPr>
          <p:spPr bwMode="auto">
            <a:xfrm>
              <a:off x="4127" y="1150"/>
              <a:ext cx="1441" cy="538"/>
            </a:xfrm>
            <a:prstGeom prst="rect">
              <a:avLst/>
            </a:prstGeom>
            <a:solidFill>
              <a:srgbClr val="4798AB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 dirty="0">
                  <a:solidFill>
                    <a:schemeClr val="bg1"/>
                  </a:solidFill>
                </a:rPr>
                <a:t>Flow Label</a:t>
              </a:r>
            </a:p>
          </p:txBody>
        </p:sp>
        <p:sp>
          <p:nvSpPr>
            <p:cNvPr id="37" name="Rectangle 36"/>
            <p:cNvSpPr>
              <a:spLocks noChangeArrowheads="1"/>
            </p:cNvSpPr>
            <p:nvPr/>
          </p:nvSpPr>
          <p:spPr bwMode="auto">
            <a:xfrm>
              <a:off x="3379" y="1150"/>
              <a:ext cx="748" cy="538"/>
            </a:xfrm>
            <a:prstGeom prst="rect">
              <a:avLst/>
            </a:prstGeom>
            <a:solidFill>
              <a:srgbClr val="4B87C3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Traffic </a:t>
              </a:r>
              <a:br>
                <a:rPr lang="en-US" sz="1200">
                  <a:solidFill>
                    <a:schemeClr val="bg1"/>
                  </a:solidFill>
                </a:rPr>
              </a:br>
              <a:r>
                <a:rPr lang="en-US" sz="1200">
                  <a:solidFill>
                    <a:schemeClr val="bg1"/>
                  </a:solidFill>
                </a:rPr>
                <a:t>Class</a:t>
              </a:r>
            </a:p>
          </p:txBody>
        </p:sp>
        <p:sp>
          <p:nvSpPr>
            <p:cNvPr id="38" name="Rectangle 37"/>
            <p:cNvSpPr>
              <a:spLocks noChangeArrowheads="1"/>
            </p:cNvSpPr>
            <p:nvPr/>
          </p:nvSpPr>
          <p:spPr bwMode="auto">
            <a:xfrm>
              <a:off x="2928" y="3042"/>
              <a:ext cx="2640" cy="886"/>
            </a:xfrm>
            <a:prstGeom prst="rect">
              <a:avLst/>
            </a:prstGeom>
            <a:solidFill>
              <a:srgbClr val="F3BF2D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600" dirty="0">
                  <a:solidFill>
                    <a:srgbClr val="000000"/>
                  </a:solidFill>
                </a:rPr>
                <a:t>Destination Address</a:t>
              </a:r>
            </a:p>
          </p:txBody>
        </p:sp>
        <p:sp>
          <p:nvSpPr>
            <p:cNvPr id="39" name="Rectangle 38"/>
            <p:cNvSpPr>
              <a:spLocks noChangeArrowheads="1"/>
            </p:cNvSpPr>
            <p:nvPr/>
          </p:nvSpPr>
          <p:spPr bwMode="auto">
            <a:xfrm>
              <a:off x="2928" y="2175"/>
              <a:ext cx="2640" cy="867"/>
            </a:xfrm>
            <a:prstGeom prst="rect">
              <a:avLst/>
            </a:prstGeom>
            <a:solidFill>
              <a:srgbClr val="F3BF2D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600">
                  <a:solidFill>
                    <a:srgbClr val="000000"/>
                  </a:solidFill>
                </a:rPr>
                <a:t>Source Address</a:t>
              </a:r>
            </a:p>
          </p:txBody>
        </p:sp>
        <p:sp>
          <p:nvSpPr>
            <p:cNvPr id="40" name="Rectangle 39"/>
            <p:cNvSpPr>
              <a:spLocks noChangeArrowheads="1"/>
            </p:cNvSpPr>
            <p:nvPr/>
          </p:nvSpPr>
          <p:spPr bwMode="auto">
            <a:xfrm>
              <a:off x="2928" y="1688"/>
              <a:ext cx="1301" cy="487"/>
            </a:xfrm>
            <a:prstGeom prst="rect">
              <a:avLst/>
            </a:prstGeom>
            <a:solidFill>
              <a:srgbClr val="4B87C3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Payload Length</a:t>
              </a:r>
            </a:p>
          </p:txBody>
        </p:sp>
        <p:sp>
          <p:nvSpPr>
            <p:cNvPr id="41" name="Rectangle 40"/>
            <p:cNvSpPr>
              <a:spLocks noChangeArrowheads="1"/>
            </p:cNvSpPr>
            <p:nvPr/>
          </p:nvSpPr>
          <p:spPr bwMode="auto">
            <a:xfrm>
              <a:off x="2928" y="1150"/>
              <a:ext cx="451" cy="538"/>
            </a:xfrm>
            <a:prstGeom prst="rect">
              <a:avLst/>
            </a:prstGeom>
            <a:solidFill>
              <a:srgbClr val="F3BF2D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rgbClr val="000000"/>
                  </a:solidFill>
                </a:rPr>
                <a:t>Version</a:t>
              </a:r>
            </a:p>
          </p:txBody>
        </p:sp>
        <p:sp>
          <p:nvSpPr>
            <p:cNvPr id="42" name="Line 39"/>
            <p:cNvSpPr>
              <a:spLocks noChangeShapeType="1"/>
            </p:cNvSpPr>
            <p:nvPr/>
          </p:nvSpPr>
          <p:spPr bwMode="gray">
            <a:xfrm>
              <a:off x="2928" y="1688"/>
              <a:ext cx="2640" cy="0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Line 40"/>
            <p:cNvSpPr>
              <a:spLocks noChangeShapeType="1"/>
            </p:cNvSpPr>
            <p:nvPr/>
          </p:nvSpPr>
          <p:spPr bwMode="gray">
            <a:xfrm>
              <a:off x="2928" y="2175"/>
              <a:ext cx="2640" cy="0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Line 41"/>
            <p:cNvSpPr>
              <a:spLocks noChangeShapeType="1"/>
            </p:cNvSpPr>
            <p:nvPr/>
          </p:nvSpPr>
          <p:spPr bwMode="gray">
            <a:xfrm>
              <a:off x="2928" y="3042"/>
              <a:ext cx="2640" cy="0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Line 42"/>
            <p:cNvSpPr>
              <a:spLocks noChangeShapeType="1"/>
            </p:cNvSpPr>
            <p:nvPr/>
          </p:nvSpPr>
          <p:spPr bwMode="gray">
            <a:xfrm>
              <a:off x="3379" y="1150"/>
              <a:ext cx="0" cy="538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Line 43"/>
            <p:cNvSpPr>
              <a:spLocks noChangeShapeType="1"/>
            </p:cNvSpPr>
            <p:nvPr/>
          </p:nvSpPr>
          <p:spPr bwMode="gray">
            <a:xfrm>
              <a:off x="4127" y="1150"/>
              <a:ext cx="0" cy="538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Line 44"/>
            <p:cNvSpPr>
              <a:spLocks noChangeShapeType="1"/>
            </p:cNvSpPr>
            <p:nvPr/>
          </p:nvSpPr>
          <p:spPr bwMode="gray">
            <a:xfrm>
              <a:off x="4898" y="1688"/>
              <a:ext cx="0" cy="487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Line 45"/>
            <p:cNvSpPr>
              <a:spLocks noChangeShapeType="1"/>
            </p:cNvSpPr>
            <p:nvPr/>
          </p:nvSpPr>
          <p:spPr bwMode="gray">
            <a:xfrm>
              <a:off x="4229" y="1688"/>
              <a:ext cx="0" cy="487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9" name="Text Box 47"/>
          <p:cNvSpPr txBox="1">
            <a:spLocks noChangeArrowheads="1"/>
          </p:cNvSpPr>
          <p:nvPr/>
        </p:nvSpPr>
        <p:spPr bwMode="auto">
          <a:xfrm>
            <a:off x="1492189" y="5101284"/>
            <a:ext cx="3429000" cy="1226570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</p:spPr>
        <p:txBody>
          <a:bodyPr lIns="82124" tIns="41061" rIns="82124" bIns="41061" anchor="ctr">
            <a:prstTxWarp prst="textNoShape">
              <a:avLst/>
            </a:prstTxWarp>
            <a:spAutoFit/>
          </a:bodyPr>
          <a:lstStyle/>
          <a:p>
            <a:pPr eaLnBrk="0" hangingPunct="0">
              <a:lnSpc>
                <a:spcPct val="95000"/>
              </a:lnSpc>
              <a:spcBef>
                <a:spcPct val="50000"/>
              </a:spcBef>
              <a:buClr>
                <a:srgbClr val="35C5FF"/>
              </a:buClr>
              <a:buSzPct val="100000"/>
              <a:buFont typeface="Arial" charset="0"/>
              <a:buNone/>
            </a:pPr>
            <a:r>
              <a:rPr lang="en-US" sz="1400" dirty="0">
                <a:solidFill>
                  <a:srgbClr val="000000"/>
                </a:solidFill>
              </a:rPr>
              <a:t>Field</a:t>
            </a:r>
            <a:r>
              <a:rPr lang="en-GB" sz="1400" dirty="0">
                <a:solidFill>
                  <a:srgbClr val="000000"/>
                </a:solidFill>
              </a:rPr>
              <a:t>’</a:t>
            </a:r>
            <a:r>
              <a:rPr lang="en-US" sz="1400" dirty="0" err="1">
                <a:solidFill>
                  <a:srgbClr val="000000"/>
                </a:solidFill>
              </a:rPr>
              <a:t>s</a:t>
            </a:r>
            <a:r>
              <a:rPr lang="en-US" sz="1400" dirty="0">
                <a:solidFill>
                  <a:srgbClr val="000000"/>
                </a:solidFill>
              </a:rPr>
              <a:t> </a:t>
            </a:r>
            <a:r>
              <a:rPr lang="en-GB" sz="1400" dirty="0">
                <a:solidFill>
                  <a:srgbClr val="000000"/>
                </a:solidFill>
              </a:rPr>
              <a:t>Name </a:t>
            </a:r>
            <a:r>
              <a:rPr lang="en-US" sz="1400" dirty="0">
                <a:solidFill>
                  <a:srgbClr val="000000"/>
                </a:solidFill>
              </a:rPr>
              <a:t>Kept from IPv4 to IPv6</a:t>
            </a:r>
          </a:p>
          <a:p>
            <a:pPr eaLnBrk="0" hangingPunct="0">
              <a:lnSpc>
                <a:spcPct val="95000"/>
              </a:lnSpc>
              <a:spcBef>
                <a:spcPct val="50000"/>
              </a:spcBef>
              <a:buClr>
                <a:srgbClr val="35C5FF"/>
              </a:buClr>
              <a:buSzPct val="100000"/>
              <a:buFont typeface="Arial" charset="0"/>
              <a:buNone/>
            </a:pPr>
            <a:r>
              <a:rPr lang="en-US" sz="1400" dirty="0">
                <a:solidFill>
                  <a:srgbClr val="000000"/>
                </a:solidFill>
              </a:rPr>
              <a:t>Fields Not Kept in IPv6</a:t>
            </a:r>
          </a:p>
          <a:p>
            <a:pPr eaLnBrk="0" hangingPunct="0">
              <a:lnSpc>
                <a:spcPct val="95000"/>
              </a:lnSpc>
              <a:spcBef>
                <a:spcPct val="50000"/>
              </a:spcBef>
              <a:buClr>
                <a:srgbClr val="35C5FF"/>
              </a:buClr>
              <a:buSzPct val="100000"/>
              <a:buFont typeface="Arial" charset="0"/>
              <a:buNone/>
            </a:pPr>
            <a:r>
              <a:rPr lang="en-GB" sz="1400" dirty="0">
                <a:solidFill>
                  <a:srgbClr val="000000"/>
                </a:solidFill>
              </a:rPr>
              <a:t>Name and Position Changed in IPv6</a:t>
            </a:r>
            <a:endParaRPr lang="en-US" sz="1400" dirty="0">
              <a:solidFill>
                <a:srgbClr val="000000"/>
              </a:solidFill>
            </a:endParaRPr>
          </a:p>
          <a:p>
            <a:pPr eaLnBrk="0" hangingPunct="0">
              <a:lnSpc>
                <a:spcPct val="95000"/>
              </a:lnSpc>
              <a:spcBef>
                <a:spcPct val="50000"/>
              </a:spcBef>
              <a:buClr>
                <a:srgbClr val="35C5FF"/>
              </a:buClr>
              <a:buSzPct val="100000"/>
              <a:buFont typeface="Arial" charset="0"/>
              <a:buNone/>
            </a:pPr>
            <a:r>
              <a:rPr lang="en-GB" sz="1400" dirty="0">
                <a:solidFill>
                  <a:srgbClr val="000000"/>
                </a:solidFill>
              </a:rPr>
              <a:t>New Field in IPv6</a:t>
            </a:r>
            <a:endParaRPr lang="en-US" sz="1400" dirty="0">
              <a:solidFill>
                <a:srgbClr val="000000"/>
              </a:solidFill>
            </a:endParaRPr>
          </a:p>
        </p:txBody>
      </p:sp>
      <p:sp>
        <p:nvSpPr>
          <p:cNvPr id="50" name="Text Box 48"/>
          <p:cNvSpPr txBox="1">
            <a:spLocks noChangeArrowheads="1"/>
          </p:cNvSpPr>
          <p:nvPr/>
        </p:nvSpPr>
        <p:spPr bwMode="auto">
          <a:xfrm rot="16200000">
            <a:off x="243621" y="5462003"/>
            <a:ext cx="1250950" cy="436867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</p:spPr>
        <p:txBody>
          <a:bodyPr lIns="82124" tIns="41061" rIns="82124" bIns="41061" anchorCtr="1">
            <a:prstTxWarp prst="textNoShape">
              <a:avLst/>
            </a:prstTxWarp>
            <a:spAutoFit/>
          </a:bodyPr>
          <a:lstStyle/>
          <a:p>
            <a:pPr eaLnBrk="0" hangingPunct="0">
              <a:lnSpc>
                <a:spcPct val="95000"/>
              </a:lnSpc>
              <a:spcBef>
                <a:spcPct val="50000"/>
              </a:spcBef>
              <a:buClr>
                <a:srgbClr val="35C5FF"/>
              </a:buClr>
              <a:buSzPct val="100000"/>
              <a:buFont typeface="Arial" charset="0"/>
              <a:buNone/>
            </a:pPr>
            <a:r>
              <a:rPr lang="en-US" sz="2400" dirty="0">
                <a:solidFill>
                  <a:srgbClr val="000000"/>
                </a:solidFill>
              </a:rPr>
              <a:t>Legend</a:t>
            </a:r>
          </a:p>
        </p:txBody>
      </p:sp>
      <p:sp>
        <p:nvSpPr>
          <p:cNvPr id="51" name="Rectangle 49"/>
          <p:cNvSpPr>
            <a:spLocks noChangeArrowheads="1"/>
          </p:cNvSpPr>
          <p:nvPr/>
        </p:nvSpPr>
        <p:spPr bwMode="auto">
          <a:xfrm>
            <a:off x="1171514" y="5127987"/>
            <a:ext cx="328613" cy="228600"/>
          </a:xfrm>
          <a:prstGeom prst="rect">
            <a:avLst/>
          </a:prstGeom>
          <a:solidFill>
            <a:srgbClr val="F3BF2D"/>
          </a:solidFill>
          <a:ln w="9525">
            <a:noFill/>
            <a:miter lim="800000"/>
            <a:headEnd/>
            <a:tailEnd/>
          </a:ln>
        </p:spPr>
        <p:txBody>
          <a:bodyPr wrap="none" lIns="73025" tIns="36512" rIns="73025" bIns="36512" anchor="ctr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" name="Rectangle 50"/>
          <p:cNvSpPr>
            <a:spLocks noChangeArrowheads="1"/>
          </p:cNvSpPr>
          <p:nvPr/>
        </p:nvSpPr>
        <p:spPr bwMode="auto">
          <a:xfrm>
            <a:off x="1171514" y="5437550"/>
            <a:ext cx="328613" cy="228600"/>
          </a:xfrm>
          <a:prstGeom prst="rect">
            <a:avLst/>
          </a:prstGeom>
          <a:solidFill>
            <a:schemeClr val="accent2"/>
          </a:solidFill>
          <a:ln w="9525">
            <a:noFill/>
            <a:miter lim="800000"/>
            <a:headEnd/>
            <a:tailEnd/>
          </a:ln>
        </p:spPr>
        <p:txBody>
          <a:bodyPr wrap="none" lIns="73025" tIns="36512" rIns="73025" bIns="36512" anchor="ctr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Rectangle 51"/>
          <p:cNvSpPr>
            <a:spLocks noChangeArrowheads="1"/>
          </p:cNvSpPr>
          <p:nvPr/>
        </p:nvSpPr>
        <p:spPr bwMode="auto">
          <a:xfrm>
            <a:off x="1171514" y="5747112"/>
            <a:ext cx="328613" cy="228600"/>
          </a:xfrm>
          <a:prstGeom prst="rect">
            <a:avLst/>
          </a:prstGeom>
          <a:solidFill>
            <a:srgbClr val="4B87C3"/>
          </a:solidFill>
          <a:ln w="9525">
            <a:noFill/>
            <a:miter lim="800000"/>
            <a:headEnd/>
            <a:tailEnd/>
          </a:ln>
        </p:spPr>
        <p:txBody>
          <a:bodyPr wrap="none" lIns="73025" tIns="36512" rIns="73025" bIns="36512" anchor="ctr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Text Box 8"/>
          <p:cNvSpPr txBox="1">
            <a:spLocks noChangeArrowheads="1"/>
          </p:cNvSpPr>
          <p:nvPr/>
        </p:nvSpPr>
        <p:spPr bwMode="auto">
          <a:xfrm>
            <a:off x="-26411" y="2881675"/>
            <a:ext cx="689926" cy="346249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</p:spPr>
        <p:txBody>
          <a:bodyPr wrap="square">
            <a:prstTxWarp prst="textNoShape">
              <a:avLst/>
            </a:prstTxWarp>
            <a:spAutoFit/>
          </a:bodyPr>
          <a:lstStyle/>
          <a:p>
            <a:pPr>
              <a:spcBef>
                <a:spcPct val="50000"/>
              </a:spcBef>
            </a:pPr>
            <a:r>
              <a:rPr lang="en-US" dirty="0">
                <a:solidFill>
                  <a:srgbClr val="000000"/>
                </a:solidFill>
              </a:rPr>
              <a:t>IPv4</a:t>
            </a:r>
          </a:p>
        </p:txBody>
      </p:sp>
      <p:sp>
        <p:nvSpPr>
          <p:cNvPr id="56" name="Text Box 8"/>
          <p:cNvSpPr txBox="1">
            <a:spLocks noChangeArrowheads="1"/>
          </p:cNvSpPr>
          <p:nvPr/>
        </p:nvSpPr>
        <p:spPr bwMode="auto">
          <a:xfrm>
            <a:off x="4774188" y="2881675"/>
            <a:ext cx="689926" cy="346249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</p:spPr>
        <p:txBody>
          <a:bodyPr wrap="square">
            <a:prstTxWarp prst="textNoShape">
              <a:avLst/>
            </a:prstTxWarp>
            <a:spAutoFit/>
          </a:bodyPr>
          <a:lstStyle/>
          <a:p>
            <a:pPr>
              <a:spcBef>
                <a:spcPct val="50000"/>
              </a:spcBef>
            </a:pPr>
            <a:r>
              <a:rPr lang="en-US" dirty="0">
                <a:solidFill>
                  <a:srgbClr val="000000"/>
                </a:solidFill>
              </a:rPr>
              <a:t>IPv6</a:t>
            </a:r>
          </a:p>
        </p:txBody>
      </p:sp>
      <p:sp>
        <p:nvSpPr>
          <p:cNvPr id="54" name="Rectangle 51">
            <a:extLst>
              <a:ext uri="{FF2B5EF4-FFF2-40B4-BE49-F238E27FC236}">
                <a16:creationId xmlns:a16="http://schemas.microsoft.com/office/drawing/2014/main" id="{E54C6430-53E1-0A4B-B179-C0DF412D4A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7265" y="6068454"/>
            <a:ext cx="328613" cy="228600"/>
          </a:xfrm>
          <a:prstGeom prst="rect">
            <a:avLst/>
          </a:prstGeom>
          <a:solidFill>
            <a:schemeClr val="accent5">
              <a:lumMod val="7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lIns="73025" tIns="36512" rIns="73025" bIns="36512" anchor="ctr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430333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D8FE1124-E9F3-694D-B36E-BFB5B4ECD1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5257800"/>
            <a:ext cx="8382000" cy="91440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en-US" altLang="en-US"/>
          </a:p>
        </p:txBody>
      </p:sp>
      <p:sp>
        <p:nvSpPr>
          <p:cNvPr id="14339" name="Rectangle 3">
            <a:extLst>
              <a:ext uri="{FF2B5EF4-FFF2-40B4-BE49-F238E27FC236}">
                <a16:creationId xmlns:a16="http://schemas.microsoft.com/office/drawing/2014/main" id="{254CBF17-1C44-7B41-86C8-2E46418052D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914400"/>
          </a:xfrm>
        </p:spPr>
        <p:txBody>
          <a:bodyPr/>
          <a:lstStyle/>
          <a:p>
            <a:r>
              <a:rPr lang="en-US" altLang="en-US" dirty="0"/>
              <a:t>Basic Operation of Router</a:t>
            </a:r>
          </a:p>
        </p:txBody>
      </p:sp>
      <p:grpSp>
        <p:nvGrpSpPr>
          <p:cNvPr id="14340" name="Group 4">
            <a:extLst>
              <a:ext uri="{FF2B5EF4-FFF2-40B4-BE49-F238E27FC236}">
                <a16:creationId xmlns:a16="http://schemas.microsoft.com/office/drawing/2014/main" id="{D79A9635-BFCE-0342-9E51-ADEAB6737702}"/>
              </a:ext>
            </a:extLst>
          </p:cNvPr>
          <p:cNvGrpSpPr>
            <a:grpSpLocks/>
          </p:cNvGrpSpPr>
          <p:nvPr/>
        </p:nvGrpSpPr>
        <p:grpSpPr bwMode="auto">
          <a:xfrm>
            <a:off x="136525" y="914400"/>
            <a:ext cx="8543925" cy="4049713"/>
            <a:chOff x="86" y="1008"/>
            <a:chExt cx="5382" cy="2551"/>
          </a:xfrm>
        </p:grpSpPr>
        <p:sp>
          <p:nvSpPr>
            <p:cNvPr id="14365" name="Text Box 5">
              <a:extLst>
                <a:ext uri="{FF2B5EF4-FFF2-40B4-BE49-F238E27FC236}">
                  <a16:creationId xmlns:a16="http://schemas.microsoft.com/office/drawing/2014/main" id="{221BBFB4-8911-074F-91EA-2AE85F59A0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40" y="1008"/>
              <a:ext cx="35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R3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  <p:grpSp>
          <p:nvGrpSpPr>
            <p:cNvPr id="14366" name="Group 6">
              <a:extLst>
                <a:ext uri="{FF2B5EF4-FFF2-40B4-BE49-F238E27FC236}">
                  <a16:creationId xmlns:a16="http://schemas.microsoft.com/office/drawing/2014/main" id="{745A46F1-E79A-1349-8BD3-2E0612D2B7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" y="1293"/>
              <a:ext cx="5382" cy="2266"/>
              <a:chOff x="86" y="1293"/>
              <a:chExt cx="5382" cy="2266"/>
            </a:xfrm>
          </p:grpSpPr>
          <p:sp>
            <p:nvSpPr>
              <p:cNvPr id="14367" name="Line 7">
                <a:extLst>
                  <a:ext uri="{FF2B5EF4-FFF2-40B4-BE49-F238E27FC236}">
                    <a16:creationId xmlns:a16="http://schemas.microsoft.com/office/drawing/2014/main" id="{0BE7DF51-76B8-2C45-A9F1-D081313DBD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20" y="1520"/>
                <a:ext cx="720" cy="12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68" name="Line 8">
                <a:extLst>
                  <a:ext uri="{FF2B5EF4-FFF2-40B4-BE49-F238E27FC236}">
                    <a16:creationId xmlns:a16="http://schemas.microsoft.com/office/drawing/2014/main" id="{0DB51A7D-211C-004A-9705-43953B29EB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640" y="1507"/>
                <a:ext cx="1104" cy="127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69" name="Line 9">
                <a:extLst>
                  <a:ext uri="{FF2B5EF4-FFF2-40B4-BE49-F238E27FC236}">
                    <a16:creationId xmlns:a16="http://schemas.microsoft.com/office/drawing/2014/main" id="{696AE46F-F27B-0B48-A6DE-0CAD781D88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640" y="1503"/>
                <a:ext cx="1248" cy="41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0" name="Line 10">
                <a:extLst>
                  <a:ext uri="{FF2B5EF4-FFF2-40B4-BE49-F238E27FC236}">
                    <a16:creationId xmlns:a16="http://schemas.microsoft.com/office/drawing/2014/main" id="{61B21FCE-BED1-9440-9FEF-EA610BE919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76" y="1539"/>
                <a:ext cx="912" cy="28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1" name="Line 11">
                <a:extLst>
                  <a:ext uri="{FF2B5EF4-FFF2-40B4-BE49-F238E27FC236}">
                    <a16:creationId xmlns:a16="http://schemas.microsoft.com/office/drawing/2014/main" id="{A761565C-C257-874A-B137-7FC2A290A6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74" y="1915"/>
                <a:ext cx="154" cy="82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2" name="Line 12">
                <a:extLst>
                  <a:ext uri="{FF2B5EF4-FFF2-40B4-BE49-F238E27FC236}">
                    <a16:creationId xmlns:a16="http://schemas.microsoft.com/office/drawing/2014/main" id="{07F0EA1F-9F38-2648-9AEB-E9E6436716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72" y="2733"/>
                <a:ext cx="1920" cy="19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3" name="Line 13">
                <a:extLst>
                  <a:ext uri="{FF2B5EF4-FFF2-40B4-BE49-F238E27FC236}">
                    <a16:creationId xmlns:a16="http://schemas.microsoft.com/office/drawing/2014/main" id="{5213D900-75F3-0942-BB0C-85E2CFA3A7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42" y="1840"/>
                <a:ext cx="41" cy="106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4" name="Line 14">
                <a:extLst>
                  <a:ext uri="{FF2B5EF4-FFF2-40B4-BE49-F238E27FC236}">
                    <a16:creationId xmlns:a16="http://schemas.microsoft.com/office/drawing/2014/main" id="{2761E927-B10B-7047-ACD6-09CD6F9B12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2" y="1620"/>
                <a:ext cx="1314" cy="20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5" name="Line 15">
                <a:extLst>
                  <a:ext uri="{FF2B5EF4-FFF2-40B4-BE49-F238E27FC236}">
                    <a16:creationId xmlns:a16="http://schemas.microsoft.com/office/drawing/2014/main" id="{F9104BD3-AABE-9640-9E16-B6A058202B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2" y="1824"/>
                <a:ext cx="1266" cy="59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6" name="Line 16">
                <a:extLst>
                  <a:ext uri="{FF2B5EF4-FFF2-40B4-BE49-F238E27FC236}">
                    <a16:creationId xmlns:a16="http://schemas.microsoft.com/office/drawing/2014/main" id="{C0E5F5C4-D1E0-DB48-957D-0BD284E5E6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40" y="1620"/>
                <a:ext cx="1127" cy="297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7" name="Line 17">
                <a:extLst>
                  <a:ext uri="{FF2B5EF4-FFF2-40B4-BE49-F238E27FC236}">
                    <a16:creationId xmlns:a16="http://schemas.microsoft.com/office/drawing/2014/main" id="{4634A1F4-C2E3-054F-83BF-07E05359A2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0" y="1917"/>
                <a:ext cx="1279" cy="658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8" name="Line 18">
                <a:extLst>
                  <a:ext uri="{FF2B5EF4-FFF2-40B4-BE49-F238E27FC236}">
                    <a16:creationId xmlns:a16="http://schemas.microsoft.com/office/drawing/2014/main" id="{78E973BC-F2FB-2041-A7A6-0C11AE080F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76" y="2685"/>
                <a:ext cx="1344" cy="38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9" name="Line 19">
                <a:extLst>
                  <a:ext uri="{FF2B5EF4-FFF2-40B4-BE49-F238E27FC236}">
                    <a16:creationId xmlns:a16="http://schemas.microsoft.com/office/drawing/2014/main" id="{E0A8CEF8-955B-6D47-86EC-3B9D9C6C7D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0" y="2877"/>
                <a:ext cx="1030" cy="38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4380" name="Group 20">
                <a:extLst>
                  <a:ext uri="{FF2B5EF4-FFF2-40B4-BE49-F238E27FC236}">
                    <a16:creationId xmlns:a16="http://schemas.microsoft.com/office/drawing/2014/main" id="{69008B6E-3C65-C34E-BAF8-C01F5AE0C79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8" y="1485"/>
                <a:ext cx="475" cy="442"/>
                <a:chOff x="192" y="1632"/>
                <a:chExt cx="475" cy="442"/>
              </a:xfrm>
            </p:grpSpPr>
            <p:sp>
              <p:nvSpPr>
                <p:cNvPr id="14596" name="Rectangle 21">
                  <a:extLst>
                    <a:ext uri="{FF2B5EF4-FFF2-40B4-BE49-F238E27FC236}">
                      <a16:creationId xmlns:a16="http://schemas.microsoft.com/office/drawing/2014/main" id="{C4EF7887-6382-9048-A74F-92B1EB8632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597" name="Rectangle 22">
                  <a:extLst>
                    <a:ext uri="{FF2B5EF4-FFF2-40B4-BE49-F238E27FC236}">
                      <a16:creationId xmlns:a16="http://schemas.microsoft.com/office/drawing/2014/main" id="{939773D9-098A-7547-8401-E2B23B005E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98" name="Group 23">
                  <a:extLst>
                    <a:ext uri="{FF2B5EF4-FFF2-40B4-BE49-F238E27FC236}">
                      <a16:creationId xmlns:a16="http://schemas.microsoft.com/office/drawing/2014/main" id="{E61B4577-27A6-3F4E-885D-DDFD95EF154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599" name="Rectangle 24">
                    <a:extLst>
                      <a:ext uri="{FF2B5EF4-FFF2-40B4-BE49-F238E27FC236}">
                        <a16:creationId xmlns:a16="http://schemas.microsoft.com/office/drawing/2014/main" id="{EE2481F1-47D7-E448-8DAF-D6261A126C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600" name="Group 25">
                    <a:extLst>
                      <a:ext uri="{FF2B5EF4-FFF2-40B4-BE49-F238E27FC236}">
                        <a16:creationId xmlns:a16="http://schemas.microsoft.com/office/drawing/2014/main" id="{4A47A801-4AF6-D84D-BE39-DC995FBC07C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601" name="Freeform 26">
                      <a:extLst>
                        <a:ext uri="{FF2B5EF4-FFF2-40B4-BE49-F238E27FC236}">
                          <a16:creationId xmlns:a16="http://schemas.microsoft.com/office/drawing/2014/main" id="{64854318-5A57-574C-8E5C-07D83313D9B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2" name="Freeform 27">
                      <a:extLst>
                        <a:ext uri="{FF2B5EF4-FFF2-40B4-BE49-F238E27FC236}">
                          <a16:creationId xmlns:a16="http://schemas.microsoft.com/office/drawing/2014/main" id="{60B62F15-262E-9942-B4C0-AA6200B57C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3" name="Freeform 28">
                      <a:extLst>
                        <a:ext uri="{FF2B5EF4-FFF2-40B4-BE49-F238E27FC236}">
                          <a16:creationId xmlns:a16="http://schemas.microsoft.com/office/drawing/2014/main" id="{713ED5BB-7A9D-D24A-B719-4E3CE8C1310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4" name="Freeform 29">
                      <a:extLst>
                        <a:ext uri="{FF2B5EF4-FFF2-40B4-BE49-F238E27FC236}">
                          <a16:creationId xmlns:a16="http://schemas.microsoft.com/office/drawing/2014/main" id="{3CC76886-4952-AF40-A10A-848059E08B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5" name="Freeform 30">
                      <a:extLst>
                        <a:ext uri="{FF2B5EF4-FFF2-40B4-BE49-F238E27FC236}">
                          <a16:creationId xmlns:a16="http://schemas.microsoft.com/office/drawing/2014/main" id="{133F95F4-6FB1-C643-8587-760926C4952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6" name="Freeform 31">
                      <a:extLst>
                        <a:ext uri="{FF2B5EF4-FFF2-40B4-BE49-F238E27FC236}">
                          <a16:creationId xmlns:a16="http://schemas.microsoft.com/office/drawing/2014/main" id="{2A4DCFF6-9995-F443-A21B-FCBDBA49FAC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7" name="Freeform 32">
                      <a:extLst>
                        <a:ext uri="{FF2B5EF4-FFF2-40B4-BE49-F238E27FC236}">
                          <a16:creationId xmlns:a16="http://schemas.microsoft.com/office/drawing/2014/main" id="{AB115F72-6B30-CE41-B6A6-CE311E070EF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8" name="Freeform 33">
                      <a:extLst>
                        <a:ext uri="{FF2B5EF4-FFF2-40B4-BE49-F238E27FC236}">
                          <a16:creationId xmlns:a16="http://schemas.microsoft.com/office/drawing/2014/main" id="{62695819-9FFA-A64C-8108-98C04A01FD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9" name="Freeform 34">
                      <a:extLst>
                        <a:ext uri="{FF2B5EF4-FFF2-40B4-BE49-F238E27FC236}">
                          <a16:creationId xmlns:a16="http://schemas.microsoft.com/office/drawing/2014/main" id="{F127E69B-F3A1-A64D-BA0E-CDA36BF7F9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0" name="Freeform 35">
                      <a:extLst>
                        <a:ext uri="{FF2B5EF4-FFF2-40B4-BE49-F238E27FC236}">
                          <a16:creationId xmlns:a16="http://schemas.microsoft.com/office/drawing/2014/main" id="{397B8F28-C5C7-3345-99A5-0D413E98A26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1" name="Freeform 36">
                      <a:extLst>
                        <a:ext uri="{FF2B5EF4-FFF2-40B4-BE49-F238E27FC236}">
                          <a16:creationId xmlns:a16="http://schemas.microsoft.com/office/drawing/2014/main" id="{6D0B6253-B95B-454D-BDDA-41383B5F256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2" name="Freeform 37">
                      <a:extLst>
                        <a:ext uri="{FF2B5EF4-FFF2-40B4-BE49-F238E27FC236}">
                          <a16:creationId xmlns:a16="http://schemas.microsoft.com/office/drawing/2014/main" id="{A59816C5-FDCC-594D-B81D-B2308713EBC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3" name="Freeform 38">
                      <a:extLst>
                        <a:ext uri="{FF2B5EF4-FFF2-40B4-BE49-F238E27FC236}">
                          <a16:creationId xmlns:a16="http://schemas.microsoft.com/office/drawing/2014/main" id="{6E5C2544-452A-AF47-AA5A-C3F482C8EB3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4" name="Freeform 39">
                      <a:extLst>
                        <a:ext uri="{FF2B5EF4-FFF2-40B4-BE49-F238E27FC236}">
                          <a16:creationId xmlns:a16="http://schemas.microsoft.com/office/drawing/2014/main" id="{F1C4D69D-FAFD-4643-88FE-E6B910C08CB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5" name="Freeform 40">
                      <a:extLst>
                        <a:ext uri="{FF2B5EF4-FFF2-40B4-BE49-F238E27FC236}">
                          <a16:creationId xmlns:a16="http://schemas.microsoft.com/office/drawing/2014/main" id="{27326036-E442-3C48-8F4A-8BF328828A1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6" name="Freeform 41">
                      <a:extLst>
                        <a:ext uri="{FF2B5EF4-FFF2-40B4-BE49-F238E27FC236}">
                          <a16:creationId xmlns:a16="http://schemas.microsoft.com/office/drawing/2014/main" id="{30D90CFB-FE35-6F4A-AA1A-6AD1FB25902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7" name="Freeform 42">
                      <a:extLst>
                        <a:ext uri="{FF2B5EF4-FFF2-40B4-BE49-F238E27FC236}">
                          <a16:creationId xmlns:a16="http://schemas.microsoft.com/office/drawing/2014/main" id="{7FF58538-6F77-A64E-B2ED-C082AF3C49F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8" name="Freeform 43">
                      <a:extLst>
                        <a:ext uri="{FF2B5EF4-FFF2-40B4-BE49-F238E27FC236}">
                          <a16:creationId xmlns:a16="http://schemas.microsoft.com/office/drawing/2014/main" id="{3323F22B-40B6-2544-912E-C9BFEF83A0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9" name="Freeform 44">
                      <a:extLst>
                        <a:ext uri="{FF2B5EF4-FFF2-40B4-BE49-F238E27FC236}">
                          <a16:creationId xmlns:a16="http://schemas.microsoft.com/office/drawing/2014/main" id="{1EE1119D-7820-F44C-9943-869EF558D73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0" name="Freeform 45">
                      <a:extLst>
                        <a:ext uri="{FF2B5EF4-FFF2-40B4-BE49-F238E27FC236}">
                          <a16:creationId xmlns:a16="http://schemas.microsoft.com/office/drawing/2014/main" id="{05CD2C48-A5CA-F044-B741-74F24E4738E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1" name="Freeform 46">
                      <a:extLst>
                        <a:ext uri="{FF2B5EF4-FFF2-40B4-BE49-F238E27FC236}">
                          <a16:creationId xmlns:a16="http://schemas.microsoft.com/office/drawing/2014/main" id="{AB784F03-0153-BC40-9BB4-E604D955A74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2" name="Freeform 47">
                      <a:extLst>
                        <a:ext uri="{FF2B5EF4-FFF2-40B4-BE49-F238E27FC236}">
                          <a16:creationId xmlns:a16="http://schemas.microsoft.com/office/drawing/2014/main" id="{C005BA60-F002-014F-B5E3-70C38A30CC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3" name="Freeform 48">
                      <a:extLst>
                        <a:ext uri="{FF2B5EF4-FFF2-40B4-BE49-F238E27FC236}">
                          <a16:creationId xmlns:a16="http://schemas.microsoft.com/office/drawing/2014/main" id="{BF8DACEC-9581-7E4C-8740-E7C4157C219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4" name="Freeform 49">
                      <a:extLst>
                        <a:ext uri="{FF2B5EF4-FFF2-40B4-BE49-F238E27FC236}">
                          <a16:creationId xmlns:a16="http://schemas.microsoft.com/office/drawing/2014/main" id="{7DE4337F-6C94-734B-8561-B9CC511CA46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5" name="Freeform 50">
                      <a:extLst>
                        <a:ext uri="{FF2B5EF4-FFF2-40B4-BE49-F238E27FC236}">
                          <a16:creationId xmlns:a16="http://schemas.microsoft.com/office/drawing/2014/main" id="{3A3DB1F2-2BB1-D347-A363-D502DE5A2DB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6" name="Freeform 51">
                      <a:extLst>
                        <a:ext uri="{FF2B5EF4-FFF2-40B4-BE49-F238E27FC236}">
                          <a16:creationId xmlns:a16="http://schemas.microsoft.com/office/drawing/2014/main" id="{D7199C95-6C28-324A-9176-280CF59BF5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7" name="Freeform 52">
                      <a:extLst>
                        <a:ext uri="{FF2B5EF4-FFF2-40B4-BE49-F238E27FC236}">
                          <a16:creationId xmlns:a16="http://schemas.microsoft.com/office/drawing/2014/main" id="{0261325D-B6D0-8848-9B23-DCB8C3DDEF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8" name="Freeform 53">
                      <a:extLst>
                        <a:ext uri="{FF2B5EF4-FFF2-40B4-BE49-F238E27FC236}">
                          <a16:creationId xmlns:a16="http://schemas.microsoft.com/office/drawing/2014/main" id="{BC93E123-7707-1E45-B6E8-B7D000C0BD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9" name="Freeform 54">
                      <a:extLst>
                        <a:ext uri="{FF2B5EF4-FFF2-40B4-BE49-F238E27FC236}">
                          <a16:creationId xmlns:a16="http://schemas.microsoft.com/office/drawing/2014/main" id="{95573953-667C-C44F-B6BF-DCCC22DF2AF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30" name="Freeform 55">
                      <a:extLst>
                        <a:ext uri="{FF2B5EF4-FFF2-40B4-BE49-F238E27FC236}">
                          <a16:creationId xmlns:a16="http://schemas.microsoft.com/office/drawing/2014/main" id="{427D5BB0-B68A-2646-B172-53BD0657083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1" name="Group 56">
                <a:extLst>
                  <a:ext uri="{FF2B5EF4-FFF2-40B4-BE49-F238E27FC236}">
                    <a16:creationId xmlns:a16="http://schemas.microsoft.com/office/drawing/2014/main" id="{65B9D190-432A-4B47-B729-0D56464AC68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1" y="2493"/>
                <a:ext cx="363" cy="369"/>
                <a:chOff x="1884" y="1812"/>
                <a:chExt cx="363" cy="369"/>
              </a:xfrm>
            </p:grpSpPr>
            <p:sp>
              <p:nvSpPr>
                <p:cNvPr id="14592" name="AutoShape 57">
                  <a:extLst>
                    <a:ext uri="{FF2B5EF4-FFF2-40B4-BE49-F238E27FC236}">
                      <a16:creationId xmlns:a16="http://schemas.microsoft.com/office/drawing/2014/main" id="{2436F0B4-5A81-BD44-B341-CD7A811229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93" name="Group 58">
                  <a:extLst>
                    <a:ext uri="{FF2B5EF4-FFF2-40B4-BE49-F238E27FC236}">
                      <a16:creationId xmlns:a16="http://schemas.microsoft.com/office/drawing/2014/main" id="{C0285F05-A016-8B41-862A-62A4DFF2F1C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594" name="Freeform 59">
                    <a:extLst>
                      <a:ext uri="{FF2B5EF4-FFF2-40B4-BE49-F238E27FC236}">
                        <a16:creationId xmlns:a16="http://schemas.microsoft.com/office/drawing/2014/main" id="{42A8C6D3-5A81-1742-8FC8-E8C2977C6D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595" name="Freeform 60">
                    <a:extLst>
                      <a:ext uri="{FF2B5EF4-FFF2-40B4-BE49-F238E27FC236}">
                        <a16:creationId xmlns:a16="http://schemas.microsoft.com/office/drawing/2014/main" id="{2780B709-12A0-364E-8C54-D2FAA3EB6C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4382" name="Group 61">
                <a:extLst>
                  <a:ext uri="{FF2B5EF4-FFF2-40B4-BE49-F238E27FC236}">
                    <a16:creationId xmlns:a16="http://schemas.microsoft.com/office/drawing/2014/main" id="{B170F7CA-ABAC-C24C-AB81-3AD7E2CFCF9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84" y="1584"/>
                <a:ext cx="363" cy="369"/>
                <a:chOff x="1884" y="1812"/>
                <a:chExt cx="363" cy="369"/>
              </a:xfrm>
            </p:grpSpPr>
            <p:sp>
              <p:nvSpPr>
                <p:cNvPr id="14588" name="AutoShape 62">
                  <a:extLst>
                    <a:ext uri="{FF2B5EF4-FFF2-40B4-BE49-F238E27FC236}">
                      <a16:creationId xmlns:a16="http://schemas.microsoft.com/office/drawing/2014/main" id="{D562DA53-445E-AD46-9F78-C4F9CF0A96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89" name="Group 63">
                  <a:extLst>
                    <a:ext uri="{FF2B5EF4-FFF2-40B4-BE49-F238E27FC236}">
                      <a16:creationId xmlns:a16="http://schemas.microsoft.com/office/drawing/2014/main" id="{663FA0A2-D6AC-BB47-A916-C1133956BD0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590" name="Freeform 64">
                    <a:extLst>
                      <a:ext uri="{FF2B5EF4-FFF2-40B4-BE49-F238E27FC236}">
                        <a16:creationId xmlns:a16="http://schemas.microsoft.com/office/drawing/2014/main" id="{1069BE31-E4DC-0441-A398-49263412B9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591" name="Freeform 65">
                    <a:extLst>
                      <a:ext uri="{FF2B5EF4-FFF2-40B4-BE49-F238E27FC236}">
                        <a16:creationId xmlns:a16="http://schemas.microsoft.com/office/drawing/2014/main" id="{A74BA107-15AF-1B4F-AA48-51AD370436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4383" name="Group 66">
                <a:extLst>
                  <a:ext uri="{FF2B5EF4-FFF2-40B4-BE49-F238E27FC236}">
                    <a16:creationId xmlns:a16="http://schemas.microsoft.com/office/drawing/2014/main" id="{80C8849C-A2EA-3B43-B3EF-8687B7BF492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48" y="1725"/>
                <a:ext cx="363" cy="369"/>
                <a:chOff x="1884" y="1812"/>
                <a:chExt cx="363" cy="369"/>
              </a:xfrm>
            </p:grpSpPr>
            <p:sp>
              <p:nvSpPr>
                <p:cNvPr id="14584" name="AutoShape 67">
                  <a:extLst>
                    <a:ext uri="{FF2B5EF4-FFF2-40B4-BE49-F238E27FC236}">
                      <a16:creationId xmlns:a16="http://schemas.microsoft.com/office/drawing/2014/main" id="{87F08D42-BF9E-D54E-AEF8-D794322582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85" name="Group 68">
                  <a:extLst>
                    <a:ext uri="{FF2B5EF4-FFF2-40B4-BE49-F238E27FC236}">
                      <a16:creationId xmlns:a16="http://schemas.microsoft.com/office/drawing/2014/main" id="{11B1FB95-5799-4B41-AF12-3ECFFCB3175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586" name="Freeform 69">
                    <a:extLst>
                      <a:ext uri="{FF2B5EF4-FFF2-40B4-BE49-F238E27FC236}">
                        <a16:creationId xmlns:a16="http://schemas.microsoft.com/office/drawing/2014/main" id="{9341E5FB-2B22-984E-9FEB-E713703C75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587" name="Freeform 70">
                    <a:extLst>
                      <a:ext uri="{FF2B5EF4-FFF2-40B4-BE49-F238E27FC236}">
                        <a16:creationId xmlns:a16="http://schemas.microsoft.com/office/drawing/2014/main" id="{B0BCF25C-B9D3-B64D-9C45-8E840133A9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4384" name="Group 71">
                <a:extLst>
                  <a:ext uri="{FF2B5EF4-FFF2-40B4-BE49-F238E27FC236}">
                    <a16:creationId xmlns:a16="http://schemas.microsoft.com/office/drawing/2014/main" id="{615688F9-32C7-2A42-80E7-50224145F9F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48" y="2733"/>
                <a:ext cx="363" cy="369"/>
                <a:chOff x="1884" y="1812"/>
                <a:chExt cx="363" cy="369"/>
              </a:xfrm>
            </p:grpSpPr>
            <p:sp>
              <p:nvSpPr>
                <p:cNvPr id="14580" name="AutoShape 72">
                  <a:extLst>
                    <a:ext uri="{FF2B5EF4-FFF2-40B4-BE49-F238E27FC236}">
                      <a16:creationId xmlns:a16="http://schemas.microsoft.com/office/drawing/2014/main" id="{EB827626-AE67-984B-B9D3-E311A28E3B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81" name="Group 73">
                  <a:extLst>
                    <a:ext uri="{FF2B5EF4-FFF2-40B4-BE49-F238E27FC236}">
                      <a16:creationId xmlns:a16="http://schemas.microsoft.com/office/drawing/2014/main" id="{E4E056CA-CEFE-A74F-98E1-A5910B79285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582" name="Freeform 74">
                    <a:extLst>
                      <a:ext uri="{FF2B5EF4-FFF2-40B4-BE49-F238E27FC236}">
                        <a16:creationId xmlns:a16="http://schemas.microsoft.com/office/drawing/2014/main" id="{483A6415-4B06-F845-9218-531CD43798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583" name="Freeform 75">
                    <a:extLst>
                      <a:ext uri="{FF2B5EF4-FFF2-40B4-BE49-F238E27FC236}">
                        <a16:creationId xmlns:a16="http://schemas.microsoft.com/office/drawing/2014/main" id="{9B8B7C6A-3CBD-6840-8879-B4751D75E2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4385" name="Group 76">
                <a:extLst>
                  <a:ext uri="{FF2B5EF4-FFF2-40B4-BE49-F238E27FC236}">
                    <a16:creationId xmlns:a16="http://schemas.microsoft.com/office/drawing/2014/main" id="{4339C2D4-C3B9-8B44-B34B-7330A84CF2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7" y="2253"/>
                <a:ext cx="475" cy="442"/>
                <a:chOff x="192" y="1632"/>
                <a:chExt cx="475" cy="442"/>
              </a:xfrm>
            </p:grpSpPr>
            <p:sp>
              <p:nvSpPr>
                <p:cNvPr id="14545" name="Rectangle 77">
                  <a:extLst>
                    <a:ext uri="{FF2B5EF4-FFF2-40B4-BE49-F238E27FC236}">
                      <a16:creationId xmlns:a16="http://schemas.microsoft.com/office/drawing/2014/main" id="{456BE2F4-E9EB-864F-B63E-B27FD91A09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546" name="Rectangle 78">
                  <a:extLst>
                    <a:ext uri="{FF2B5EF4-FFF2-40B4-BE49-F238E27FC236}">
                      <a16:creationId xmlns:a16="http://schemas.microsoft.com/office/drawing/2014/main" id="{829E9012-18C8-F040-A146-446ACB123A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47" name="Group 79">
                  <a:extLst>
                    <a:ext uri="{FF2B5EF4-FFF2-40B4-BE49-F238E27FC236}">
                      <a16:creationId xmlns:a16="http://schemas.microsoft.com/office/drawing/2014/main" id="{2FD7609E-0B90-0649-96F2-8E2C5C6C4A6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548" name="Rectangle 80">
                    <a:extLst>
                      <a:ext uri="{FF2B5EF4-FFF2-40B4-BE49-F238E27FC236}">
                        <a16:creationId xmlns:a16="http://schemas.microsoft.com/office/drawing/2014/main" id="{488633D3-6BEF-4D46-9241-95CD429844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549" name="Group 81">
                    <a:extLst>
                      <a:ext uri="{FF2B5EF4-FFF2-40B4-BE49-F238E27FC236}">
                        <a16:creationId xmlns:a16="http://schemas.microsoft.com/office/drawing/2014/main" id="{681E1AE3-8236-AB4F-9959-EB2F2F2EC58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550" name="Freeform 82">
                      <a:extLst>
                        <a:ext uri="{FF2B5EF4-FFF2-40B4-BE49-F238E27FC236}">
                          <a16:creationId xmlns:a16="http://schemas.microsoft.com/office/drawing/2014/main" id="{B5C224EC-B6B3-7447-B5FC-A44979136DF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1" name="Freeform 83">
                      <a:extLst>
                        <a:ext uri="{FF2B5EF4-FFF2-40B4-BE49-F238E27FC236}">
                          <a16:creationId xmlns:a16="http://schemas.microsoft.com/office/drawing/2014/main" id="{C0671B7C-782D-BB49-B504-0ECD1D166A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2" name="Freeform 84">
                      <a:extLst>
                        <a:ext uri="{FF2B5EF4-FFF2-40B4-BE49-F238E27FC236}">
                          <a16:creationId xmlns:a16="http://schemas.microsoft.com/office/drawing/2014/main" id="{F1A3F983-4226-2D4D-A40E-14AF112F0AD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3" name="Freeform 85">
                      <a:extLst>
                        <a:ext uri="{FF2B5EF4-FFF2-40B4-BE49-F238E27FC236}">
                          <a16:creationId xmlns:a16="http://schemas.microsoft.com/office/drawing/2014/main" id="{4C704B40-5448-AB41-B957-C7FD59CE8AD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4" name="Freeform 86">
                      <a:extLst>
                        <a:ext uri="{FF2B5EF4-FFF2-40B4-BE49-F238E27FC236}">
                          <a16:creationId xmlns:a16="http://schemas.microsoft.com/office/drawing/2014/main" id="{FAACAF95-44E1-3144-8520-7C5C3453312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5" name="Freeform 87">
                      <a:extLst>
                        <a:ext uri="{FF2B5EF4-FFF2-40B4-BE49-F238E27FC236}">
                          <a16:creationId xmlns:a16="http://schemas.microsoft.com/office/drawing/2014/main" id="{D37E34AB-EF05-EC46-AC74-CF25D0DD273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6" name="Freeform 88">
                      <a:extLst>
                        <a:ext uri="{FF2B5EF4-FFF2-40B4-BE49-F238E27FC236}">
                          <a16:creationId xmlns:a16="http://schemas.microsoft.com/office/drawing/2014/main" id="{5900912B-20F0-1540-BFF7-5F5367721AB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7" name="Freeform 89">
                      <a:extLst>
                        <a:ext uri="{FF2B5EF4-FFF2-40B4-BE49-F238E27FC236}">
                          <a16:creationId xmlns:a16="http://schemas.microsoft.com/office/drawing/2014/main" id="{A9A938D7-C82F-E749-822A-74066D76C80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8" name="Freeform 90">
                      <a:extLst>
                        <a:ext uri="{FF2B5EF4-FFF2-40B4-BE49-F238E27FC236}">
                          <a16:creationId xmlns:a16="http://schemas.microsoft.com/office/drawing/2014/main" id="{AD38AF18-C481-F540-993C-6146499F66D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9" name="Freeform 91">
                      <a:extLst>
                        <a:ext uri="{FF2B5EF4-FFF2-40B4-BE49-F238E27FC236}">
                          <a16:creationId xmlns:a16="http://schemas.microsoft.com/office/drawing/2014/main" id="{A6335C5F-CB5E-3143-A70A-C2671709A4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0" name="Freeform 92">
                      <a:extLst>
                        <a:ext uri="{FF2B5EF4-FFF2-40B4-BE49-F238E27FC236}">
                          <a16:creationId xmlns:a16="http://schemas.microsoft.com/office/drawing/2014/main" id="{98E91777-52BE-7447-8641-B71787CED8C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1" name="Freeform 93">
                      <a:extLst>
                        <a:ext uri="{FF2B5EF4-FFF2-40B4-BE49-F238E27FC236}">
                          <a16:creationId xmlns:a16="http://schemas.microsoft.com/office/drawing/2014/main" id="{E85395B5-E15A-224B-AEC2-D057F446A2A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2" name="Freeform 94">
                      <a:extLst>
                        <a:ext uri="{FF2B5EF4-FFF2-40B4-BE49-F238E27FC236}">
                          <a16:creationId xmlns:a16="http://schemas.microsoft.com/office/drawing/2014/main" id="{C055B667-32C2-D04A-B4D8-82B1C01E02B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3" name="Freeform 95">
                      <a:extLst>
                        <a:ext uri="{FF2B5EF4-FFF2-40B4-BE49-F238E27FC236}">
                          <a16:creationId xmlns:a16="http://schemas.microsoft.com/office/drawing/2014/main" id="{5DE30171-1471-8B48-AD74-6A221E51E67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4" name="Freeform 96">
                      <a:extLst>
                        <a:ext uri="{FF2B5EF4-FFF2-40B4-BE49-F238E27FC236}">
                          <a16:creationId xmlns:a16="http://schemas.microsoft.com/office/drawing/2014/main" id="{EA8D6A22-208B-8440-9B64-3F7CDA5D77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5" name="Freeform 97">
                      <a:extLst>
                        <a:ext uri="{FF2B5EF4-FFF2-40B4-BE49-F238E27FC236}">
                          <a16:creationId xmlns:a16="http://schemas.microsoft.com/office/drawing/2014/main" id="{1EEB5321-5049-4140-86B4-AD2E4F802D6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6" name="Freeform 98">
                      <a:extLst>
                        <a:ext uri="{FF2B5EF4-FFF2-40B4-BE49-F238E27FC236}">
                          <a16:creationId xmlns:a16="http://schemas.microsoft.com/office/drawing/2014/main" id="{8802E031-ED3B-B545-B0B2-7767EF98E0D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7" name="Freeform 99">
                      <a:extLst>
                        <a:ext uri="{FF2B5EF4-FFF2-40B4-BE49-F238E27FC236}">
                          <a16:creationId xmlns:a16="http://schemas.microsoft.com/office/drawing/2014/main" id="{A6AB87A2-9593-D24D-9B66-2FB7A2FDF53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8" name="Freeform 100">
                      <a:extLst>
                        <a:ext uri="{FF2B5EF4-FFF2-40B4-BE49-F238E27FC236}">
                          <a16:creationId xmlns:a16="http://schemas.microsoft.com/office/drawing/2014/main" id="{C3BE3ECB-F12E-7444-8955-94236327F53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9" name="Freeform 101">
                      <a:extLst>
                        <a:ext uri="{FF2B5EF4-FFF2-40B4-BE49-F238E27FC236}">
                          <a16:creationId xmlns:a16="http://schemas.microsoft.com/office/drawing/2014/main" id="{193F83A5-01A6-CE49-8000-72FA0BA2817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0" name="Freeform 102">
                      <a:extLst>
                        <a:ext uri="{FF2B5EF4-FFF2-40B4-BE49-F238E27FC236}">
                          <a16:creationId xmlns:a16="http://schemas.microsoft.com/office/drawing/2014/main" id="{553D6AA5-B1AC-FA46-95FB-9233B7B9BE2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1" name="Freeform 103">
                      <a:extLst>
                        <a:ext uri="{FF2B5EF4-FFF2-40B4-BE49-F238E27FC236}">
                          <a16:creationId xmlns:a16="http://schemas.microsoft.com/office/drawing/2014/main" id="{6BA1AA5D-2E9B-3D41-9EC8-EAEC4B5AAAA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2" name="Freeform 104">
                      <a:extLst>
                        <a:ext uri="{FF2B5EF4-FFF2-40B4-BE49-F238E27FC236}">
                          <a16:creationId xmlns:a16="http://schemas.microsoft.com/office/drawing/2014/main" id="{A1ABBC82-F0DB-7849-B879-81F240DF190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3" name="Freeform 105">
                      <a:extLst>
                        <a:ext uri="{FF2B5EF4-FFF2-40B4-BE49-F238E27FC236}">
                          <a16:creationId xmlns:a16="http://schemas.microsoft.com/office/drawing/2014/main" id="{C14ED513-4D8B-5F42-8265-FD364380B1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4" name="Freeform 106">
                      <a:extLst>
                        <a:ext uri="{FF2B5EF4-FFF2-40B4-BE49-F238E27FC236}">
                          <a16:creationId xmlns:a16="http://schemas.microsoft.com/office/drawing/2014/main" id="{A924EB46-024B-474A-9555-17D29E47A86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5" name="Freeform 107">
                      <a:extLst>
                        <a:ext uri="{FF2B5EF4-FFF2-40B4-BE49-F238E27FC236}">
                          <a16:creationId xmlns:a16="http://schemas.microsoft.com/office/drawing/2014/main" id="{607D8753-764B-E449-81AA-5C24AEAF0B4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6" name="Freeform 108">
                      <a:extLst>
                        <a:ext uri="{FF2B5EF4-FFF2-40B4-BE49-F238E27FC236}">
                          <a16:creationId xmlns:a16="http://schemas.microsoft.com/office/drawing/2014/main" id="{7AB732CA-996F-984A-935C-D0AB96C7486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7" name="Freeform 109">
                      <a:extLst>
                        <a:ext uri="{FF2B5EF4-FFF2-40B4-BE49-F238E27FC236}">
                          <a16:creationId xmlns:a16="http://schemas.microsoft.com/office/drawing/2014/main" id="{8B515F7A-312F-8144-9F11-3AE10F08BAB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8" name="Freeform 110">
                      <a:extLst>
                        <a:ext uri="{FF2B5EF4-FFF2-40B4-BE49-F238E27FC236}">
                          <a16:creationId xmlns:a16="http://schemas.microsoft.com/office/drawing/2014/main" id="{95017580-7DB2-1D46-99CD-B389B1F433F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9" name="Freeform 111">
                      <a:extLst>
                        <a:ext uri="{FF2B5EF4-FFF2-40B4-BE49-F238E27FC236}">
                          <a16:creationId xmlns:a16="http://schemas.microsoft.com/office/drawing/2014/main" id="{A5206B29-6B1B-494C-9310-E3D2B08EC1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6" name="Group 112">
                <a:extLst>
                  <a:ext uri="{FF2B5EF4-FFF2-40B4-BE49-F238E27FC236}">
                    <a16:creationId xmlns:a16="http://schemas.microsoft.com/office/drawing/2014/main" id="{19E0517C-B1BE-7240-8BA9-AA9CB3A204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56" y="3117"/>
                <a:ext cx="475" cy="442"/>
                <a:chOff x="192" y="1632"/>
                <a:chExt cx="475" cy="442"/>
              </a:xfrm>
            </p:grpSpPr>
            <p:sp>
              <p:nvSpPr>
                <p:cNvPr id="14510" name="Rectangle 113">
                  <a:extLst>
                    <a:ext uri="{FF2B5EF4-FFF2-40B4-BE49-F238E27FC236}">
                      <a16:creationId xmlns:a16="http://schemas.microsoft.com/office/drawing/2014/main" id="{98E13306-6709-E945-95D0-C0026CEEFC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511" name="Rectangle 114">
                  <a:extLst>
                    <a:ext uri="{FF2B5EF4-FFF2-40B4-BE49-F238E27FC236}">
                      <a16:creationId xmlns:a16="http://schemas.microsoft.com/office/drawing/2014/main" id="{452C676B-8DCB-0F43-97E8-DC811DDBD0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12" name="Group 115">
                  <a:extLst>
                    <a:ext uri="{FF2B5EF4-FFF2-40B4-BE49-F238E27FC236}">
                      <a16:creationId xmlns:a16="http://schemas.microsoft.com/office/drawing/2014/main" id="{5FED6D2E-06A7-A546-A207-646C33926D7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513" name="Rectangle 116">
                    <a:extLst>
                      <a:ext uri="{FF2B5EF4-FFF2-40B4-BE49-F238E27FC236}">
                        <a16:creationId xmlns:a16="http://schemas.microsoft.com/office/drawing/2014/main" id="{675E4F62-0BFD-CF4D-8E9F-26AF9A108E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514" name="Group 117">
                    <a:extLst>
                      <a:ext uri="{FF2B5EF4-FFF2-40B4-BE49-F238E27FC236}">
                        <a16:creationId xmlns:a16="http://schemas.microsoft.com/office/drawing/2014/main" id="{F697D673-C96F-D14F-8506-6A155BA547E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515" name="Freeform 118">
                      <a:extLst>
                        <a:ext uri="{FF2B5EF4-FFF2-40B4-BE49-F238E27FC236}">
                          <a16:creationId xmlns:a16="http://schemas.microsoft.com/office/drawing/2014/main" id="{9E3149F3-A8CD-6F48-B24A-8ACFDFD7153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16" name="Freeform 119">
                      <a:extLst>
                        <a:ext uri="{FF2B5EF4-FFF2-40B4-BE49-F238E27FC236}">
                          <a16:creationId xmlns:a16="http://schemas.microsoft.com/office/drawing/2014/main" id="{57FEB62D-AE77-2A44-894E-CD3DD0314A6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17" name="Freeform 120">
                      <a:extLst>
                        <a:ext uri="{FF2B5EF4-FFF2-40B4-BE49-F238E27FC236}">
                          <a16:creationId xmlns:a16="http://schemas.microsoft.com/office/drawing/2014/main" id="{478BE77B-DE60-AF4C-8938-BE2AFCB8A5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18" name="Freeform 121">
                      <a:extLst>
                        <a:ext uri="{FF2B5EF4-FFF2-40B4-BE49-F238E27FC236}">
                          <a16:creationId xmlns:a16="http://schemas.microsoft.com/office/drawing/2014/main" id="{78860DFC-3949-C24C-AA3A-07351979AE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19" name="Freeform 122">
                      <a:extLst>
                        <a:ext uri="{FF2B5EF4-FFF2-40B4-BE49-F238E27FC236}">
                          <a16:creationId xmlns:a16="http://schemas.microsoft.com/office/drawing/2014/main" id="{3675265A-E129-A543-B37E-CBB726F242C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0" name="Freeform 123">
                      <a:extLst>
                        <a:ext uri="{FF2B5EF4-FFF2-40B4-BE49-F238E27FC236}">
                          <a16:creationId xmlns:a16="http://schemas.microsoft.com/office/drawing/2014/main" id="{F73DBDCC-ECC1-0846-BF6C-529FE03BD0F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1" name="Freeform 124">
                      <a:extLst>
                        <a:ext uri="{FF2B5EF4-FFF2-40B4-BE49-F238E27FC236}">
                          <a16:creationId xmlns:a16="http://schemas.microsoft.com/office/drawing/2014/main" id="{041C5AA8-635C-FF40-B2E3-96D6C60264B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2" name="Freeform 125">
                      <a:extLst>
                        <a:ext uri="{FF2B5EF4-FFF2-40B4-BE49-F238E27FC236}">
                          <a16:creationId xmlns:a16="http://schemas.microsoft.com/office/drawing/2014/main" id="{ADC155E4-3EDC-BD45-B1FE-0F7197A405C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3" name="Freeform 126">
                      <a:extLst>
                        <a:ext uri="{FF2B5EF4-FFF2-40B4-BE49-F238E27FC236}">
                          <a16:creationId xmlns:a16="http://schemas.microsoft.com/office/drawing/2014/main" id="{F880A194-E032-BB44-9D27-5158DB326BC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4" name="Freeform 127">
                      <a:extLst>
                        <a:ext uri="{FF2B5EF4-FFF2-40B4-BE49-F238E27FC236}">
                          <a16:creationId xmlns:a16="http://schemas.microsoft.com/office/drawing/2014/main" id="{54739F13-BE96-994B-A49E-7CF9FEEE2C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5" name="Freeform 128">
                      <a:extLst>
                        <a:ext uri="{FF2B5EF4-FFF2-40B4-BE49-F238E27FC236}">
                          <a16:creationId xmlns:a16="http://schemas.microsoft.com/office/drawing/2014/main" id="{B774F9FE-60DF-7C43-963F-633339DBA95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6" name="Freeform 129">
                      <a:extLst>
                        <a:ext uri="{FF2B5EF4-FFF2-40B4-BE49-F238E27FC236}">
                          <a16:creationId xmlns:a16="http://schemas.microsoft.com/office/drawing/2014/main" id="{0E713176-6A08-DE49-A83C-25FE6F9A7C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7" name="Freeform 130">
                      <a:extLst>
                        <a:ext uri="{FF2B5EF4-FFF2-40B4-BE49-F238E27FC236}">
                          <a16:creationId xmlns:a16="http://schemas.microsoft.com/office/drawing/2014/main" id="{DC487DB7-7F9D-EC4F-A26D-5028959905F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8" name="Freeform 131">
                      <a:extLst>
                        <a:ext uri="{FF2B5EF4-FFF2-40B4-BE49-F238E27FC236}">
                          <a16:creationId xmlns:a16="http://schemas.microsoft.com/office/drawing/2014/main" id="{70E43D63-D78B-AF4B-8041-44AE604904C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9" name="Freeform 132">
                      <a:extLst>
                        <a:ext uri="{FF2B5EF4-FFF2-40B4-BE49-F238E27FC236}">
                          <a16:creationId xmlns:a16="http://schemas.microsoft.com/office/drawing/2014/main" id="{47986FFC-B4CC-0B4B-AD6B-B243FE68A99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0" name="Freeform 133">
                      <a:extLst>
                        <a:ext uri="{FF2B5EF4-FFF2-40B4-BE49-F238E27FC236}">
                          <a16:creationId xmlns:a16="http://schemas.microsoft.com/office/drawing/2014/main" id="{4829B8CB-E3E0-F948-9374-6418C683257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1" name="Freeform 134">
                      <a:extLst>
                        <a:ext uri="{FF2B5EF4-FFF2-40B4-BE49-F238E27FC236}">
                          <a16:creationId xmlns:a16="http://schemas.microsoft.com/office/drawing/2014/main" id="{D516D8C1-B035-DA4A-8DC7-0E17BA64624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2" name="Freeform 135">
                      <a:extLst>
                        <a:ext uri="{FF2B5EF4-FFF2-40B4-BE49-F238E27FC236}">
                          <a16:creationId xmlns:a16="http://schemas.microsoft.com/office/drawing/2014/main" id="{AA651D8C-6425-E046-B812-2B348992745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3" name="Freeform 136">
                      <a:extLst>
                        <a:ext uri="{FF2B5EF4-FFF2-40B4-BE49-F238E27FC236}">
                          <a16:creationId xmlns:a16="http://schemas.microsoft.com/office/drawing/2014/main" id="{76434AD1-36D4-4046-B1D6-D110E9DBB6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4" name="Freeform 137">
                      <a:extLst>
                        <a:ext uri="{FF2B5EF4-FFF2-40B4-BE49-F238E27FC236}">
                          <a16:creationId xmlns:a16="http://schemas.microsoft.com/office/drawing/2014/main" id="{6AD0861F-C32C-394F-A454-58D699B9B64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5" name="Freeform 138">
                      <a:extLst>
                        <a:ext uri="{FF2B5EF4-FFF2-40B4-BE49-F238E27FC236}">
                          <a16:creationId xmlns:a16="http://schemas.microsoft.com/office/drawing/2014/main" id="{3F086005-BC2E-774E-89E1-33E2B0FDD0C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6" name="Freeform 139">
                      <a:extLst>
                        <a:ext uri="{FF2B5EF4-FFF2-40B4-BE49-F238E27FC236}">
                          <a16:creationId xmlns:a16="http://schemas.microsoft.com/office/drawing/2014/main" id="{CD64D6AE-4D6F-5442-9F6F-7D7FCF5BD8B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7" name="Freeform 140">
                      <a:extLst>
                        <a:ext uri="{FF2B5EF4-FFF2-40B4-BE49-F238E27FC236}">
                          <a16:creationId xmlns:a16="http://schemas.microsoft.com/office/drawing/2014/main" id="{9B8087CE-7D3B-1C41-B358-75A03D52FD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8" name="Freeform 141">
                      <a:extLst>
                        <a:ext uri="{FF2B5EF4-FFF2-40B4-BE49-F238E27FC236}">
                          <a16:creationId xmlns:a16="http://schemas.microsoft.com/office/drawing/2014/main" id="{19B70B09-B72C-0F45-ABCC-16D8FBE6B4B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9" name="Freeform 142">
                      <a:extLst>
                        <a:ext uri="{FF2B5EF4-FFF2-40B4-BE49-F238E27FC236}">
                          <a16:creationId xmlns:a16="http://schemas.microsoft.com/office/drawing/2014/main" id="{987B1B34-8749-AE44-BD00-E0F43474A9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0" name="Freeform 143">
                      <a:extLst>
                        <a:ext uri="{FF2B5EF4-FFF2-40B4-BE49-F238E27FC236}">
                          <a16:creationId xmlns:a16="http://schemas.microsoft.com/office/drawing/2014/main" id="{88E59105-4341-AB4B-932B-B66DDB5C119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1" name="Freeform 144">
                      <a:extLst>
                        <a:ext uri="{FF2B5EF4-FFF2-40B4-BE49-F238E27FC236}">
                          <a16:creationId xmlns:a16="http://schemas.microsoft.com/office/drawing/2014/main" id="{F8E1D9D4-C746-8547-91A7-89C39560E9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2" name="Freeform 145">
                      <a:extLst>
                        <a:ext uri="{FF2B5EF4-FFF2-40B4-BE49-F238E27FC236}">
                          <a16:creationId xmlns:a16="http://schemas.microsoft.com/office/drawing/2014/main" id="{EB55CD15-7F97-2645-BBF7-BC2116E140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3" name="Freeform 146">
                      <a:extLst>
                        <a:ext uri="{FF2B5EF4-FFF2-40B4-BE49-F238E27FC236}">
                          <a16:creationId xmlns:a16="http://schemas.microsoft.com/office/drawing/2014/main" id="{ACDCA5B5-817E-3544-BE54-841233C90F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4" name="Freeform 147">
                      <a:extLst>
                        <a:ext uri="{FF2B5EF4-FFF2-40B4-BE49-F238E27FC236}">
                          <a16:creationId xmlns:a16="http://schemas.microsoft.com/office/drawing/2014/main" id="{5CA5FC74-A5BD-2445-B129-28E0983A28B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7" name="Group 148">
                <a:extLst>
                  <a:ext uri="{FF2B5EF4-FFF2-40B4-BE49-F238E27FC236}">
                    <a16:creationId xmlns:a16="http://schemas.microsoft.com/office/drawing/2014/main" id="{9538DB6C-3474-CB49-8BDF-B5F17350FF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52" y="2301"/>
                <a:ext cx="475" cy="442"/>
                <a:chOff x="192" y="1632"/>
                <a:chExt cx="475" cy="442"/>
              </a:xfrm>
            </p:grpSpPr>
            <p:sp>
              <p:nvSpPr>
                <p:cNvPr id="14475" name="Rectangle 149">
                  <a:extLst>
                    <a:ext uri="{FF2B5EF4-FFF2-40B4-BE49-F238E27FC236}">
                      <a16:creationId xmlns:a16="http://schemas.microsoft.com/office/drawing/2014/main" id="{1DCC624A-1EB5-1E4E-83D8-6E65396821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476" name="Rectangle 150">
                  <a:extLst>
                    <a:ext uri="{FF2B5EF4-FFF2-40B4-BE49-F238E27FC236}">
                      <a16:creationId xmlns:a16="http://schemas.microsoft.com/office/drawing/2014/main" id="{A8D8B5AD-84D2-4348-890B-F1097AAAEF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477" name="Group 151">
                  <a:extLst>
                    <a:ext uri="{FF2B5EF4-FFF2-40B4-BE49-F238E27FC236}">
                      <a16:creationId xmlns:a16="http://schemas.microsoft.com/office/drawing/2014/main" id="{259AB7B9-3E80-6645-B818-9FF81E8104A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478" name="Rectangle 152">
                    <a:extLst>
                      <a:ext uri="{FF2B5EF4-FFF2-40B4-BE49-F238E27FC236}">
                        <a16:creationId xmlns:a16="http://schemas.microsoft.com/office/drawing/2014/main" id="{E7716B25-FB47-F44D-B288-647E7E8C28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479" name="Group 153">
                    <a:extLst>
                      <a:ext uri="{FF2B5EF4-FFF2-40B4-BE49-F238E27FC236}">
                        <a16:creationId xmlns:a16="http://schemas.microsoft.com/office/drawing/2014/main" id="{49917734-7BF5-8845-B367-D4B8CC5AFC8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480" name="Freeform 154">
                      <a:extLst>
                        <a:ext uri="{FF2B5EF4-FFF2-40B4-BE49-F238E27FC236}">
                          <a16:creationId xmlns:a16="http://schemas.microsoft.com/office/drawing/2014/main" id="{4317AA3C-47E2-CC47-B113-6E2260265AA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1" name="Freeform 155">
                      <a:extLst>
                        <a:ext uri="{FF2B5EF4-FFF2-40B4-BE49-F238E27FC236}">
                          <a16:creationId xmlns:a16="http://schemas.microsoft.com/office/drawing/2014/main" id="{ED1CF938-8EFF-C445-8E9C-3CC4904CDAB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2" name="Freeform 156">
                      <a:extLst>
                        <a:ext uri="{FF2B5EF4-FFF2-40B4-BE49-F238E27FC236}">
                          <a16:creationId xmlns:a16="http://schemas.microsoft.com/office/drawing/2014/main" id="{64854E61-EA37-C94E-AC23-C62B213B04D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3" name="Freeform 157">
                      <a:extLst>
                        <a:ext uri="{FF2B5EF4-FFF2-40B4-BE49-F238E27FC236}">
                          <a16:creationId xmlns:a16="http://schemas.microsoft.com/office/drawing/2014/main" id="{C6D8418B-E940-7C4E-B2EC-0191A4DC0E2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4" name="Freeform 158">
                      <a:extLst>
                        <a:ext uri="{FF2B5EF4-FFF2-40B4-BE49-F238E27FC236}">
                          <a16:creationId xmlns:a16="http://schemas.microsoft.com/office/drawing/2014/main" id="{0A8E60BE-26B3-E044-863C-452EC238EF1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5" name="Freeform 159">
                      <a:extLst>
                        <a:ext uri="{FF2B5EF4-FFF2-40B4-BE49-F238E27FC236}">
                          <a16:creationId xmlns:a16="http://schemas.microsoft.com/office/drawing/2014/main" id="{4636D5D5-1F5C-6041-B092-7BC166CF014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6" name="Freeform 160">
                      <a:extLst>
                        <a:ext uri="{FF2B5EF4-FFF2-40B4-BE49-F238E27FC236}">
                          <a16:creationId xmlns:a16="http://schemas.microsoft.com/office/drawing/2014/main" id="{37846DAF-EC09-1A4D-8962-E112791E9CF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7" name="Freeform 161">
                      <a:extLst>
                        <a:ext uri="{FF2B5EF4-FFF2-40B4-BE49-F238E27FC236}">
                          <a16:creationId xmlns:a16="http://schemas.microsoft.com/office/drawing/2014/main" id="{F4477CED-A918-8C46-AC8D-BFCD6A93C67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8" name="Freeform 162">
                      <a:extLst>
                        <a:ext uri="{FF2B5EF4-FFF2-40B4-BE49-F238E27FC236}">
                          <a16:creationId xmlns:a16="http://schemas.microsoft.com/office/drawing/2014/main" id="{94FF1DE5-2593-C144-8A02-08E98D31722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9" name="Freeform 163">
                      <a:extLst>
                        <a:ext uri="{FF2B5EF4-FFF2-40B4-BE49-F238E27FC236}">
                          <a16:creationId xmlns:a16="http://schemas.microsoft.com/office/drawing/2014/main" id="{24A7327E-45BC-164A-9C93-D9834010B47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0" name="Freeform 164">
                      <a:extLst>
                        <a:ext uri="{FF2B5EF4-FFF2-40B4-BE49-F238E27FC236}">
                          <a16:creationId xmlns:a16="http://schemas.microsoft.com/office/drawing/2014/main" id="{69704BFA-C908-724F-AE58-6310928F0EA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1" name="Freeform 165">
                      <a:extLst>
                        <a:ext uri="{FF2B5EF4-FFF2-40B4-BE49-F238E27FC236}">
                          <a16:creationId xmlns:a16="http://schemas.microsoft.com/office/drawing/2014/main" id="{5F760D69-0222-C14C-9845-BD633FA5003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2" name="Freeform 166">
                      <a:extLst>
                        <a:ext uri="{FF2B5EF4-FFF2-40B4-BE49-F238E27FC236}">
                          <a16:creationId xmlns:a16="http://schemas.microsoft.com/office/drawing/2014/main" id="{14BC2EF0-29CF-F747-BA07-3ACFE01187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3" name="Freeform 167">
                      <a:extLst>
                        <a:ext uri="{FF2B5EF4-FFF2-40B4-BE49-F238E27FC236}">
                          <a16:creationId xmlns:a16="http://schemas.microsoft.com/office/drawing/2014/main" id="{A5175C4B-21E8-CF49-8215-C2002B59EEA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4" name="Freeform 168">
                      <a:extLst>
                        <a:ext uri="{FF2B5EF4-FFF2-40B4-BE49-F238E27FC236}">
                          <a16:creationId xmlns:a16="http://schemas.microsoft.com/office/drawing/2014/main" id="{D2212802-7C8B-9C46-8D4C-FBF98371C5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5" name="Freeform 169">
                      <a:extLst>
                        <a:ext uri="{FF2B5EF4-FFF2-40B4-BE49-F238E27FC236}">
                          <a16:creationId xmlns:a16="http://schemas.microsoft.com/office/drawing/2014/main" id="{16B24263-F2F3-CB4A-8A4F-33DB177E019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6" name="Freeform 170">
                      <a:extLst>
                        <a:ext uri="{FF2B5EF4-FFF2-40B4-BE49-F238E27FC236}">
                          <a16:creationId xmlns:a16="http://schemas.microsoft.com/office/drawing/2014/main" id="{D9300796-CB86-444C-81E1-33F969D6C2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7" name="Freeform 171">
                      <a:extLst>
                        <a:ext uri="{FF2B5EF4-FFF2-40B4-BE49-F238E27FC236}">
                          <a16:creationId xmlns:a16="http://schemas.microsoft.com/office/drawing/2014/main" id="{CCFB2215-9086-FD47-9363-5488CF5BD4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8" name="Freeform 172">
                      <a:extLst>
                        <a:ext uri="{FF2B5EF4-FFF2-40B4-BE49-F238E27FC236}">
                          <a16:creationId xmlns:a16="http://schemas.microsoft.com/office/drawing/2014/main" id="{BBC186BE-E4D1-D649-9922-0C06358C3F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9" name="Freeform 173">
                      <a:extLst>
                        <a:ext uri="{FF2B5EF4-FFF2-40B4-BE49-F238E27FC236}">
                          <a16:creationId xmlns:a16="http://schemas.microsoft.com/office/drawing/2014/main" id="{1E38E655-F92D-0A4A-A217-64FC2ACB09B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0" name="Freeform 174">
                      <a:extLst>
                        <a:ext uri="{FF2B5EF4-FFF2-40B4-BE49-F238E27FC236}">
                          <a16:creationId xmlns:a16="http://schemas.microsoft.com/office/drawing/2014/main" id="{DE83F62E-6A6A-9842-BE7B-BFB6E9C12DF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1" name="Freeform 175">
                      <a:extLst>
                        <a:ext uri="{FF2B5EF4-FFF2-40B4-BE49-F238E27FC236}">
                          <a16:creationId xmlns:a16="http://schemas.microsoft.com/office/drawing/2014/main" id="{2B56A0E3-2097-364E-B71B-347D26C5F91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2" name="Freeform 176">
                      <a:extLst>
                        <a:ext uri="{FF2B5EF4-FFF2-40B4-BE49-F238E27FC236}">
                          <a16:creationId xmlns:a16="http://schemas.microsoft.com/office/drawing/2014/main" id="{B82300AC-AF6F-2D4A-BBD4-75A3E55389E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3" name="Freeform 177">
                      <a:extLst>
                        <a:ext uri="{FF2B5EF4-FFF2-40B4-BE49-F238E27FC236}">
                          <a16:creationId xmlns:a16="http://schemas.microsoft.com/office/drawing/2014/main" id="{920A7326-49AF-A44F-9D96-15850FCAE5C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4" name="Freeform 178">
                      <a:extLst>
                        <a:ext uri="{FF2B5EF4-FFF2-40B4-BE49-F238E27FC236}">
                          <a16:creationId xmlns:a16="http://schemas.microsoft.com/office/drawing/2014/main" id="{8B814548-D038-1843-BEC8-10D864E4683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5" name="Freeform 179">
                      <a:extLst>
                        <a:ext uri="{FF2B5EF4-FFF2-40B4-BE49-F238E27FC236}">
                          <a16:creationId xmlns:a16="http://schemas.microsoft.com/office/drawing/2014/main" id="{3675A501-4343-A541-A463-42059D28C1D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6" name="Freeform 180">
                      <a:extLst>
                        <a:ext uri="{FF2B5EF4-FFF2-40B4-BE49-F238E27FC236}">
                          <a16:creationId xmlns:a16="http://schemas.microsoft.com/office/drawing/2014/main" id="{3A2B2D39-94D2-914C-91FE-34D6A0D901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7" name="Freeform 181">
                      <a:extLst>
                        <a:ext uri="{FF2B5EF4-FFF2-40B4-BE49-F238E27FC236}">
                          <a16:creationId xmlns:a16="http://schemas.microsoft.com/office/drawing/2014/main" id="{7AB78DD5-B9D0-914F-94D5-1B37EA4447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8" name="Freeform 182">
                      <a:extLst>
                        <a:ext uri="{FF2B5EF4-FFF2-40B4-BE49-F238E27FC236}">
                          <a16:creationId xmlns:a16="http://schemas.microsoft.com/office/drawing/2014/main" id="{0AF0DD53-3653-E745-8B9E-358D525ED47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9" name="Freeform 183">
                      <a:extLst>
                        <a:ext uri="{FF2B5EF4-FFF2-40B4-BE49-F238E27FC236}">
                          <a16:creationId xmlns:a16="http://schemas.microsoft.com/office/drawing/2014/main" id="{1BF24557-18FF-FF44-BB53-C5430BFE927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8" name="Group 184">
                <a:extLst>
                  <a:ext uri="{FF2B5EF4-FFF2-40B4-BE49-F238E27FC236}">
                    <a16:creationId xmlns:a16="http://schemas.microsoft.com/office/drawing/2014/main" id="{38C2BC80-14FD-B244-9683-C235F80CA42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52" y="1437"/>
                <a:ext cx="475" cy="442"/>
                <a:chOff x="192" y="1632"/>
                <a:chExt cx="475" cy="442"/>
              </a:xfrm>
            </p:grpSpPr>
            <p:sp>
              <p:nvSpPr>
                <p:cNvPr id="14440" name="Rectangle 185">
                  <a:extLst>
                    <a:ext uri="{FF2B5EF4-FFF2-40B4-BE49-F238E27FC236}">
                      <a16:creationId xmlns:a16="http://schemas.microsoft.com/office/drawing/2014/main" id="{51E8FB01-88E5-414F-891F-0FFC0D7E6A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441" name="Rectangle 186">
                  <a:extLst>
                    <a:ext uri="{FF2B5EF4-FFF2-40B4-BE49-F238E27FC236}">
                      <a16:creationId xmlns:a16="http://schemas.microsoft.com/office/drawing/2014/main" id="{6A71B2F0-9944-204B-AD7D-7397172B5D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442" name="Group 187">
                  <a:extLst>
                    <a:ext uri="{FF2B5EF4-FFF2-40B4-BE49-F238E27FC236}">
                      <a16:creationId xmlns:a16="http://schemas.microsoft.com/office/drawing/2014/main" id="{FB93BA2F-88C8-2E4B-BA9F-DAA8AC8333A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443" name="Rectangle 188">
                    <a:extLst>
                      <a:ext uri="{FF2B5EF4-FFF2-40B4-BE49-F238E27FC236}">
                        <a16:creationId xmlns:a16="http://schemas.microsoft.com/office/drawing/2014/main" id="{CF5D324D-01D9-DC43-B69D-8BD2B648BB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444" name="Group 189">
                    <a:extLst>
                      <a:ext uri="{FF2B5EF4-FFF2-40B4-BE49-F238E27FC236}">
                        <a16:creationId xmlns:a16="http://schemas.microsoft.com/office/drawing/2014/main" id="{3B923437-3DA9-B241-8A2E-8F5F7EA4907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445" name="Freeform 190">
                      <a:extLst>
                        <a:ext uri="{FF2B5EF4-FFF2-40B4-BE49-F238E27FC236}">
                          <a16:creationId xmlns:a16="http://schemas.microsoft.com/office/drawing/2014/main" id="{094917C1-9AA0-1740-B550-6FFCA10CD0E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46" name="Freeform 191">
                      <a:extLst>
                        <a:ext uri="{FF2B5EF4-FFF2-40B4-BE49-F238E27FC236}">
                          <a16:creationId xmlns:a16="http://schemas.microsoft.com/office/drawing/2014/main" id="{FD559F95-C61C-034F-B62B-3141006C0A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47" name="Freeform 192">
                      <a:extLst>
                        <a:ext uri="{FF2B5EF4-FFF2-40B4-BE49-F238E27FC236}">
                          <a16:creationId xmlns:a16="http://schemas.microsoft.com/office/drawing/2014/main" id="{74B6E302-7A0A-344E-A341-E9E134FE8A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48" name="Freeform 193">
                      <a:extLst>
                        <a:ext uri="{FF2B5EF4-FFF2-40B4-BE49-F238E27FC236}">
                          <a16:creationId xmlns:a16="http://schemas.microsoft.com/office/drawing/2014/main" id="{2DEF8AB9-490D-3A48-A94B-8F0E14AEC7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49" name="Freeform 194">
                      <a:extLst>
                        <a:ext uri="{FF2B5EF4-FFF2-40B4-BE49-F238E27FC236}">
                          <a16:creationId xmlns:a16="http://schemas.microsoft.com/office/drawing/2014/main" id="{74B759F9-D545-D942-82E7-8A4599EEA33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0" name="Freeform 195">
                      <a:extLst>
                        <a:ext uri="{FF2B5EF4-FFF2-40B4-BE49-F238E27FC236}">
                          <a16:creationId xmlns:a16="http://schemas.microsoft.com/office/drawing/2014/main" id="{FBDBA32F-FB37-B24B-9037-5900C1CA613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1" name="Freeform 196">
                      <a:extLst>
                        <a:ext uri="{FF2B5EF4-FFF2-40B4-BE49-F238E27FC236}">
                          <a16:creationId xmlns:a16="http://schemas.microsoft.com/office/drawing/2014/main" id="{86C6D5CC-CBC5-F541-8A39-36477450B9A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2" name="Freeform 197">
                      <a:extLst>
                        <a:ext uri="{FF2B5EF4-FFF2-40B4-BE49-F238E27FC236}">
                          <a16:creationId xmlns:a16="http://schemas.microsoft.com/office/drawing/2014/main" id="{5C8E30DF-20B4-0143-BFD4-1F03889239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3" name="Freeform 198">
                      <a:extLst>
                        <a:ext uri="{FF2B5EF4-FFF2-40B4-BE49-F238E27FC236}">
                          <a16:creationId xmlns:a16="http://schemas.microsoft.com/office/drawing/2014/main" id="{878C227D-EF37-B349-B6ED-C5D9CD6684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4" name="Freeform 199">
                      <a:extLst>
                        <a:ext uri="{FF2B5EF4-FFF2-40B4-BE49-F238E27FC236}">
                          <a16:creationId xmlns:a16="http://schemas.microsoft.com/office/drawing/2014/main" id="{E43CAD7D-2E63-C94B-8BDB-3A4E15BC403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5" name="Freeform 200">
                      <a:extLst>
                        <a:ext uri="{FF2B5EF4-FFF2-40B4-BE49-F238E27FC236}">
                          <a16:creationId xmlns:a16="http://schemas.microsoft.com/office/drawing/2014/main" id="{B005729A-C58F-C341-9465-B74B76CE373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6" name="Freeform 201">
                      <a:extLst>
                        <a:ext uri="{FF2B5EF4-FFF2-40B4-BE49-F238E27FC236}">
                          <a16:creationId xmlns:a16="http://schemas.microsoft.com/office/drawing/2014/main" id="{4F97E4B7-9B09-9943-AF9A-A05BB0EB1D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7" name="Freeform 202">
                      <a:extLst>
                        <a:ext uri="{FF2B5EF4-FFF2-40B4-BE49-F238E27FC236}">
                          <a16:creationId xmlns:a16="http://schemas.microsoft.com/office/drawing/2014/main" id="{B1F72E1D-D3A3-3E42-A21B-88420959EF8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8" name="Freeform 203">
                      <a:extLst>
                        <a:ext uri="{FF2B5EF4-FFF2-40B4-BE49-F238E27FC236}">
                          <a16:creationId xmlns:a16="http://schemas.microsoft.com/office/drawing/2014/main" id="{2745182C-A93E-DA40-94FA-A1B224C1675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9" name="Freeform 204">
                      <a:extLst>
                        <a:ext uri="{FF2B5EF4-FFF2-40B4-BE49-F238E27FC236}">
                          <a16:creationId xmlns:a16="http://schemas.microsoft.com/office/drawing/2014/main" id="{7AD5266F-2962-1349-A090-D6C24C8DB2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0" name="Freeform 205">
                      <a:extLst>
                        <a:ext uri="{FF2B5EF4-FFF2-40B4-BE49-F238E27FC236}">
                          <a16:creationId xmlns:a16="http://schemas.microsoft.com/office/drawing/2014/main" id="{9578D02D-55FF-334D-A030-E69D5D7BCB3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1" name="Freeform 206">
                      <a:extLst>
                        <a:ext uri="{FF2B5EF4-FFF2-40B4-BE49-F238E27FC236}">
                          <a16:creationId xmlns:a16="http://schemas.microsoft.com/office/drawing/2014/main" id="{9851FEE5-0B58-154D-8021-CC2C72291B4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2" name="Freeform 207">
                      <a:extLst>
                        <a:ext uri="{FF2B5EF4-FFF2-40B4-BE49-F238E27FC236}">
                          <a16:creationId xmlns:a16="http://schemas.microsoft.com/office/drawing/2014/main" id="{52A4D993-C100-1B44-8A6E-741F3B725EA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3" name="Freeform 208">
                      <a:extLst>
                        <a:ext uri="{FF2B5EF4-FFF2-40B4-BE49-F238E27FC236}">
                          <a16:creationId xmlns:a16="http://schemas.microsoft.com/office/drawing/2014/main" id="{AF250586-C8AF-A648-B843-8DBF280952D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4" name="Freeform 209">
                      <a:extLst>
                        <a:ext uri="{FF2B5EF4-FFF2-40B4-BE49-F238E27FC236}">
                          <a16:creationId xmlns:a16="http://schemas.microsoft.com/office/drawing/2014/main" id="{112F4720-2A85-0D40-A980-939BB5D2121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5" name="Freeform 210">
                      <a:extLst>
                        <a:ext uri="{FF2B5EF4-FFF2-40B4-BE49-F238E27FC236}">
                          <a16:creationId xmlns:a16="http://schemas.microsoft.com/office/drawing/2014/main" id="{D8EF10AA-1AD3-B445-B290-B64CCF186B6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6" name="Freeform 211">
                      <a:extLst>
                        <a:ext uri="{FF2B5EF4-FFF2-40B4-BE49-F238E27FC236}">
                          <a16:creationId xmlns:a16="http://schemas.microsoft.com/office/drawing/2014/main" id="{DA037FEB-A45A-E24E-AE6B-14191A7998A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7" name="Freeform 212">
                      <a:extLst>
                        <a:ext uri="{FF2B5EF4-FFF2-40B4-BE49-F238E27FC236}">
                          <a16:creationId xmlns:a16="http://schemas.microsoft.com/office/drawing/2014/main" id="{0356050E-4EEC-A34F-B814-610DF8E8942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8" name="Freeform 213">
                      <a:extLst>
                        <a:ext uri="{FF2B5EF4-FFF2-40B4-BE49-F238E27FC236}">
                          <a16:creationId xmlns:a16="http://schemas.microsoft.com/office/drawing/2014/main" id="{D4D88686-AB1F-7A43-A8B2-3DD7E314A78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9" name="Freeform 214">
                      <a:extLst>
                        <a:ext uri="{FF2B5EF4-FFF2-40B4-BE49-F238E27FC236}">
                          <a16:creationId xmlns:a16="http://schemas.microsoft.com/office/drawing/2014/main" id="{B3FA20F1-1653-8E4E-AD2C-91E3DBE1A63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0" name="Freeform 215">
                      <a:extLst>
                        <a:ext uri="{FF2B5EF4-FFF2-40B4-BE49-F238E27FC236}">
                          <a16:creationId xmlns:a16="http://schemas.microsoft.com/office/drawing/2014/main" id="{D7E968D1-471A-CB41-89C4-A04ABF7DF43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1" name="Freeform 216">
                      <a:extLst>
                        <a:ext uri="{FF2B5EF4-FFF2-40B4-BE49-F238E27FC236}">
                          <a16:creationId xmlns:a16="http://schemas.microsoft.com/office/drawing/2014/main" id="{1A5E6725-3519-2B4A-B756-A089E17C1FD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2" name="Freeform 217">
                      <a:extLst>
                        <a:ext uri="{FF2B5EF4-FFF2-40B4-BE49-F238E27FC236}">
                          <a16:creationId xmlns:a16="http://schemas.microsoft.com/office/drawing/2014/main" id="{6BFCE234-6840-444E-A00A-042CCB8A62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3" name="Freeform 218">
                      <a:extLst>
                        <a:ext uri="{FF2B5EF4-FFF2-40B4-BE49-F238E27FC236}">
                          <a16:creationId xmlns:a16="http://schemas.microsoft.com/office/drawing/2014/main" id="{B4CE1E90-36B3-8F46-BBE1-B93AEAD8F29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4" name="Freeform 219">
                      <a:extLst>
                        <a:ext uri="{FF2B5EF4-FFF2-40B4-BE49-F238E27FC236}">
                          <a16:creationId xmlns:a16="http://schemas.microsoft.com/office/drawing/2014/main" id="{A0EBFD3D-8DE7-A041-9C93-EC7749B17F2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9" name="Group 220">
                <a:extLst>
                  <a:ext uri="{FF2B5EF4-FFF2-40B4-BE49-F238E27FC236}">
                    <a16:creationId xmlns:a16="http://schemas.microsoft.com/office/drawing/2014/main" id="{8E63D21C-2EDB-4741-9DC2-DEC38D50AB1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8" y="2925"/>
                <a:ext cx="475" cy="442"/>
                <a:chOff x="192" y="1632"/>
                <a:chExt cx="475" cy="442"/>
              </a:xfrm>
            </p:grpSpPr>
            <p:sp>
              <p:nvSpPr>
                <p:cNvPr id="14405" name="Rectangle 221">
                  <a:extLst>
                    <a:ext uri="{FF2B5EF4-FFF2-40B4-BE49-F238E27FC236}">
                      <a16:creationId xmlns:a16="http://schemas.microsoft.com/office/drawing/2014/main" id="{559C576D-8535-4846-A62C-E386A68071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406" name="Rectangle 222">
                  <a:extLst>
                    <a:ext uri="{FF2B5EF4-FFF2-40B4-BE49-F238E27FC236}">
                      <a16:creationId xmlns:a16="http://schemas.microsoft.com/office/drawing/2014/main" id="{9EF884C5-2AF4-854D-8413-5FA79879D4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407" name="Group 223">
                  <a:extLst>
                    <a:ext uri="{FF2B5EF4-FFF2-40B4-BE49-F238E27FC236}">
                      <a16:creationId xmlns:a16="http://schemas.microsoft.com/office/drawing/2014/main" id="{8B49309B-1A29-F94E-A188-3BCA30DB810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408" name="Rectangle 224">
                    <a:extLst>
                      <a:ext uri="{FF2B5EF4-FFF2-40B4-BE49-F238E27FC236}">
                        <a16:creationId xmlns:a16="http://schemas.microsoft.com/office/drawing/2014/main" id="{237452C0-128A-6B43-AE22-79BE850C2E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409" name="Group 225">
                    <a:extLst>
                      <a:ext uri="{FF2B5EF4-FFF2-40B4-BE49-F238E27FC236}">
                        <a16:creationId xmlns:a16="http://schemas.microsoft.com/office/drawing/2014/main" id="{3580728E-7054-C44F-B3E6-D6A832F63A5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410" name="Freeform 226">
                      <a:extLst>
                        <a:ext uri="{FF2B5EF4-FFF2-40B4-BE49-F238E27FC236}">
                          <a16:creationId xmlns:a16="http://schemas.microsoft.com/office/drawing/2014/main" id="{A2337E9B-E153-1948-8218-86F7E2FDFB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1" name="Freeform 227">
                      <a:extLst>
                        <a:ext uri="{FF2B5EF4-FFF2-40B4-BE49-F238E27FC236}">
                          <a16:creationId xmlns:a16="http://schemas.microsoft.com/office/drawing/2014/main" id="{155E1167-DDA8-AF46-9D79-17BF343DB69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2" name="Freeform 228">
                      <a:extLst>
                        <a:ext uri="{FF2B5EF4-FFF2-40B4-BE49-F238E27FC236}">
                          <a16:creationId xmlns:a16="http://schemas.microsoft.com/office/drawing/2014/main" id="{5CF98328-85B7-A145-A2C8-76685B4DE33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3" name="Freeform 229">
                      <a:extLst>
                        <a:ext uri="{FF2B5EF4-FFF2-40B4-BE49-F238E27FC236}">
                          <a16:creationId xmlns:a16="http://schemas.microsoft.com/office/drawing/2014/main" id="{292F0D6D-5FCE-B941-A003-2D4CA6F25AF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4" name="Freeform 230">
                      <a:extLst>
                        <a:ext uri="{FF2B5EF4-FFF2-40B4-BE49-F238E27FC236}">
                          <a16:creationId xmlns:a16="http://schemas.microsoft.com/office/drawing/2014/main" id="{58DFCD0E-D9AB-0146-9285-3880F05FA47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5" name="Freeform 231">
                      <a:extLst>
                        <a:ext uri="{FF2B5EF4-FFF2-40B4-BE49-F238E27FC236}">
                          <a16:creationId xmlns:a16="http://schemas.microsoft.com/office/drawing/2014/main" id="{3C425990-5332-844A-A22C-1FBE9DF237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6" name="Freeform 232">
                      <a:extLst>
                        <a:ext uri="{FF2B5EF4-FFF2-40B4-BE49-F238E27FC236}">
                          <a16:creationId xmlns:a16="http://schemas.microsoft.com/office/drawing/2014/main" id="{A757B440-1025-614D-A0B4-01EF87B9B4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7" name="Freeform 233">
                      <a:extLst>
                        <a:ext uri="{FF2B5EF4-FFF2-40B4-BE49-F238E27FC236}">
                          <a16:creationId xmlns:a16="http://schemas.microsoft.com/office/drawing/2014/main" id="{E99E0604-3AA7-CD46-9DEF-7006523F210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8" name="Freeform 234">
                      <a:extLst>
                        <a:ext uri="{FF2B5EF4-FFF2-40B4-BE49-F238E27FC236}">
                          <a16:creationId xmlns:a16="http://schemas.microsoft.com/office/drawing/2014/main" id="{C57A8B78-274C-0C48-8B1A-25159A81E05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9" name="Freeform 235">
                      <a:extLst>
                        <a:ext uri="{FF2B5EF4-FFF2-40B4-BE49-F238E27FC236}">
                          <a16:creationId xmlns:a16="http://schemas.microsoft.com/office/drawing/2014/main" id="{F7E98732-51D2-6C41-A0E9-9EBB0FF4C2A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0" name="Freeform 236">
                      <a:extLst>
                        <a:ext uri="{FF2B5EF4-FFF2-40B4-BE49-F238E27FC236}">
                          <a16:creationId xmlns:a16="http://schemas.microsoft.com/office/drawing/2014/main" id="{2AEA1A77-5985-E549-9ADB-BB78C53F99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1" name="Freeform 237">
                      <a:extLst>
                        <a:ext uri="{FF2B5EF4-FFF2-40B4-BE49-F238E27FC236}">
                          <a16:creationId xmlns:a16="http://schemas.microsoft.com/office/drawing/2014/main" id="{529E7889-BD98-A443-954A-3F57E8AC403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2" name="Freeform 238">
                      <a:extLst>
                        <a:ext uri="{FF2B5EF4-FFF2-40B4-BE49-F238E27FC236}">
                          <a16:creationId xmlns:a16="http://schemas.microsoft.com/office/drawing/2014/main" id="{D108264E-CAC5-BF43-8A77-044AAD1FCF8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3" name="Freeform 239">
                      <a:extLst>
                        <a:ext uri="{FF2B5EF4-FFF2-40B4-BE49-F238E27FC236}">
                          <a16:creationId xmlns:a16="http://schemas.microsoft.com/office/drawing/2014/main" id="{7A05DD84-0C52-4641-8681-D8A682982B2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4" name="Freeform 240">
                      <a:extLst>
                        <a:ext uri="{FF2B5EF4-FFF2-40B4-BE49-F238E27FC236}">
                          <a16:creationId xmlns:a16="http://schemas.microsoft.com/office/drawing/2014/main" id="{8E4841FD-2B66-4444-ADC2-987FA039AD9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5" name="Freeform 241">
                      <a:extLst>
                        <a:ext uri="{FF2B5EF4-FFF2-40B4-BE49-F238E27FC236}">
                          <a16:creationId xmlns:a16="http://schemas.microsoft.com/office/drawing/2014/main" id="{BD8584E3-5DE1-6347-9E94-96793B14814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6" name="Freeform 242">
                      <a:extLst>
                        <a:ext uri="{FF2B5EF4-FFF2-40B4-BE49-F238E27FC236}">
                          <a16:creationId xmlns:a16="http://schemas.microsoft.com/office/drawing/2014/main" id="{63D4DFD8-6746-8F48-AFF9-56B993F732A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7" name="Freeform 243">
                      <a:extLst>
                        <a:ext uri="{FF2B5EF4-FFF2-40B4-BE49-F238E27FC236}">
                          <a16:creationId xmlns:a16="http://schemas.microsoft.com/office/drawing/2014/main" id="{611126CB-583A-6644-B191-644E6836F2D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8" name="Freeform 244">
                      <a:extLst>
                        <a:ext uri="{FF2B5EF4-FFF2-40B4-BE49-F238E27FC236}">
                          <a16:creationId xmlns:a16="http://schemas.microsoft.com/office/drawing/2014/main" id="{DC796071-5630-384F-A9BC-E224247DB8B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9" name="Freeform 245">
                      <a:extLst>
                        <a:ext uri="{FF2B5EF4-FFF2-40B4-BE49-F238E27FC236}">
                          <a16:creationId xmlns:a16="http://schemas.microsoft.com/office/drawing/2014/main" id="{766C204E-B9C5-0345-9AAD-AC69B41A88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0" name="Freeform 246">
                      <a:extLst>
                        <a:ext uri="{FF2B5EF4-FFF2-40B4-BE49-F238E27FC236}">
                          <a16:creationId xmlns:a16="http://schemas.microsoft.com/office/drawing/2014/main" id="{9FE58E7E-10D1-FD44-9925-FE8DA5823C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1" name="Freeform 247">
                      <a:extLst>
                        <a:ext uri="{FF2B5EF4-FFF2-40B4-BE49-F238E27FC236}">
                          <a16:creationId xmlns:a16="http://schemas.microsoft.com/office/drawing/2014/main" id="{76A1FF15-AE76-784F-9AEF-9071BB81D38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2" name="Freeform 248">
                      <a:extLst>
                        <a:ext uri="{FF2B5EF4-FFF2-40B4-BE49-F238E27FC236}">
                          <a16:creationId xmlns:a16="http://schemas.microsoft.com/office/drawing/2014/main" id="{5F42E047-49A9-6944-95C6-E225C67855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3" name="Freeform 249">
                      <a:extLst>
                        <a:ext uri="{FF2B5EF4-FFF2-40B4-BE49-F238E27FC236}">
                          <a16:creationId xmlns:a16="http://schemas.microsoft.com/office/drawing/2014/main" id="{EA549966-B663-FA43-820A-A41C0853622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4" name="Freeform 250">
                      <a:extLst>
                        <a:ext uri="{FF2B5EF4-FFF2-40B4-BE49-F238E27FC236}">
                          <a16:creationId xmlns:a16="http://schemas.microsoft.com/office/drawing/2014/main" id="{D770F8C9-910D-D949-B53D-D8921EDE72B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5" name="Freeform 251">
                      <a:extLst>
                        <a:ext uri="{FF2B5EF4-FFF2-40B4-BE49-F238E27FC236}">
                          <a16:creationId xmlns:a16="http://schemas.microsoft.com/office/drawing/2014/main" id="{55ADC80B-A4D3-3B4D-805C-359AA84D470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6" name="Freeform 252">
                      <a:extLst>
                        <a:ext uri="{FF2B5EF4-FFF2-40B4-BE49-F238E27FC236}">
                          <a16:creationId xmlns:a16="http://schemas.microsoft.com/office/drawing/2014/main" id="{4C0EBC40-85E2-7B4A-8D51-AEAFF044C08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7" name="Freeform 253">
                      <a:extLst>
                        <a:ext uri="{FF2B5EF4-FFF2-40B4-BE49-F238E27FC236}">
                          <a16:creationId xmlns:a16="http://schemas.microsoft.com/office/drawing/2014/main" id="{40F237C6-0E4E-D646-BDC5-8F96720627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8" name="Freeform 254">
                      <a:extLst>
                        <a:ext uri="{FF2B5EF4-FFF2-40B4-BE49-F238E27FC236}">
                          <a16:creationId xmlns:a16="http://schemas.microsoft.com/office/drawing/2014/main" id="{8E2A1CD9-0BA4-2D4C-A28B-51438D04614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9" name="Freeform 255">
                      <a:extLst>
                        <a:ext uri="{FF2B5EF4-FFF2-40B4-BE49-F238E27FC236}">
                          <a16:creationId xmlns:a16="http://schemas.microsoft.com/office/drawing/2014/main" id="{AB49FA90-B7C7-0D48-B84A-17D79727B81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90" name="Group 256">
                <a:extLst>
                  <a:ext uri="{FF2B5EF4-FFF2-40B4-BE49-F238E27FC236}">
                    <a16:creationId xmlns:a16="http://schemas.microsoft.com/office/drawing/2014/main" id="{AA0D203F-DBDF-F042-8D91-CE1859313DD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06" y="1293"/>
                <a:ext cx="363" cy="369"/>
                <a:chOff x="1884" y="1812"/>
                <a:chExt cx="363" cy="369"/>
              </a:xfrm>
            </p:grpSpPr>
            <p:sp>
              <p:nvSpPr>
                <p:cNvPr id="14401" name="AutoShape 257">
                  <a:extLst>
                    <a:ext uri="{FF2B5EF4-FFF2-40B4-BE49-F238E27FC236}">
                      <a16:creationId xmlns:a16="http://schemas.microsoft.com/office/drawing/2014/main" id="{2D4F4ADE-13A9-0D4E-97B1-6991759293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402" name="Group 258">
                  <a:extLst>
                    <a:ext uri="{FF2B5EF4-FFF2-40B4-BE49-F238E27FC236}">
                      <a16:creationId xmlns:a16="http://schemas.microsoft.com/office/drawing/2014/main" id="{FABFAEDB-AFB1-1A44-87ED-06CDD55B560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403" name="Freeform 259">
                    <a:extLst>
                      <a:ext uri="{FF2B5EF4-FFF2-40B4-BE49-F238E27FC236}">
                        <a16:creationId xmlns:a16="http://schemas.microsoft.com/office/drawing/2014/main" id="{7DC720A6-4EAB-CB41-9330-5A5B057F1E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404" name="Freeform 260">
                    <a:extLst>
                      <a:ext uri="{FF2B5EF4-FFF2-40B4-BE49-F238E27FC236}">
                        <a16:creationId xmlns:a16="http://schemas.microsoft.com/office/drawing/2014/main" id="{15617FCD-2711-DE4C-A2B2-2A632D95B1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sp>
            <p:nvSpPr>
              <p:cNvPr id="14391" name="Text Box 261">
                <a:extLst>
                  <a:ext uri="{FF2B5EF4-FFF2-40B4-BE49-F238E27FC236}">
                    <a16:creationId xmlns:a16="http://schemas.microsoft.com/office/drawing/2014/main" id="{6AE87F26-29EC-904E-819A-5F83182EAD0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1488"/>
                <a:ext cx="256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A</a:t>
                </a:r>
              </a:p>
            </p:txBody>
          </p:sp>
          <p:sp>
            <p:nvSpPr>
              <p:cNvPr id="14392" name="Text Box 262">
                <a:extLst>
                  <a:ext uri="{FF2B5EF4-FFF2-40B4-BE49-F238E27FC236}">
                    <a16:creationId xmlns:a16="http://schemas.microsoft.com/office/drawing/2014/main" id="{FD11A400-66B5-E34C-945C-7CA9E15FE8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282"/>
                <a:ext cx="237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B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3" name="Text Box 263">
                <a:extLst>
                  <a:ext uri="{FF2B5EF4-FFF2-40B4-BE49-F238E27FC236}">
                    <a16:creationId xmlns:a16="http://schemas.microsoft.com/office/drawing/2014/main" id="{DC9B6A78-3BC4-144D-A08A-80338D646A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928"/>
                <a:ext cx="232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C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4" name="Text Box 264">
                <a:extLst>
                  <a:ext uri="{FF2B5EF4-FFF2-40B4-BE49-F238E27FC236}">
                    <a16:creationId xmlns:a16="http://schemas.microsoft.com/office/drawing/2014/main" id="{26ED34AB-FB5A-FF44-90D6-B800506B3D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01" y="1299"/>
                <a:ext cx="32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R1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5" name="Text Box 265">
                <a:extLst>
                  <a:ext uri="{FF2B5EF4-FFF2-40B4-BE49-F238E27FC236}">
                    <a16:creationId xmlns:a16="http://schemas.microsoft.com/office/drawing/2014/main" id="{67240FDD-24A9-DF4E-9C22-99B76C4F31F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2" y="2832"/>
                <a:ext cx="35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R2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6" name="Text Box 266">
                <a:extLst>
                  <a:ext uri="{FF2B5EF4-FFF2-40B4-BE49-F238E27FC236}">
                    <a16:creationId xmlns:a16="http://schemas.microsoft.com/office/drawing/2014/main" id="{4245BD5C-A3F3-774E-9C78-5AE56E1273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96" y="1440"/>
                <a:ext cx="35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R4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7" name="Text Box 267">
                <a:extLst>
                  <a:ext uri="{FF2B5EF4-FFF2-40B4-BE49-F238E27FC236}">
                    <a16:creationId xmlns:a16="http://schemas.microsoft.com/office/drawing/2014/main" id="{23C46561-143F-164D-98B7-820373CA4D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84" y="1440"/>
                <a:ext cx="255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D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8" name="Text Box 268">
                <a:extLst>
                  <a:ext uri="{FF2B5EF4-FFF2-40B4-BE49-F238E27FC236}">
                    <a16:creationId xmlns:a16="http://schemas.microsoft.com/office/drawing/2014/main" id="{E65215A8-7551-2E46-A6DC-87B252A046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32" y="2304"/>
                <a:ext cx="236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E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9" name="Text Box 269">
                <a:extLst>
                  <a:ext uri="{FF2B5EF4-FFF2-40B4-BE49-F238E27FC236}">
                    <a16:creationId xmlns:a16="http://schemas.microsoft.com/office/drawing/2014/main" id="{671E5811-4D10-594C-B2D6-7BCFAA599E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36" y="3168"/>
                <a:ext cx="23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F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400" name="Text Box 270">
                <a:extLst>
                  <a:ext uri="{FF2B5EF4-FFF2-40B4-BE49-F238E27FC236}">
                    <a16:creationId xmlns:a16="http://schemas.microsoft.com/office/drawing/2014/main" id="{48EE1C65-6AC3-BF48-BF20-F983DC1F375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96" y="3069"/>
                <a:ext cx="35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R5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</p:grpSp>
      </p:grpSp>
      <p:sp>
        <p:nvSpPr>
          <p:cNvPr id="2159887" name="Freeform 271">
            <a:extLst>
              <a:ext uri="{FF2B5EF4-FFF2-40B4-BE49-F238E27FC236}">
                <a16:creationId xmlns:a16="http://schemas.microsoft.com/office/drawing/2014/main" id="{7A542B1D-2D66-B141-9939-8E587EDE0A70}"/>
              </a:ext>
            </a:extLst>
          </p:cNvPr>
          <p:cNvSpPr>
            <a:spLocks/>
          </p:cNvSpPr>
          <p:nvPr/>
        </p:nvSpPr>
        <p:spPr bwMode="auto">
          <a:xfrm>
            <a:off x="2592388" y="3581400"/>
            <a:ext cx="261937" cy="1295400"/>
          </a:xfrm>
          <a:custGeom>
            <a:avLst/>
            <a:gdLst>
              <a:gd name="T0" fmla="*/ 0 w 240"/>
              <a:gd name="T1" fmla="*/ 0 h 816"/>
              <a:gd name="T2" fmla="*/ 0 w 240"/>
              <a:gd name="T3" fmla="*/ 2147483647 h 816"/>
              <a:gd name="T4" fmla="*/ 2147483647 w 240"/>
              <a:gd name="T5" fmla="*/ 2147483647 h 816"/>
              <a:gd name="T6" fmla="*/ 0 60000 65536"/>
              <a:gd name="T7" fmla="*/ 0 60000 65536"/>
              <a:gd name="T8" fmla="*/ 0 60000 65536"/>
              <a:gd name="T9" fmla="*/ 0 w 240"/>
              <a:gd name="T10" fmla="*/ 0 h 816"/>
              <a:gd name="T11" fmla="*/ 240 w 240"/>
              <a:gd name="T12" fmla="*/ 816 h 8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40" h="816">
                <a:moveTo>
                  <a:pt x="0" y="0"/>
                </a:moveTo>
                <a:lnTo>
                  <a:pt x="0" y="816"/>
                </a:lnTo>
                <a:lnTo>
                  <a:pt x="240" y="816"/>
                </a:lnTo>
              </a:path>
            </a:pathLst>
          </a:custGeom>
          <a:noFill/>
          <a:ln w="76200">
            <a:solidFill>
              <a:schemeClr val="tx2"/>
            </a:solidFill>
            <a:round/>
            <a:headEnd/>
            <a:tailEnd type="triangle" w="med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en-US" altLang="en-US"/>
          </a:p>
        </p:txBody>
      </p:sp>
      <p:grpSp>
        <p:nvGrpSpPr>
          <p:cNvPr id="14336" name="Group 272">
            <a:extLst>
              <a:ext uri="{FF2B5EF4-FFF2-40B4-BE49-F238E27FC236}">
                <a16:creationId xmlns:a16="http://schemas.microsoft.com/office/drawing/2014/main" id="{8FBC8681-03BA-6E4F-914C-5F5123512168}"/>
              </a:ext>
            </a:extLst>
          </p:cNvPr>
          <p:cNvGrpSpPr>
            <a:grpSpLocks/>
          </p:cNvGrpSpPr>
          <p:nvPr/>
        </p:nvGrpSpPr>
        <p:grpSpPr bwMode="auto">
          <a:xfrm>
            <a:off x="2819400" y="3733800"/>
            <a:ext cx="2971800" cy="2114550"/>
            <a:chOff x="1776" y="2784"/>
            <a:chExt cx="1872" cy="1332"/>
          </a:xfrm>
        </p:grpSpPr>
        <p:sp>
          <p:nvSpPr>
            <p:cNvPr id="14347" name="Rectangle 273">
              <a:extLst>
                <a:ext uri="{FF2B5EF4-FFF2-40B4-BE49-F238E27FC236}">
                  <a16:creationId xmlns:a16="http://schemas.microsoft.com/office/drawing/2014/main" id="{851A5272-E41C-9141-B499-3A159348B7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3" y="3867"/>
              <a:ext cx="855" cy="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rgbClr val="CC0000"/>
                  </a:solidFill>
                </a:rPr>
                <a:t>R5</a:t>
              </a:r>
              <a:endParaRPr lang="en-US" altLang="en-US" sz="2000">
                <a:solidFill>
                  <a:srgbClr val="CC0000"/>
                </a:solidFill>
              </a:endParaRPr>
            </a:p>
          </p:txBody>
        </p:sp>
        <p:sp>
          <p:nvSpPr>
            <p:cNvPr id="14348" name="Rectangle 274">
              <a:extLst>
                <a:ext uri="{FF2B5EF4-FFF2-40B4-BE49-F238E27FC236}">
                  <a16:creationId xmlns:a16="http://schemas.microsoft.com/office/drawing/2014/main" id="{1384325D-75AF-0549-8A70-0B2FCEFB70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867"/>
              <a:ext cx="1017" cy="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rgbClr val="CC0000"/>
                  </a:solidFill>
                </a:rPr>
                <a:t>F</a:t>
              </a:r>
              <a:endParaRPr lang="en-US" altLang="en-US" sz="2000">
                <a:solidFill>
                  <a:srgbClr val="CC0000"/>
                </a:solidFill>
              </a:endParaRPr>
            </a:p>
          </p:txBody>
        </p:sp>
        <p:sp>
          <p:nvSpPr>
            <p:cNvPr id="14349" name="Rectangle 275">
              <a:extLst>
                <a:ext uri="{FF2B5EF4-FFF2-40B4-BE49-F238E27FC236}">
                  <a16:creationId xmlns:a16="http://schemas.microsoft.com/office/drawing/2014/main" id="{FAAC1255-B6C8-EB4B-8387-AE5EB98BED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3" y="3618"/>
              <a:ext cx="855" cy="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rgbClr val="CC0000"/>
                  </a:solidFill>
                </a:rPr>
                <a:t>R3</a:t>
              </a:r>
              <a:endParaRPr lang="en-US" altLang="en-US" sz="2000">
                <a:solidFill>
                  <a:srgbClr val="CC0000"/>
                </a:solidFill>
              </a:endParaRPr>
            </a:p>
          </p:txBody>
        </p:sp>
        <p:sp>
          <p:nvSpPr>
            <p:cNvPr id="14350" name="Rectangle 276">
              <a:extLst>
                <a:ext uri="{FF2B5EF4-FFF2-40B4-BE49-F238E27FC236}">
                  <a16:creationId xmlns:a16="http://schemas.microsoft.com/office/drawing/2014/main" id="{7B7DF595-CEA4-134C-82FE-B42D63CD2D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618"/>
              <a:ext cx="1017" cy="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rgbClr val="CC0000"/>
                  </a:solidFill>
                </a:rPr>
                <a:t>E</a:t>
              </a:r>
              <a:endParaRPr lang="en-US" altLang="en-US" sz="2000">
                <a:solidFill>
                  <a:srgbClr val="CC0000"/>
                </a:solidFill>
              </a:endParaRPr>
            </a:p>
          </p:txBody>
        </p:sp>
        <p:sp>
          <p:nvSpPr>
            <p:cNvPr id="14351" name="Rectangle 277">
              <a:extLst>
                <a:ext uri="{FF2B5EF4-FFF2-40B4-BE49-F238E27FC236}">
                  <a16:creationId xmlns:a16="http://schemas.microsoft.com/office/drawing/2014/main" id="{B7A3D79E-0727-3946-A377-5EB17C5C2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3" y="3369"/>
              <a:ext cx="855" cy="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rgbClr val="CC0000"/>
                  </a:solidFill>
                </a:rPr>
                <a:t>R3</a:t>
              </a:r>
              <a:endParaRPr lang="en-US" altLang="en-US" sz="2000">
                <a:solidFill>
                  <a:srgbClr val="CC0000"/>
                </a:solidFill>
              </a:endParaRPr>
            </a:p>
          </p:txBody>
        </p:sp>
        <p:sp>
          <p:nvSpPr>
            <p:cNvPr id="14352" name="Rectangle 278">
              <a:extLst>
                <a:ext uri="{FF2B5EF4-FFF2-40B4-BE49-F238E27FC236}">
                  <a16:creationId xmlns:a16="http://schemas.microsoft.com/office/drawing/2014/main" id="{731DCEAC-EB1D-1C43-9C05-FF6A385AF5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369"/>
              <a:ext cx="1017" cy="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rgbClr val="CC0000"/>
                  </a:solidFill>
                </a:rPr>
                <a:t>D</a:t>
              </a:r>
              <a:endParaRPr lang="en-US" altLang="en-US" sz="2000">
                <a:solidFill>
                  <a:srgbClr val="CC0000"/>
                </a:solidFill>
              </a:endParaRPr>
            </a:p>
          </p:txBody>
        </p:sp>
        <p:sp>
          <p:nvSpPr>
            <p:cNvPr id="14353" name="Rectangle 279">
              <a:extLst>
                <a:ext uri="{FF2B5EF4-FFF2-40B4-BE49-F238E27FC236}">
                  <a16:creationId xmlns:a16="http://schemas.microsoft.com/office/drawing/2014/main" id="{5C0175E8-5653-4944-97FA-A10EB5B3AF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3" y="3120"/>
              <a:ext cx="855" cy="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rgbClr val="CC0000"/>
                  </a:solidFill>
                </a:rPr>
                <a:t>Next Hop</a:t>
              </a:r>
              <a:endParaRPr lang="en-US" altLang="en-US" sz="2000">
                <a:solidFill>
                  <a:srgbClr val="CC0000"/>
                </a:solidFill>
              </a:endParaRPr>
            </a:p>
          </p:txBody>
        </p:sp>
        <p:sp>
          <p:nvSpPr>
            <p:cNvPr id="14354" name="Rectangle 280">
              <a:extLst>
                <a:ext uri="{FF2B5EF4-FFF2-40B4-BE49-F238E27FC236}">
                  <a16:creationId xmlns:a16="http://schemas.microsoft.com/office/drawing/2014/main" id="{4DE617EA-05BF-4F4E-9064-5F4E65FA53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120"/>
              <a:ext cx="1017" cy="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rgbClr val="CC0000"/>
                  </a:solidFill>
                </a:rPr>
                <a:t>Destination</a:t>
              </a:r>
              <a:endParaRPr lang="en-US" altLang="en-US" sz="2000">
                <a:solidFill>
                  <a:srgbClr val="CC0000"/>
                </a:solidFill>
              </a:endParaRPr>
            </a:p>
          </p:txBody>
        </p:sp>
        <p:sp>
          <p:nvSpPr>
            <p:cNvPr id="14355" name="Line 281">
              <a:extLst>
                <a:ext uri="{FF2B5EF4-FFF2-40B4-BE49-F238E27FC236}">
                  <a16:creationId xmlns:a16="http://schemas.microsoft.com/office/drawing/2014/main" id="{8DAD5DFA-D962-AE4E-8021-64AFD7FE0F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3120"/>
              <a:ext cx="187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6" name="Line 282">
              <a:extLst>
                <a:ext uri="{FF2B5EF4-FFF2-40B4-BE49-F238E27FC236}">
                  <a16:creationId xmlns:a16="http://schemas.microsoft.com/office/drawing/2014/main" id="{C30A3618-5250-D646-AB4B-DBAAE107D7B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3369"/>
              <a:ext cx="187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7" name="Line 283">
              <a:extLst>
                <a:ext uri="{FF2B5EF4-FFF2-40B4-BE49-F238E27FC236}">
                  <a16:creationId xmlns:a16="http://schemas.microsoft.com/office/drawing/2014/main" id="{8E3DE378-DA43-B34B-A1EA-AF97946349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3618"/>
              <a:ext cx="187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8" name="Line 284">
              <a:extLst>
                <a:ext uri="{FF2B5EF4-FFF2-40B4-BE49-F238E27FC236}">
                  <a16:creationId xmlns:a16="http://schemas.microsoft.com/office/drawing/2014/main" id="{227AC802-A70D-2745-A65A-D4B7C31466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3867"/>
              <a:ext cx="187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9" name="Line 285">
              <a:extLst>
                <a:ext uri="{FF2B5EF4-FFF2-40B4-BE49-F238E27FC236}">
                  <a16:creationId xmlns:a16="http://schemas.microsoft.com/office/drawing/2014/main" id="{836BA2E6-A4F4-D845-80FA-97192B98BD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4116"/>
              <a:ext cx="187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0" name="Line 286">
              <a:extLst>
                <a:ext uri="{FF2B5EF4-FFF2-40B4-BE49-F238E27FC236}">
                  <a16:creationId xmlns:a16="http://schemas.microsoft.com/office/drawing/2014/main" id="{C71012A0-418E-C14B-BACA-7A8FEBFDC3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3120"/>
              <a:ext cx="0" cy="99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1" name="Line 287">
              <a:extLst>
                <a:ext uri="{FF2B5EF4-FFF2-40B4-BE49-F238E27FC236}">
                  <a16:creationId xmlns:a16="http://schemas.microsoft.com/office/drawing/2014/main" id="{435352F8-34A9-9D46-8064-41E33ABC59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93" y="3120"/>
              <a:ext cx="0" cy="99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2" name="Line 288">
              <a:extLst>
                <a:ext uri="{FF2B5EF4-FFF2-40B4-BE49-F238E27FC236}">
                  <a16:creationId xmlns:a16="http://schemas.microsoft.com/office/drawing/2014/main" id="{A748440B-49B1-4747-B08A-AE369E66E8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8" y="3120"/>
              <a:ext cx="0" cy="24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3" name="Line 289">
              <a:extLst>
                <a:ext uri="{FF2B5EF4-FFF2-40B4-BE49-F238E27FC236}">
                  <a16:creationId xmlns:a16="http://schemas.microsoft.com/office/drawing/2014/main" id="{929A9F26-E103-4942-B5DE-8B249333AE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8" y="3369"/>
              <a:ext cx="0" cy="747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4" name="Freeform 290">
              <a:extLst>
                <a:ext uri="{FF2B5EF4-FFF2-40B4-BE49-F238E27FC236}">
                  <a16:creationId xmlns:a16="http://schemas.microsoft.com/office/drawing/2014/main" id="{72E7A33A-BDAB-EB4D-8F48-CC3931B83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2784"/>
              <a:ext cx="1872" cy="336"/>
            </a:xfrm>
            <a:custGeom>
              <a:avLst/>
              <a:gdLst>
                <a:gd name="T0" fmla="*/ 48 w 1872"/>
                <a:gd name="T1" fmla="*/ 0 h 336"/>
                <a:gd name="T2" fmla="*/ 0 w 1872"/>
                <a:gd name="T3" fmla="*/ 336 h 336"/>
                <a:gd name="T4" fmla="*/ 1872 w 1872"/>
                <a:gd name="T5" fmla="*/ 336 h 336"/>
                <a:gd name="T6" fmla="*/ 240 w 1872"/>
                <a:gd name="T7" fmla="*/ 0 h 3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72"/>
                <a:gd name="T13" fmla="*/ 0 h 336"/>
                <a:gd name="T14" fmla="*/ 1872 w 1872"/>
                <a:gd name="T15" fmla="*/ 336 h 3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72" h="336">
                  <a:moveTo>
                    <a:pt x="48" y="0"/>
                  </a:moveTo>
                  <a:lnTo>
                    <a:pt x="0" y="336"/>
                  </a:lnTo>
                  <a:lnTo>
                    <a:pt x="1872" y="336"/>
                  </a:lnTo>
                  <a:lnTo>
                    <a:pt x="240" y="0"/>
                  </a:lnTo>
                </a:path>
              </a:pathLst>
            </a:custGeom>
            <a:solidFill>
              <a:schemeClr val="bg1">
                <a:alpha val="50195"/>
              </a:schemeClr>
            </a:solidFill>
            <a:ln w="28575" cap="rnd">
              <a:solidFill>
                <a:schemeClr val="tx1"/>
              </a:solidFill>
              <a:prstDash val="sysDot"/>
              <a:round/>
              <a:headEnd/>
              <a:tailEnd/>
            </a:ln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</p:grpSp>
      <p:grpSp>
        <p:nvGrpSpPr>
          <p:cNvPr id="14337" name="Group 291">
            <a:extLst>
              <a:ext uri="{FF2B5EF4-FFF2-40B4-BE49-F238E27FC236}">
                <a16:creationId xmlns:a16="http://schemas.microsoft.com/office/drawing/2014/main" id="{4359E52C-3268-D24D-85E6-E4FB9CFC440C}"/>
              </a:ext>
            </a:extLst>
          </p:cNvPr>
          <p:cNvGrpSpPr>
            <a:grpSpLocks/>
          </p:cNvGrpSpPr>
          <p:nvPr/>
        </p:nvGrpSpPr>
        <p:grpSpPr bwMode="auto">
          <a:xfrm>
            <a:off x="914400" y="3581400"/>
            <a:ext cx="885825" cy="374650"/>
            <a:chOff x="385" y="768"/>
            <a:chExt cx="558" cy="236"/>
          </a:xfrm>
        </p:grpSpPr>
        <p:sp>
          <p:nvSpPr>
            <p:cNvPr id="14344" name="Rectangle 292">
              <a:extLst>
                <a:ext uri="{FF2B5EF4-FFF2-40B4-BE49-F238E27FC236}">
                  <a16:creationId xmlns:a16="http://schemas.microsoft.com/office/drawing/2014/main" id="{286E745A-93AF-CE45-8057-084C7D626B6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919250">
              <a:off x="385" y="860"/>
              <a:ext cx="406" cy="144"/>
            </a:xfrm>
            <a:prstGeom prst="rect">
              <a:avLst/>
            </a:prstGeom>
            <a:solidFill>
              <a:srgbClr val="0099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  <p:sp>
          <p:nvSpPr>
            <p:cNvPr id="14345" name="Rectangle 293">
              <a:extLst>
                <a:ext uri="{FF2B5EF4-FFF2-40B4-BE49-F238E27FC236}">
                  <a16:creationId xmlns:a16="http://schemas.microsoft.com/office/drawing/2014/main" id="{4E15D63D-4F5A-3C4D-9767-FCECF273180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919250">
              <a:off x="782" y="793"/>
              <a:ext cx="101" cy="144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  <p:sp>
          <p:nvSpPr>
            <p:cNvPr id="14346" name="Text Box 294">
              <a:extLst>
                <a:ext uri="{FF2B5EF4-FFF2-40B4-BE49-F238E27FC236}">
                  <a16:creationId xmlns:a16="http://schemas.microsoft.com/office/drawing/2014/main" id="{D680805E-12EC-174E-89F2-EA618BA03E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610305">
              <a:off x="735" y="768"/>
              <a:ext cx="20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en-US" sz="16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D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9837861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7.22222E-6 -6.2963E-6 L 0.13541 -0.04723 " pathEditMode="relative" ptsTypes="AA">
                                      <p:cBhvr>
                                        <p:cTn id="6" dur="1000" fill="hold"/>
                                        <p:tgtEl>
                                          <p:spTgt spid="143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9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1000"/>
                                        <p:tgtEl>
                                          <p:spTgt spid="2159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59887" grpId="0" animBg="1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Other Significant Protocol Changes - 2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343769"/>
            <a:ext cx="8229600" cy="4525963"/>
          </a:xfrm>
        </p:spPr>
        <p:txBody>
          <a:bodyPr>
            <a:normAutofit/>
          </a:bodyPr>
          <a:lstStyle/>
          <a:p>
            <a:pPr marL="0" indent="0">
              <a:lnSpc>
                <a:spcPct val="100000"/>
              </a:lnSpc>
              <a:spcBef>
                <a:spcPts val="459"/>
              </a:spcBef>
              <a:buNone/>
            </a:pPr>
            <a:r>
              <a:rPr lang="en-GB" sz="2400" spc="5" dirty="0">
                <a:latin typeface="Arial"/>
                <a:cs typeface="Arial"/>
              </a:rPr>
              <a:t>operation is </a:t>
            </a:r>
            <a:r>
              <a:rPr lang="en-GB" sz="2400" spc="10" dirty="0">
                <a:latin typeface="Arial"/>
                <a:cs typeface="Arial"/>
              </a:rPr>
              <a:t>intended </a:t>
            </a:r>
            <a:r>
              <a:rPr lang="en-GB" sz="2400" spc="5" dirty="0">
                <a:latin typeface="Arial"/>
                <a:cs typeface="Arial"/>
              </a:rPr>
              <a:t>to </a:t>
            </a:r>
            <a:r>
              <a:rPr lang="en-GB" sz="2400" spc="10" dirty="0">
                <a:latin typeface="Arial"/>
                <a:cs typeface="Arial"/>
              </a:rPr>
              <a:t>be </a:t>
            </a:r>
            <a:r>
              <a:rPr lang="en-GB" sz="2400" spc="5" dirty="0">
                <a:latin typeface="Arial"/>
                <a:cs typeface="Arial"/>
              </a:rPr>
              <a:t>simpler within the</a:t>
            </a:r>
            <a:r>
              <a:rPr lang="en-GB" sz="2400" spc="-100" dirty="0">
                <a:latin typeface="Arial"/>
                <a:cs typeface="Arial"/>
              </a:rPr>
              <a:t> </a:t>
            </a:r>
            <a:r>
              <a:rPr lang="en-GB" sz="2400" spc="5" dirty="0">
                <a:latin typeface="Arial"/>
                <a:cs typeface="Arial"/>
              </a:rPr>
              <a:t>network:</a:t>
            </a:r>
            <a:endParaRPr lang="en-GB" sz="2400" dirty="0">
              <a:latin typeface="Arial"/>
              <a:cs typeface="Arial"/>
            </a:endParaRPr>
          </a:p>
          <a:p>
            <a:pPr>
              <a:lnSpc>
                <a:spcPct val="150000"/>
              </a:lnSpc>
              <a:spcBef>
                <a:spcPts val="305"/>
              </a:spcBef>
            </a:pPr>
            <a:r>
              <a:rPr lang="en-GB" sz="2000" spc="-5" dirty="0">
                <a:latin typeface="Arial"/>
                <a:cs typeface="Arial"/>
              </a:rPr>
              <a:t>no </a:t>
            </a:r>
            <a:r>
              <a:rPr lang="en-GB" sz="2000" i="1" spc="-5" dirty="0">
                <a:latin typeface="Arial"/>
                <a:cs typeface="Arial"/>
              </a:rPr>
              <a:t>in-network</a:t>
            </a:r>
            <a:r>
              <a:rPr lang="en-GB" sz="2000" i="1" spc="-65" dirty="0">
                <a:latin typeface="Arial"/>
                <a:cs typeface="Arial"/>
              </a:rPr>
              <a:t> </a:t>
            </a:r>
            <a:r>
              <a:rPr lang="en-GB" sz="2000" spc="-5" dirty="0">
                <a:latin typeface="Arial"/>
                <a:cs typeface="Arial"/>
              </a:rPr>
              <a:t>fragmentation</a:t>
            </a:r>
            <a:endParaRPr lang="en-GB" sz="2000" dirty="0">
              <a:latin typeface="Arial"/>
              <a:cs typeface="Arial"/>
            </a:endParaRPr>
          </a:p>
          <a:p>
            <a:pPr>
              <a:lnSpc>
                <a:spcPct val="150000"/>
              </a:lnSpc>
              <a:spcBef>
                <a:spcPts val="305"/>
              </a:spcBef>
            </a:pPr>
            <a:r>
              <a:rPr lang="en-GB" sz="2000" spc="-5" dirty="0">
                <a:latin typeface="Arial"/>
                <a:cs typeface="Arial"/>
              </a:rPr>
              <a:t>no</a:t>
            </a:r>
            <a:r>
              <a:rPr lang="en-GB" sz="2000" spc="-65" dirty="0">
                <a:latin typeface="Arial"/>
                <a:cs typeface="Arial"/>
              </a:rPr>
              <a:t> </a:t>
            </a:r>
            <a:r>
              <a:rPr lang="en-GB" sz="2000" spc="-5" dirty="0">
                <a:latin typeface="Arial"/>
                <a:cs typeface="Arial"/>
              </a:rPr>
              <a:t>checksums in IPv6 header</a:t>
            </a:r>
          </a:p>
          <a:p>
            <a:pPr>
              <a:lnSpc>
                <a:spcPct val="150000"/>
              </a:lnSpc>
              <a:spcBef>
                <a:spcPts val="305"/>
              </a:spcBef>
            </a:pPr>
            <a:r>
              <a:rPr lang="en-US" sz="2000" dirty="0"/>
              <a:t>UDP checksum required (wasn’t in IPv4) rfc6936: </a:t>
            </a:r>
            <a:r>
              <a:rPr lang="en-US" sz="2000" b="1" dirty="0"/>
              <a:t>No more zero</a:t>
            </a:r>
            <a:endParaRPr lang="en-GB" sz="2000" dirty="0">
              <a:latin typeface="Arial"/>
              <a:cs typeface="Arial"/>
            </a:endParaRPr>
          </a:p>
          <a:p>
            <a:pPr>
              <a:lnSpc>
                <a:spcPct val="150000"/>
              </a:lnSpc>
              <a:spcBef>
                <a:spcPts val="305"/>
              </a:spcBef>
            </a:pPr>
            <a:r>
              <a:rPr lang="en-GB" sz="2000" spc="-5" dirty="0">
                <a:latin typeface="Arial"/>
                <a:cs typeface="Arial"/>
              </a:rPr>
              <a:t>optional state carried in </a:t>
            </a:r>
            <a:r>
              <a:rPr lang="en-GB" sz="2000" i="1" spc="-10" dirty="0">
                <a:latin typeface="Arial"/>
                <a:cs typeface="Arial"/>
              </a:rPr>
              <a:t>extension</a:t>
            </a:r>
            <a:r>
              <a:rPr lang="en-GB" sz="2000" i="1" spc="-45" dirty="0">
                <a:latin typeface="Arial"/>
                <a:cs typeface="Arial"/>
              </a:rPr>
              <a:t> </a:t>
            </a:r>
            <a:r>
              <a:rPr lang="en-GB" sz="2000" i="1" spc="-5" dirty="0">
                <a:latin typeface="Arial"/>
                <a:cs typeface="Arial"/>
              </a:rPr>
              <a:t>headers</a:t>
            </a:r>
          </a:p>
          <a:p>
            <a:pPr lvl="1">
              <a:lnSpc>
                <a:spcPct val="150000"/>
              </a:lnSpc>
              <a:spcBef>
                <a:spcPts val="305"/>
              </a:spcBef>
            </a:pPr>
            <a:r>
              <a:rPr lang="en-GB" sz="2000" spc="10" dirty="0">
                <a:latin typeface="Arial"/>
                <a:cs typeface="Arial"/>
              </a:rPr>
              <a:t>Extension headers </a:t>
            </a:r>
            <a:r>
              <a:rPr lang="en-GB" sz="2000" spc="5" dirty="0">
                <a:latin typeface="Arial"/>
                <a:cs typeface="Arial"/>
              </a:rPr>
              <a:t>notionally replace </a:t>
            </a:r>
            <a:r>
              <a:rPr lang="en-GB" sz="2000" spc="10" dirty="0">
                <a:latin typeface="Arial"/>
                <a:cs typeface="Arial"/>
              </a:rPr>
              <a:t>IP</a:t>
            </a:r>
            <a:r>
              <a:rPr lang="en-GB" sz="2000" spc="-135" dirty="0">
                <a:latin typeface="Arial"/>
                <a:cs typeface="Arial"/>
              </a:rPr>
              <a:t> </a:t>
            </a:r>
            <a:r>
              <a:rPr lang="en-GB" sz="2000" spc="5" dirty="0">
                <a:latin typeface="Arial"/>
                <a:cs typeface="Arial"/>
              </a:rPr>
              <a:t>options</a:t>
            </a:r>
            <a:endParaRPr lang="en-GB" sz="2000" dirty="0">
              <a:latin typeface="Arial"/>
              <a:cs typeface="Arial"/>
            </a:endParaRPr>
          </a:p>
          <a:p>
            <a:pPr lvl="1">
              <a:spcBef>
                <a:spcPts val="305"/>
              </a:spcBef>
            </a:pPr>
            <a:r>
              <a:rPr lang="en-GB" sz="2000" spc="10" dirty="0">
                <a:latin typeface="Arial"/>
                <a:cs typeface="Arial"/>
              </a:rPr>
              <a:t>Each </a:t>
            </a:r>
            <a:r>
              <a:rPr lang="en-GB" sz="2000" spc="5" dirty="0">
                <a:latin typeface="Arial"/>
                <a:cs typeface="Arial"/>
              </a:rPr>
              <a:t>extension </a:t>
            </a:r>
            <a:r>
              <a:rPr lang="en-GB" sz="2000" spc="10" dirty="0">
                <a:latin typeface="Arial"/>
                <a:cs typeface="Arial"/>
              </a:rPr>
              <a:t>header </a:t>
            </a:r>
            <a:r>
              <a:rPr lang="en-GB" sz="2000" spc="5" dirty="0">
                <a:latin typeface="Arial"/>
                <a:cs typeface="Arial"/>
              </a:rPr>
              <a:t>indicates the </a:t>
            </a:r>
            <a:r>
              <a:rPr lang="en-GB" sz="2000" spc="10" dirty="0">
                <a:latin typeface="Arial"/>
                <a:cs typeface="Arial"/>
              </a:rPr>
              <a:t>type </a:t>
            </a:r>
            <a:r>
              <a:rPr lang="en-GB" sz="2000" spc="5" dirty="0">
                <a:latin typeface="Arial"/>
                <a:cs typeface="Arial"/>
              </a:rPr>
              <a:t>of the </a:t>
            </a:r>
            <a:r>
              <a:rPr lang="en-GB" sz="2000" i="1" dirty="0">
                <a:latin typeface="Arial"/>
                <a:cs typeface="Arial"/>
              </a:rPr>
              <a:t>following </a:t>
            </a:r>
            <a:r>
              <a:rPr lang="en-GB" sz="2000" dirty="0">
                <a:latin typeface="Arial"/>
                <a:cs typeface="Arial"/>
              </a:rPr>
              <a:t>header,  </a:t>
            </a:r>
            <a:r>
              <a:rPr lang="en-GB" sz="2000" spc="10" dirty="0">
                <a:latin typeface="Arial"/>
                <a:cs typeface="Arial"/>
              </a:rPr>
              <a:t>so </a:t>
            </a:r>
            <a:r>
              <a:rPr lang="en-GB" sz="2000" spc="5" dirty="0">
                <a:latin typeface="Arial"/>
                <a:cs typeface="Arial"/>
              </a:rPr>
              <a:t>they </a:t>
            </a:r>
            <a:r>
              <a:rPr lang="en-GB" sz="2000" spc="10" dirty="0">
                <a:latin typeface="Arial"/>
                <a:cs typeface="Arial"/>
              </a:rPr>
              <a:t>can be</a:t>
            </a:r>
            <a:r>
              <a:rPr lang="en-GB" sz="2000" spc="-25" dirty="0">
                <a:latin typeface="Arial"/>
                <a:cs typeface="Arial"/>
              </a:rPr>
              <a:t> </a:t>
            </a:r>
            <a:r>
              <a:rPr lang="en-GB" sz="2000" spc="10" dirty="0">
                <a:latin typeface="Arial"/>
                <a:cs typeface="Arial"/>
              </a:rPr>
              <a:t>chained</a:t>
            </a:r>
            <a:endParaRPr lang="en-GB" sz="2000" dirty="0">
              <a:latin typeface="Arial"/>
              <a:cs typeface="Arial"/>
            </a:endParaRPr>
          </a:p>
          <a:p>
            <a:pPr lvl="1">
              <a:spcBef>
                <a:spcPts val="305"/>
              </a:spcBef>
            </a:pPr>
            <a:r>
              <a:rPr lang="en-GB" sz="2000" spc="10" dirty="0">
                <a:latin typeface="Arial"/>
                <a:cs typeface="Arial"/>
              </a:rPr>
              <a:t>The </a:t>
            </a:r>
            <a:r>
              <a:rPr lang="en-GB" sz="2000" spc="5" dirty="0">
                <a:latin typeface="Arial"/>
                <a:cs typeface="Arial"/>
              </a:rPr>
              <a:t>final </a:t>
            </a:r>
            <a:r>
              <a:rPr lang="en-GB" sz="2000" dirty="0">
                <a:latin typeface="Arial"/>
                <a:cs typeface="Arial"/>
              </a:rPr>
              <a:t>‘next </a:t>
            </a:r>
            <a:r>
              <a:rPr lang="en-GB" sz="2000" spc="5" dirty="0">
                <a:latin typeface="Arial"/>
                <a:cs typeface="Arial"/>
              </a:rPr>
              <a:t>header’ either indicates there is </a:t>
            </a:r>
            <a:r>
              <a:rPr lang="en-GB" sz="2000" spc="10" dirty="0">
                <a:latin typeface="Arial"/>
                <a:cs typeface="Arial"/>
              </a:rPr>
              <a:t>no </a:t>
            </a:r>
            <a:r>
              <a:rPr lang="en-GB" sz="2000" dirty="0">
                <a:latin typeface="Arial"/>
                <a:cs typeface="Arial"/>
              </a:rPr>
              <a:t>‘next’, </a:t>
            </a:r>
            <a:r>
              <a:rPr lang="en-GB" sz="2000" spc="5" dirty="0">
                <a:latin typeface="Arial"/>
                <a:cs typeface="Arial"/>
              </a:rPr>
              <a:t>or  </a:t>
            </a:r>
            <a:r>
              <a:rPr lang="en-GB" sz="2000" spc="10" dirty="0">
                <a:latin typeface="Arial"/>
                <a:cs typeface="Arial"/>
              </a:rPr>
              <a:t>escapes </a:t>
            </a:r>
            <a:r>
              <a:rPr lang="en-GB" sz="2000" spc="5" dirty="0">
                <a:latin typeface="Arial"/>
                <a:cs typeface="Arial"/>
              </a:rPr>
              <a:t>into </a:t>
            </a:r>
            <a:r>
              <a:rPr lang="en-GB" sz="2000" spc="10" dirty="0">
                <a:latin typeface="Arial"/>
                <a:cs typeface="Arial"/>
              </a:rPr>
              <a:t>an transport</a:t>
            </a:r>
            <a:r>
              <a:rPr lang="en-GB" sz="2000" dirty="0">
                <a:latin typeface="Arial"/>
                <a:cs typeface="Arial"/>
              </a:rPr>
              <a:t>-layer </a:t>
            </a:r>
            <a:r>
              <a:rPr lang="en-GB" sz="2000" spc="10" dirty="0">
                <a:latin typeface="Arial"/>
                <a:cs typeface="Arial"/>
              </a:rPr>
              <a:t>header </a:t>
            </a:r>
            <a:r>
              <a:rPr lang="en-GB" sz="2000" dirty="0">
                <a:latin typeface="Arial"/>
                <a:cs typeface="Arial"/>
              </a:rPr>
              <a:t>(e.g.,</a:t>
            </a:r>
            <a:r>
              <a:rPr lang="en-GB" sz="2000" spc="-25" dirty="0">
                <a:latin typeface="Arial"/>
                <a:cs typeface="Arial"/>
              </a:rPr>
              <a:t> </a:t>
            </a:r>
            <a:r>
              <a:rPr lang="en-GB" sz="2000" spc="10" dirty="0">
                <a:latin typeface="Arial"/>
                <a:cs typeface="Arial"/>
              </a:rPr>
              <a:t>TCP)</a:t>
            </a:r>
            <a:endParaRPr lang="en-GB" sz="2000" dirty="0">
              <a:latin typeface="Arial"/>
              <a:cs typeface="Arial"/>
            </a:endParaRPr>
          </a:p>
          <a:p>
            <a:pPr>
              <a:spcBef>
                <a:spcPts val="305"/>
              </a:spcBef>
            </a:pPr>
            <a:endParaRPr lang="en-GB" sz="2000" b="1" i="1" spc="-5" dirty="0">
              <a:latin typeface="Arial"/>
              <a:cs typeface="Arial"/>
            </a:endParaRPr>
          </a:p>
          <a:p>
            <a:pPr>
              <a:spcBef>
                <a:spcPts val="305"/>
              </a:spcBef>
            </a:pPr>
            <a:endParaRPr lang="en-GB" sz="2000" i="1" spc="-5" dirty="0">
              <a:latin typeface="Arial"/>
              <a:cs typeface="Arial"/>
            </a:endParaRPr>
          </a:p>
          <a:p>
            <a:pPr marL="0" indent="0">
              <a:spcBef>
                <a:spcPts val="305"/>
              </a:spcBef>
              <a:buNone/>
            </a:pPr>
            <a:endParaRPr lang="en-GB" sz="2000" dirty="0">
              <a:latin typeface="Arial"/>
              <a:cs typeface="Arial"/>
            </a:endParaRPr>
          </a:p>
          <a:p>
            <a:endParaRPr lang="en-US" sz="2000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220B50-5D96-834B-8295-1A235E69E720}" type="slidenum">
              <a:rPr lang="en-US" smtClean="0"/>
              <a:t>120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1568229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66F0332-CDA2-E447-B42B-AEDEAE69EF3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IPv6 Basic Address Structure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27C3CBC-278F-F245-8F17-1B5B2C0D45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121</a:t>
            </a:fld>
            <a:endParaRPr lang="en-US"/>
          </a:p>
        </p:txBody>
      </p:sp>
      <p:sp>
        <p:nvSpPr>
          <p:cNvPr id="5" name="object 4">
            <a:extLst>
              <a:ext uri="{FF2B5EF4-FFF2-40B4-BE49-F238E27FC236}">
                <a16:creationId xmlns:a16="http://schemas.microsoft.com/office/drawing/2014/main" id="{7519B049-5950-E148-80E4-F50F41D08087}"/>
              </a:ext>
            </a:extLst>
          </p:cNvPr>
          <p:cNvSpPr txBox="1"/>
          <p:nvPr/>
        </p:nvSpPr>
        <p:spPr>
          <a:xfrm>
            <a:off x="457200" y="1352042"/>
            <a:ext cx="8229600" cy="386003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spcBef>
                <a:spcPts val="130"/>
              </a:spcBef>
            </a:pPr>
            <a:r>
              <a:rPr lang="en-GB" sz="2400" spc="10" dirty="0">
                <a:latin typeface="Arial"/>
                <a:cs typeface="Arial"/>
              </a:rPr>
              <a:t>IPv6 addresses are </a:t>
            </a:r>
            <a:r>
              <a:rPr lang="en-GB" sz="2400" spc="5" dirty="0">
                <a:latin typeface="Arial"/>
                <a:cs typeface="Arial"/>
              </a:rPr>
              <a:t>split into two </a:t>
            </a:r>
            <a:r>
              <a:rPr lang="en-GB" sz="2400" spc="10" dirty="0">
                <a:latin typeface="Arial"/>
                <a:cs typeface="Arial"/>
              </a:rPr>
              <a:t>primary</a:t>
            </a:r>
            <a:r>
              <a:rPr lang="en-GB" sz="2400" spc="-40" dirty="0">
                <a:latin typeface="Arial"/>
                <a:cs typeface="Arial"/>
              </a:rPr>
              <a:t> </a:t>
            </a:r>
            <a:r>
              <a:rPr lang="en-GB" sz="2400" spc="10" dirty="0">
                <a:latin typeface="Arial"/>
                <a:cs typeface="Arial"/>
              </a:rPr>
              <a:t>parts:</a:t>
            </a:r>
            <a:endParaRPr lang="en-GB" sz="2400" dirty="0">
              <a:latin typeface="Arial"/>
              <a:cs typeface="Arial"/>
            </a:endParaRPr>
          </a:p>
        </p:txBody>
      </p:sp>
      <p:sp>
        <p:nvSpPr>
          <p:cNvPr id="9" name="object 4">
            <a:extLst>
              <a:ext uri="{FF2B5EF4-FFF2-40B4-BE49-F238E27FC236}">
                <a16:creationId xmlns:a16="http://schemas.microsoft.com/office/drawing/2014/main" id="{2DBDB08C-8CEC-7B4B-82AB-C8E47C1F8ED8}"/>
              </a:ext>
            </a:extLst>
          </p:cNvPr>
          <p:cNvSpPr txBox="1"/>
          <p:nvPr/>
        </p:nvSpPr>
        <p:spPr>
          <a:xfrm>
            <a:off x="457200" y="2951914"/>
            <a:ext cx="8229600" cy="348268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60655" marR="5080" indent="-148590">
              <a:lnSpc>
                <a:spcPct val="118900"/>
              </a:lnSpc>
              <a:spcBef>
                <a:spcPts val="90"/>
              </a:spcBef>
            </a:pPr>
            <a:r>
              <a:rPr lang="en-GB" sz="3200" spc="-135" baseline="6944" dirty="0">
                <a:solidFill>
                  <a:srgbClr val="53536E"/>
                </a:solidFill>
                <a:latin typeface="Lucida Sans Unicode"/>
                <a:cs typeface="Lucida Sans Unicode"/>
              </a:rPr>
              <a:t>► </a:t>
            </a:r>
            <a:r>
              <a:rPr lang="en-GB" sz="2000" spc="10" dirty="0">
                <a:latin typeface="Arial"/>
                <a:cs typeface="Arial"/>
              </a:rPr>
              <a:t>64 </a:t>
            </a:r>
            <a:r>
              <a:rPr lang="en-GB" sz="2000" spc="5" dirty="0">
                <a:latin typeface="Arial"/>
                <a:cs typeface="Arial"/>
              </a:rPr>
              <a:t>bits is </a:t>
            </a:r>
            <a:r>
              <a:rPr lang="en-GB" sz="2000" spc="10" dirty="0">
                <a:latin typeface="Arial"/>
                <a:cs typeface="Arial"/>
              </a:rPr>
              <a:t>dedicated </a:t>
            </a:r>
            <a:r>
              <a:rPr lang="en-GB" sz="2000" spc="5" dirty="0">
                <a:latin typeface="Arial"/>
                <a:cs typeface="Arial"/>
              </a:rPr>
              <a:t>to </a:t>
            </a:r>
            <a:r>
              <a:rPr lang="en-GB" sz="2000" spc="10" dirty="0">
                <a:latin typeface="Arial"/>
                <a:cs typeface="Arial"/>
              </a:rPr>
              <a:t>an </a:t>
            </a:r>
            <a:r>
              <a:rPr lang="en-GB" sz="2000" spc="5" dirty="0">
                <a:latin typeface="Arial"/>
                <a:cs typeface="Arial"/>
              </a:rPr>
              <a:t>addressable interface (equivalent to the  	host, </a:t>
            </a:r>
            <a:r>
              <a:rPr lang="en-GB" sz="2000" dirty="0">
                <a:latin typeface="Arial"/>
                <a:cs typeface="Arial"/>
              </a:rPr>
              <a:t>if it </a:t>
            </a:r>
            <a:r>
              <a:rPr lang="en-GB" sz="2000" spc="5" dirty="0">
                <a:latin typeface="Arial"/>
                <a:cs typeface="Arial"/>
              </a:rPr>
              <a:t>only </a:t>
            </a:r>
            <a:r>
              <a:rPr lang="en-GB" sz="2000" spc="10" dirty="0">
                <a:latin typeface="Arial"/>
                <a:cs typeface="Arial"/>
              </a:rPr>
              <a:t>has one</a:t>
            </a:r>
            <a:r>
              <a:rPr lang="en-GB" sz="2000" spc="-20" dirty="0">
                <a:latin typeface="Arial"/>
                <a:cs typeface="Arial"/>
              </a:rPr>
              <a:t> </a:t>
            </a:r>
            <a:r>
              <a:rPr lang="en-GB" sz="2000" spc="5" dirty="0">
                <a:latin typeface="Arial"/>
                <a:cs typeface="Arial"/>
              </a:rPr>
              <a:t>interface)</a:t>
            </a:r>
            <a:endParaRPr lang="en-GB" sz="2000" dirty="0">
              <a:latin typeface="Arial"/>
              <a:cs typeface="Arial"/>
            </a:endParaRPr>
          </a:p>
          <a:p>
            <a:pPr marL="160655" marR="20955" indent="-148590">
              <a:lnSpc>
                <a:spcPct val="118900"/>
              </a:lnSpc>
              <a:spcBef>
                <a:spcPts val="300"/>
              </a:spcBef>
            </a:pPr>
            <a:r>
              <a:rPr lang="en-GB" sz="3200" spc="-135" baseline="6944" dirty="0">
                <a:solidFill>
                  <a:srgbClr val="53536E"/>
                </a:solidFill>
                <a:latin typeface="Lucida Sans Unicode"/>
                <a:cs typeface="Lucida Sans Unicode"/>
              </a:rPr>
              <a:t>► </a:t>
            </a:r>
            <a:r>
              <a:rPr lang="en-GB" sz="2000" spc="10" dirty="0">
                <a:latin typeface="Arial"/>
                <a:cs typeface="Arial"/>
              </a:rPr>
              <a:t>The network </a:t>
            </a:r>
            <a:r>
              <a:rPr lang="en-GB" sz="2000" spc="5" dirty="0">
                <a:latin typeface="Arial"/>
                <a:cs typeface="Arial"/>
              </a:rPr>
              <a:t>prefix allocated to </a:t>
            </a:r>
            <a:r>
              <a:rPr lang="en-GB" sz="2000" spc="10" dirty="0">
                <a:latin typeface="Arial"/>
                <a:cs typeface="Arial"/>
              </a:rPr>
              <a:t>a network </a:t>
            </a:r>
            <a:r>
              <a:rPr lang="en-GB" sz="2000" dirty="0">
                <a:latin typeface="Arial"/>
                <a:cs typeface="Arial"/>
              </a:rPr>
              <a:t>by </a:t>
            </a:r>
            <a:r>
              <a:rPr lang="en-GB" sz="2000" spc="10" dirty="0">
                <a:latin typeface="Arial"/>
                <a:cs typeface="Arial"/>
              </a:rPr>
              <a:t>a registry can be up </a:t>
            </a:r>
            <a:r>
              <a:rPr lang="en-GB" sz="2000" spc="5" dirty="0">
                <a:latin typeface="Arial"/>
                <a:cs typeface="Arial"/>
              </a:rPr>
              <a:t>to 	64-bits</a:t>
            </a:r>
            <a:r>
              <a:rPr lang="en-GB" sz="2000" spc="-5" dirty="0">
                <a:latin typeface="Arial"/>
                <a:cs typeface="Arial"/>
              </a:rPr>
              <a:t> </a:t>
            </a:r>
            <a:r>
              <a:rPr lang="en-GB" sz="2000" spc="5" dirty="0">
                <a:latin typeface="Arial"/>
                <a:cs typeface="Arial"/>
              </a:rPr>
              <a:t>long</a:t>
            </a:r>
            <a:endParaRPr lang="en-GB" sz="20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15"/>
              </a:spcBef>
            </a:pPr>
            <a:r>
              <a:rPr lang="en-GB" sz="3200" spc="-135" baseline="6944" dirty="0">
                <a:solidFill>
                  <a:srgbClr val="53536E"/>
                </a:solidFill>
                <a:latin typeface="Lucida Sans Unicode"/>
                <a:cs typeface="Lucida Sans Unicode"/>
              </a:rPr>
              <a:t>► </a:t>
            </a:r>
            <a:r>
              <a:rPr lang="en-GB" sz="2000" spc="10" dirty="0">
                <a:latin typeface="Arial"/>
                <a:cs typeface="Arial"/>
              </a:rPr>
              <a:t>An </a:t>
            </a:r>
            <a:r>
              <a:rPr lang="en-GB" sz="2000" spc="5" dirty="0">
                <a:latin typeface="Arial"/>
                <a:cs typeface="Arial"/>
              </a:rPr>
              <a:t>allocation of </a:t>
            </a:r>
            <a:r>
              <a:rPr lang="en-GB" sz="2000" spc="10" dirty="0">
                <a:latin typeface="Arial"/>
                <a:cs typeface="Arial"/>
              </a:rPr>
              <a:t>a </a:t>
            </a:r>
            <a:r>
              <a:rPr lang="en-GB" sz="2000" spc="5" dirty="0">
                <a:latin typeface="Arial"/>
                <a:cs typeface="Arial"/>
              </a:rPr>
              <a:t>/64 </a:t>
            </a:r>
            <a:r>
              <a:rPr lang="en-GB" sz="2000" dirty="0">
                <a:latin typeface="Arial"/>
                <a:cs typeface="Arial"/>
              </a:rPr>
              <a:t>(i.e. </a:t>
            </a:r>
            <a:r>
              <a:rPr lang="en-GB" sz="2000" spc="10" dirty="0">
                <a:latin typeface="Arial"/>
                <a:cs typeface="Arial"/>
              </a:rPr>
              <a:t>a </a:t>
            </a:r>
            <a:r>
              <a:rPr lang="en-GB" sz="2000" spc="5" dirty="0">
                <a:latin typeface="Arial"/>
                <a:cs typeface="Arial"/>
              </a:rPr>
              <a:t>64-bit </a:t>
            </a:r>
            <a:r>
              <a:rPr lang="en-GB" sz="2000" spc="10" dirty="0">
                <a:latin typeface="Arial"/>
                <a:cs typeface="Arial"/>
              </a:rPr>
              <a:t>network </a:t>
            </a:r>
            <a:r>
              <a:rPr lang="en-GB" sz="2000" spc="5" dirty="0">
                <a:latin typeface="Arial"/>
                <a:cs typeface="Arial"/>
              </a:rPr>
              <a:t>prefix) allows</a:t>
            </a:r>
            <a:r>
              <a:rPr lang="en-GB" sz="2000" spc="-80" dirty="0">
                <a:latin typeface="Arial"/>
                <a:cs typeface="Arial"/>
              </a:rPr>
              <a:t> </a:t>
            </a:r>
            <a:r>
              <a:rPr lang="en-GB" sz="2000" i="1" spc="10" dirty="0">
                <a:latin typeface="Arial"/>
                <a:cs typeface="Arial"/>
              </a:rPr>
              <a:t>one</a:t>
            </a:r>
            <a:endParaRPr lang="en-GB" sz="2000" dirty="0">
              <a:latin typeface="Arial"/>
              <a:cs typeface="Arial"/>
            </a:endParaRPr>
          </a:p>
          <a:p>
            <a:pPr marL="160655">
              <a:lnSpc>
                <a:spcPct val="100000"/>
              </a:lnSpc>
              <a:spcBef>
                <a:spcPts val="215"/>
              </a:spcBef>
            </a:pPr>
            <a:r>
              <a:rPr lang="en-GB" sz="2000" spc="10" dirty="0">
                <a:latin typeface="Arial"/>
                <a:cs typeface="Arial"/>
              </a:rPr>
              <a:t>	subnet </a:t>
            </a:r>
            <a:r>
              <a:rPr lang="en-GB" sz="2000" dirty="0">
                <a:latin typeface="Arial"/>
                <a:cs typeface="Arial"/>
              </a:rPr>
              <a:t>(it </a:t>
            </a:r>
            <a:r>
              <a:rPr lang="en-GB" sz="2000" spc="10" dirty="0">
                <a:latin typeface="Arial"/>
                <a:cs typeface="Arial"/>
              </a:rPr>
              <a:t>cannot be</a:t>
            </a:r>
            <a:r>
              <a:rPr lang="en-GB" sz="2000" spc="-20" dirty="0">
                <a:latin typeface="Arial"/>
                <a:cs typeface="Arial"/>
              </a:rPr>
              <a:t> </a:t>
            </a:r>
            <a:r>
              <a:rPr lang="en-GB" sz="2000" spc="5" dirty="0">
                <a:latin typeface="Arial"/>
                <a:cs typeface="Arial"/>
              </a:rPr>
              <a:t>subdivided)</a:t>
            </a:r>
            <a:endParaRPr lang="en-GB" sz="2000" dirty="0">
              <a:latin typeface="Arial"/>
              <a:cs typeface="Arial"/>
            </a:endParaRPr>
          </a:p>
          <a:p>
            <a:pPr marL="160655" marR="18415" indent="-148590">
              <a:lnSpc>
                <a:spcPct val="118900"/>
              </a:lnSpc>
              <a:spcBef>
                <a:spcPts val="295"/>
              </a:spcBef>
            </a:pPr>
            <a:r>
              <a:rPr lang="en-GB" sz="3200" spc="-135" baseline="6944" dirty="0">
                <a:solidFill>
                  <a:srgbClr val="53536E"/>
                </a:solidFill>
                <a:latin typeface="Lucida Sans Unicode"/>
                <a:cs typeface="Lucida Sans Unicode"/>
              </a:rPr>
              <a:t>► </a:t>
            </a:r>
            <a:r>
              <a:rPr lang="en-GB" sz="2000" spc="15" dirty="0">
                <a:latin typeface="Arial"/>
                <a:cs typeface="Arial"/>
              </a:rPr>
              <a:t>A </a:t>
            </a:r>
            <a:r>
              <a:rPr lang="en-GB" sz="2000" spc="5" dirty="0">
                <a:latin typeface="Arial"/>
                <a:cs typeface="Arial"/>
              </a:rPr>
              <a:t>/63 allows two </a:t>
            </a:r>
            <a:r>
              <a:rPr lang="en-GB" sz="2000" spc="10" dirty="0">
                <a:latin typeface="Arial"/>
                <a:cs typeface="Arial"/>
              </a:rPr>
              <a:t>subnets; a </a:t>
            </a:r>
            <a:r>
              <a:rPr lang="en-GB" sz="2000" spc="5" dirty="0">
                <a:latin typeface="Arial"/>
                <a:cs typeface="Arial"/>
              </a:rPr>
              <a:t>/62 </a:t>
            </a:r>
            <a:r>
              <a:rPr lang="en-GB" sz="2000" dirty="0">
                <a:latin typeface="Arial"/>
                <a:cs typeface="Arial"/>
              </a:rPr>
              <a:t>offers </a:t>
            </a:r>
            <a:r>
              <a:rPr lang="en-GB" sz="2000" spc="-5" dirty="0">
                <a:latin typeface="Arial"/>
                <a:cs typeface="Arial"/>
              </a:rPr>
              <a:t>four, </a:t>
            </a:r>
            <a:r>
              <a:rPr lang="en-GB" sz="2000" spc="5" dirty="0">
                <a:latin typeface="Arial"/>
                <a:cs typeface="Arial"/>
              </a:rPr>
              <a:t>etc. </a:t>
            </a:r>
            <a:r>
              <a:rPr lang="en-GB" sz="2000" spc="10" dirty="0">
                <a:latin typeface="Arial"/>
                <a:cs typeface="Arial"/>
              </a:rPr>
              <a:t>/48s are </a:t>
            </a:r>
            <a:r>
              <a:rPr lang="en-GB" sz="2000" spc="15" dirty="0">
                <a:latin typeface="Arial"/>
                <a:cs typeface="Arial"/>
              </a:rPr>
              <a:t>common </a:t>
            </a:r>
            <a:r>
              <a:rPr lang="en-GB" sz="2000" dirty="0">
                <a:latin typeface="Arial"/>
                <a:cs typeface="Arial"/>
              </a:rPr>
              <a:t>for 	</a:t>
            </a:r>
            <a:r>
              <a:rPr lang="en-GB" sz="2000" spc="5" dirty="0">
                <a:latin typeface="Arial"/>
                <a:cs typeface="Arial"/>
              </a:rPr>
              <a:t>older allocations </a:t>
            </a:r>
            <a:r>
              <a:rPr lang="en-GB" sz="2000" spc="10" dirty="0">
                <a:latin typeface="Arial"/>
                <a:cs typeface="Arial"/>
              </a:rPr>
              <a:t>(RFC 3177,</a:t>
            </a:r>
            <a:r>
              <a:rPr lang="en-GB" sz="2000" spc="-10" dirty="0">
                <a:latin typeface="Arial"/>
                <a:cs typeface="Arial"/>
              </a:rPr>
              <a:t> </a:t>
            </a:r>
            <a:r>
              <a:rPr lang="en-GB" sz="2000" spc="5" dirty="0">
                <a:latin typeface="Arial"/>
                <a:cs typeface="Arial"/>
              </a:rPr>
              <a:t>obsoleted by RFC 6177).</a:t>
            </a:r>
            <a:endParaRPr lang="en-GB" sz="20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15"/>
              </a:spcBef>
            </a:pPr>
            <a:r>
              <a:rPr lang="en-GB" sz="3200" spc="-135" baseline="6944" dirty="0">
                <a:solidFill>
                  <a:srgbClr val="53536E"/>
                </a:solidFill>
                <a:latin typeface="Lucida Sans Unicode"/>
                <a:cs typeface="Lucida Sans Unicode"/>
              </a:rPr>
              <a:t>► </a:t>
            </a:r>
            <a:r>
              <a:rPr lang="en-GB" sz="2000" spc="5" dirty="0">
                <a:latin typeface="Arial"/>
                <a:cs typeface="Arial"/>
              </a:rPr>
              <a:t>Longest-prefix </a:t>
            </a:r>
            <a:r>
              <a:rPr lang="en-GB" sz="2000" spc="10" dirty="0">
                <a:latin typeface="Arial"/>
                <a:cs typeface="Arial"/>
              </a:rPr>
              <a:t>matching </a:t>
            </a:r>
            <a:r>
              <a:rPr lang="en-GB" sz="2000" spc="5" dirty="0">
                <a:latin typeface="Arial"/>
                <a:cs typeface="Arial"/>
              </a:rPr>
              <a:t>operates </a:t>
            </a:r>
            <a:r>
              <a:rPr lang="en-GB" sz="2000" spc="10" dirty="0">
                <a:latin typeface="Arial"/>
                <a:cs typeface="Arial"/>
              </a:rPr>
              <a:t>as </a:t>
            </a:r>
            <a:r>
              <a:rPr lang="en-GB" sz="2000" spc="5" dirty="0">
                <a:latin typeface="Arial"/>
                <a:cs typeface="Arial"/>
              </a:rPr>
              <a:t>in</a:t>
            </a:r>
            <a:r>
              <a:rPr lang="en-GB" sz="2000" spc="-135" dirty="0">
                <a:latin typeface="Arial"/>
                <a:cs typeface="Arial"/>
              </a:rPr>
              <a:t> </a:t>
            </a:r>
            <a:r>
              <a:rPr lang="en-GB" sz="2000" spc="5" dirty="0">
                <a:latin typeface="Arial"/>
                <a:cs typeface="Arial"/>
              </a:rPr>
              <a:t>IPv4.</a:t>
            </a:r>
            <a:endParaRPr lang="en-GB" sz="2000" dirty="0">
              <a:latin typeface="Arial"/>
              <a:cs typeface="Arial"/>
            </a:endParaRPr>
          </a:p>
        </p:txBody>
      </p:sp>
      <p:pic>
        <p:nvPicPr>
          <p:cNvPr id="27" name="Picture 26">
            <a:extLst>
              <a:ext uri="{FF2B5EF4-FFF2-40B4-BE49-F238E27FC236}">
                <a16:creationId xmlns:a16="http://schemas.microsoft.com/office/drawing/2014/main" id="{2645F4B0-11C2-A245-BB20-69040B4F4C9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738045"/>
            <a:ext cx="9144000" cy="9494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27959885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66F0332-CDA2-E447-B42B-AEDEAE69EF3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GB" dirty="0"/>
              <a:t>IPv6 Address Representation (quick)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27C3CBC-278F-F245-8F17-1B5B2C0D45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122</a:t>
            </a:fld>
            <a:endParaRPr lang="en-US"/>
          </a:p>
        </p:txBody>
      </p:sp>
      <p:sp>
        <p:nvSpPr>
          <p:cNvPr id="5" name="object 4">
            <a:extLst>
              <a:ext uri="{FF2B5EF4-FFF2-40B4-BE49-F238E27FC236}">
                <a16:creationId xmlns:a16="http://schemas.microsoft.com/office/drawing/2014/main" id="{7519B049-5950-E148-80E4-F50F41D08087}"/>
              </a:ext>
            </a:extLst>
          </p:cNvPr>
          <p:cNvSpPr txBox="1"/>
          <p:nvPr/>
        </p:nvSpPr>
        <p:spPr>
          <a:xfrm>
            <a:off x="457199" y="1672450"/>
            <a:ext cx="8467859" cy="43855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 marR="332105">
              <a:lnSpc>
                <a:spcPct val="118900"/>
              </a:lnSpc>
              <a:spcBef>
                <a:spcPts val="90"/>
              </a:spcBef>
            </a:pPr>
            <a:r>
              <a:rPr lang="en-GB" sz="2400" spc="10" dirty="0">
                <a:latin typeface="Arial"/>
                <a:cs typeface="Arial"/>
              </a:rPr>
              <a:t>IPv6 addresses represented as </a:t>
            </a:r>
            <a:r>
              <a:rPr lang="en-GB" sz="2400" spc="5" dirty="0">
                <a:latin typeface="Arial"/>
                <a:cs typeface="Arial"/>
              </a:rPr>
              <a:t>eight 16-bit </a:t>
            </a:r>
            <a:r>
              <a:rPr lang="en-GB" sz="2400" dirty="0">
                <a:latin typeface="Arial"/>
                <a:cs typeface="Arial"/>
              </a:rPr>
              <a:t>blocks </a:t>
            </a:r>
            <a:r>
              <a:rPr lang="en-GB" sz="2400" spc="5" dirty="0">
                <a:latin typeface="Arial"/>
                <a:cs typeface="Arial"/>
              </a:rPr>
              <a:t>(4 </a:t>
            </a:r>
            <a:r>
              <a:rPr lang="en-GB" sz="2400" dirty="0">
                <a:latin typeface="Arial"/>
                <a:cs typeface="Arial"/>
              </a:rPr>
              <a:t>hex </a:t>
            </a:r>
            <a:r>
              <a:rPr lang="en-GB" sz="2400" spc="5" dirty="0">
                <a:latin typeface="Arial"/>
                <a:cs typeface="Arial"/>
              </a:rPr>
              <a:t>chars)  separated </a:t>
            </a:r>
            <a:r>
              <a:rPr lang="en-GB" sz="2400" dirty="0">
                <a:latin typeface="Arial"/>
                <a:cs typeface="Arial"/>
              </a:rPr>
              <a:t>by</a:t>
            </a:r>
            <a:r>
              <a:rPr lang="en-GB" sz="2400" spc="-5" dirty="0">
                <a:latin typeface="Arial"/>
                <a:cs typeface="Arial"/>
              </a:rPr>
              <a:t> </a:t>
            </a:r>
            <a:r>
              <a:rPr lang="en-GB" sz="2400" spc="5" dirty="0">
                <a:latin typeface="Arial"/>
                <a:cs typeface="Arial"/>
              </a:rPr>
              <a:t>colons:</a:t>
            </a:r>
            <a:endParaRPr lang="en-GB" sz="2400" dirty="0">
              <a:latin typeface="Arial"/>
              <a:cs typeface="Arial"/>
            </a:endParaRPr>
          </a:p>
          <a:p>
            <a:pPr marL="713105" indent="-571500">
              <a:lnSpc>
                <a:spcPct val="100000"/>
              </a:lnSpc>
              <a:spcBef>
                <a:spcPts val="615"/>
              </a:spcBef>
              <a:buFont typeface="Arial" panose="020B0604020202020204" pitchFamily="34" charset="0"/>
              <a:buChar char="•"/>
            </a:pPr>
            <a:r>
              <a:rPr lang="en-GB" sz="3600" spc="-60" baseline="6944" dirty="0">
                <a:solidFill>
                  <a:srgbClr val="53536E"/>
                </a:solidFill>
                <a:latin typeface="Lucida Sans Unicode"/>
                <a:cs typeface="Lucida Sans Unicode"/>
              </a:rPr>
              <a:t> </a:t>
            </a:r>
            <a:r>
              <a:rPr lang="en-GB" sz="2000" b="1" spc="5" dirty="0">
                <a:latin typeface="Courier New"/>
                <a:cs typeface="Courier New"/>
              </a:rPr>
              <a:t>2001:4998:000c:0a06:0000:0000:0002:4011</a:t>
            </a:r>
            <a:endParaRPr lang="en-GB" sz="2000" dirty="0">
              <a:latin typeface="Courier New"/>
              <a:cs typeface="Courier New"/>
            </a:endParaRPr>
          </a:p>
          <a:p>
            <a:pPr marL="12700" marR="5080">
              <a:lnSpc>
                <a:spcPct val="118900"/>
              </a:lnSpc>
              <a:spcBef>
                <a:spcPts val="320"/>
              </a:spcBef>
            </a:pPr>
            <a:r>
              <a:rPr lang="en-GB" sz="2400" spc="10" dirty="0">
                <a:latin typeface="Arial"/>
                <a:cs typeface="Arial"/>
              </a:rPr>
              <a:t>But we can condense </a:t>
            </a:r>
            <a:r>
              <a:rPr lang="en-GB" sz="2400" spc="5" dirty="0">
                <a:latin typeface="Arial"/>
                <a:cs typeface="Arial"/>
              </a:rPr>
              <a:t>the representation </a:t>
            </a:r>
            <a:r>
              <a:rPr lang="en-GB" sz="2400" dirty="0">
                <a:latin typeface="Arial"/>
                <a:cs typeface="Arial"/>
              </a:rPr>
              <a:t>by </a:t>
            </a:r>
            <a:r>
              <a:rPr lang="en-GB" sz="2400" spc="5" dirty="0">
                <a:latin typeface="Arial"/>
                <a:cs typeface="Arial"/>
              </a:rPr>
              <a:t>removing leading zeros in  </a:t>
            </a:r>
            <a:r>
              <a:rPr lang="en-GB" sz="2400" spc="10" dirty="0">
                <a:latin typeface="Arial"/>
                <a:cs typeface="Arial"/>
              </a:rPr>
              <a:t>each</a:t>
            </a:r>
            <a:r>
              <a:rPr lang="en-GB" sz="2400" dirty="0">
                <a:latin typeface="Arial"/>
                <a:cs typeface="Arial"/>
              </a:rPr>
              <a:t> block:</a:t>
            </a:r>
          </a:p>
          <a:p>
            <a:pPr marL="713105" indent="-571500">
              <a:lnSpc>
                <a:spcPct val="100000"/>
              </a:lnSpc>
              <a:spcBef>
                <a:spcPts val="615"/>
              </a:spcBef>
              <a:buFont typeface="Arial" panose="020B0604020202020204" pitchFamily="34" charset="0"/>
              <a:buChar char="•"/>
            </a:pPr>
            <a:r>
              <a:rPr lang="en-GB" sz="3600" spc="-60" baseline="6944" dirty="0">
                <a:solidFill>
                  <a:srgbClr val="53536E"/>
                </a:solidFill>
                <a:latin typeface="Lucida Sans Unicode"/>
                <a:cs typeface="Lucida Sans Unicode"/>
              </a:rPr>
              <a:t> </a:t>
            </a:r>
            <a:r>
              <a:rPr lang="en-GB" sz="2000" b="1" spc="5" dirty="0">
                <a:latin typeface="Courier New"/>
                <a:cs typeface="Courier New"/>
              </a:rPr>
              <a:t>2001:4998:c:a06:0:0:2:4011</a:t>
            </a:r>
            <a:endParaRPr lang="en-GB" sz="2000" dirty="0">
              <a:latin typeface="Courier New"/>
              <a:cs typeface="Courier New"/>
            </a:endParaRPr>
          </a:p>
          <a:p>
            <a:pPr marL="12700">
              <a:lnSpc>
                <a:spcPct val="100000"/>
              </a:lnSpc>
              <a:spcBef>
                <a:spcPts val="530"/>
              </a:spcBef>
            </a:pPr>
            <a:r>
              <a:rPr lang="en-GB" sz="2400" spc="10" dirty="0">
                <a:latin typeface="Arial"/>
                <a:cs typeface="Arial"/>
              </a:rPr>
              <a:t>And </a:t>
            </a:r>
            <a:r>
              <a:rPr lang="en-GB" sz="2400" dirty="0">
                <a:latin typeface="Arial"/>
                <a:cs typeface="Arial"/>
              </a:rPr>
              <a:t>by </a:t>
            </a:r>
            <a:r>
              <a:rPr lang="en-GB" sz="2400" spc="10" dirty="0">
                <a:latin typeface="Arial"/>
                <a:cs typeface="Arial"/>
              </a:rPr>
              <a:t>reducing the </a:t>
            </a:r>
            <a:r>
              <a:rPr lang="en-GB" sz="2400" spc="5" dirty="0">
                <a:latin typeface="Arial"/>
                <a:cs typeface="Arial"/>
              </a:rPr>
              <a:t>consecutive </a:t>
            </a:r>
            <a:r>
              <a:rPr lang="en-GB" sz="2400" dirty="0">
                <a:latin typeface="Arial"/>
                <a:cs typeface="Arial"/>
              </a:rPr>
              <a:t>block </a:t>
            </a:r>
            <a:r>
              <a:rPr lang="en-GB" sz="2400" spc="5" dirty="0">
                <a:latin typeface="Arial"/>
                <a:cs typeface="Arial"/>
              </a:rPr>
              <a:t>of zeros to </a:t>
            </a:r>
            <a:r>
              <a:rPr lang="en-GB" sz="2400" spc="10" dirty="0">
                <a:latin typeface="Arial"/>
                <a:cs typeface="Arial"/>
              </a:rPr>
              <a:t>a</a:t>
            </a:r>
            <a:r>
              <a:rPr lang="en-GB" sz="2400" spc="-40" dirty="0">
                <a:latin typeface="Arial"/>
                <a:cs typeface="Arial"/>
              </a:rPr>
              <a:t> </a:t>
            </a:r>
            <a:r>
              <a:rPr lang="en-GB" sz="2400" spc="5" dirty="0">
                <a:latin typeface="Arial"/>
                <a:cs typeface="Arial"/>
              </a:rPr>
              <a:t>“</a:t>
            </a:r>
            <a:r>
              <a:rPr lang="en-GB" sz="2000" b="1" spc="5" dirty="0">
                <a:latin typeface="Courier New"/>
                <a:cs typeface="Courier New"/>
              </a:rPr>
              <a:t>::</a:t>
            </a:r>
            <a:r>
              <a:rPr lang="en-GB" sz="2400" spc="5" dirty="0">
                <a:latin typeface="Arial"/>
                <a:cs typeface="Arial"/>
              </a:rPr>
              <a:t>”</a:t>
            </a:r>
          </a:p>
          <a:p>
            <a:pPr marL="12700">
              <a:lnSpc>
                <a:spcPct val="100000"/>
              </a:lnSpc>
              <a:spcBef>
                <a:spcPts val="530"/>
              </a:spcBef>
            </a:pPr>
            <a:r>
              <a:rPr lang="en-GB" sz="2400" spc="5" dirty="0">
                <a:latin typeface="Arial"/>
                <a:cs typeface="Arial"/>
              </a:rPr>
              <a:t>	(this double colon rule can only be applied once)</a:t>
            </a:r>
            <a:endParaRPr lang="en-GB" sz="2400" dirty="0">
              <a:latin typeface="Arial"/>
              <a:cs typeface="Arial"/>
            </a:endParaRPr>
          </a:p>
          <a:p>
            <a:pPr marL="713105" indent="-571500">
              <a:lnSpc>
                <a:spcPct val="100000"/>
              </a:lnSpc>
              <a:spcBef>
                <a:spcPts val="615"/>
              </a:spcBef>
              <a:buFont typeface="Arial" panose="020B0604020202020204" pitchFamily="34" charset="0"/>
              <a:buChar char="•"/>
            </a:pPr>
            <a:r>
              <a:rPr lang="en-GB" sz="3600" spc="-60" baseline="6944" dirty="0">
                <a:solidFill>
                  <a:srgbClr val="53536E"/>
                </a:solidFill>
                <a:latin typeface="Lucida Sans Unicode"/>
                <a:cs typeface="Lucida Sans Unicode"/>
              </a:rPr>
              <a:t> </a:t>
            </a:r>
            <a:r>
              <a:rPr lang="en-GB" sz="2000" b="1" spc="5" dirty="0">
                <a:latin typeface="Courier New"/>
                <a:cs typeface="Courier New"/>
              </a:rPr>
              <a:t>2001:4998:c:a06::2:4011</a:t>
            </a:r>
            <a:endParaRPr lang="en-GB" sz="2000" dirty="0">
              <a:latin typeface="Courier New"/>
              <a:cs typeface="Courier New"/>
            </a:endParaRPr>
          </a:p>
          <a:p>
            <a:pPr marL="12700">
              <a:lnSpc>
                <a:spcPct val="100000"/>
              </a:lnSpc>
              <a:spcBef>
                <a:spcPts val="130"/>
              </a:spcBef>
            </a:pPr>
            <a:endParaRPr sz="2300" dirty="0">
              <a:latin typeface="Courier New"/>
              <a:cs typeface="Courier New"/>
            </a:endParaRPr>
          </a:p>
        </p:txBody>
      </p:sp>
    </p:spTree>
    <p:extLst>
      <p:ext uri="{BB962C8B-B14F-4D97-AF65-F5344CB8AC3E}">
        <p14:creationId xmlns:p14="http://schemas.microsoft.com/office/powerpoint/2010/main" val="2248467553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66F0332-CDA2-E447-B42B-AEDEAE69EF3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IPv6 Address Families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27C3CBC-278F-F245-8F17-1B5B2C0D45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123</a:t>
            </a:fld>
            <a:endParaRPr lang="en-US"/>
          </a:p>
        </p:txBody>
      </p:sp>
      <p:sp>
        <p:nvSpPr>
          <p:cNvPr id="5" name="object 4">
            <a:extLst>
              <a:ext uri="{FF2B5EF4-FFF2-40B4-BE49-F238E27FC236}">
                <a16:creationId xmlns:a16="http://schemas.microsoft.com/office/drawing/2014/main" id="{7519B049-5950-E148-80E4-F50F41D08087}"/>
              </a:ext>
            </a:extLst>
          </p:cNvPr>
          <p:cNvSpPr txBox="1"/>
          <p:nvPr/>
        </p:nvSpPr>
        <p:spPr>
          <a:xfrm>
            <a:off x="457200" y="1672450"/>
            <a:ext cx="8229600" cy="3734227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2300" spc="10" dirty="0">
                <a:latin typeface="Arial"/>
                <a:cs typeface="Arial"/>
              </a:rPr>
              <a:t>The address space </a:t>
            </a:r>
            <a:r>
              <a:rPr sz="2300" spc="5" dirty="0">
                <a:latin typeface="Arial"/>
                <a:cs typeface="Arial"/>
              </a:rPr>
              <a:t>is carved, </a:t>
            </a:r>
            <a:r>
              <a:rPr sz="2300" spc="0" dirty="0">
                <a:latin typeface="Arial"/>
                <a:cs typeface="Arial"/>
              </a:rPr>
              <a:t>like </a:t>
            </a:r>
            <a:r>
              <a:rPr sz="2300" spc="5" dirty="0">
                <a:latin typeface="Arial"/>
                <a:cs typeface="Arial"/>
              </a:rPr>
              <a:t>v4, into </a:t>
            </a:r>
            <a:r>
              <a:rPr sz="2300" spc="10" dirty="0">
                <a:latin typeface="Arial"/>
                <a:cs typeface="Arial"/>
              </a:rPr>
              <a:t>certain categories</a:t>
            </a:r>
            <a:r>
              <a:rPr sz="2300" spc="-40" dirty="0">
                <a:latin typeface="Arial"/>
                <a:cs typeface="Arial"/>
              </a:rPr>
              <a:t> </a:t>
            </a:r>
            <a:r>
              <a:rPr sz="2300" spc="37" baseline="31746" dirty="0">
                <a:latin typeface="Arial"/>
                <a:cs typeface="Arial"/>
              </a:rPr>
              <a:t>1</a:t>
            </a:r>
            <a:r>
              <a:rPr sz="2300" spc="25" dirty="0">
                <a:latin typeface="Arial"/>
                <a:cs typeface="Arial"/>
              </a:rPr>
              <a:t>:</a:t>
            </a:r>
            <a:endParaRPr sz="2300" dirty="0">
              <a:latin typeface="Arial"/>
              <a:cs typeface="Arial"/>
            </a:endParaRPr>
          </a:p>
          <a:p>
            <a:pPr marR="498475" algn="ctr">
              <a:lnSpc>
                <a:spcPct val="100000"/>
              </a:lnSpc>
              <a:spcBef>
                <a:spcPts val="815"/>
              </a:spcBef>
            </a:pPr>
            <a:r>
              <a:rPr sz="2300" spc="5" dirty="0">
                <a:solidFill>
                  <a:srgbClr val="53536E"/>
                </a:solidFill>
                <a:latin typeface="Arial"/>
                <a:cs typeface="Arial"/>
              </a:rPr>
              <a:t>host-local </a:t>
            </a:r>
            <a:r>
              <a:rPr sz="2300" spc="0" dirty="0">
                <a:latin typeface="Arial"/>
                <a:cs typeface="Arial"/>
              </a:rPr>
              <a:t>: </a:t>
            </a:r>
            <a:r>
              <a:rPr sz="2300" spc="5" dirty="0">
                <a:latin typeface="Arial"/>
                <a:cs typeface="Arial"/>
              </a:rPr>
              <a:t>localhost; </a:t>
            </a:r>
            <a:r>
              <a:rPr sz="2300" b="1" spc="5" dirty="0">
                <a:latin typeface="Courier New"/>
                <a:cs typeface="Courier New"/>
              </a:rPr>
              <a:t>::1 </a:t>
            </a:r>
            <a:r>
              <a:rPr sz="2300" spc="5" dirty="0">
                <a:latin typeface="Arial"/>
                <a:cs typeface="Arial"/>
              </a:rPr>
              <a:t>is equivalent to</a:t>
            </a:r>
            <a:r>
              <a:rPr sz="2300" spc="-180" dirty="0">
                <a:latin typeface="Arial"/>
                <a:cs typeface="Arial"/>
              </a:rPr>
              <a:t> </a:t>
            </a:r>
            <a:r>
              <a:rPr sz="2300" b="1" spc="5" dirty="0">
                <a:latin typeface="Courier New"/>
                <a:cs typeface="Courier New"/>
              </a:rPr>
              <a:t>127.0.0.1</a:t>
            </a:r>
            <a:endParaRPr sz="2300" dirty="0">
              <a:latin typeface="Courier New"/>
              <a:cs typeface="Courier New"/>
            </a:endParaRPr>
          </a:p>
          <a:p>
            <a:pPr marL="247650">
              <a:lnSpc>
                <a:spcPct val="100000"/>
              </a:lnSpc>
              <a:spcBef>
                <a:spcPts val="509"/>
              </a:spcBef>
            </a:pPr>
            <a:r>
              <a:rPr sz="2300" spc="5" dirty="0">
                <a:solidFill>
                  <a:srgbClr val="53536E"/>
                </a:solidFill>
                <a:latin typeface="Arial"/>
                <a:cs typeface="Arial"/>
              </a:rPr>
              <a:t>link-local </a:t>
            </a:r>
            <a:r>
              <a:rPr sz="2300" spc="0" dirty="0">
                <a:latin typeface="Arial"/>
                <a:cs typeface="Arial"/>
              </a:rPr>
              <a:t>: </a:t>
            </a:r>
            <a:r>
              <a:rPr sz="2300" spc="5" dirty="0">
                <a:latin typeface="Arial"/>
                <a:cs typeface="Arial"/>
              </a:rPr>
              <a:t>not routed: </a:t>
            </a:r>
            <a:r>
              <a:rPr sz="2300" b="1" spc="5" dirty="0">
                <a:latin typeface="Courier New"/>
                <a:cs typeface="Courier New"/>
              </a:rPr>
              <a:t>fe80::/10 </a:t>
            </a:r>
            <a:r>
              <a:rPr sz="2300" spc="5" dirty="0">
                <a:latin typeface="Arial"/>
                <a:cs typeface="Arial"/>
              </a:rPr>
              <a:t>is equivalent</a:t>
            </a:r>
            <a:r>
              <a:rPr sz="2300" spc="-130" dirty="0">
                <a:latin typeface="Arial"/>
                <a:cs typeface="Arial"/>
              </a:rPr>
              <a:t> </a:t>
            </a:r>
            <a:r>
              <a:rPr sz="2300" spc="5" dirty="0">
                <a:latin typeface="Arial"/>
                <a:cs typeface="Arial"/>
              </a:rPr>
              <a:t>to</a:t>
            </a:r>
            <a:endParaRPr sz="2300" dirty="0">
              <a:latin typeface="Arial"/>
              <a:cs typeface="Arial"/>
            </a:endParaRPr>
          </a:p>
          <a:p>
            <a:pPr marL="801370">
              <a:lnSpc>
                <a:spcPct val="100000"/>
              </a:lnSpc>
              <a:spcBef>
                <a:spcPts val="315"/>
              </a:spcBef>
            </a:pPr>
            <a:r>
              <a:rPr sz="2300" b="1" spc="5" dirty="0">
                <a:latin typeface="Courier New"/>
                <a:cs typeface="Courier New"/>
              </a:rPr>
              <a:t>169.254.0.0/16</a:t>
            </a:r>
            <a:endParaRPr sz="2300" dirty="0">
              <a:latin typeface="Courier New"/>
              <a:cs typeface="Courier New"/>
            </a:endParaRPr>
          </a:p>
          <a:p>
            <a:pPr marL="240665">
              <a:lnSpc>
                <a:spcPct val="100000"/>
              </a:lnSpc>
              <a:spcBef>
                <a:spcPts val="535"/>
              </a:spcBef>
            </a:pPr>
            <a:r>
              <a:rPr sz="2300" spc="5" dirty="0">
                <a:solidFill>
                  <a:srgbClr val="53536E"/>
                </a:solidFill>
                <a:latin typeface="Arial"/>
                <a:cs typeface="Arial"/>
              </a:rPr>
              <a:t>site-local </a:t>
            </a:r>
            <a:r>
              <a:rPr sz="2300" spc="0" dirty="0">
                <a:latin typeface="Arial"/>
                <a:cs typeface="Arial"/>
              </a:rPr>
              <a:t>: </a:t>
            </a:r>
            <a:r>
              <a:rPr sz="2300" spc="5" dirty="0">
                <a:latin typeface="Arial"/>
                <a:cs typeface="Arial"/>
              </a:rPr>
              <a:t>not routed </a:t>
            </a:r>
            <a:r>
              <a:rPr sz="2300" i="1" spc="5" dirty="0">
                <a:latin typeface="Arial"/>
                <a:cs typeface="Arial"/>
              </a:rPr>
              <a:t>globally</a:t>
            </a:r>
            <a:r>
              <a:rPr sz="2300" spc="5" dirty="0">
                <a:latin typeface="Arial"/>
                <a:cs typeface="Arial"/>
              </a:rPr>
              <a:t>: </a:t>
            </a:r>
            <a:r>
              <a:rPr sz="2300" b="1" spc="5" dirty="0">
                <a:latin typeface="Courier New"/>
                <a:cs typeface="Courier New"/>
              </a:rPr>
              <a:t>fc00::/7 </a:t>
            </a:r>
            <a:r>
              <a:rPr sz="2300" spc="5" dirty="0">
                <a:latin typeface="Arial"/>
                <a:cs typeface="Arial"/>
              </a:rPr>
              <a:t>is equivalent</a:t>
            </a:r>
            <a:r>
              <a:rPr sz="2300" spc="-125" dirty="0">
                <a:latin typeface="Arial"/>
                <a:cs typeface="Arial"/>
              </a:rPr>
              <a:t> </a:t>
            </a:r>
            <a:r>
              <a:rPr sz="2300" spc="5" dirty="0">
                <a:latin typeface="Arial"/>
                <a:cs typeface="Arial"/>
              </a:rPr>
              <a:t>to</a:t>
            </a:r>
            <a:endParaRPr sz="2300" dirty="0">
              <a:latin typeface="Arial"/>
              <a:cs typeface="Arial"/>
            </a:endParaRPr>
          </a:p>
          <a:p>
            <a:pPr marR="454025" algn="ctr">
              <a:lnSpc>
                <a:spcPct val="100000"/>
              </a:lnSpc>
              <a:spcBef>
                <a:spcPts val="215"/>
              </a:spcBef>
            </a:pPr>
            <a:r>
              <a:rPr sz="2300" b="1" spc="5" dirty="0">
                <a:latin typeface="Courier New"/>
                <a:cs typeface="Courier New"/>
              </a:rPr>
              <a:t>192.168.0.0/16</a:t>
            </a:r>
            <a:r>
              <a:rPr sz="2300" b="1" spc="-250" dirty="0">
                <a:latin typeface="Courier New"/>
                <a:cs typeface="Courier New"/>
              </a:rPr>
              <a:t> </a:t>
            </a:r>
            <a:r>
              <a:rPr sz="2300" spc="5" dirty="0">
                <a:latin typeface="Arial"/>
                <a:cs typeface="Arial"/>
              </a:rPr>
              <a:t>or </a:t>
            </a:r>
            <a:r>
              <a:rPr sz="2300" b="1" spc="5" dirty="0">
                <a:latin typeface="Courier New"/>
                <a:cs typeface="Courier New"/>
              </a:rPr>
              <a:t>10.0.0.0/8</a:t>
            </a:r>
            <a:endParaRPr sz="2300" dirty="0">
              <a:latin typeface="Courier New"/>
              <a:cs typeface="Courier New"/>
            </a:endParaRPr>
          </a:p>
          <a:p>
            <a:pPr marL="801370" marR="5080" indent="-789305">
              <a:lnSpc>
                <a:spcPct val="118900"/>
              </a:lnSpc>
              <a:spcBef>
                <a:spcPts val="300"/>
              </a:spcBef>
            </a:pPr>
            <a:r>
              <a:rPr sz="2300" spc="5" dirty="0">
                <a:solidFill>
                  <a:srgbClr val="53536E"/>
                </a:solidFill>
                <a:latin typeface="Arial"/>
                <a:cs typeface="Arial"/>
              </a:rPr>
              <a:t>global unicast </a:t>
            </a:r>
            <a:r>
              <a:rPr sz="2300" spc="0" dirty="0">
                <a:latin typeface="Arial"/>
                <a:cs typeface="Arial"/>
              </a:rPr>
              <a:t>: </a:t>
            </a:r>
            <a:r>
              <a:rPr sz="2300" b="1" spc="5" dirty="0">
                <a:latin typeface="Courier New"/>
                <a:cs typeface="Courier New"/>
              </a:rPr>
              <a:t>2000::/3 </a:t>
            </a:r>
            <a:r>
              <a:rPr sz="2300" spc="5" dirty="0">
                <a:latin typeface="Arial"/>
                <a:cs typeface="Arial"/>
              </a:rPr>
              <a:t>is basically any </a:t>
            </a:r>
            <a:r>
              <a:rPr sz="2300" spc="10" dirty="0">
                <a:latin typeface="Arial"/>
                <a:cs typeface="Arial"/>
              </a:rPr>
              <a:t>v4 address </a:t>
            </a:r>
            <a:r>
              <a:rPr sz="2300" spc="5" dirty="0">
                <a:latin typeface="Arial"/>
                <a:cs typeface="Arial"/>
              </a:rPr>
              <a:t>not </a:t>
            </a:r>
            <a:r>
              <a:rPr sz="2300" spc="10" dirty="0">
                <a:latin typeface="Arial"/>
                <a:cs typeface="Arial"/>
              </a:rPr>
              <a:t>reserved</a:t>
            </a:r>
            <a:r>
              <a:rPr sz="2300" spc="-175" dirty="0">
                <a:latin typeface="Arial"/>
                <a:cs typeface="Arial"/>
              </a:rPr>
              <a:t> </a:t>
            </a:r>
            <a:r>
              <a:rPr sz="2300" spc="5" dirty="0">
                <a:latin typeface="Arial"/>
                <a:cs typeface="Arial"/>
              </a:rPr>
              <a:t>in  </a:t>
            </a:r>
            <a:r>
              <a:rPr sz="2300" spc="10" dirty="0">
                <a:latin typeface="Arial"/>
                <a:cs typeface="Arial"/>
              </a:rPr>
              <a:t>some </a:t>
            </a:r>
            <a:r>
              <a:rPr sz="2300" spc="5" dirty="0">
                <a:latin typeface="Arial"/>
                <a:cs typeface="Arial"/>
              </a:rPr>
              <a:t>other</a:t>
            </a:r>
            <a:r>
              <a:rPr sz="2300" spc="-10" dirty="0">
                <a:latin typeface="Arial"/>
                <a:cs typeface="Arial"/>
              </a:rPr>
              <a:t> </a:t>
            </a:r>
            <a:r>
              <a:rPr sz="2300" dirty="0">
                <a:latin typeface="Arial"/>
                <a:cs typeface="Arial"/>
              </a:rPr>
              <a:t>way</a:t>
            </a:r>
          </a:p>
          <a:p>
            <a:pPr marL="241935">
              <a:lnSpc>
                <a:spcPct val="100000"/>
              </a:lnSpc>
              <a:spcBef>
                <a:spcPts val="515"/>
              </a:spcBef>
            </a:pPr>
            <a:r>
              <a:rPr sz="2300" spc="5" dirty="0">
                <a:solidFill>
                  <a:srgbClr val="53536E"/>
                </a:solidFill>
                <a:latin typeface="Arial"/>
                <a:cs typeface="Arial"/>
              </a:rPr>
              <a:t>multicast </a:t>
            </a:r>
            <a:r>
              <a:rPr sz="2300" spc="0" dirty="0">
                <a:latin typeface="Arial"/>
                <a:cs typeface="Arial"/>
              </a:rPr>
              <a:t>: </a:t>
            </a:r>
            <a:r>
              <a:rPr sz="2300" b="1" spc="5" dirty="0">
                <a:latin typeface="Courier New"/>
                <a:cs typeface="Courier New"/>
              </a:rPr>
              <a:t>ff00::/8</a:t>
            </a:r>
            <a:r>
              <a:rPr sz="2300" b="1" spc="-190" dirty="0">
                <a:latin typeface="Courier New"/>
                <a:cs typeface="Courier New"/>
              </a:rPr>
              <a:t> </a:t>
            </a:r>
            <a:r>
              <a:rPr sz="2300" spc="5" dirty="0">
                <a:latin typeface="Arial"/>
                <a:cs typeface="Arial"/>
              </a:rPr>
              <a:t>is equivalent to </a:t>
            </a:r>
            <a:r>
              <a:rPr sz="2300" b="1" spc="5" dirty="0">
                <a:latin typeface="Courier New"/>
                <a:cs typeface="Courier New"/>
              </a:rPr>
              <a:t>224.0.0.0/4</a:t>
            </a:r>
            <a:endParaRPr sz="2300" dirty="0">
              <a:latin typeface="Courier New"/>
              <a:cs typeface="Courier New"/>
            </a:endParaRPr>
          </a:p>
        </p:txBody>
      </p:sp>
      <p:sp>
        <p:nvSpPr>
          <p:cNvPr id="6" name="object 6">
            <a:extLst>
              <a:ext uri="{FF2B5EF4-FFF2-40B4-BE49-F238E27FC236}">
                <a16:creationId xmlns:a16="http://schemas.microsoft.com/office/drawing/2014/main" id="{7B20BE7F-0E75-C343-9C00-98C37D79F66B}"/>
              </a:ext>
            </a:extLst>
          </p:cNvPr>
          <p:cNvSpPr txBox="1"/>
          <p:nvPr/>
        </p:nvSpPr>
        <p:spPr>
          <a:xfrm>
            <a:off x="457199" y="6356350"/>
            <a:ext cx="7695127" cy="199413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600" spc="7" baseline="32407" dirty="0">
                <a:latin typeface="Arial"/>
                <a:cs typeface="Arial"/>
              </a:rPr>
              <a:t>1</a:t>
            </a:r>
            <a:r>
              <a:rPr sz="1200" spc="5" dirty="0">
                <a:latin typeface="Courier New"/>
                <a:cs typeface="Courier New"/>
                <a:hlinkClick r:id="rId2"/>
              </a:rPr>
              <a:t>http://www.ripe.net/lir-services/new-lir/ipv6_reference_card.pdf</a:t>
            </a:r>
            <a:endParaRPr sz="1200" dirty="0">
              <a:latin typeface="Courier New"/>
              <a:cs typeface="Courier New"/>
            </a:endParaRPr>
          </a:p>
        </p:txBody>
      </p:sp>
    </p:spTree>
    <p:extLst>
      <p:ext uri="{BB962C8B-B14F-4D97-AF65-F5344CB8AC3E}">
        <p14:creationId xmlns:p14="http://schemas.microsoft.com/office/powerpoint/2010/main" val="3960371276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Problem with</a:t>
            </a:r>
            <a:r>
              <a:rPr lang="en-US" dirty="0">
                <a:latin typeface="+mn-lt"/>
              </a:rPr>
              <a:t> </a:t>
            </a:r>
            <a:r>
              <a:rPr lang="en-US" dirty="0">
                <a:latin typeface="+mn-lt"/>
                <a:cs typeface="Courier"/>
              </a:rPr>
              <a:t>/64 </a:t>
            </a:r>
            <a:r>
              <a:rPr lang="en-US" dirty="0"/>
              <a:t>Subnets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sz="2000" dirty="0"/>
              <a:t>Scanning a subnet becomes a </a:t>
            </a:r>
            <a:r>
              <a:rPr lang="en-US" sz="2000" dirty="0" err="1"/>
              <a:t>DoS</a:t>
            </a:r>
            <a:r>
              <a:rPr lang="en-US" sz="2000" dirty="0"/>
              <a:t> attack!</a:t>
            </a:r>
          </a:p>
          <a:p>
            <a:pPr lvl="1"/>
            <a:r>
              <a:rPr lang="en-US" sz="1800" dirty="0"/>
              <a:t>Creates IPv6 version of 2</a:t>
            </a:r>
            <a:r>
              <a:rPr lang="en-US" sz="1800" baseline="30000" dirty="0"/>
              <a:t>64</a:t>
            </a:r>
            <a:r>
              <a:rPr lang="en-US" sz="1800" dirty="0"/>
              <a:t> ARP entries in routers</a:t>
            </a:r>
          </a:p>
          <a:p>
            <a:pPr lvl="1"/>
            <a:r>
              <a:rPr lang="en-US" sz="1800" dirty="0"/>
              <a:t>Exhaust address-translation table space</a:t>
            </a:r>
          </a:p>
          <a:p>
            <a:pPr marL="457200" lvl="1" indent="0">
              <a:buNone/>
            </a:pPr>
            <a:endParaRPr lang="en-US" sz="1600" dirty="0">
              <a:latin typeface="Courier"/>
              <a:cs typeface="Courier"/>
            </a:endParaRPr>
          </a:p>
          <a:p>
            <a:r>
              <a:rPr lang="en-US" sz="2100" dirty="0"/>
              <a:t>So now we have:</a:t>
            </a:r>
            <a:endParaRPr lang="en-US" sz="2400" b="1" dirty="0">
              <a:solidFill>
                <a:srgbClr val="0000FF"/>
              </a:solidFill>
              <a:latin typeface="Courier"/>
              <a:cs typeface="Courier"/>
            </a:endParaRPr>
          </a:p>
          <a:p>
            <a:pPr marL="0" indent="0">
              <a:buNone/>
            </a:pPr>
            <a:r>
              <a:rPr lang="en-US" sz="2100" dirty="0">
                <a:latin typeface="Courier" pitchFamily="2" charset="0"/>
                <a:cs typeface="Courier"/>
              </a:rPr>
              <a:t>ping6 ff02::1 </a:t>
            </a:r>
            <a:r>
              <a:rPr lang="en-US" sz="2000" dirty="0">
                <a:cs typeface="Courier"/>
              </a:rPr>
              <a:t>All nodes in broadcast domain</a:t>
            </a:r>
          </a:p>
          <a:p>
            <a:pPr marL="0" indent="0">
              <a:buNone/>
            </a:pPr>
            <a:r>
              <a:rPr lang="en-US" sz="2100" dirty="0">
                <a:latin typeface="Courier"/>
                <a:cs typeface="Courier"/>
              </a:rPr>
              <a:t>ping6 ff02::2 </a:t>
            </a:r>
            <a:r>
              <a:rPr lang="en-US" sz="2000" dirty="0">
                <a:cs typeface="Courier"/>
              </a:rPr>
              <a:t>All routers in broadcast domain</a:t>
            </a:r>
            <a:endParaRPr lang="en-US" sz="1600" dirty="0"/>
          </a:p>
          <a:p>
            <a:endParaRPr lang="en-US" sz="2200" dirty="0"/>
          </a:p>
          <a:p>
            <a:r>
              <a:rPr lang="en-US" sz="2000" dirty="0"/>
              <a:t>Solutions</a:t>
            </a:r>
          </a:p>
          <a:p>
            <a:pPr lvl="1"/>
            <a:r>
              <a:rPr lang="en-US" sz="1800" dirty="0"/>
              <a:t>RFC 6164 recommends use of </a:t>
            </a:r>
            <a:r>
              <a:rPr lang="en-US" sz="1800" dirty="0">
                <a:cs typeface="Courier"/>
              </a:rPr>
              <a:t>/127 </a:t>
            </a:r>
            <a:r>
              <a:rPr lang="en-US" sz="1800" dirty="0"/>
              <a:t>to protect router-router links</a:t>
            </a:r>
          </a:p>
          <a:p>
            <a:pPr lvl="1"/>
            <a:r>
              <a:rPr lang="en-US" sz="1800" dirty="0"/>
              <a:t>RFC 3756 suggest “clever cache management” to address more generally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220B50-5D96-834B-8295-1A235E69E720}" type="slidenum">
              <a:rPr lang="en-US" smtClean="0"/>
              <a:t>124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5858043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9CE9BD4-AC8B-3F4D-9430-04A357450E1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GB" spc="10" dirty="0">
                <a:latin typeface="Arial"/>
                <a:cs typeface="Arial"/>
              </a:rPr>
              <a:t>Neighbour</a:t>
            </a:r>
            <a:r>
              <a:rPr lang="en-GB" spc="-6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Discovery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3F5DA59-7B85-B24F-A0FA-DE1138F6301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417638"/>
            <a:ext cx="8229600" cy="4525963"/>
          </a:xfrm>
        </p:spPr>
        <p:txBody>
          <a:bodyPr>
            <a:normAutofit fontScale="62500" lnSpcReduction="20000"/>
          </a:bodyPr>
          <a:lstStyle/>
          <a:p>
            <a:pPr marL="469265" marR="39370" indent="-457200">
              <a:lnSpc>
                <a:spcPct val="104900"/>
              </a:lnSpc>
              <a:spcBef>
                <a:spcPts val="75"/>
              </a:spcBef>
            </a:pPr>
            <a:r>
              <a:rPr lang="en-GB" spc="10" dirty="0">
                <a:latin typeface="Arial"/>
                <a:cs typeface="Arial"/>
              </a:rPr>
              <a:t>The Neighbour </a:t>
            </a:r>
            <a:r>
              <a:rPr lang="en-GB" spc="5" dirty="0">
                <a:latin typeface="Arial"/>
                <a:cs typeface="Arial"/>
              </a:rPr>
              <a:t>Discovery Protocol</a:t>
            </a:r>
            <a:r>
              <a:rPr lang="en-GB" sz="3600" spc="7" baseline="31746" dirty="0">
                <a:latin typeface="Arial"/>
                <a:cs typeface="Arial"/>
              </a:rPr>
              <a:t>2 </a:t>
            </a:r>
            <a:r>
              <a:rPr lang="en-GB" spc="5" dirty="0">
                <a:latin typeface="Arial"/>
                <a:cs typeface="Arial"/>
              </a:rPr>
              <a:t>specifies </a:t>
            </a:r>
            <a:r>
              <a:rPr lang="en-GB" spc="10" dirty="0">
                <a:latin typeface="Arial"/>
                <a:cs typeface="Arial"/>
              </a:rPr>
              <a:t>a </a:t>
            </a:r>
            <a:r>
              <a:rPr lang="en-GB" spc="5" dirty="0">
                <a:latin typeface="Arial"/>
                <a:cs typeface="Arial"/>
              </a:rPr>
              <a:t>set of </a:t>
            </a:r>
            <a:r>
              <a:rPr lang="en-GB" spc="10" dirty="0">
                <a:latin typeface="Arial"/>
                <a:cs typeface="Arial"/>
              </a:rPr>
              <a:t>ICMPv6  message types </a:t>
            </a:r>
            <a:r>
              <a:rPr lang="en-GB" spc="5" dirty="0">
                <a:latin typeface="Arial"/>
                <a:cs typeface="Arial"/>
              </a:rPr>
              <a:t>that allow </a:t>
            </a:r>
            <a:r>
              <a:rPr lang="en-GB" spc="10" dirty="0">
                <a:latin typeface="Arial"/>
                <a:cs typeface="Arial"/>
              </a:rPr>
              <a:t>hosts </a:t>
            </a:r>
            <a:r>
              <a:rPr lang="en-GB" spc="5" dirty="0">
                <a:latin typeface="Arial"/>
                <a:cs typeface="Arial"/>
              </a:rPr>
              <a:t>to </a:t>
            </a:r>
            <a:r>
              <a:rPr lang="en-GB" dirty="0">
                <a:latin typeface="Arial"/>
                <a:cs typeface="Arial"/>
              </a:rPr>
              <a:t>discover </a:t>
            </a:r>
            <a:r>
              <a:rPr lang="en-GB" spc="5" dirty="0">
                <a:latin typeface="Arial"/>
                <a:cs typeface="Arial"/>
              </a:rPr>
              <a:t>other </a:t>
            </a:r>
            <a:r>
              <a:rPr lang="en-GB" spc="10" dirty="0">
                <a:latin typeface="Arial"/>
                <a:cs typeface="Arial"/>
              </a:rPr>
              <a:t>hosts </a:t>
            </a:r>
            <a:r>
              <a:rPr lang="en-GB" spc="5" dirty="0">
                <a:latin typeface="Arial"/>
                <a:cs typeface="Arial"/>
              </a:rPr>
              <a:t>or routing  hardware </a:t>
            </a:r>
            <a:r>
              <a:rPr lang="en-GB" spc="10" dirty="0">
                <a:latin typeface="Arial"/>
                <a:cs typeface="Arial"/>
              </a:rPr>
              <a:t>on </a:t>
            </a:r>
            <a:r>
              <a:rPr lang="en-GB" spc="5" dirty="0">
                <a:latin typeface="Arial"/>
                <a:cs typeface="Arial"/>
              </a:rPr>
              <a:t>the</a:t>
            </a:r>
            <a:r>
              <a:rPr lang="en-GB" spc="-15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network</a:t>
            </a:r>
            <a:endParaRPr lang="en-GB" dirty="0">
              <a:latin typeface="Arial"/>
              <a:cs typeface="Arial"/>
            </a:endParaRPr>
          </a:p>
          <a:p>
            <a:pPr lvl="1">
              <a:spcBef>
                <a:spcPts val="305"/>
              </a:spcBef>
            </a:pPr>
            <a:r>
              <a:rPr lang="en-GB" sz="2400" spc="-5" dirty="0">
                <a:latin typeface="Arial"/>
                <a:cs typeface="Arial"/>
              </a:rPr>
              <a:t>neighbour</a:t>
            </a:r>
            <a:r>
              <a:rPr lang="en-GB" sz="2400" spc="-85" dirty="0">
                <a:latin typeface="Arial"/>
                <a:cs typeface="Arial"/>
              </a:rPr>
              <a:t> </a:t>
            </a:r>
            <a:r>
              <a:rPr lang="en-GB" sz="2400" spc="-5" dirty="0">
                <a:latin typeface="Arial"/>
                <a:cs typeface="Arial"/>
              </a:rPr>
              <a:t>solicitation</a:t>
            </a:r>
          </a:p>
          <a:p>
            <a:pPr lvl="1">
              <a:spcBef>
                <a:spcPts val="305"/>
              </a:spcBef>
            </a:pPr>
            <a:r>
              <a:rPr lang="en-GB" sz="2800" spc="-5" dirty="0">
                <a:latin typeface="Arial"/>
                <a:cs typeface="Arial"/>
              </a:rPr>
              <a:t>neighbour</a:t>
            </a:r>
            <a:r>
              <a:rPr lang="en-GB" sz="2800" spc="-65" dirty="0">
                <a:latin typeface="Arial"/>
                <a:cs typeface="Arial"/>
              </a:rPr>
              <a:t> </a:t>
            </a:r>
            <a:r>
              <a:rPr lang="en-GB" sz="2800" spc="-5" dirty="0">
                <a:latin typeface="Arial"/>
                <a:cs typeface="Arial"/>
              </a:rPr>
              <a:t>advertisement</a:t>
            </a:r>
          </a:p>
          <a:p>
            <a:pPr lvl="1">
              <a:spcBef>
                <a:spcPts val="305"/>
              </a:spcBef>
            </a:pPr>
            <a:r>
              <a:rPr lang="en-GB" sz="2800" spc="-5" dirty="0">
                <a:latin typeface="Arial"/>
                <a:cs typeface="Arial"/>
              </a:rPr>
              <a:t>router</a:t>
            </a:r>
            <a:r>
              <a:rPr lang="en-GB" sz="2800" spc="-65" dirty="0">
                <a:latin typeface="Arial"/>
                <a:cs typeface="Arial"/>
              </a:rPr>
              <a:t> </a:t>
            </a:r>
            <a:r>
              <a:rPr lang="en-GB" sz="2800" spc="-5" dirty="0">
                <a:latin typeface="Arial"/>
                <a:cs typeface="Arial"/>
              </a:rPr>
              <a:t>solicitation</a:t>
            </a:r>
          </a:p>
          <a:p>
            <a:pPr lvl="1">
              <a:spcBef>
                <a:spcPts val="305"/>
              </a:spcBef>
            </a:pPr>
            <a:r>
              <a:rPr lang="en-GB" sz="2800" spc="-5" dirty="0">
                <a:latin typeface="Arial"/>
                <a:cs typeface="Arial"/>
              </a:rPr>
              <a:t>router</a:t>
            </a:r>
            <a:r>
              <a:rPr lang="en-GB" sz="2800" spc="-65" dirty="0">
                <a:latin typeface="Arial"/>
                <a:cs typeface="Arial"/>
              </a:rPr>
              <a:t> </a:t>
            </a:r>
            <a:r>
              <a:rPr lang="en-GB" sz="2800" spc="-5" dirty="0">
                <a:latin typeface="Arial"/>
                <a:cs typeface="Arial"/>
              </a:rPr>
              <a:t>advertisement</a:t>
            </a:r>
          </a:p>
          <a:p>
            <a:pPr lvl="1">
              <a:spcBef>
                <a:spcPts val="305"/>
              </a:spcBef>
            </a:pPr>
            <a:r>
              <a:rPr lang="en-GB" sz="2800" spc="-5" dirty="0">
                <a:latin typeface="Arial"/>
                <a:cs typeface="Arial"/>
              </a:rPr>
              <a:t>redirect</a:t>
            </a:r>
            <a:endParaRPr lang="en-GB" sz="2800" dirty="0">
              <a:latin typeface="Arial"/>
              <a:cs typeface="Arial"/>
            </a:endParaRPr>
          </a:p>
          <a:p>
            <a:pPr marL="469265" marR="5080" indent="-457200">
              <a:lnSpc>
                <a:spcPct val="118900"/>
              </a:lnSpc>
              <a:spcBef>
                <a:spcPts val="310"/>
              </a:spcBef>
            </a:pPr>
            <a:r>
              <a:rPr lang="en-GB" spc="5" dirty="0">
                <a:latin typeface="Arial"/>
                <a:cs typeface="Arial"/>
              </a:rPr>
              <a:t>In </a:t>
            </a:r>
            <a:r>
              <a:rPr lang="en-GB" spc="10" dirty="0">
                <a:latin typeface="Arial"/>
                <a:cs typeface="Arial"/>
              </a:rPr>
              <a:t>short, a host can </a:t>
            </a:r>
            <a:r>
              <a:rPr lang="en-GB" i="1" spc="5" dirty="0">
                <a:latin typeface="Arial"/>
                <a:cs typeface="Arial"/>
              </a:rPr>
              <a:t>solicit </a:t>
            </a:r>
            <a:r>
              <a:rPr lang="en-GB" spc="10" dirty="0">
                <a:latin typeface="Arial"/>
                <a:cs typeface="Arial"/>
              </a:rPr>
              <a:t>neighbour </a:t>
            </a:r>
            <a:r>
              <a:rPr lang="en-GB" spc="5" dirty="0">
                <a:latin typeface="Arial"/>
                <a:cs typeface="Arial"/>
              </a:rPr>
              <a:t>(host) state to </a:t>
            </a:r>
            <a:r>
              <a:rPr lang="en-GB" spc="10" dirty="0">
                <a:latin typeface="Arial"/>
                <a:cs typeface="Arial"/>
              </a:rPr>
              <a:t>determine </a:t>
            </a:r>
            <a:r>
              <a:rPr lang="en-GB" spc="5" dirty="0">
                <a:latin typeface="Arial"/>
                <a:cs typeface="Arial"/>
              </a:rPr>
              <a:t>the  </a:t>
            </a:r>
            <a:r>
              <a:rPr lang="en-GB" dirty="0">
                <a:latin typeface="Arial"/>
                <a:cs typeface="Arial"/>
              </a:rPr>
              <a:t>layer-2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address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of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a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host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i="1" spc="5" dirty="0">
                <a:latin typeface="Arial"/>
                <a:cs typeface="Arial"/>
              </a:rPr>
              <a:t>or</a:t>
            </a:r>
            <a:r>
              <a:rPr lang="en-GB" i="1" spc="-1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to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check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whether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an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address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is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in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use</a:t>
            </a:r>
            <a:endParaRPr lang="en-GB" dirty="0">
              <a:latin typeface="Arial"/>
              <a:cs typeface="Arial"/>
            </a:endParaRPr>
          </a:p>
          <a:p>
            <a:pPr marL="469265" marR="361950" indent="-457200">
              <a:lnSpc>
                <a:spcPct val="118900"/>
              </a:lnSpc>
              <a:spcBef>
                <a:spcPts val="300"/>
              </a:spcBef>
            </a:pPr>
            <a:r>
              <a:rPr lang="en-GB" spc="5" dirty="0">
                <a:latin typeface="Arial"/>
                <a:cs typeface="Arial"/>
              </a:rPr>
              <a:t>or </a:t>
            </a:r>
            <a:r>
              <a:rPr lang="en-GB" dirty="0">
                <a:latin typeface="Arial"/>
                <a:cs typeface="Arial"/>
              </a:rPr>
              <a:t>it </a:t>
            </a:r>
            <a:r>
              <a:rPr lang="en-GB" spc="10" dirty="0">
                <a:latin typeface="Arial"/>
                <a:cs typeface="Arial"/>
              </a:rPr>
              <a:t>can </a:t>
            </a:r>
            <a:r>
              <a:rPr lang="en-GB" spc="5" dirty="0">
                <a:latin typeface="Arial"/>
                <a:cs typeface="Arial"/>
              </a:rPr>
              <a:t>solicit router state to </a:t>
            </a:r>
            <a:r>
              <a:rPr lang="en-GB" spc="10" dirty="0">
                <a:latin typeface="Arial"/>
                <a:cs typeface="Arial"/>
              </a:rPr>
              <a:t>learn more about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network  </a:t>
            </a:r>
            <a:r>
              <a:rPr lang="en-GB" spc="5" dirty="0">
                <a:latin typeface="Arial"/>
                <a:cs typeface="Arial"/>
              </a:rPr>
              <a:t>configuration</a:t>
            </a:r>
          </a:p>
          <a:p>
            <a:pPr marL="469265" marR="361950" indent="-457200">
              <a:lnSpc>
                <a:spcPct val="118900"/>
              </a:lnSpc>
              <a:spcBef>
                <a:spcPts val="300"/>
              </a:spcBef>
            </a:pPr>
            <a:r>
              <a:rPr lang="en-GB" spc="5" dirty="0">
                <a:latin typeface="Arial"/>
                <a:cs typeface="Arial"/>
              </a:rPr>
              <a:t>In </a:t>
            </a:r>
            <a:r>
              <a:rPr lang="en-GB" spc="10" dirty="0">
                <a:latin typeface="Arial"/>
                <a:cs typeface="Arial"/>
              </a:rPr>
              <a:t>both </a:t>
            </a:r>
            <a:r>
              <a:rPr lang="en-GB" spc="5" dirty="0">
                <a:latin typeface="Arial"/>
                <a:cs typeface="Arial"/>
              </a:rPr>
              <a:t>cases, the solicit </a:t>
            </a:r>
            <a:r>
              <a:rPr lang="en-GB" spc="10" dirty="0">
                <a:latin typeface="Arial"/>
                <a:cs typeface="Arial"/>
              </a:rPr>
              <a:t>message </a:t>
            </a:r>
            <a:r>
              <a:rPr lang="en-GB" spc="5" dirty="0">
                <a:latin typeface="Arial"/>
                <a:cs typeface="Arial"/>
              </a:rPr>
              <a:t>is </a:t>
            </a:r>
            <a:r>
              <a:rPr lang="en-GB" spc="10" dirty="0">
                <a:latin typeface="Arial"/>
                <a:cs typeface="Arial"/>
              </a:rPr>
              <a:t>sent </a:t>
            </a:r>
            <a:r>
              <a:rPr lang="en-GB" spc="5" dirty="0">
                <a:latin typeface="Arial"/>
                <a:cs typeface="Arial"/>
              </a:rPr>
              <a:t>to </a:t>
            </a:r>
            <a:r>
              <a:rPr lang="en-GB" spc="10" dirty="0">
                <a:latin typeface="Arial"/>
                <a:cs typeface="Arial"/>
              </a:rPr>
              <a:t>a </a:t>
            </a:r>
            <a:r>
              <a:rPr lang="en-GB" spc="5" dirty="0">
                <a:latin typeface="Arial"/>
                <a:cs typeface="Arial"/>
              </a:rPr>
              <a:t>well-known  multicast</a:t>
            </a:r>
            <a:r>
              <a:rPr lang="en-GB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address</a:t>
            </a:r>
            <a:endParaRPr lang="en-GB" sz="6000" dirty="0">
              <a:latin typeface="Times New Roman"/>
              <a:cs typeface="Times New Roman"/>
            </a:endParaRPr>
          </a:p>
          <a:p>
            <a:pPr marL="0" indent="0">
              <a:lnSpc>
                <a:spcPct val="100000"/>
              </a:lnSpc>
              <a:spcBef>
                <a:spcPts val="5"/>
              </a:spcBef>
              <a:buNone/>
            </a:pPr>
            <a:endParaRPr lang="en-GB" sz="2800" spc="7" baseline="32407" dirty="0">
              <a:latin typeface="Arial"/>
              <a:cs typeface="Arial"/>
            </a:endParaRPr>
          </a:p>
          <a:p>
            <a:pPr marL="0" indent="0">
              <a:lnSpc>
                <a:spcPct val="100000"/>
              </a:lnSpc>
              <a:spcBef>
                <a:spcPts val="5"/>
              </a:spcBef>
              <a:buNone/>
            </a:pPr>
            <a:r>
              <a:rPr lang="en-GB" sz="2900" spc="7" baseline="32407" dirty="0">
                <a:latin typeface="Arial"/>
                <a:cs typeface="Arial"/>
              </a:rPr>
              <a:t>2</a:t>
            </a:r>
            <a:r>
              <a:rPr lang="en-GB" sz="1600" spc="5" dirty="0">
                <a:latin typeface="Courier New"/>
                <a:cs typeface="Courier New"/>
                <a:hlinkClick r:id="rId2"/>
              </a:rPr>
              <a:t>http://tools.ietf.org/html/rfc4861</a:t>
            </a:r>
            <a:endParaRPr lang="en-GB" sz="1600" dirty="0">
              <a:latin typeface="Courier New"/>
              <a:cs typeface="Courier New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548A3C0-68AA-AB48-9ED0-770F2AD565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5724454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GB" dirty="0"/>
              <a:t>IPv6 Dynamic Address Assignment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fontScale="85000" lnSpcReduction="20000"/>
          </a:bodyPr>
          <a:lstStyle/>
          <a:p>
            <a:pPr marL="0" marR="5080" indent="0">
              <a:lnSpc>
                <a:spcPct val="118900"/>
              </a:lnSpc>
              <a:spcBef>
                <a:spcPts val="90"/>
              </a:spcBef>
              <a:buNone/>
            </a:pPr>
            <a:r>
              <a:rPr lang="en-GB" dirty="0">
                <a:latin typeface="Arial"/>
                <a:cs typeface="Arial"/>
              </a:rPr>
              <a:t>We have </a:t>
            </a:r>
            <a:r>
              <a:rPr lang="en-GB" spc="5" dirty="0">
                <a:latin typeface="Arial"/>
                <a:cs typeface="Arial"/>
              </a:rPr>
              <a:t>the two halves of the </a:t>
            </a:r>
            <a:r>
              <a:rPr lang="en-GB" spc="10" dirty="0">
                <a:latin typeface="Arial"/>
                <a:cs typeface="Arial"/>
              </a:rPr>
              <a:t>IPv6 address: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network component  and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host component. Those are </a:t>
            </a:r>
            <a:r>
              <a:rPr lang="en-GB" spc="5" dirty="0">
                <a:latin typeface="Arial"/>
                <a:cs typeface="Arial"/>
              </a:rPr>
              <a:t>derived in </a:t>
            </a:r>
            <a:r>
              <a:rPr lang="en-GB" dirty="0">
                <a:latin typeface="Arial"/>
                <a:cs typeface="Arial"/>
              </a:rPr>
              <a:t>different</a:t>
            </a:r>
            <a:r>
              <a:rPr lang="en-GB" spc="10" dirty="0">
                <a:latin typeface="Arial"/>
                <a:cs typeface="Arial"/>
              </a:rPr>
              <a:t> </a:t>
            </a:r>
            <a:r>
              <a:rPr lang="en-GB" dirty="0">
                <a:latin typeface="Arial"/>
                <a:cs typeface="Arial"/>
              </a:rPr>
              <a:t>ways.</a:t>
            </a: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lang="en-GB" sz="4800" dirty="0">
              <a:latin typeface="Times New Roman"/>
              <a:cs typeface="Times New Roman"/>
            </a:endParaRPr>
          </a:p>
          <a:p>
            <a:pPr marL="0" indent="0">
              <a:lnSpc>
                <a:spcPct val="100000"/>
              </a:lnSpc>
              <a:buNone/>
            </a:pPr>
            <a:r>
              <a:rPr lang="en-GB" spc="10" dirty="0">
                <a:latin typeface="Arial"/>
                <a:cs typeface="Arial"/>
              </a:rPr>
              <a:t>Network </a:t>
            </a:r>
            <a:r>
              <a:rPr lang="en-GB" spc="5" dirty="0">
                <a:latin typeface="Arial"/>
                <a:cs typeface="Arial"/>
              </a:rPr>
              <a:t>(top </a:t>
            </a:r>
            <a:r>
              <a:rPr lang="en-GB" spc="10" dirty="0">
                <a:latin typeface="Arial"/>
                <a:cs typeface="Arial"/>
              </a:rPr>
              <a:t>64</a:t>
            </a:r>
            <a:r>
              <a:rPr lang="en-GB" spc="-1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bits):</a:t>
            </a:r>
            <a:endParaRPr lang="en-GB" dirty="0">
              <a:latin typeface="Arial"/>
              <a:cs typeface="Arial"/>
            </a:endParaRPr>
          </a:p>
          <a:p>
            <a:pPr marL="869950" marR="1868170" lvl="1" indent="-457200">
              <a:lnSpc>
                <a:spcPct val="145100"/>
              </a:lnSpc>
            </a:pPr>
            <a:r>
              <a:rPr lang="en-GB" spc="10" dirty="0">
                <a:latin typeface="Arial"/>
                <a:cs typeface="Arial"/>
              </a:rPr>
              <a:t>Router Advertisements (RAs)  </a:t>
            </a:r>
            <a:r>
              <a:rPr lang="en-GB" spc="5" dirty="0">
                <a:latin typeface="Arial"/>
                <a:cs typeface="Arial"/>
              </a:rPr>
              <a:t>Interface</a:t>
            </a:r>
          </a:p>
          <a:p>
            <a:pPr marL="12700" marR="1868170" indent="0">
              <a:lnSpc>
                <a:spcPct val="145100"/>
              </a:lnSpc>
              <a:buNone/>
            </a:pPr>
            <a:r>
              <a:rPr lang="en-GB" spc="5" dirty="0">
                <a:latin typeface="Arial"/>
                <a:cs typeface="Arial"/>
              </a:rPr>
              <a:t>Identifier </a:t>
            </a:r>
            <a:r>
              <a:rPr lang="en-GB" spc="10" dirty="0">
                <a:latin typeface="Arial"/>
                <a:cs typeface="Arial"/>
              </a:rPr>
              <a:t>(bottom 64</a:t>
            </a:r>
            <a:r>
              <a:rPr lang="en-GB" spc="-7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bits):</a:t>
            </a:r>
            <a:endParaRPr lang="en-GB" dirty="0">
              <a:latin typeface="Arial"/>
              <a:cs typeface="Arial"/>
            </a:endParaRPr>
          </a:p>
          <a:p>
            <a:pPr lvl="1">
              <a:spcBef>
                <a:spcPts val="509"/>
              </a:spcBef>
            </a:pPr>
            <a:r>
              <a:rPr lang="en-GB" spc="5" dirty="0">
                <a:latin typeface="Arial"/>
                <a:cs typeface="Arial"/>
              </a:rPr>
              <a:t>Stateless, automatic: </a:t>
            </a:r>
            <a:r>
              <a:rPr lang="en-GB" spc="10" dirty="0">
                <a:latin typeface="Arial"/>
                <a:cs typeface="Arial"/>
              </a:rPr>
              <a:t>SLAAC</a:t>
            </a:r>
            <a:endParaRPr lang="en-GB" dirty="0">
              <a:latin typeface="Arial"/>
              <a:cs typeface="Arial"/>
            </a:endParaRPr>
          </a:p>
          <a:p>
            <a:pPr lvl="1">
              <a:spcBef>
                <a:spcPts val="509"/>
              </a:spcBef>
            </a:pPr>
            <a:r>
              <a:rPr lang="en-GB" spc="5" dirty="0">
                <a:latin typeface="Arial"/>
                <a:cs typeface="Arial"/>
              </a:rPr>
              <a:t>Stateful, automatic: </a:t>
            </a:r>
            <a:r>
              <a:rPr lang="en-GB" spc="15" dirty="0">
                <a:latin typeface="Arial"/>
                <a:cs typeface="Arial"/>
              </a:rPr>
              <a:t>DHCPv6</a:t>
            </a:r>
            <a:endParaRPr lang="en-GB" dirty="0">
              <a:latin typeface="Arial"/>
              <a:cs typeface="Arial"/>
            </a:endParaRPr>
          </a:p>
          <a:p>
            <a:pPr marL="0" indent="0">
              <a:buNone/>
            </a:pPr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9197877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SLAAC: overview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lnSpc>
                <a:spcPct val="100000"/>
              </a:lnSpc>
              <a:spcBef>
                <a:spcPts val="605"/>
              </a:spcBef>
              <a:buNone/>
            </a:pPr>
            <a:r>
              <a:rPr lang="en-GB" spc="5" dirty="0">
                <a:latin typeface="Arial"/>
                <a:cs typeface="Arial"/>
              </a:rPr>
              <a:t>SLAAC</a:t>
            </a:r>
            <a:r>
              <a:rPr lang="en-GB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is:</a:t>
            </a:r>
          </a:p>
          <a:p>
            <a:pPr>
              <a:spcBef>
                <a:spcPts val="605"/>
              </a:spcBef>
            </a:pPr>
            <a:r>
              <a:rPr lang="en-GB" dirty="0">
                <a:latin typeface="Arial"/>
                <a:cs typeface="Arial"/>
              </a:rPr>
              <a:t>... </a:t>
            </a:r>
            <a:r>
              <a:rPr lang="en-GB" spc="10" dirty="0">
                <a:latin typeface="Arial"/>
                <a:cs typeface="Arial"/>
              </a:rPr>
              <a:t>intended </a:t>
            </a:r>
            <a:r>
              <a:rPr lang="en-GB" spc="5" dirty="0">
                <a:latin typeface="Arial"/>
                <a:cs typeface="Arial"/>
              </a:rPr>
              <a:t>to make </a:t>
            </a:r>
            <a:r>
              <a:rPr lang="en-GB" spc="10" dirty="0">
                <a:latin typeface="Arial"/>
                <a:cs typeface="Arial"/>
              </a:rPr>
              <a:t>network </a:t>
            </a:r>
            <a:r>
              <a:rPr lang="en-GB" spc="5" dirty="0">
                <a:latin typeface="Arial"/>
                <a:cs typeface="Arial"/>
              </a:rPr>
              <a:t>configuration </a:t>
            </a:r>
            <a:r>
              <a:rPr lang="en-GB" spc="10" dirty="0">
                <a:latin typeface="Arial"/>
                <a:cs typeface="Arial"/>
              </a:rPr>
              <a:t>easy </a:t>
            </a:r>
            <a:r>
              <a:rPr lang="en-GB" spc="5" dirty="0">
                <a:latin typeface="Arial"/>
                <a:cs typeface="Arial"/>
              </a:rPr>
              <a:t>without </a:t>
            </a:r>
            <a:r>
              <a:rPr lang="en-GB" spc="10" dirty="0">
                <a:latin typeface="Arial"/>
                <a:cs typeface="Arial"/>
              </a:rPr>
              <a:t>manual  </a:t>
            </a:r>
            <a:r>
              <a:rPr lang="en-GB" spc="5" dirty="0">
                <a:latin typeface="Arial"/>
                <a:cs typeface="Arial"/>
              </a:rPr>
              <a:t>configuration </a:t>
            </a:r>
            <a:r>
              <a:rPr lang="en-GB" i="1" spc="5" dirty="0">
                <a:latin typeface="Arial"/>
                <a:cs typeface="Arial"/>
              </a:rPr>
              <a:t>or </a:t>
            </a:r>
            <a:r>
              <a:rPr lang="en-GB" i="1" dirty="0">
                <a:latin typeface="Arial"/>
                <a:cs typeface="Arial"/>
              </a:rPr>
              <a:t>even </a:t>
            </a:r>
            <a:r>
              <a:rPr lang="en-GB" i="1" spc="10" dirty="0">
                <a:latin typeface="Arial"/>
                <a:cs typeface="Arial"/>
              </a:rPr>
              <a:t>a </a:t>
            </a:r>
            <a:r>
              <a:rPr lang="en-GB" i="1" spc="15" dirty="0">
                <a:latin typeface="Arial"/>
                <a:cs typeface="Arial"/>
              </a:rPr>
              <a:t>DHCP</a:t>
            </a:r>
            <a:r>
              <a:rPr lang="en-GB" i="1" spc="-10" dirty="0">
                <a:latin typeface="Arial"/>
                <a:cs typeface="Arial"/>
              </a:rPr>
              <a:t> </a:t>
            </a:r>
            <a:r>
              <a:rPr lang="en-GB" i="1" spc="5" dirty="0">
                <a:latin typeface="Arial"/>
                <a:cs typeface="Arial"/>
              </a:rPr>
              <a:t>server</a:t>
            </a:r>
          </a:p>
          <a:p>
            <a:pPr>
              <a:spcBef>
                <a:spcPts val="605"/>
              </a:spcBef>
            </a:pPr>
            <a:r>
              <a:rPr lang="en-GB" dirty="0">
                <a:latin typeface="Arial"/>
                <a:cs typeface="Arial"/>
              </a:rPr>
              <a:t>... </a:t>
            </a:r>
            <a:r>
              <a:rPr lang="en-GB" spc="10" dirty="0">
                <a:latin typeface="Arial"/>
                <a:cs typeface="Arial"/>
              </a:rPr>
              <a:t>an algorithm </a:t>
            </a:r>
            <a:r>
              <a:rPr lang="en-GB" dirty="0">
                <a:latin typeface="Arial"/>
                <a:cs typeface="Arial"/>
              </a:rPr>
              <a:t>for </a:t>
            </a:r>
            <a:r>
              <a:rPr lang="en-GB" spc="10" dirty="0">
                <a:latin typeface="Arial"/>
                <a:cs typeface="Arial"/>
              </a:rPr>
              <a:t>hosts </a:t>
            </a:r>
            <a:r>
              <a:rPr lang="en-GB" spc="5" dirty="0">
                <a:latin typeface="Arial"/>
                <a:cs typeface="Arial"/>
              </a:rPr>
              <a:t>to automatically configure their </a:t>
            </a:r>
            <a:r>
              <a:rPr lang="en-GB" spc="10" dirty="0">
                <a:latin typeface="Arial"/>
                <a:cs typeface="Arial"/>
              </a:rPr>
              <a:t>network  </a:t>
            </a:r>
            <a:r>
              <a:rPr lang="en-GB" spc="5" dirty="0">
                <a:latin typeface="Arial"/>
                <a:cs typeface="Arial"/>
              </a:rPr>
              <a:t>interfaces (set </a:t>
            </a:r>
            <a:r>
              <a:rPr lang="en-GB" spc="10" dirty="0">
                <a:latin typeface="Arial"/>
                <a:cs typeface="Arial"/>
              </a:rPr>
              <a:t>up </a:t>
            </a:r>
            <a:r>
              <a:rPr lang="en-GB" spc="5" dirty="0">
                <a:latin typeface="Arial"/>
                <a:cs typeface="Arial"/>
              </a:rPr>
              <a:t>addresses, </a:t>
            </a:r>
            <a:r>
              <a:rPr lang="en-GB" spc="10" dirty="0">
                <a:latin typeface="Arial"/>
                <a:cs typeface="Arial"/>
              </a:rPr>
              <a:t>learn </a:t>
            </a:r>
            <a:r>
              <a:rPr lang="en-GB" spc="5" dirty="0">
                <a:latin typeface="Arial"/>
                <a:cs typeface="Arial"/>
              </a:rPr>
              <a:t>routes) without</a:t>
            </a:r>
            <a:r>
              <a:rPr lang="en-GB" spc="1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intervention</a:t>
            </a:r>
            <a:endParaRPr lang="en-GB" dirty="0">
              <a:latin typeface="Arial"/>
              <a:cs typeface="Arial"/>
            </a:endParaRPr>
          </a:p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9527102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SLAAC: overview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825767"/>
          </a:xfrm>
        </p:spPr>
        <p:txBody>
          <a:bodyPr>
            <a:normAutofit fontScale="85000" lnSpcReduction="10000"/>
          </a:bodyPr>
          <a:lstStyle/>
          <a:p>
            <a:pPr marL="596265" marR="246379" indent="-457200">
              <a:lnSpc>
                <a:spcPct val="118900"/>
              </a:lnSpc>
              <a:spcBef>
                <a:spcPts val="90"/>
              </a:spcBef>
            </a:pPr>
            <a:r>
              <a:rPr lang="en-GB" spc="15" dirty="0"/>
              <a:t>When </a:t>
            </a:r>
            <a:r>
              <a:rPr lang="en-GB" spc="10" dirty="0"/>
              <a:t>a host goes </a:t>
            </a:r>
            <a:r>
              <a:rPr lang="en-GB" dirty="0"/>
              <a:t>live </a:t>
            </a:r>
            <a:r>
              <a:rPr lang="en-GB" spc="5" dirty="0"/>
              <a:t>or </a:t>
            </a:r>
            <a:r>
              <a:rPr lang="en-GB" spc="10" dirty="0"/>
              <a:t>an </a:t>
            </a:r>
            <a:r>
              <a:rPr lang="en-GB" spc="5" dirty="0"/>
              <a:t>interface </a:t>
            </a:r>
            <a:r>
              <a:rPr lang="en-GB" spc="10" dirty="0"/>
              <a:t>comes </a:t>
            </a:r>
            <a:r>
              <a:rPr lang="en-GB" dirty="0"/>
              <a:t>up, </a:t>
            </a:r>
            <a:r>
              <a:rPr lang="en-GB" spc="5" dirty="0"/>
              <a:t>the </a:t>
            </a:r>
            <a:r>
              <a:rPr lang="en-GB" spc="10" dirty="0"/>
              <a:t>system  </a:t>
            </a:r>
            <a:r>
              <a:rPr lang="en-GB" spc="5" dirty="0"/>
              <a:t>wants to know </a:t>
            </a:r>
            <a:r>
              <a:rPr lang="en-GB" spc="10" dirty="0"/>
              <a:t>more about </a:t>
            </a:r>
            <a:r>
              <a:rPr lang="en-GB" spc="5" dirty="0"/>
              <a:t>its</a:t>
            </a:r>
            <a:r>
              <a:rPr lang="en-GB" spc="-30" dirty="0"/>
              <a:t> </a:t>
            </a:r>
            <a:r>
              <a:rPr lang="en-GB" spc="5" dirty="0"/>
              <a:t>environment</a:t>
            </a:r>
            <a:endParaRPr lang="en-GB" dirty="0">
              <a:latin typeface="Lucida Sans Unicode"/>
              <a:cs typeface="Lucida Sans Unicode"/>
            </a:endParaRPr>
          </a:p>
          <a:p>
            <a:pPr marL="596265" marR="5715" indent="-457200">
              <a:lnSpc>
                <a:spcPct val="118900"/>
              </a:lnSpc>
              <a:spcBef>
                <a:spcPts val="300"/>
              </a:spcBef>
            </a:pPr>
            <a:endParaRPr lang="en-GB" dirty="0"/>
          </a:p>
          <a:p>
            <a:pPr marL="596265" marR="5715" indent="-457200">
              <a:lnSpc>
                <a:spcPct val="118900"/>
              </a:lnSpc>
              <a:spcBef>
                <a:spcPts val="300"/>
              </a:spcBef>
            </a:pPr>
            <a:r>
              <a:rPr lang="en-GB" dirty="0"/>
              <a:t>It </a:t>
            </a:r>
            <a:r>
              <a:rPr lang="en-GB" i="1" spc="10" dirty="0">
                <a:latin typeface="Arial"/>
                <a:cs typeface="Arial"/>
              </a:rPr>
              <a:t>can </a:t>
            </a:r>
            <a:r>
              <a:rPr lang="en-GB" spc="5" dirty="0"/>
              <a:t>configure link-local </a:t>
            </a:r>
            <a:r>
              <a:rPr lang="en-GB" spc="10" dirty="0"/>
              <a:t>addresses </a:t>
            </a:r>
            <a:r>
              <a:rPr lang="en-GB" dirty="0"/>
              <a:t>for </a:t>
            </a:r>
            <a:r>
              <a:rPr lang="en-GB" spc="5" dirty="0"/>
              <a:t>its interfaces: </a:t>
            </a:r>
            <a:r>
              <a:rPr lang="en-GB" dirty="0"/>
              <a:t>it </a:t>
            </a:r>
            <a:r>
              <a:rPr lang="en-GB" spc="10" dirty="0"/>
              <a:t>uses </a:t>
            </a:r>
            <a:r>
              <a:rPr lang="en-GB" spc="5" dirty="0"/>
              <a:t>the  interface </a:t>
            </a:r>
            <a:r>
              <a:rPr lang="en-GB" dirty="0"/>
              <a:t>identifier, </a:t>
            </a:r>
            <a:r>
              <a:rPr lang="en-GB" spc="5" dirty="0"/>
              <a:t>the</a:t>
            </a:r>
            <a:r>
              <a:rPr lang="en-GB" spc="-5" dirty="0"/>
              <a:t> </a:t>
            </a:r>
            <a:r>
              <a:rPr lang="en-GB" spc="10" dirty="0"/>
              <a:t>EUI-64</a:t>
            </a:r>
          </a:p>
          <a:p>
            <a:pPr marL="596265" marR="5715" indent="-457200">
              <a:lnSpc>
                <a:spcPct val="118900"/>
              </a:lnSpc>
              <a:spcBef>
                <a:spcPts val="300"/>
              </a:spcBef>
            </a:pPr>
            <a:endParaRPr lang="en-GB" dirty="0">
              <a:latin typeface="Arial"/>
              <a:cs typeface="Arial"/>
            </a:endParaRPr>
          </a:p>
          <a:p>
            <a:pPr marL="596265" marR="5080" indent="-457200">
              <a:lnSpc>
                <a:spcPct val="118900"/>
              </a:lnSpc>
              <a:spcBef>
                <a:spcPts val="300"/>
              </a:spcBef>
            </a:pPr>
            <a:r>
              <a:rPr lang="en-GB" dirty="0"/>
              <a:t>It </a:t>
            </a:r>
            <a:r>
              <a:rPr lang="en-GB" spc="10" dirty="0"/>
              <a:t>uses </a:t>
            </a:r>
            <a:r>
              <a:rPr lang="en-GB" spc="5" dirty="0"/>
              <a:t>this to </a:t>
            </a:r>
            <a:r>
              <a:rPr lang="en-GB" spc="10" dirty="0"/>
              <a:t>ask </a:t>
            </a:r>
            <a:r>
              <a:rPr lang="en-GB" spc="5" dirty="0"/>
              <a:t>(solicit) router </a:t>
            </a:r>
            <a:r>
              <a:rPr lang="en-GB" spc="10" dirty="0"/>
              <a:t>advertisements sooner than </a:t>
            </a:r>
            <a:r>
              <a:rPr lang="en-GB" spc="5" dirty="0"/>
              <a:t>the  </a:t>
            </a:r>
            <a:r>
              <a:rPr lang="en-GB" dirty="0"/>
              <a:t>next </a:t>
            </a:r>
            <a:r>
              <a:rPr lang="en-GB" spc="5" dirty="0"/>
              <a:t>periodic </a:t>
            </a:r>
            <a:r>
              <a:rPr lang="en-GB" spc="10" dirty="0"/>
              <a:t>announcements; ask </a:t>
            </a:r>
            <a:r>
              <a:rPr lang="en-GB" spc="5" dirty="0"/>
              <a:t>the </a:t>
            </a:r>
            <a:r>
              <a:rPr lang="en-GB" spc="10" dirty="0"/>
              <a:t>network </a:t>
            </a:r>
            <a:r>
              <a:rPr lang="en-GB" dirty="0"/>
              <a:t>for</a:t>
            </a:r>
            <a:r>
              <a:rPr lang="en-GB" spc="-10" dirty="0"/>
              <a:t> </a:t>
            </a:r>
            <a:r>
              <a:rPr lang="en-GB" spc="5" dirty="0"/>
              <a:t>information</a:t>
            </a:r>
            <a:endParaRPr lang="en-GB" dirty="0">
              <a:latin typeface="Lucida Sans Unicode"/>
              <a:cs typeface="Lucida Sans Unicode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128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46565070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SLAAC: overview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pPr marL="0" indent="0">
              <a:lnSpc>
                <a:spcPct val="100000"/>
              </a:lnSpc>
              <a:spcBef>
                <a:spcPts val="130"/>
              </a:spcBef>
              <a:buNone/>
            </a:pPr>
            <a:r>
              <a:rPr lang="en-GB" spc="10" dirty="0">
                <a:latin typeface="Arial"/>
                <a:cs typeface="Arial"/>
              </a:rPr>
              <a:t>The algorithm (assuming one</a:t>
            </a:r>
            <a:r>
              <a:rPr lang="en-GB" spc="-3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interface):</a:t>
            </a:r>
          </a:p>
          <a:p>
            <a:pPr marL="0" indent="0">
              <a:lnSpc>
                <a:spcPct val="100000"/>
              </a:lnSpc>
              <a:spcBef>
                <a:spcPts val="130"/>
              </a:spcBef>
              <a:buNone/>
            </a:pPr>
            <a:endParaRPr lang="en-GB" dirty="0">
              <a:latin typeface="Arial"/>
              <a:cs typeface="Arial"/>
            </a:endParaRPr>
          </a:p>
          <a:p>
            <a:pPr marL="514350" indent="-514350">
              <a:lnSpc>
                <a:spcPct val="150000"/>
              </a:lnSpc>
              <a:spcBef>
                <a:spcPts val="130"/>
              </a:spcBef>
              <a:buFont typeface="+mj-lt"/>
              <a:buAutoNum type="arabicPeriod"/>
            </a:pPr>
            <a:r>
              <a:rPr lang="en-GB" spc="10" dirty="0">
                <a:latin typeface="Arial"/>
                <a:cs typeface="Arial"/>
              </a:rPr>
              <a:t>Generate </a:t>
            </a:r>
            <a:r>
              <a:rPr lang="en-GB" spc="5" dirty="0">
                <a:latin typeface="Arial"/>
                <a:cs typeface="Arial"/>
              </a:rPr>
              <a:t>potential link-local</a:t>
            </a:r>
            <a:r>
              <a:rPr lang="en-GB" spc="-15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address</a:t>
            </a:r>
            <a:endParaRPr lang="en-GB" dirty="0">
              <a:latin typeface="Arial"/>
              <a:cs typeface="Arial"/>
            </a:endParaRPr>
          </a:p>
          <a:p>
            <a:pPr marL="514350" indent="-514350">
              <a:lnSpc>
                <a:spcPct val="150000"/>
              </a:lnSpc>
              <a:spcBef>
                <a:spcPts val="130"/>
              </a:spcBef>
              <a:buFont typeface="+mj-lt"/>
              <a:buAutoNum type="arabicPeriod"/>
            </a:pPr>
            <a:r>
              <a:rPr lang="en-GB" spc="10" dirty="0">
                <a:latin typeface="Arial"/>
                <a:cs typeface="Arial"/>
              </a:rPr>
              <a:t>Ask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network (multicast</a:t>
            </a:r>
            <a:r>
              <a:rPr lang="en-GB" sz="3600" spc="15" baseline="31746" dirty="0">
                <a:latin typeface="Arial"/>
                <a:cs typeface="Arial"/>
              </a:rPr>
              <a:t>4</a:t>
            </a:r>
            <a:r>
              <a:rPr lang="en-GB" spc="10" dirty="0">
                <a:latin typeface="Arial"/>
                <a:cs typeface="Arial"/>
              </a:rPr>
              <a:t>) </a:t>
            </a:r>
            <a:r>
              <a:rPr lang="en-GB" dirty="0">
                <a:latin typeface="Arial"/>
                <a:cs typeface="Arial"/>
              </a:rPr>
              <a:t>if </a:t>
            </a:r>
            <a:r>
              <a:rPr lang="en-GB" spc="5" dirty="0">
                <a:latin typeface="Arial"/>
                <a:cs typeface="Arial"/>
              </a:rPr>
              <a:t>that </a:t>
            </a:r>
            <a:r>
              <a:rPr lang="en-GB" spc="10" dirty="0">
                <a:latin typeface="Arial"/>
                <a:cs typeface="Arial"/>
              </a:rPr>
              <a:t>address </a:t>
            </a:r>
            <a:r>
              <a:rPr lang="en-GB" spc="5" dirty="0">
                <a:latin typeface="Arial"/>
                <a:cs typeface="Arial"/>
              </a:rPr>
              <a:t>is in </a:t>
            </a:r>
            <a:r>
              <a:rPr lang="en-GB" spc="10" dirty="0">
                <a:latin typeface="Arial"/>
                <a:cs typeface="Arial"/>
              </a:rPr>
              <a:t>use: </a:t>
            </a:r>
            <a:r>
              <a:rPr lang="en-GB" i="1" spc="10" dirty="0">
                <a:latin typeface="Arial"/>
                <a:cs typeface="Arial"/>
              </a:rPr>
              <a:t>neighbour  </a:t>
            </a:r>
            <a:r>
              <a:rPr lang="en-GB" i="1" spc="5" dirty="0">
                <a:latin typeface="Arial"/>
                <a:cs typeface="Arial"/>
              </a:rPr>
              <a:t>solicitation</a:t>
            </a:r>
            <a:endParaRPr lang="en-GB" i="1" dirty="0">
              <a:latin typeface="Arial"/>
              <a:cs typeface="Arial"/>
            </a:endParaRPr>
          </a:p>
          <a:p>
            <a:pPr marL="514350" indent="-514350">
              <a:lnSpc>
                <a:spcPct val="150000"/>
              </a:lnSpc>
              <a:spcBef>
                <a:spcPts val="130"/>
              </a:spcBef>
              <a:buFont typeface="+mj-lt"/>
              <a:buAutoNum type="arabicPeriod"/>
            </a:pPr>
            <a:r>
              <a:rPr lang="en-GB" spc="10" dirty="0">
                <a:latin typeface="Arial"/>
                <a:cs typeface="Arial"/>
              </a:rPr>
              <a:t>Assuming no </a:t>
            </a:r>
            <a:r>
              <a:rPr lang="en-GB" spc="5" dirty="0">
                <a:latin typeface="Arial"/>
                <a:cs typeface="Arial"/>
              </a:rPr>
              <a:t>responses, </a:t>
            </a:r>
            <a:r>
              <a:rPr lang="en-GB" spc="10" dirty="0">
                <a:latin typeface="Arial"/>
                <a:cs typeface="Arial"/>
              </a:rPr>
              <a:t>assign </a:t>
            </a:r>
            <a:r>
              <a:rPr lang="en-GB" spc="5" dirty="0">
                <a:latin typeface="Arial"/>
                <a:cs typeface="Arial"/>
              </a:rPr>
              <a:t>to</a:t>
            </a:r>
            <a:r>
              <a:rPr lang="en-GB" spc="-3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interface</a:t>
            </a:r>
            <a:endParaRPr lang="en-GB" dirty="0">
              <a:latin typeface="Arial"/>
              <a:cs typeface="Arial"/>
            </a:endParaRPr>
          </a:p>
          <a:p>
            <a:pPr marL="0" indent="0">
              <a:buNone/>
            </a:pPr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129</a:t>
            </a:fld>
            <a:endParaRPr lang="en-US"/>
          </a:p>
        </p:txBody>
      </p:sp>
      <p:sp>
        <p:nvSpPr>
          <p:cNvPr id="6" name="object 6">
            <a:extLst>
              <a:ext uri="{FF2B5EF4-FFF2-40B4-BE49-F238E27FC236}">
                <a16:creationId xmlns:a16="http://schemas.microsoft.com/office/drawing/2014/main" id="{A778C7B1-9FC6-B743-A277-CC0AB86502E5}"/>
              </a:ext>
            </a:extLst>
          </p:cNvPr>
          <p:cNvSpPr txBox="1"/>
          <p:nvPr/>
        </p:nvSpPr>
        <p:spPr>
          <a:xfrm>
            <a:off x="457200" y="6356350"/>
            <a:ext cx="3965039" cy="199413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600" spc="7" baseline="32407" dirty="0">
                <a:latin typeface="Arial"/>
                <a:cs typeface="Arial"/>
              </a:rPr>
              <a:t>4</a:t>
            </a:r>
            <a:r>
              <a:rPr sz="1200" spc="5" dirty="0">
                <a:latin typeface="Courier New"/>
                <a:cs typeface="Courier New"/>
                <a:hlinkClick r:id="rId2"/>
              </a:rPr>
              <a:t>https://tools.ietf.org/html/rfc2373</a:t>
            </a:r>
            <a:endParaRPr sz="1200" dirty="0">
              <a:latin typeface="Courier New"/>
              <a:cs typeface="Courier New"/>
            </a:endParaRPr>
          </a:p>
        </p:txBody>
      </p:sp>
    </p:spTree>
    <p:extLst>
      <p:ext uri="{BB962C8B-B14F-4D97-AF65-F5344CB8AC3E}">
        <p14:creationId xmlns:p14="http://schemas.microsoft.com/office/powerpoint/2010/main" val="288334165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D8FE1124-E9F3-694D-B36E-BFB5B4ECD1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5257800"/>
            <a:ext cx="8382000" cy="91440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en-US" altLang="en-US"/>
          </a:p>
        </p:txBody>
      </p:sp>
      <p:sp>
        <p:nvSpPr>
          <p:cNvPr id="14339" name="Rectangle 3">
            <a:extLst>
              <a:ext uri="{FF2B5EF4-FFF2-40B4-BE49-F238E27FC236}">
                <a16:creationId xmlns:a16="http://schemas.microsoft.com/office/drawing/2014/main" id="{254CBF17-1C44-7B41-86C8-2E46418052D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914400"/>
          </a:xfrm>
        </p:spPr>
        <p:txBody>
          <a:bodyPr/>
          <a:lstStyle/>
          <a:p>
            <a:r>
              <a:rPr lang="en-US" altLang="en-US" dirty="0"/>
              <a:t>Basic Operation of Router</a:t>
            </a:r>
          </a:p>
        </p:txBody>
      </p:sp>
      <p:grpSp>
        <p:nvGrpSpPr>
          <p:cNvPr id="14340" name="Group 4">
            <a:extLst>
              <a:ext uri="{FF2B5EF4-FFF2-40B4-BE49-F238E27FC236}">
                <a16:creationId xmlns:a16="http://schemas.microsoft.com/office/drawing/2014/main" id="{D79A9635-BFCE-0342-9E51-ADEAB6737702}"/>
              </a:ext>
            </a:extLst>
          </p:cNvPr>
          <p:cNvGrpSpPr>
            <a:grpSpLocks/>
          </p:cNvGrpSpPr>
          <p:nvPr/>
        </p:nvGrpSpPr>
        <p:grpSpPr bwMode="auto">
          <a:xfrm>
            <a:off x="136525" y="914400"/>
            <a:ext cx="8543925" cy="4049713"/>
            <a:chOff x="86" y="1008"/>
            <a:chExt cx="5382" cy="2551"/>
          </a:xfrm>
        </p:grpSpPr>
        <p:sp>
          <p:nvSpPr>
            <p:cNvPr id="14365" name="Text Box 5">
              <a:extLst>
                <a:ext uri="{FF2B5EF4-FFF2-40B4-BE49-F238E27FC236}">
                  <a16:creationId xmlns:a16="http://schemas.microsoft.com/office/drawing/2014/main" id="{221BBFB4-8911-074F-91EA-2AE85F59A0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40" y="1008"/>
              <a:ext cx="35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R3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  <p:grpSp>
          <p:nvGrpSpPr>
            <p:cNvPr id="14366" name="Group 6">
              <a:extLst>
                <a:ext uri="{FF2B5EF4-FFF2-40B4-BE49-F238E27FC236}">
                  <a16:creationId xmlns:a16="http://schemas.microsoft.com/office/drawing/2014/main" id="{745A46F1-E79A-1349-8BD3-2E0612D2B7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" y="1293"/>
              <a:ext cx="5382" cy="2266"/>
              <a:chOff x="86" y="1293"/>
              <a:chExt cx="5382" cy="2266"/>
            </a:xfrm>
          </p:grpSpPr>
          <p:sp>
            <p:nvSpPr>
              <p:cNvPr id="14367" name="Line 7">
                <a:extLst>
                  <a:ext uri="{FF2B5EF4-FFF2-40B4-BE49-F238E27FC236}">
                    <a16:creationId xmlns:a16="http://schemas.microsoft.com/office/drawing/2014/main" id="{0BE7DF51-76B8-2C45-A9F1-D081313DBD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20" y="1520"/>
                <a:ext cx="720" cy="12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68" name="Line 8">
                <a:extLst>
                  <a:ext uri="{FF2B5EF4-FFF2-40B4-BE49-F238E27FC236}">
                    <a16:creationId xmlns:a16="http://schemas.microsoft.com/office/drawing/2014/main" id="{0DB51A7D-211C-004A-9705-43953B29EB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640" y="1507"/>
                <a:ext cx="1104" cy="127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69" name="Line 9">
                <a:extLst>
                  <a:ext uri="{FF2B5EF4-FFF2-40B4-BE49-F238E27FC236}">
                    <a16:creationId xmlns:a16="http://schemas.microsoft.com/office/drawing/2014/main" id="{696AE46F-F27B-0B48-A6DE-0CAD781D88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640" y="1503"/>
                <a:ext cx="1248" cy="41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0" name="Line 10">
                <a:extLst>
                  <a:ext uri="{FF2B5EF4-FFF2-40B4-BE49-F238E27FC236}">
                    <a16:creationId xmlns:a16="http://schemas.microsoft.com/office/drawing/2014/main" id="{61B21FCE-BED1-9440-9FEF-EA610BE919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76" y="1539"/>
                <a:ext cx="912" cy="28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1" name="Line 11">
                <a:extLst>
                  <a:ext uri="{FF2B5EF4-FFF2-40B4-BE49-F238E27FC236}">
                    <a16:creationId xmlns:a16="http://schemas.microsoft.com/office/drawing/2014/main" id="{A761565C-C257-874A-B137-7FC2A290A6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74" y="1915"/>
                <a:ext cx="154" cy="82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2" name="Line 12">
                <a:extLst>
                  <a:ext uri="{FF2B5EF4-FFF2-40B4-BE49-F238E27FC236}">
                    <a16:creationId xmlns:a16="http://schemas.microsoft.com/office/drawing/2014/main" id="{07F0EA1F-9F38-2648-9AEB-E9E6436716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72" y="2733"/>
                <a:ext cx="1920" cy="19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3" name="Line 13">
                <a:extLst>
                  <a:ext uri="{FF2B5EF4-FFF2-40B4-BE49-F238E27FC236}">
                    <a16:creationId xmlns:a16="http://schemas.microsoft.com/office/drawing/2014/main" id="{5213D900-75F3-0942-BB0C-85E2CFA3A7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42" y="1840"/>
                <a:ext cx="41" cy="106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4" name="Line 14">
                <a:extLst>
                  <a:ext uri="{FF2B5EF4-FFF2-40B4-BE49-F238E27FC236}">
                    <a16:creationId xmlns:a16="http://schemas.microsoft.com/office/drawing/2014/main" id="{2761E927-B10B-7047-ACD6-09CD6F9B12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2" y="1620"/>
                <a:ext cx="1314" cy="20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5" name="Line 15">
                <a:extLst>
                  <a:ext uri="{FF2B5EF4-FFF2-40B4-BE49-F238E27FC236}">
                    <a16:creationId xmlns:a16="http://schemas.microsoft.com/office/drawing/2014/main" id="{F9104BD3-AABE-9640-9E16-B6A058202B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2" y="1824"/>
                <a:ext cx="1266" cy="59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6" name="Line 16">
                <a:extLst>
                  <a:ext uri="{FF2B5EF4-FFF2-40B4-BE49-F238E27FC236}">
                    <a16:creationId xmlns:a16="http://schemas.microsoft.com/office/drawing/2014/main" id="{C0E5F5C4-D1E0-DB48-957D-0BD284E5E6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40" y="1620"/>
                <a:ext cx="1127" cy="297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7" name="Line 17">
                <a:extLst>
                  <a:ext uri="{FF2B5EF4-FFF2-40B4-BE49-F238E27FC236}">
                    <a16:creationId xmlns:a16="http://schemas.microsoft.com/office/drawing/2014/main" id="{4634A1F4-C2E3-054F-83BF-07E05359A2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0" y="1917"/>
                <a:ext cx="1279" cy="658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8" name="Line 18">
                <a:extLst>
                  <a:ext uri="{FF2B5EF4-FFF2-40B4-BE49-F238E27FC236}">
                    <a16:creationId xmlns:a16="http://schemas.microsoft.com/office/drawing/2014/main" id="{78E973BC-F2FB-2041-A7A6-0C11AE080F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76" y="2685"/>
                <a:ext cx="1344" cy="38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9" name="Line 19">
                <a:extLst>
                  <a:ext uri="{FF2B5EF4-FFF2-40B4-BE49-F238E27FC236}">
                    <a16:creationId xmlns:a16="http://schemas.microsoft.com/office/drawing/2014/main" id="{E0A8CEF8-955B-6D47-86EC-3B9D9C6C7D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0" y="2877"/>
                <a:ext cx="1030" cy="38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4380" name="Group 20">
                <a:extLst>
                  <a:ext uri="{FF2B5EF4-FFF2-40B4-BE49-F238E27FC236}">
                    <a16:creationId xmlns:a16="http://schemas.microsoft.com/office/drawing/2014/main" id="{69008B6E-3C65-C34E-BAF8-C01F5AE0C79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8" y="1485"/>
                <a:ext cx="475" cy="442"/>
                <a:chOff x="192" y="1632"/>
                <a:chExt cx="475" cy="442"/>
              </a:xfrm>
            </p:grpSpPr>
            <p:sp>
              <p:nvSpPr>
                <p:cNvPr id="14596" name="Rectangle 21">
                  <a:extLst>
                    <a:ext uri="{FF2B5EF4-FFF2-40B4-BE49-F238E27FC236}">
                      <a16:creationId xmlns:a16="http://schemas.microsoft.com/office/drawing/2014/main" id="{C4EF7887-6382-9048-A74F-92B1EB8632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597" name="Rectangle 22">
                  <a:extLst>
                    <a:ext uri="{FF2B5EF4-FFF2-40B4-BE49-F238E27FC236}">
                      <a16:creationId xmlns:a16="http://schemas.microsoft.com/office/drawing/2014/main" id="{939773D9-098A-7547-8401-E2B23B005E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98" name="Group 23">
                  <a:extLst>
                    <a:ext uri="{FF2B5EF4-FFF2-40B4-BE49-F238E27FC236}">
                      <a16:creationId xmlns:a16="http://schemas.microsoft.com/office/drawing/2014/main" id="{E61B4577-27A6-3F4E-885D-DDFD95EF154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599" name="Rectangle 24">
                    <a:extLst>
                      <a:ext uri="{FF2B5EF4-FFF2-40B4-BE49-F238E27FC236}">
                        <a16:creationId xmlns:a16="http://schemas.microsoft.com/office/drawing/2014/main" id="{EE2481F1-47D7-E448-8DAF-D6261A126C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600" name="Group 25">
                    <a:extLst>
                      <a:ext uri="{FF2B5EF4-FFF2-40B4-BE49-F238E27FC236}">
                        <a16:creationId xmlns:a16="http://schemas.microsoft.com/office/drawing/2014/main" id="{4A47A801-4AF6-D84D-BE39-DC995FBC07C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601" name="Freeform 26">
                      <a:extLst>
                        <a:ext uri="{FF2B5EF4-FFF2-40B4-BE49-F238E27FC236}">
                          <a16:creationId xmlns:a16="http://schemas.microsoft.com/office/drawing/2014/main" id="{64854318-5A57-574C-8E5C-07D83313D9B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2" name="Freeform 27">
                      <a:extLst>
                        <a:ext uri="{FF2B5EF4-FFF2-40B4-BE49-F238E27FC236}">
                          <a16:creationId xmlns:a16="http://schemas.microsoft.com/office/drawing/2014/main" id="{60B62F15-262E-9942-B4C0-AA6200B57C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3" name="Freeform 28">
                      <a:extLst>
                        <a:ext uri="{FF2B5EF4-FFF2-40B4-BE49-F238E27FC236}">
                          <a16:creationId xmlns:a16="http://schemas.microsoft.com/office/drawing/2014/main" id="{713ED5BB-7A9D-D24A-B719-4E3CE8C1310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4" name="Freeform 29">
                      <a:extLst>
                        <a:ext uri="{FF2B5EF4-FFF2-40B4-BE49-F238E27FC236}">
                          <a16:creationId xmlns:a16="http://schemas.microsoft.com/office/drawing/2014/main" id="{3CC76886-4952-AF40-A10A-848059E08B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5" name="Freeform 30">
                      <a:extLst>
                        <a:ext uri="{FF2B5EF4-FFF2-40B4-BE49-F238E27FC236}">
                          <a16:creationId xmlns:a16="http://schemas.microsoft.com/office/drawing/2014/main" id="{133F95F4-6FB1-C643-8587-760926C4952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6" name="Freeform 31">
                      <a:extLst>
                        <a:ext uri="{FF2B5EF4-FFF2-40B4-BE49-F238E27FC236}">
                          <a16:creationId xmlns:a16="http://schemas.microsoft.com/office/drawing/2014/main" id="{2A4DCFF6-9995-F443-A21B-FCBDBA49FAC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7" name="Freeform 32">
                      <a:extLst>
                        <a:ext uri="{FF2B5EF4-FFF2-40B4-BE49-F238E27FC236}">
                          <a16:creationId xmlns:a16="http://schemas.microsoft.com/office/drawing/2014/main" id="{AB115F72-6B30-CE41-B6A6-CE311E070EF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8" name="Freeform 33">
                      <a:extLst>
                        <a:ext uri="{FF2B5EF4-FFF2-40B4-BE49-F238E27FC236}">
                          <a16:creationId xmlns:a16="http://schemas.microsoft.com/office/drawing/2014/main" id="{62695819-9FFA-A64C-8108-98C04A01FD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9" name="Freeform 34">
                      <a:extLst>
                        <a:ext uri="{FF2B5EF4-FFF2-40B4-BE49-F238E27FC236}">
                          <a16:creationId xmlns:a16="http://schemas.microsoft.com/office/drawing/2014/main" id="{F127E69B-F3A1-A64D-BA0E-CDA36BF7F9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0" name="Freeform 35">
                      <a:extLst>
                        <a:ext uri="{FF2B5EF4-FFF2-40B4-BE49-F238E27FC236}">
                          <a16:creationId xmlns:a16="http://schemas.microsoft.com/office/drawing/2014/main" id="{397B8F28-C5C7-3345-99A5-0D413E98A26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1" name="Freeform 36">
                      <a:extLst>
                        <a:ext uri="{FF2B5EF4-FFF2-40B4-BE49-F238E27FC236}">
                          <a16:creationId xmlns:a16="http://schemas.microsoft.com/office/drawing/2014/main" id="{6D0B6253-B95B-454D-BDDA-41383B5F256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2" name="Freeform 37">
                      <a:extLst>
                        <a:ext uri="{FF2B5EF4-FFF2-40B4-BE49-F238E27FC236}">
                          <a16:creationId xmlns:a16="http://schemas.microsoft.com/office/drawing/2014/main" id="{A59816C5-FDCC-594D-B81D-B2308713EBC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3" name="Freeform 38">
                      <a:extLst>
                        <a:ext uri="{FF2B5EF4-FFF2-40B4-BE49-F238E27FC236}">
                          <a16:creationId xmlns:a16="http://schemas.microsoft.com/office/drawing/2014/main" id="{6E5C2544-452A-AF47-AA5A-C3F482C8EB3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4" name="Freeform 39">
                      <a:extLst>
                        <a:ext uri="{FF2B5EF4-FFF2-40B4-BE49-F238E27FC236}">
                          <a16:creationId xmlns:a16="http://schemas.microsoft.com/office/drawing/2014/main" id="{F1C4D69D-FAFD-4643-88FE-E6B910C08CB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5" name="Freeform 40">
                      <a:extLst>
                        <a:ext uri="{FF2B5EF4-FFF2-40B4-BE49-F238E27FC236}">
                          <a16:creationId xmlns:a16="http://schemas.microsoft.com/office/drawing/2014/main" id="{27326036-E442-3C48-8F4A-8BF328828A1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6" name="Freeform 41">
                      <a:extLst>
                        <a:ext uri="{FF2B5EF4-FFF2-40B4-BE49-F238E27FC236}">
                          <a16:creationId xmlns:a16="http://schemas.microsoft.com/office/drawing/2014/main" id="{30D90CFB-FE35-6F4A-AA1A-6AD1FB25902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7" name="Freeform 42">
                      <a:extLst>
                        <a:ext uri="{FF2B5EF4-FFF2-40B4-BE49-F238E27FC236}">
                          <a16:creationId xmlns:a16="http://schemas.microsoft.com/office/drawing/2014/main" id="{7FF58538-6F77-A64E-B2ED-C082AF3C49F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8" name="Freeform 43">
                      <a:extLst>
                        <a:ext uri="{FF2B5EF4-FFF2-40B4-BE49-F238E27FC236}">
                          <a16:creationId xmlns:a16="http://schemas.microsoft.com/office/drawing/2014/main" id="{3323F22B-40B6-2544-912E-C9BFEF83A0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9" name="Freeform 44">
                      <a:extLst>
                        <a:ext uri="{FF2B5EF4-FFF2-40B4-BE49-F238E27FC236}">
                          <a16:creationId xmlns:a16="http://schemas.microsoft.com/office/drawing/2014/main" id="{1EE1119D-7820-F44C-9943-869EF558D73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0" name="Freeform 45">
                      <a:extLst>
                        <a:ext uri="{FF2B5EF4-FFF2-40B4-BE49-F238E27FC236}">
                          <a16:creationId xmlns:a16="http://schemas.microsoft.com/office/drawing/2014/main" id="{05CD2C48-A5CA-F044-B741-74F24E4738E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1" name="Freeform 46">
                      <a:extLst>
                        <a:ext uri="{FF2B5EF4-FFF2-40B4-BE49-F238E27FC236}">
                          <a16:creationId xmlns:a16="http://schemas.microsoft.com/office/drawing/2014/main" id="{AB784F03-0153-BC40-9BB4-E604D955A74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2" name="Freeform 47">
                      <a:extLst>
                        <a:ext uri="{FF2B5EF4-FFF2-40B4-BE49-F238E27FC236}">
                          <a16:creationId xmlns:a16="http://schemas.microsoft.com/office/drawing/2014/main" id="{C005BA60-F002-014F-B5E3-70C38A30CC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3" name="Freeform 48">
                      <a:extLst>
                        <a:ext uri="{FF2B5EF4-FFF2-40B4-BE49-F238E27FC236}">
                          <a16:creationId xmlns:a16="http://schemas.microsoft.com/office/drawing/2014/main" id="{BF8DACEC-9581-7E4C-8740-E7C4157C219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4" name="Freeform 49">
                      <a:extLst>
                        <a:ext uri="{FF2B5EF4-FFF2-40B4-BE49-F238E27FC236}">
                          <a16:creationId xmlns:a16="http://schemas.microsoft.com/office/drawing/2014/main" id="{7DE4337F-6C94-734B-8561-B9CC511CA46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5" name="Freeform 50">
                      <a:extLst>
                        <a:ext uri="{FF2B5EF4-FFF2-40B4-BE49-F238E27FC236}">
                          <a16:creationId xmlns:a16="http://schemas.microsoft.com/office/drawing/2014/main" id="{3A3DB1F2-2BB1-D347-A363-D502DE5A2DB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6" name="Freeform 51">
                      <a:extLst>
                        <a:ext uri="{FF2B5EF4-FFF2-40B4-BE49-F238E27FC236}">
                          <a16:creationId xmlns:a16="http://schemas.microsoft.com/office/drawing/2014/main" id="{D7199C95-6C28-324A-9176-280CF59BF5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7" name="Freeform 52">
                      <a:extLst>
                        <a:ext uri="{FF2B5EF4-FFF2-40B4-BE49-F238E27FC236}">
                          <a16:creationId xmlns:a16="http://schemas.microsoft.com/office/drawing/2014/main" id="{0261325D-B6D0-8848-9B23-DCB8C3DDEF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8" name="Freeform 53">
                      <a:extLst>
                        <a:ext uri="{FF2B5EF4-FFF2-40B4-BE49-F238E27FC236}">
                          <a16:creationId xmlns:a16="http://schemas.microsoft.com/office/drawing/2014/main" id="{BC93E123-7707-1E45-B6E8-B7D000C0BD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9" name="Freeform 54">
                      <a:extLst>
                        <a:ext uri="{FF2B5EF4-FFF2-40B4-BE49-F238E27FC236}">
                          <a16:creationId xmlns:a16="http://schemas.microsoft.com/office/drawing/2014/main" id="{95573953-667C-C44F-B6BF-DCCC22DF2AF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30" name="Freeform 55">
                      <a:extLst>
                        <a:ext uri="{FF2B5EF4-FFF2-40B4-BE49-F238E27FC236}">
                          <a16:creationId xmlns:a16="http://schemas.microsoft.com/office/drawing/2014/main" id="{427D5BB0-B68A-2646-B172-53BD0657083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1" name="Group 56">
                <a:extLst>
                  <a:ext uri="{FF2B5EF4-FFF2-40B4-BE49-F238E27FC236}">
                    <a16:creationId xmlns:a16="http://schemas.microsoft.com/office/drawing/2014/main" id="{65B9D190-432A-4B47-B729-0D56464AC68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1" y="2493"/>
                <a:ext cx="363" cy="369"/>
                <a:chOff x="1884" y="1812"/>
                <a:chExt cx="363" cy="369"/>
              </a:xfrm>
            </p:grpSpPr>
            <p:sp>
              <p:nvSpPr>
                <p:cNvPr id="14592" name="AutoShape 57">
                  <a:extLst>
                    <a:ext uri="{FF2B5EF4-FFF2-40B4-BE49-F238E27FC236}">
                      <a16:creationId xmlns:a16="http://schemas.microsoft.com/office/drawing/2014/main" id="{2436F0B4-5A81-BD44-B341-CD7A811229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93" name="Group 58">
                  <a:extLst>
                    <a:ext uri="{FF2B5EF4-FFF2-40B4-BE49-F238E27FC236}">
                      <a16:creationId xmlns:a16="http://schemas.microsoft.com/office/drawing/2014/main" id="{C0285F05-A016-8B41-862A-62A4DFF2F1C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594" name="Freeform 59">
                    <a:extLst>
                      <a:ext uri="{FF2B5EF4-FFF2-40B4-BE49-F238E27FC236}">
                        <a16:creationId xmlns:a16="http://schemas.microsoft.com/office/drawing/2014/main" id="{42A8C6D3-5A81-1742-8FC8-E8C2977C6D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595" name="Freeform 60">
                    <a:extLst>
                      <a:ext uri="{FF2B5EF4-FFF2-40B4-BE49-F238E27FC236}">
                        <a16:creationId xmlns:a16="http://schemas.microsoft.com/office/drawing/2014/main" id="{2780B709-12A0-364E-8C54-D2FAA3EB6C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4382" name="Group 61">
                <a:extLst>
                  <a:ext uri="{FF2B5EF4-FFF2-40B4-BE49-F238E27FC236}">
                    <a16:creationId xmlns:a16="http://schemas.microsoft.com/office/drawing/2014/main" id="{B170F7CA-ABAC-C24C-AB81-3AD7E2CFCF9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84" y="1584"/>
                <a:ext cx="363" cy="369"/>
                <a:chOff x="1884" y="1812"/>
                <a:chExt cx="363" cy="369"/>
              </a:xfrm>
            </p:grpSpPr>
            <p:sp>
              <p:nvSpPr>
                <p:cNvPr id="14588" name="AutoShape 62">
                  <a:extLst>
                    <a:ext uri="{FF2B5EF4-FFF2-40B4-BE49-F238E27FC236}">
                      <a16:creationId xmlns:a16="http://schemas.microsoft.com/office/drawing/2014/main" id="{D562DA53-445E-AD46-9F78-C4F9CF0A96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89" name="Group 63">
                  <a:extLst>
                    <a:ext uri="{FF2B5EF4-FFF2-40B4-BE49-F238E27FC236}">
                      <a16:creationId xmlns:a16="http://schemas.microsoft.com/office/drawing/2014/main" id="{663FA0A2-D6AC-BB47-A916-C1133956BD0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590" name="Freeform 64">
                    <a:extLst>
                      <a:ext uri="{FF2B5EF4-FFF2-40B4-BE49-F238E27FC236}">
                        <a16:creationId xmlns:a16="http://schemas.microsoft.com/office/drawing/2014/main" id="{1069BE31-E4DC-0441-A398-49263412B9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591" name="Freeform 65">
                    <a:extLst>
                      <a:ext uri="{FF2B5EF4-FFF2-40B4-BE49-F238E27FC236}">
                        <a16:creationId xmlns:a16="http://schemas.microsoft.com/office/drawing/2014/main" id="{A74BA107-15AF-1B4F-AA48-51AD370436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4383" name="Group 66">
                <a:extLst>
                  <a:ext uri="{FF2B5EF4-FFF2-40B4-BE49-F238E27FC236}">
                    <a16:creationId xmlns:a16="http://schemas.microsoft.com/office/drawing/2014/main" id="{80C8849C-A2EA-3B43-B3EF-8687B7BF492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48" y="1725"/>
                <a:ext cx="363" cy="369"/>
                <a:chOff x="1884" y="1812"/>
                <a:chExt cx="363" cy="369"/>
              </a:xfrm>
            </p:grpSpPr>
            <p:sp>
              <p:nvSpPr>
                <p:cNvPr id="14584" name="AutoShape 67">
                  <a:extLst>
                    <a:ext uri="{FF2B5EF4-FFF2-40B4-BE49-F238E27FC236}">
                      <a16:creationId xmlns:a16="http://schemas.microsoft.com/office/drawing/2014/main" id="{87F08D42-BF9E-D54E-AEF8-D794322582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85" name="Group 68">
                  <a:extLst>
                    <a:ext uri="{FF2B5EF4-FFF2-40B4-BE49-F238E27FC236}">
                      <a16:creationId xmlns:a16="http://schemas.microsoft.com/office/drawing/2014/main" id="{11B1FB95-5799-4B41-AF12-3ECFFCB3175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586" name="Freeform 69">
                    <a:extLst>
                      <a:ext uri="{FF2B5EF4-FFF2-40B4-BE49-F238E27FC236}">
                        <a16:creationId xmlns:a16="http://schemas.microsoft.com/office/drawing/2014/main" id="{9341E5FB-2B22-984E-9FEB-E713703C75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587" name="Freeform 70">
                    <a:extLst>
                      <a:ext uri="{FF2B5EF4-FFF2-40B4-BE49-F238E27FC236}">
                        <a16:creationId xmlns:a16="http://schemas.microsoft.com/office/drawing/2014/main" id="{B0BCF25C-B9D3-B64D-9C45-8E840133A9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4384" name="Group 71">
                <a:extLst>
                  <a:ext uri="{FF2B5EF4-FFF2-40B4-BE49-F238E27FC236}">
                    <a16:creationId xmlns:a16="http://schemas.microsoft.com/office/drawing/2014/main" id="{615688F9-32C7-2A42-80E7-50224145F9F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48" y="2733"/>
                <a:ext cx="363" cy="369"/>
                <a:chOff x="1884" y="1812"/>
                <a:chExt cx="363" cy="369"/>
              </a:xfrm>
            </p:grpSpPr>
            <p:sp>
              <p:nvSpPr>
                <p:cNvPr id="14580" name="AutoShape 72">
                  <a:extLst>
                    <a:ext uri="{FF2B5EF4-FFF2-40B4-BE49-F238E27FC236}">
                      <a16:creationId xmlns:a16="http://schemas.microsoft.com/office/drawing/2014/main" id="{EB827626-AE67-984B-B9D3-E311A28E3B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81" name="Group 73">
                  <a:extLst>
                    <a:ext uri="{FF2B5EF4-FFF2-40B4-BE49-F238E27FC236}">
                      <a16:creationId xmlns:a16="http://schemas.microsoft.com/office/drawing/2014/main" id="{E4E056CA-CEFE-A74F-98E1-A5910B79285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582" name="Freeform 74">
                    <a:extLst>
                      <a:ext uri="{FF2B5EF4-FFF2-40B4-BE49-F238E27FC236}">
                        <a16:creationId xmlns:a16="http://schemas.microsoft.com/office/drawing/2014/main" id="{483A6415-4B06-F845-9218-531CD43798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583" name="Freeform 75">
                    <a:extLst>
                      <a:ext uri="{FF2B5EF4-FFF2-40B4-BE49-F238E27FC236}">
                        <a16:creationId xmlns:a16="http://schemas.microsoft.com/office/drawing/2014/main" id="{9B8B7C6A-3CBD-6840-8879-B4751D75E2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4385" name="Group 76">
                <a:extLst>
                  <a:ext uri="{FF2B5EF4-FFF2-40B4-BE49-F238E27FC236}">
                    <a16:creationId xmlns:a16="http://schemas.microsoft.com/office/drawing/2014/main" id="{4339C2D4-C3B9-8B44-B34B-7330A84CF2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7" y="2253"/>
                <a:ext cx="475" cy="442"/>
                <a:chOff x="192" y="1632"/>
                <a:chExt cx="475" cy="442"/>
              </a:xfrm>
            </p:grpSpPr>
            <p:sp>
              <p:nvSpPr>
                <p:cNvPr id="14545" name="Rectangle 77">
                  <a:extLst>
                    <a:ext uri="{FF2B5EF4-FFF2-40B4-BE49-F238E27FC236}">
                      <a16:creationId xmlns:a16="http://schemas.microsoft.com/office/drawing/2014/main" id="{456BE2F4-E9EB-864F-B63E-B27FD91A09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546" name="Rectangle 78">
                  <a:extLst>
                    <a:ext uri="{FF2B5EF4-FFF2-40B4-BE49-F238E27FC236}">
                      <a16:creationId xmlns:a16="http://schemas.microsoft.com/office/drawing/2014/main" id="{829E9012-18C8-F040-A146-446ACB123A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47" name="Group 79">
                  <a:extLst>
                    <a:ext uri="{FF2B5EF4-FFF2-40B4-BE49-F238E27FC236}">
                      <a16:creationId xmlns:a16="http://schemas.microsoft.com/office/drawing/2014/main" id="{2FD7609E-0B90-0649-96F2-8E2C5C6C4A6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548" name="Rectangle 80">
                    <a:extLst>
                      <a:ext uri="{FF2B5EF4-FFF2-40B4-BE49-F238E27FC236}">
                        <a16:creationId xmlns:a16="http://schemas.microsoft.com/office/drawing/2014/main" id="{488633D3-6BEF-4D46-9241-95CD429844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549" name="Group 81">
                    <a:extLst>
                      <a:ext uri="{FF2B5EF4-FFF2-40B4-BE49-F238E27FC236}">
                        <a16:creationId xmlns:a16="http://schemas.microsoft.com/office/drawing/2014/main" id="{681E1AE3-8236-AB4F-9959-EB2F2F2EC58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550" name="Freeform 82">
                      <a:extLst>
                        <a:ext uri="{FF2B5EF4-FFF2-40B4-BE49-F238E27FC236}">
                          <a16:creationId xmlns:a16="http://schemas.microsoft.com/office/drawing/2014/main" id="{B5C224EC-B6B3-7447-B5FC-A44979136DF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1" name="Freeform 83">
                      <a:extLst>
                        <a:ext uri="{FF2B5EF4-FFF2-40B4-BE49-F238E27FC236}">
                          <a16:creationId xmlns:a16="http://schemas.microsoft.com/office/drawing/2014/main" id="{C0671B7C-782D-BB49-B504-0ECD1D166A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2" name="Freeform 84">
                      <a:extLst>
                        <a:ext uri="{FF2B5EF4-FFF2-40B4-BE49-F238E27FC236}">
                          <a16:creationId xmlns:a16="http://schemas.microsoft.com/office/drawing/2014/main" id="{F1A3F983-4226-2D4D-A40E-14AF112F0AD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3" name="Freeform 85">
                      <a:extLst>
                        <a:ext uri="{FF2B5EF4-FFF2-40B4-BE49-F238E27FC236}">
                          <a16:creationId xmlns:a16="http://schemas.microsoft.com/office/drawing/2014/main" id="{4C704B40-5448-AB41-B957-C7FD59CE8AD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4" name="Freeform 86">
                      <a:extLst>
                        <a:ext uri="{FF2B5EF4-FFF2-40B4-BE49-F238E27FC236}">
                          <a16:creationId xmlns:a16="http://schemas.microsoft.com/office/drawing/2014/main" id="{FAACAF95-44E1-3144-8520-7C5C3453312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5" name="Freeform 87">
                      <a:extLst>
                        <a:ext uri="{FF2B5EF4-FFF2-40B4-BE49-F238E27FC236}">
                          <a16:creationId xmlns:a16="http://schemas.microsoft.com/office/drawing/2014/main" id="{D37E34AB-EF05-EC46-AC74-CF25D0DD273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6" name="Freeform 88">
                      <a:extLst>
                        <a:ext uri="{FF2B5EF4-FFF2-40B4-BE49-F238E27FC236}">
                          <a16:creationId xmlns:a16="http://schemas.microsoft.com/office/drawing/2014/main" id="{5900912B-20F0-1540-BFF7-5F5367721AB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7" name="Freeform 89">
                      <a:extLst>
                        <a:ext uri="{FF2B5EF4-FFF2-40B4-BE49-F238E27FC236}">
                          <a16:creationId xmlns:a16="http://schemas.microsoft.com/office/drawing/2014/main" id="{A9A938D7-C82F-E749-822A-74066D76C80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8" name="Freeform 90">
                      <a:extLst>
                        <a:ext uri="{FF2B5EF4-FFF2-40B4-BE49-F238E27FC236}">
                          <a16:creationId xmlns:a16="http://schemas.microsoft.com/office/drawing/2014/main" id="{AD38AF18-C481-F540-993C-6146499F66D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9" name="Freeform 91">
                      <a:extLst>
                        <a:ext uri="{FF2B5EF4-FFF2-40B4-BE49-F238E27FC236}">
                          <a16:creationId xmlns:a16="http://schemas.microsoft.com/office/drawing/2014/main" id="{A6335C5F-CB5E-3143-A70A-C2671709A4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0" name="Freeform 92">
                      <a:extLst>
                        <a:ext uri="{FF2B5EF4-FFF2-40B4-BE49-F238E27FC236}">
                          <a16:creationId xmlns:a16="http://schemas.microsoft.com/office/drawing/2014/main" id="{98E91777-52BE-7447-8641-B71787CED8C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1" name="Freeform 93">
                      <a:extLst>
                        <a:ext uri="{FF2B5EF4-FFF2-40B4-BE49-F238E27FC236}">
                          <a16:creationId xmlns:a16="http://schemas.microsoft.com/office/drawing/2014/main" id="{E85395B5-E15A-224B-AEC2-D057F446A2A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2" name="Freeform 94">
                      <a:extLst>
                        <a:ext uri="{FF2B5EF4-FFF2-40B4-BE49-F238E27FC236}">
                          <a16:creationId xmlns:a16="http://schemas.microsoft.com/office/drawing/2014/main" id="{C055B667-32C2-D04A-B4D8-82B1C01E02B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3" name="Freeform 95">
                      <a:extLst>
                        <a:ext uri="{FF2B5EF4-FFF2-40B4-BE49-F238E27FC236}">
                          <a16:creationId xmlns:a16="http://schemas.microsoft.com/office/drawing/2014/main" id="{5DE30171-1471-8B48-AD74-6A221E51E67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4" name="Freeform 96">
                      <a:extLst>
                        <a:ext uri="{FF2B5EF4-FFF2-40B4-BE49-F238E27FC236}">
                          <a16:creationId xmlns:a16="http://schemas.microsoft.com/office/drawing/2014/main" id="{EA8D6A22-208B-8440-9B64-3F7CDA5D77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5" name="Freeform 97">
                      <a:extLst>
                        <a:ext uri="{FF2B5EF4-FFF2-40B4-BE49-F238E27FC236}">
                          <a16:creationId xmlns:a16="http://schemas.microsoft.com/office/drawing/2014/main" id="{1EEB5321-5049-4140-86B4-AD2E4F802D6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6" name="Freeform 98">
                      <a:extLst>
                        <a:ext uri="{FF2B5EF4-FFF2-40B4-BE49-F238E27FC236}">
                          <a16:creationId xmlns:a16="http://schemas.microsoft.com/office/drawing/2014/main" id="{8802E031-ED3B-B545-B0B2-7767EF98E0D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7" name="Freeform 99">
                      <a:extLst>
                        <a:ext uri="{FF2B5EF4-FFF2-40B4-BE49-F238E27FC236}">
                          <a16:creationId xmlns:a16="http://schemas.microsoft.com/office/drawing/2014/main" id="{A6AB87A2-9593-D24D-9B66-2FB7A2FDF53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8" name="Freeform 100">
                      <a:extLst>
                        <a:ext uri="{FF2B5EF4-FFF2-40B4-BE49-F238E27FC236}">
                          <a16:creationId xmlns:a16="http://schemas.microsoft.com/office/drawing/2014/main" id="{C3BE3ECB-F12E-7444-8955-94236327F53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9" name="Freeform 101">
                      <a:extLst>
                        <a:ext uri="{FF2B5EF4-FFF2-40B4-BE49-F238E27FC236}">
                          <a16:creationId xmlns:a16="http://schemas.microsoft.com/office/drawing/2014/main" id="{193F83A5-01A6-CE49-8000-72FA0BA2817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0" name="Freeform 102">
                      <a:extLst>
                        <a:ext uri="{FF2B5EF4-FFF2-40B4-BE49-F238E27FC236}">
                          <a16:creationId xmlns:a16="http://schemas.microsoft.com/office/drawing/2014/main" id="{553D6AA5-B1AC-FA46-95FB-9233B7B9BE2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1" name="Freeform 103">
                      <a:extLst>
                        <a:ext uri="{FF2B5EF4-FFF2-40B4-BE49-F238E27FC236}">
                          <a16:creationId xmlns:a16="http://schemas.microsoft.com/office/drawing/2014/main" id="{6BA1AA5D-2E9B-3D41-9EC8-EAEC4B5AAAA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2" name="Freeform 104">
                      <a:extLst>
                        <a:ext uri="{FF2B5EF4-FFF2-40B4-BE49-F238E27FC236}">
                          <a16:creationId xmlns:a16="http://schemas.microsoft.com/office/drawing/2014/main" id="{A1ABBC82-F0DB-7849-B879-81F240DF190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3" name="Freeform 105">
                      <a:extLst>
                        <a:ext uri="{FF2B5EF4-FFF2-40B4-BE49-F238E27FC236}">
                          <a16:creationId xmlns:a16="http://schemas.microsoft.com/office/drawing/2014/main" id="{C14ED513-4D8B-5F42-8265-FD364380B1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4" name="Freeform 106">
                      <a:extLst>
                        <a:ext uri="{FF2B5EF4-FFF2-40B4-BE49-F238E27FC236}">
                          <a16:creationId xmlns:a16="http://schemas.microsoft.com/office/drawing/2014/main" id="{A924EB46-024B-474A-9555-17D29E47A86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5" name="Freeform 107">
                      <a:extLst>
                        <a:ext uri="{FF2B5EF4-FFF2-40B4-BE49-F238E27FC236}">
                          <a16:creationId xmlns:a16="http://schemas.microsoft.com/office/drawing/2014/main" id="{607D8753-764B-E449-81AA-5C24AEAF0B4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6" name="Freeform 108">
                      <a:extLst>
                        <a:ext uri="{FF2B5EF4-FFF2-40B4-BE49-F238E27FC236}">
                          <a16:creationId xmlns:a16="http://schemas.microsoft.com/office/drawing/2014/main" id="{7AB732CA-996F-984A-935C-D0AB96C7486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7" name="Freeform 109">
                      <a:extLst>
                        <a:ext uri="{FF2B5EF4-FFF2-40B4-BE49-F238E27FC236}">
                          <a16:creationId xmlns:a16="http://schemas.microsoft.com/office/drawing/2014/main" id="{8B515F7A-312F-8144-9F11-3AE10F08BAB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8" name="Freeform 110">
                      <a:extLst>
                        <a:ext uri="{FF2B5EF4-FFF2-40B4-BE49-F238E27FC236}">
                          <a16:creationId xmlns:a16="http://schemas.microsoft.com/office/drawing/2014/main" id="{95017580-7DB2-1D46-99CD-B389B1F433F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9" name="Freeform 111">
                      <a:extLst>
                        <a:ext uri="{FF2B5EF4-FFF2-40B4-BE49-F238E27FC236}">
                          <a16:creationId xmlns:a16="http://schemas.microsoft.com/office/drawing/2014/main" id="{A5206B29-6B1B-494C-9310-E3D2B08EC1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6" name="Group 112">
                <a:extLst>
                  <a:ext uri="{FF2B5EF4-FFF2-40B4-BE49-F238E27FC236}">
                    <a16:creationId xmlns:a16="http://schemas.microsoft.com/office/drawing/2014/main" id="{19E0517C-B1BE-7240-8BA9-AA9CB3A204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56" y="3117"/>
                <a:ext cx="475" cy="442"/>
                <a:chOff x="192" y="1632"/>
                <a:chExt cx="475" cy="442"/>
              </a:xfrm>
            </p:grpSpPr>
            <p:sp>
              <p:nvSpPr>
                <p:cNvPr id="14510" name="Rectangle 113">
                  <a:extLst>
                    <a:ext uri="{FF2B5EF4-FFF2-40B4-BE49-F238E27FC236}">
                      <a16:creationId xmlns:a16="http://schemas.microsoft.com/office/drawing/2014/main" id="{98E13306-6709-E945-95D0-C0026CEEFC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511" name="Rectangle 114">
                  <a:extLst>
                    <a:ext uri="{FF2B5EF4-FFF2-40B4-BE49-F238E27FC236}">
                      <a16:creationId xmlns:a16="http://schemas.microsoft.com/office/drawing/2014/main" id="{452C676B-8DCB-0F43-97E8-DC811DDBD0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12" name="Group 115">
                  <a:extLst>
                    <a:ext uri="{FF2B5EF4-FFF2-40B4-BE49-F238E27FC236}">
                      <a16:creationId xmlns:a16="http://schemas.microsoft.com/office/drawing/2014/main" id="{5FED6D2E-06A7-A546-A207-646C33926D7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513" name="Rectangle 116">
                    <a:extLst>
                      <a:ext uri="{FF2B5EF4-FFF2-40B4-BE49-F238E27FC236}">
                        <a16:creationId xmlns:a16="http://schemas.microsoft.com/office/drawing/2014/main" id="{675E4F62-0BFD-CF4D-8E9F-26AF9A108E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514" name="Group 117">
                    <a:extLst>
                      <a:ext uri="{FF2B5EF4-FFF2-40B4-BE49-F238E27FC236}">
                        <a16:creationId xmlns:a16="http://schemas.microsoft.com/office/drawing/2014/main" id="{F697D673-C96F-D14F-8506-6A155BA547E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515" name="Freeform 118">
                      <a:extLst>
                        <a:ext uri="{FF2B5EF4-FFF2-40B4-BE49-F238E27FC236}">
                          <a16:creationId xmlns:a16="http://schemas.microsoft.com/office/drawing/2014/main" id="{9E3149F3-A8CD-6F48-B24A-8ACFDFD7153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16" name="Freeform 119">
                      <a:extLst>
                        <a:ext uri="{FF2B5EF4-FFF2-40B4-BE49-F238E27FC236}">
                          <a16:creationId xmlns:a16="http://schemas.microsoft.com/office/drawing/2014/main" id="{57FEB62D-AE77-2A44-894E-CD3DD0314A6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17" name="Freeform 120">
                      <a:extLst>
                        <a:ext uri="{FF2B5EF4-FFF2-40B4-BE49-F238E27FC236}">
                          <a16:creationId xmlns:a16="http://schemas.microsoft.com/office/drawing/2014/main" id="{478BE77B-DE60-AF4C-8938-BE2AFCB8A5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18" name="Freeform 121">
                      <a:extLst>
                        <a:ext uri="{FF2B5EF4-FFF2-40B4-BE49-F238E27FC236}">
                          <a16:creationId xmlns:a16="http://schemas.microsoft.com/office/drawing/2014/main" id="{78860DFC-3949-C24C-AA3A-07351979AE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19" name="Freeform 122">
                      <a:extLst>
                        <a:ext uri="{FF2B5EF4-FFF2-40B4-BE49-F238E27FC236}">
                          <a16:creationId xmlns:a16="http://schemas.microsoft.com/office/drawing/2014/main" id="{3675265A-E129-A543-B37E-CBB726F242C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0" name="Freeform 123">
                      <a:extLst>
                        <a:ext uri="{FF2B5EF4-FFF2-40B4-BE49-F238E27FC236}">
                          <a16:creationId xmlns:a16="http://schemas.microsoft.com/office/drawing/2014/main" id="{F73DBDCC-ECC1-0846-BF6C-529FE03BD0F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1" name="Freeform 124">
                      <a:extLst>
                        <a:ext uri="{FF2B5EF4-FFF2-40B4-BE49-F238E27FC236}">
                          <a16:creationId xmlns:a16="http://schemas.microsoft.com/office/drawing/2014/main" id="{041C5AA8-635C-FF40-B2E3-96D6C60264B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2" name="Freeform 125">
                      <a:extLst>
                        <a:ext uri="{FF2B5EF4-FFF2-40B4-BE49-F238E27FC236}">
                          <a16:creationId xmlns:a16="http://schemas.microsoft.com/office/drawing/2014/main" id="{ADC155E4-3EDC-BD45-B1FE-0F7197A405C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3" name="Freeform 126">
                      <a:extLst>
                        <a:ext uri="{FF2B5EF4-FFF2-40B4-BE49-F238E27FC236}">
                          <a16:creationId xmlns:a16="http://schemas.microsoft.com/office/drawing/2014/main" id="{F880A194-E032-BB44-9D27-5158DB326BC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4" name="Freeform 127">
                      <a:extLst>
                        <a:ext uri="{FF2B5EF4-FFF2-40B4-BE49-F238E27FC236}">
                          <a16:creationId xmlns:a16="http://schemas.microsoft.com/office/drawing/2014/main" id="{54739F13-BE96-994B-A49E-7CF9FEEE2C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5" name="Freeform 128">
                      <a:extLst>
                        <a:ext uri="{FF2B5EF4-FFF2-40B4-BE49-F238E27FC236}">
                          <a16:creationId xmlns:a16="http://schemas.microsoft.com/office/drawing/2014/main" id="{B774F9FE-60DF-7C43-963F-633339DBA95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6" name="Freeform 129">
                      <a:extLst>
                        <a:ext uri="{FF2B5EF4-FFF2-40B4-BE49-F238E27FC236}">
                          <a16:creationId xmlns:a16="http://schemas.microsoft.com/office/drawing/2014/main" id="{0E713176-6A08-DE49-A83C-25FE6F9A7C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7" name="Freeform 130">
                      <a:extLst>
                        <a:ext uri="{FF2B5EF4-FFF2-40B4-BE49-F238E27FC236}">
                          <a16:creationId xmlns:a16="http://schemas.microsoft.com/office/drawing/2014/main" id="{DC487DB7-7F9D-EC4F-A26D-5028959905F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8" name="Freeform 131">
                      <a:extLst>
                        <a:ext uri="{FF2B5EF4-FFF2-40B4-BE49-F238E27FC236}">
                          <a16:creationId xmlns:a16="http://schemas.microsoft.com/office/drawing/2014/main" id="{70E43D63-D78B-AF4B-8041-44AE604904C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9" name="Freeform 132">
                      <a:extLst>
                        <a:ext uri="{FF2B5EF4-FFF2-40B4-BE49-F238E27FC236}">
                          <a16:creationId xmlns:a16="http://schemas.microsoft.com/office/drawing/2014/main" id="{47986FFC-B4CC-0B4B-AD6B-B243FE68A99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0" name="Freeform 133">
                      <a:extLst>
                        <a:ext uri="{FF2B5EF4-FFF2-40B4-BE49-F238E27FC236}">
                          <a16:creationId xmlns:a16="http://schemas.microsoft.com/office/drawing/2014/main" id="{4829B8CB-E3E0-F948-9374-6418C683257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1" name="Freeform 134">
                      <a:extLst>
                        <a:ext uri="{FF2B5EF4-FFF2-40B4-BE49-F238E27FC236}">
                          <a16:creationId xmlns:a16="http://schemas.microsoft.com/office/drawing/2014/main" id="{D516D8C1-B035-DA4A-8DC7-0E17BA64624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2" name="Freeform 135">
                      <a:extLst>
                        <a:ext uri="{FF2B5EF4-FFF2-40B4-BE49-F238E27FC236}">
                          <a16:creationId xmlns:a16="http://schemas.microsoft.com/office/drawing/2014/main" id="{AA651D8C-6425-E046-B812-2B348992745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3" name="Freeform 136">
                      <a:extLst>
                        <a:ext uri="{FF2B5EF4-FFF2-40B4-BE49-F238E27FC236}">
                          <a16:creationId xmlns:a16="http://schemas.microsoft.com/office/drawing/2014/main" id="{76434AD1-36D4-4046-B1D6-D110E9DBB6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4" name="Freeform 137">
                      <a:extLst>
                        <a:ext uri="{FF2B5EF4-FFF2-40B4-BE49-F238E27FC236}">
                          <a16:creationId xmlns:a16="http://schemas.microsoft.com/office/drawing/2014/main" id="{6AD0861F-C32C-394F-A454-58D699B9B64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5" name="Freeform 138">
                      <a:extLst>
                        <a:ext uri="{FF2B5EF4-FFF2-40B4-BE49-F238E27FC236}">
                          <a16:creationId xmlns:a16="http://schemas.microsoft.com/office/drawing/2014/main" id="{3F086005-BC2E-774E-89E1-33E2B0FDD0C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6" name="Freeform 139">
                      <a:extLst>
                        <a:ext uri="{FF2B5EF4-FFF2-40B4-BE49-F238E27FC236}">
                          <a16:creationId xmlns:a16="http://schemas.microsoft.com/office/drawing/2014/main" id="{CD64D6AE-4D6F-5442-9F6F-7D7FCF5BD8B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7" name="Freeform 140">
                      <a:extLst>
                        <a:ext uri="{FF2B5EF4-FFF2-40B4-BE49-F238E27FC236}">
                          <a16:creationId xmlns:a16="http://schemas.microsoft.com/office/drawing/2014/main" id="{9B8087CE-7D3B-1C41-B358-75A03D52FD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8" name="Freeform 141">
                      <a:extLst>
                        <a:ext uri="{FF2B5EF4-FFF2-40B4-BE49-F238E27FC236}">
                          <a16:creationId xmlns:a16="http://schemas.microsoft.com/office/drawing/2014/main" id="{19B70B09-B72C-0F45-ABCC-16D8FBE6B4B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9" name="Freeform 142">
                      <a:extLst>
                        <a:ext uri="{FF2B5EF4-FFF2-40B4-BE49-F238E27FC236}">
                          <a16:creationId xmlns:a16="http://schemas.microsoft.com/office/drawing/2014/main" id="{987B1B34-8749-AE44-BD00-E0F43474A9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0" name="Freeform 143">
                      <a:extLst>
                        <a:ext uri="{FF2B5EF4-FFF2-40B4-BE49-F238E27FC236}">
                          <a16:creationId xmlns:a16="http://schemas.microsoft.com/office/drawing/2014/main" id="{88E59105-4341-AB4B-932B-B66DDB5C119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1" name="Freeform 144">
                      <a:extLst>
                        <a:ext uri="{FF2B5EF4-FFF2-40B4-BE49-F238E27FC236}">
                          <a16:creationId xmlns:a16="http://schemas.microsoft.com/office/drawing/2014/main" id="{F8E1D9D4-C746-8547-91A7-89C39560E9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2" name="Freeform 145">
                      <a:extLst>
                        <a:ext uri="{FF2B5EF4-FFF2-40B4-BE49-F238E27FC236}">
                          <a16:creationId xmlns:a16="http://schemas.microsoft.com/office/drawing/2014/main" id="{EB55CD15-7F97-2645-BBF7-BC2116E140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3" name="Freeform 146">
                      <a:extLst>
                        <a:ext uri="{FF2B5EF4-FFF2-40B4-BE49-F238E27FC236}">
                          <a16:creationId xmlns:a16="http://schemas.microsoft.com/office/drawing/2014/main" id="{ACDCA5B5-817E-3544-BE54-841233C90F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4" name="Freeform 147">
                      <a:extLst>
                        <a:ext uri="{FF2B5EF4-FFF2-40B4-BE49-F238E27FC236}">
                          <a16:creationId xmlns:a16="http://schemas.microsoft.com/office/drawing/2014/main" id="{5CA5FC74-A5BD-2445-B129-28E0983A28B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7" name="Group 148">
                <a:extLst>
                  <a:ext uri="{FF2B5EF4-FFF2-40B4-BE49-F238E27FC236}">
                    <a16:creationId xmlns:a16="http://schemas.microsoft.com/office/drawing/2014/main" id="{9538DB6C-3474-CB49-8BDF-B5F17350FF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52" y="2301"/>
                <a:ext cx="475" cy="442"/>
                <a:chOff x="192" y="1632"/>
                <a:chExt cx="475" cy="442"/>
              </a:xfrm>
            </p:grpSpPr>
            <p:sp>
              <p:nvSpPr>
                <p:cNvPr id="14475" name="Rectangle 149">
                  <a:extLst>
                    <a:ext uri="{FF2B5EF4-FFF2-40B4-BE49-F238E27FC236}">
                      <a16:creationId xmlns:a16="http://schemas.microsoft.com/office/drawing/2014/main" id="{1DCC624A-1EB5-1E4E-83D8-6E65396821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476" name="Rectangle 150">
                  <a:extLst>
                    <a:ext uri="{FF2B5EF4-FFF2-40B4-BE49-F238E27FC236}">
                      <a16:creationId xmlns:a16="http://schemas.microsoft.com/office/drawing/2014/main" id="{A8D8B5AD-84D2-4348-890B-F1097AAAEF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477" name="Group 151">
                  <a:extLst>
                    <a:ext uri="{FF2B5EF4-FFF2-40B4-BE49-F238E27FC236}">
                      <a16:creationId xmlns:a16="http://schemas.microsoft.com/office/drawing/2014/main" id="{259AB7B9-3E80-6645-B818-9FF81E8104A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478" name="Rectangle 152">
                    <a:extLst>
                      <a:ext uri="{FF2B5EF4-FFF2-40B4-BE49-F238E27FC236}">
                        <a16:creationId xmlns:a16="http://schemas.microsoft.com/office/drawing/2014/main" id="{E7716B25-FB47-F44D-B288-647E7E8C28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479" name="Group 153">
                    <a:extLst>
                      <a:ext uri="{FF2B5EF4-FFF2-40B4-BE49-F238E27FC236}">
                        <a16:creationId xmlns:a16="http://schemas.microsoft.com/office/drawing/2014/main" id="{49917734-7BF5-8845-B367-D4B8CC5AFC8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480" name="Freeform 154">
                      <a:extLst>
                        <a:ext uri="{FF2B5EF4-FFF2-40B4-BE49-F238E27FC236}">
                          <a16:creationId xmlns:a16="http://schemas.microsoft.com/office/drawing/2014/main" id="{4317AA3C-47E2-CC47-B113-6E2260265AA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1" name="Freeform 155">
                      <a:extLst>
                        <a:ext uri="{FF2B5EF4-FFF2-40B4-BE49-F238E27FC236}">
                          <a16:creationId xmlns:a16="http://schemas.microsoft.com/office/drawing/2014/main" id="{ED1CF938-8EFF-C445-8E9C-3CC4904CDAB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2" name="Freeform 156">
                      <a:extLst>
                        <a:ext uri="{FF2B5EF4-FFF2-40B4-BE49-F238E27FC236}">
                          <a16:creationId xmlns:a16="http://schemas.microsoft.com/office/drawing/2014/main" id="{64854E61-EA37-C94E-AC23-C62B213B04D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3" name="Freeform 157">
                      <a:extLst>
                        <a:ext uri="{FF2B5EF4-FFF2-40B4-BE49-F238E27FC236}">
                          <a16:creationId xmlns:a16="http://schemas.microsoft.com/office/drawing/2014/main" id="{C6D8418B-E940-7C4E-B2EC-0191A4DC0E2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4" name="Freeform 158">
                      <a:extLst>
                        <a:ext uri="{FF2B5EF4-FFF2-40B4-BE49-F238E27FC236}">
                          <a16:creationId xmlns:a16="http://schemas.microsoft.com/office/drawing/2014/main" id="{0A8E60BE-26B3-E044-863C-452EC238EF1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5" name="Freeform 159">
                      <a:extLst>
                        <a:ext uri="{FF2B5EF4-FFF2-40B4-BE49-F238E27FC236}">
                          <a16:creationId xmlns:a16="http://schemas.microsoft.com/office/drawing/2014/main" id="{4636D5D5-1F5C-6041-B092-7BC166CF014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6" name="Freeform 160">
                      <a:extLst>
                        <a:ext uri="{FF2B5EF4-FFF2-40B4-BE49-F238E27FC236}">
                          <a16:creationId xmlns:a16="http://schemas.microsoft.com/office/drawing/2014/main" id="{37846DAF-EC09-1A4D-8962-E112791E9CF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7" name="Freeform 161">
                      <a:extLst>
                        <a:ext uri="{FF2B5EF4-FFF2-40B4-BE49-F238E27FC236}">
                          <a16:creationId xmlns:a16="http://schemas.microsoft.com/office/drawing/2014/main" id="{F4477CED-A918-8C46-AC8D-BFCD6A93C67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8" name="Freeform 162">
                      <a:extLst>
                        <a:ext uri="{FF2B5EF4-FFF2-40B4-BE49-F238E27FC236}">
                          <a16:creationId xmlns:a16="http://schemas.microsoft.com/office/drawing/2014/main" id="{94FF1DE5-2593-C144-8A02-08E98D31722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9" name="Freeform 163">
                      <a:extLst>
                        <a:ext uri="{FF2B5EF4-FFF2-40B4-BE49-F238E27FC236}">
                          <a16:creationId xmlns:a16="http://schemas.microsoft.com/office/drawing/2014/main" id="{24A7327E-45BC-164A-9C93-D9834010B47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0" name="Freeform 164">
                      <a:extLst>
                        <a:ext uri="{FF2B5EF4-FFF2-40B4-BE49-F238E27FC236}">
                          <a16:creationId xmlns:a16="http://schemas.microsoft.com/office/drawing/2014/main" id="{69704BFA-C908-724F-AE58-6310928F0EA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1" name="Freeform 165">
                      <a:extLst>
                        <a:ext uri="{FF2B5EF4-FFF2-40B4-BE49-F238E27FC236}">
                          <a16:creationId xmlns:a16="http://schemas.microsoft.com/office/drawing/2014/main" id="{5F760D69-0222-C14C-9845-BD633FA5003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2" name="Freeform 166">
                      <a:extLst>
                        <a:ext uri="{FF2B5EF4-FFF2-40B4-BE49-F238E27FC236}">
                          <a16:creationId xmlns:a16="http://schemas.microsoft.com/office/drawing/2014/main" id="{14BC2EF0-29CF-F747-BA07-3ACFE01187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3" name="Freeform 167">
                      <a:extLst>
                        <a:ext uri="{FF2B5EF4-FFF2-40B4-BE49-F238E27FC236}">
                          <a16:creationId xmlns:a16="http://schemas.microsoft.com/office/drawing/2014/main" id="{A5175C4B-21E8-CF49-8215-C2002B59EEA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4" name="Freeform 168">
                      <a:extLst>
                        <a:ext uri="{FF2B5EF4-FFF2-40B4-BE49-F238E27FC236}">
                          <a16:creationId xmlns:a16="http://schemas.microsoft.com/office/drawing/2014/main" id="{D2212802-7C8B-9C46-8D4C-FBF98371C5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5" name="Freeform 169">
                      <a:extLst>
                        <a:ext uri="{FF2B5EF4-FFF2-40B4-BE49-F238E27FC236}">
                          <a16:creationId xmlns:a16="http://schemas.microsoft.com/office/drawing/2014/main" id="{16B24263-F2F3-CB4A-8A4F-33DB177E019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6" name="Freeform 170">
                      <a:extLst>
                        <a:ext uri="{FF2B5EF4-FFF2-40B4-BE49-F238E27FC236}">
                          <a16:creationId xmlns:a16="http://schemas.microsoft.com/office/drawing/2014/main" id="{D9300796-CB86-444C-81E1-33F969D6C2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7" name="Freeform 171">
                      <a:extLst>
                        <a:ext uri="{FF2B5EF4-FFF2-40B4-BE49-F238E27FC236}">
                          <a16:creationId xmlns:a16="http://schemas.microsoft.com/office/drawing/2014/main" id="{CCFB2215-9086-FD47-9363-5488CF5BD4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8" name="Freeform 172">
                      <a:extLst>
                        <a:ext uri="{FF2B5EF4-FFF2-40B4-BE49-F238E27FC236}">
                          <a16:creationId xmlns:a16="http://schemas.microsoft.com/office/drawing/2014/main" id="{BBC186BE-E4D1-D649-9922-0C06358C3F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9" name="Freeform 173">
                      <a:extLst>
                        <a:ext uri="{FF2B5EF4-FFF2-40B4-BE49-F238E27FC236}">
                          <a16:creationId xmlns:a16="http://schemas.microsoft.com/office/drawing/2014/main" id="{1E38E655-F92D-0A4A-A217-64FC2ACB09B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0" name="Freeform 174">
                      <a:extLst>
                        <a:ext uri="{FF2B5EF4-FFF2-40B4-BE49-F238E27FC236}">
                          <a16:creationId xmlns:a16="http://schemas.microsoft.com/office/drawing/2014/main" id="{DE83F62E-6A6A-9842-BE7B-BFB6E9C12DF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1" name="Freeform 175">
                      <a:extLst>
                        <a:ext uri="{FF2B5EF4-FFF2-40B4-BE49-F238E27FC236}">
                          <a16:creationId xmlns:a16="http://schemas.microsoft.com/office/drawing/2014/main" id="{2B56A0E3-2097-364E-B71B-347D26C5F91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2" name="Freeform 176">
                      <a:extLst>
                        <a:ext uri="{FF2B5EF4-FFF2-40B4-BE49-F238E27FC236}">
                          <a16:creationId xmlns:a16="http://schemas.microsoft.com/office/drawing/2014/main" id="{B82300AC-AF6F-2D4A-BBD4-75A3E55389E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3" name="Freeform 177">
                      <a:extLst>
                        <a:ext uri="{FF2B5EF4-FFF2-40B4-BE49-F238E27FC236}">
                          <a16:creationId xmlns:a16="http://schemas.microsoft.com/office/drawing/2014/main" id="{920A7326-49AF-A44F-9D96-15850FCAE5C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4" name="Freeform 178">
                      <a:extLst>
                        <a:ext uri="{FF2B5EF4-FFF2-40B4-BE49-F238E27FC236}">
                          <a16:creationId xmlns:a16="http://schemas.microsoft.com/office/drawing/2014/main" id="{8B814548-D038-1843-BEC8-10D864E4683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5" name="Freeform 179">
                      <a:extLst>
                        <a:ext uri="{FF2B5EF4-FFF2-40B4-BE49-F238E27FC236}">
                          <a16:creationId xmlns:a16="http://schemas.microsoft.com/office/drawing/2014/main" id="{3675A501-4343-A541-A463-42059D28C1D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6" name="Freeform 180">
                      <a:extLst>
                        <a:ext uri="{FF2B5EF4-FFF2-40B4-BE49-F238E27FC236}">
                          <a16:creationId xmlns:a16="http://schemas.microsoft.com/office/drawing/2014/main" id="{3A2B2D39-94D2-914C-91FE-34D6A0D901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7" name="Freeform 181">
                      <a:extLst>
                        <a:ext uri="{FF2B5EF4-FFF2-40B4-BE49-F238E27FC236}">
                          <a16:creationId xmlns:a16="http://schemas.microsoft.com/office/drawing/2014/main" id="{7AB78DD5-B9D0-914F-94D5-1B37EA4447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8" name="Freeform 182">
                      <a:extLst>
                        <a:ext uri="{FF2B5EF4-FFF2-40B4-BE49-F238E27FC236}">
                          <a16:creationId xmlns:a16="http://schemas.microsoft.com/office/drawing/2014/main" id="{0AF0DD53-3653-E745-8B9E-358D525ED47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9" name="Freeform 183">
                      <a:extLst>
                        <a:ext uri="{FF2B5EF4-FFF2-40B4-BE49-F238E27FC236}">
                          <a16:creationId xmlns:a16="http://schemas.microsoft.com/office/drawing/2014/main" id="{1BF24557-18FF-FF44-BB53-C5430BFE927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8" name="Group 184">
                <a:extLst>
                  <a:ext uri="{FF2B5EF4-FFF2-40B4-BE49-F238E27FC236}">
                    <a16:creationId xmlns:a16="http://schemas.microsoft.com/office/drawing/2014/main" id="{38C2BC80-14FD-B244-9683-C235F80CA42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52" y="1437"/>
                <a:ext cx="475" cy="442"/>
                <a:chOff x="192" y="1632"/>
                <a:chExt cx="475" cy="442"/>
              </a:xfrm>
            </p:grpSpPr>
            <p:sp>
              <p:nvSpPr>
                <p:cNvPr id="14440" name="Rectangle 185">
                  <a:extLst>
                    <a:ext uri="{FF2B5EF4-FFF2-40B4-BE49-F238E27FC236}">
                      <a16:creationId xmlns:a16="http://schemas.microsoft.com/office/drawing/2014/main" id="{51E8FB01-88E5-414F-891F-0FFC0D7E6A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441" name="Rectangle 186">
                  <a:extLst>
                    <a:ext uri="{FF2B5EF4-FFF2-40B4-BE49-F238E27FC236}">
                      <a16:creationId xmlns:a16="http://schemas.microsoft.com/office/drawing/2014/main" id="{6A71B2F0-9944-204B-AD7D-7397172B5D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442" name="Group 187">
                  <a:extLst>
                    <a:ext uri="{FF2B5EF4-FFF2-40B4-BE49-F238E27FC236}">
                      <a16:creationId xmlns:a16="http://schemas.microsoft.com/office/drawing/2014/main" id="{FB93BA2F-88C8-2E4B-BA9F-DAA8AC8333A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443" name="Rectangle 188">
                    <a:extLst>
                      <a:ext uri="{FF2B5EF4-FFF2-40B4-BE49-F238E27FC236}">
                        <a16:creationId xmlns:a16="http://schemas.microsoft.com/office/drawing/2014/main" id="{CF5D324D-01D9-DC43-B69D-8BD2B648BB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444" name="Group 189">
                    <a:extLst>
                      <a:ext uri="{FF2B5EF4-FFF2-40B4-BE49-F238E27FC236}">
                        <a16:creationId xmlns:a16="http://schemas.microsoft.com/office/drawing/2014/main" id="{3B923437-3DA9-B241-8A2E-8F5F7EA4907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445" name="Freeform 190">
                      <a:extLst>
                        <a:ext uri="{FF2B5EF4-FFF2-40B4-BE49-F238E27FC236}">
                          <a16:creationId xmlns:a16="http://schemas.microsoft.com/office/drawing/2014/main" id="{094917C1-9AA0-1740-B550-6FFCA10CD0E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46" name="Freeform 191">
                      <a:extLst>
                        <a:ext uri="{FF2B5EF4-FFF2-40B4-BE49-F238E27FC236}">
                          <a16:creationId xmlns:a16="http://schemas.microsoft.com/office/drawing/2014/main" id="{FD559F95-C61C-034F-B62B-3141006C0A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47" name="Freeform 192">
                      <a:extLst>
                        <a:ext uri="{FF2B5EF4-FFF2-40B4-BE49-F238E27FC236}">
                          <a16:creationId xmlns:a16="http://schemas.microsoft.com/office/drawing/2014/main" id="{74B6E302-7A0A-344E-A341-E9E134FE8A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48" name="Freeform 193">
                      <a:extLst>
                        <a:ext uri="{FF2B5EF4-FFF2-40B4-BE49-F238E27FC236}">
                          <a16:creationId xmlns:a16="http://schemas.microsoft.com/office/drawing/2014/main" id="{2DEF8AB9-490D-3A48-A94B-8F0E14AEC7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49" name="Freeform 194">
                      <a:extLst>
                        <a:ext uri="{FF2B5EF4-FFF2-40B4-BE49-F238E27FC236}">
                          <a16:creationId xmlns:a16="http://schemas.microsoft.com/office/drawing/2014/main" id="{74B759F9-D545-D942-82E7-8A4599EEA33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0" name="Freeform 195">
                      <a:extLst>
                        <a:ext uri="{FF2B5EF4-FFF2-40B4-BE49-F238E27FC236}">
                          <a16:creationId xmlns:a16="http://schemas.microsoft.com/office/drawing/2014/main" id="{FBDBA32F-FB37-B24B-9037-5900C1CA613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1" name="Freeform 196">
                      <a:extLst>
                        <a:ext uri="{FF2B5EF4-FFF2-40B4-BE49-F238E27FC236}">
                          <a16:creationId xmlns:a16="http://schemas.microsoft.com/office/drawing/2014/main" id="{86C6D5CC-CBC5-F541-8A39-36477450B9A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2" name="Freeform 197">
                      <a:extLst>
                        <a:ext uri="{FF2B5EF4-FFF2-40B4-BE49-F238E27FC236}">
                          <a16:creationId xmlns:a16="http://schemas.microsoft.com/office/drawing/2014/main" id="{5C8E30DF-20B4-0143-BFD4-1F03889239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3" name="Freeform 198">
                      <a:extLst>
                        <a:ext uri="{FF2B5EF4-FFF2-40B4-BE49-F238E27FC236}">
                          <a16:creationId xmlns:a16="http://schemas.microsoft.com/office/drawing/2014/main" id="{878C227D-EF37-B349-B6ED-C5D9CD6684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4" name="Freeform 199">
                      <a:extLst>
                        <a:ext uri="{FF2B5EF4-FFF2-40B4-BE49-F238E27FC236}">
                          <a16:creationId xmlns:a16="http://schemas.microsoft.com/office/drawing/2014/main" id="{E43CAD7D-2E63-C94B-8BDB-3A4E15BC403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5" name="Freeform 200">
                      <a:extLst>
                        <a:ext uri="{FF2B5EF4-FFF2-40B4-BE49-F238E27FC236}">
                          <a16:creationId xmlns:a16="http://schemas.microsoft.com/office/drawing/2014/main" id="{B005729A-C58F-C341-9465-B74B76CE373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6" name="Freeform 201">
                      <a:extLst>
                        <a:ext uri="{FF2B5EF4-FFF2-40B4-BE49-F238E27FC236}">
                          <a16:creationId xmlns:a16="http://schemas.microsoft.com/office/drawing/2014/main" id="{4F97E4B7-9B09-9943-AF9A-A05BB0EB1D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7" name="Freeform 202">
                      <a:extLst>
                        <a:ext uri="{FF2B5EF4-FFF2-40B4-BE49-F238E27FC236}">
                          <a16:creationId xmlns:a16="http://schemas.microsoft.com/office/drawing/2014/main" id="{B1F72E1D-D3A3-3E42-A21B-88420959EF8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8" name="Freeform 203">
                      <a:extLst>
                        <a:ext uri="{FF2B5EF4-FFF2-40B4-BE49-F238E27FC236}">
                          <a16:creationId xmlns:a16="http://schemas.microsoft.com/office/drawing/2014/main" id="{2745182C-A93E-DA40-94FA-A1B224C1675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9" name="Freeform 204">
                      <a:extLst>
                        <a:ext uri="{FF2B5EF4-FFF2-40B4-BE49-F238E27FC236}">
                          <a16:creationId xmlns:a16="http://schemas.microsoft.com/office/drawing/2014/main" id="{7AD5266F-2962-1349-A090-D6C24C8DB2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0" name="Freeform 205">
                      <a:extLst>
                        <a:ext uri="{FF2B5EF4-FFF2-40B4-BE49-F238E27FC236}">
                          <a16:creationId xmlns:a16="http://schemas.microsoft.com/office/drawing/2014/main" id="{9578D02D-55FF-334D-A030-E69D5D7BCB3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1" name="Freeform 206">
                      <a:extLst>
                        <a:ext uri="{FF2B5EF4-FFF2-40B4-BE49-F238E27FC236}">
                          <a16:creationId xmlns:a16="http://schemas.microsoft.com/office/drawing/2014/main" id="{9851FEE5-0B58-154D-8021-CC2C72291B4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2" name="Freeform 207">
                      <a:extLst>
                        <a:ext uri="{FF2B5EF4-FFF2-40B4-BE49-F238E27FC236}">
                          <a16:creationId xmlns:a16="http://schemas.microsoft.com/office/drawing/2014/main" id="{52A4D993-C100-1B44-8A6E-741F3B725EA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3" name="Freeform 208">
                      <a:extLst>
                        <a:ext uri="{FF2B5EF4-FFF2-40B4-BE49-F238E27FC236}">
                          <a16:creationId xmlns:a16="http://schemas.microsoft.com/office/drawing/2014/main" id="{AF250586-C8AF-A648-B843-8DBF280952D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4" name="Freeform 209">
                      <a:extLst>
                        <a:ext uri="{FF2B5EF4-FFF2-40B4-BE49-F238E27FC236}">
                          <a16:creationId xmlns:a16="http://schemas.microsoft.com/office/drawing/2014/main" id="{112F4720-2A85-0D40-A980-939BB5D2121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5" name="Freeform 210">
                      <a:extLst>
                        <a:ext uri="{FF2B5EF4-FFF2-40B4-BE49-F238E27FC236}">
                          <a16:creationId xmlns:a16="http://schemas.microsoft.com/office/drawing/2014/main" id="{D8EF10AA-1AD3-B445-B290-B64CCF186B6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6" name="Freeform 211">
                      <a:extLst>
                        <a:ext uri="{FF2B5EF4-FFF2-40B4-BE49-F238E27FC236}">
                          <a16:creationId xmlns:a16="http://schemas.microsoft.com/office/drawing/2014/main" id="{DA037FEB-A45A-E24E-AE6B-14191A7998A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7" name="Freeform 212">
                      <a:extLst>
                        <a:ext uri="{FF2B5EF4-FFF2-40B4-BE49-F238E27FC236}">
                          <a16:creationId xmlns:a16="http://schemas.microsoft.com/office/drawing/2014/main" id="{0356050E-4EEC-A34F-B814-610DF8E8942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8" name="Freeform 213">
                      <a:extLst>
                        <a:ext uri="{FF2B5EF4-FFF2-40B4-BE49-F238E27FC236}">
                          <a16:creationId xmlns:a16="http://schemas.microsoft.com/office/drawing/2014/main" id="{D4D88686-AB1F-7A43-A8B2-3DD7E314A78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9" name="Freeform 214">
                      <a:extLst>
                        <a:ext uri="{FF2B5EF4-FFF2-40B4-BE49-F238E27FC236}">
                          <a16:creationId xmlns:a16="http://schemas.microsoft.com/office/drawing/2014/main" id="{B3FA20F1-1653-8E4E-AD2C-91E3DBE1A63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0" name="Freeform 215">
                      <a:extLst>
                        <a:ext uri="{FF2B5EF4-FFF2-40B4-BE49-F238E27FC236}">
                          <a16:creationId xmlns:a16="http://schemas.microsoft.com/office/drawing/2014/main" id="{D7E968D1-471A-CB41-89C4-A04ABF7DF43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1" name="Freeform 216">
                      <a:extLst>
                        <a:ext uri="{FF2B5EF4-FFF2-40B4-BE49-F238E27FC236}">
                          <a16:creationId xmlns:a16="http://schemas.microsoft.com/office/drawing/2014/main" id="{1A5E6725-3519-2B4A-B756-A089E17C1FD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2" name="Freeform 217">
                      <a:extLst>
                        <a:ext uri="{FF2B5EF4-FFF2-40B4-BE49-F238E27FC236}">
                          <a16:creationId xmlns:a16="http://schemas.microsoft.com/office/drawing/2014/main" id="{6BFCE234-6840-444E-A00A-042CCB8A62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3" name="Freeform 218">
                      <a:extLst>
                        <a:ext uri="{FF2B5EF4-FFF2-40B4-BE49-F238E27FC236}">
                          <a16:creationId xmlns:a16="http://schemas.microsoft.com/office/drawing/2014/main" id="{B4CE1E90-36B3-8F46-BBE1-B93AEAD8F29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4" name="Freeform 219">
                      <a:extLst>
                        <a:ext uri="{FF2B5EF4-FFF2-40B4-BE49-F238E27FC236}">
                          <a16:creationId xmlns:a16="http://schemas.microsoft.com/office/drawing/2014/main" id="{A0EBFD3D-8DE7-A041-9C93-EC7749B17F2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9" name="Group 220">
                <a:extLst>
                  <a:ext uri="{FF2B5EF4-FFF2-40B4-BE49-F238E27FC236}">
                    <a16:creationId xmlns:a16="http://schemas.microsoft.com/office/drawing/2014/main" id="{8E63D21C-2EDB-4741-9DC2-DEC38D50AB1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8" y="2925"/>
                <a:ext cx="475" cy="442"/>
                <a:chOff x="192" y="1632"/>
                <a:chExt cx="475" cy="442"/>
              </a:xfrm>
            </p:grpSpPr>
            <p:sp>
              <p:nvSpPr>
                <p:cNvPr id="14405" name="Rectangle 221">
                  <a:extLst>
                    <a:ext uri="{FF2B5EF4-FFF2-40B4-BE49-F238E27FC236}">
                      <a16:creationId xmlns:a16="http://schemas.microsoft.com/office/drawing/2014/main" id="{559C576D-8535-4846-A62C-E386A68071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406" name="Rectangle 222">
                  <a:extLst>
                    <a:ext uri="{FF2B5EF4-FFF2-40B4-BE49-F238E27FC236}">
                      <a16:creationId xmlns:a16="http://schemas.microsoft.com/office/drawing/2014/main" id="{9EF884C5-2AF4-854D-8413-5FA79879D4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407" name="Group 223">
                  <a:extLst>
                    <a:ext uri="{FF2B5EF4-FFF2-40B4-BE49-F238E27FC236}">
                      <a16:creationId xmlns:a16="http://schemas.microsoft.com/office/drawing/2014/main" id="{8B49309B-1A29-F94E-A188-3BCA30DB810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408" name="Rectangle 224">
                    <a:extLst>
                      <a:ext uri="{FF2B5EF4-FFF2-40B4-BE49-F238E27FC236}">
                        <a16:creationId xmlns:a16="http://schemas.microsoft.com/office/drawing/2014/main" id="{237452C0-128A-6B43-AE22-79BE850C2E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409" name="Group 225">
                    <a:extLst>
                      <a:ext uri="{FF2B5EF4-FFF2-40B4-BE49-F238E27FC236}">
                        <a16:creationId xmlns:a16="http://schemas.microsoft.com/office/drawing/2014/main" id="{3580728E-7054-C44F-B3E6-D6A832F63A5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410" name="Freeform 226">
                      <a:extLst>
                        <a:ext uri="{FF2B5EF4-FFF2-40B4-BE49-F238E27FC236}">
                          <a16:creationId xmlns:a16="http://schemas.microsoft.com/office/drawing/2014/main" id="{A2337E9B-E153-1948-8218-86F7E2FDFB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1" name="Freeform 227">
                      <a:extLst>
                        <a:ext uri="{FF2B5EF4-FFF2-40B4-BE49-F238E27FC236}">
                          <a16:creationId xmlns:a16="http://schemas.microsoft.com/office/drawing/2014/main" id="{155E1167-DDA8-AF46-9D79-17BF343DB69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2" name="Freeform 228">
                      <a:extLst>
                        <a:ext uri="{FF2B5EF4-FFF2-40B4-BE49-F238E27FC236}">
                          <a16:creationId xmlns:a16="http://schemas.microsoft.com/office/drawing/2014/main" id="{5CF98328-85B7-A145-A2C8-76685B4DE33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3" name="Freeform 229">
                      <a:extLst>
                        <a:ext uri="{FF2B5EF4-FFF2-40B4-BE49-F238E27FC236}">
                          <a16:creationId xmlns:a16="http://schemas.microsoft.com/office/drawing/2014/main" id="{292F0D6D-5FCE-B941-A003-2D4CA6F25AF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4" name="Freeform 230">
                      <a:extLst>
                        <a:ext uri="{FF2B5EF4-FFF2-40B4-BE49-F238E27FC236}">
                          <a16:creationId xmlns:a16="http://schemas.microsoft.com/office/drawing/2014/main" id="{58DFCD0E-D9AB-0146-9285-3880F05FA47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5" name="Freeform 231">
                      <a:extLst>
                        <a:ext uri="{FF2B5EF4-FFF2-40B4-BE49-F238E27FC236}">
                          <a16:creationId xmlns:a16="http://schemas.microsoft.com/office/drawing/2014/main" id="{3C425990-5332-844A-A22C-1FBE9DF237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6" name="Freeform 232">
                      <a:extLst>
                        <a:ext uri="{FF2B5EF4-FFF2-40B4-BE49-F238E27FC236}">
                          <a16:creationId xmlns:a16="http://schemas.microsoft.com/office/drawing/2014/main" id="{A757B440-1025-614D-A0B4-01EF87B9B4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7" name="Freeform 233">
                      <a:extLst>
                        <a:ext uri="{FF2B5EF4-FFF2-40B4-BE49-F238E27FC236}">
                          <a16:creationId xmlns:a16="http://schemas.microsoft.com/office/drawing/2014/main" id="{E99E0604-3AA7-CD46-9DEF-7006523F210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8" name="Freeform 234">
                      <a:extLst>
                        <a:ext uri="{FF2B5EF4-FFF2-40B4-BE49-F238E27FC236}">
                          <a16:creationId xmlns:a16="http://schemas.microsoft.com/office/drawing/2014/main" id="{C57A8B78-274C-0C48-8B1A-25159A81E05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9" name="Freeform 235">
                      <a:extLst>
                        <a:ext uri="{FF2B5EF4-FFF2-40B4-BE49-F238E27FC236}">
                          <a16:creationId xmlns:a16="http://schemas.microsoft.com/office/drawing/2014/main" id="{F7E98732-51D2-6C41-A0E9-9EBB0FF4C2A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0" name="Freeform 236">
                      <a:extLst>
                        <a:ext uri="{FF2B5EF4-FFF2-40B4-BE49-F238E27FC236}">
                          <a16:creationId xmlns:a16="http://schemas.microsoft.com/office/drawing/2014/main" id="{2AEA1A77-5985-E549-9ADB-BB78C53F99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1" name="Freeform 237">
                      <a:extLst>
                        <a:ext uri="{FF2B5EF4-FFF2-40B4-BE49-F238E27FC236}">
                          <a16:creationId xmlns:a16="http://schemas.microsoft.com/office/drawing/2014/main" id="{529E7889-BD98-A443-954A-3F57E8AC403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2" name="Freeform 238">
                      <a:extLst>
                        <a:ext uri="{FF2B5EF4-FFF2-40B4-BE49-F238E27FC236}">
                          <a16:creationId xmlns:a16="http://schemas.microsoft.com/office/drawing/2014/main" id="{D108264E-CAC5-BF43-8A77-044AAD1FCF8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3" name="Freeform 239">
                      <a:extLst>
                        <a:ext uri="{FF2B5EF4-FFF2-40B4-BE49-F238E27FC236}">
                          <a16:creationId xmlns:a16="http://schemas.microsoft.com/office/drawing/2014/main" id="{7A05DD84-0C52-4641-8681-D8A682982B2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4" name="Freeform 240">
                      <a:extLst>
                        <a:ext uri="{FF2B5EF4-FFF2-40B4-BE49-F238E27FC236}">
                          <a16:creationId xmlns:a16="http://schemas.microsoft.com/office/drawing/2014/main" id="{8E4841FD-2B66-4444-ADC2-987FA039AD9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5" name="Freeform 241">
                      <a:extLst>
                        <a:ext uri="{FF2B5EF4-FFF2-40B4-BE49-F238E27FC236}">
                          <a16:creationId xmlns:a16="http://schemas.microsoft.com/office/drawing/2014/main" id="{BD8584E3-5DE1-6347-9E94-96793B14814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6" name="Freeform 242">
                      <a:extLst>
                        <a:ext uri="{FF2B5EF4-FFF2-40B4-BE49-F238E27FC236}">
                          <a16:creationId xmlns:a16="http://schemas.microsoft.com/office/drawing/2014/main" id="{63D4DFD8-6746-8F48-AFF9-56B993F732A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7" name="Freeform 243">
                      <a:extLst>
                        <a:ext uri="{FF2B5EF4-FFF2-40B4-BE49-F238E27FC236}">
                          <a16:creationId xmlns:a16="http://schemas.microsoft.com/office/drawing/2014/main" id="{611126CB-583A-6644-B191-644E6836F2D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8" name="Freeform 244">
                      <a:extLst>
                        <a:ext uri="{FF2B5EF4-FFF2-40B4-BE49-F238E27FC236}">
                          <a16:creationId xmlns:a16="http://schemas.microsoft.com/office/drawing/2014/main" id="{DC796071-5630-384F-A9BC-E224247DB8B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9" name="Freeform 245">
                      <a:extLst>
                        <a:ext uri="{FF2B5EF4-FFF2-40B4-BE49-F238E27FC236}">
                          <a16:creationId xmlns:a16="http://schemas.microsoft.com/office/drawing/2014/main" id="{766C204E-B9C5-0345-9AAD-AC69B41A88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0" name="Freeform 246">
                      <a:extLst>
                        <a:ext uri="{FF2B5EF4-FFF2-40B4-BE49-F238E27FC236}">
                          <a16:creationId xmlns:a16="http://schemas.microsoft.com/office/drawing/2014/main" id="{9FE58E7E-10D1-FD44-9925-FE8DA5823C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1" name="Freeform 247">
                      <a:extLst>
                        <a:ext uri="{FF2B5EF4-FFF2-40B4-BE49-F238E27FC236}">
                          <a16:creationId xmlns:a16="http://schemas.microsoft.com/office/drawing/2014/main" id="{76A1FF15-AE76-784F-9AEF-9071BB81D38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2" name="Freeform 248">
                      <a:extLst>
                        <a:ext uri="{FF2B5EF4-FFF2-40B4-BE49-F238E27FC236}">
                          <a16:creationId xmlns:a16="http://schemas.microsoft.com/office/drawing/2014/main" id="{5F42E047-49A9-6944-95C6-E225C67855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3" name="Freeform 249">
                      <a:extLst>
                        <a:ext uri="{FF2B5EF4-FFF2-40B4-BE49-F238E27FC236}">
                          <a16:creationId xmlns:a16="http://schemas.microsoft.com/office/drawing/2014/main" id="{EA549966-B663-FA43-820A-A41C0853622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4" name="Freeform 250">
                      <a:extLst>
                        <a:ext uri="{FF2B5EF4-FFF2-40B4-BE49-F238E27FC236}">
                          <a16:creationId xmlns:a16="http://schemas.microsoft.com/office/drawing/2014/main" id="{D770F8C9-910D-D949-B53D-D8921EDE72B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5" name="Freeform 251">
                      <a:extLst>
                        <a:ext uri="{FF2B5EF4-FFF2-40B4-BE49-F238E27FC236}">
                          <a16:creationId xmlns:a16="http://schemas.microsoft.com/office/drawing/2014/main" id="{55ADC80B-A4D3-3B4D-805C-359AA84D470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6" name="Freeform 252">
                      <a:extLst>
                        <a:ext uri="{FF2B5EF4-FFF2-40B4-BE49-F238E27FC236}">
                          <a16:creationId xmlns:a16="http://schemas.microsoft.com/office/drawing/2014/main" id="{4C0EBC40-85E2-7B4A-8D51-AEAFF044C08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7" name="Freeform 253">
                      <a:extLst>
                        <a:ext uri="{FF2B5EF4-FFF2-40B4-BE49-F238E27FC236}">
                          <a16:creationId xmlns:a16="http://schemas.microsoft.com/office/drawing/2014/main" id="{40F237C6-0E4E-D646-BDC5-8F96720627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8" name="Freeform 254">
                      <a:extLst>
                        <a:ext uri="{FF2B5EF4-FFF2-40B4-BE49-F238E27FC236}">
                          <a16:creationId xmlns:a16="http://schemas.microsoft.com/office/drawing/2014/main" id="{8E2A1CD9-0BA4-2D4C-A28B-51438D04614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9" name="Freeform 255">
                      <a:extLst>
                        <a:ext uri="{FF2B5EF4-FFF2-40B4-BE49-F238E27FC236}">
                          <a16:creationId xmlns:a16="http://schemas.microsoft.com/office/drawing/2014/main" id="{AB49FA90-B7C7-0D48-B84A-17D79727B81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90" name="Group 256">
                <a:extLst>
                  <a:ext uri="{FF2B5EF4-FFF2-40B4-BE49-F238E27FC236}">
                    <a16:creationId xmlns:a16="http://schemas.microsoft.com/office/drawing/2014/main" id="{AA0D203F-DBDF-F042-8D91-CE1859313DD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06" y="1293"/>
                <a:ext cx="363" cy="369"/>
                <a:chOff x="1884" y="1812"/>
                <a:chExt cx="363" cy="369"/>
              </a:xfrm>
            </p:grpSpPr>
            <p:sp>
              <p:nvSpPr>
                <p:cNvPr id="14401" name="AutoShape 257">
                  <a:extLst>
                    <a:ext uri="{FF2B5EF4-FFF2-40B4-BE49-F238E27FC236}">
                      <a16:creationId xmlns:a16="http://schemas.microsoft.com/office/drawing/2014/main" id="{2D4F4ADE-13A9-0D4E-97B1-6991759293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402" name="Group 258">
                  <a:extLst>
                    <a:ext uri="{FF2B5EF4-FFF2-40B4-BE49-F238E27FC236}">
                      <a16:creationId xmlns:a16="http://schemas.microsoft.com/office/drawing/2014/main" id="{FABFAEDB-AFB1-1A44-87ED-06CDD55B560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403" name="Freeform 259">
                    <a:extLst>
                      <a:ext uri="{FF2B5EF4-FFF2-40B4-BE49-F238E27FC236}">
                        <a16:creationId xmlns:a16="http://schemas.microsoft.com/office/drawing/2014/main" id="{7DC720A6-4EAB-CB41-9330-5A5B057F1E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404" name="Freeform 260">
                    <a:extLst>
                      <a:ext uri="{FF2B5EF4-FFF2-40B4-BE49-F238E27FC236}">
                        <a16:creationId xmlns:a16="http://schemas.microsoft.com/office/drawing/2014/main" id="{15617FCD-2711-DE4C-A2B2-2A632D95B1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sp>
            <p:nvSpPr>
              <p:cNvPr id="14391" name="Text Box 261">
                <a:extLst>
                  <a:ext uri="{FF2B5EF4-FFF2-40B4-BE49-F238E27FC236}">
                    <a16:creationId xmlns:a16="http://schemas.microsoft.com/office/drawing/2014/main" id="{6AE87F26-29EC-904E-819A-5F83182EAD0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1488"/>
                <a:ext cx="256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A</a:t>
                </a:r>
              </a:p>
            </p:txBody>
          </p:sp>
          <p:sp>
            <p:nvSpPr>
              <p:cNvPr id="14392" name="Text Box 262">
                <a:extLst>
                  <a:ext uri="{FF2B5EF4-FFF2-40B4-BE49-F238E27FC236}">
                    <a16:creationId xmlns:a16="http://schemas.microsoft.com/office/drawing/2014/main" id="{FD11A400-66B5-E34C-945C-7CA9E15FE8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282"/>
                <a:ext cx="237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B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3" name="Text Box 263">
                <a:extLst>
                  <a:ext uri="{FF2B5EF4-FFF2-40B4-BE49-F238E27FC236}">
                    <a16:creationId xmlns:a16="http://schemas.microsoft.com/office/drawing/2014/main" id="{DC9B6A78-3BC4-144D-A08A-80338D646A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928"/>
                <a:ext cx="232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C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4" name="Text Box 264">
                <a:extLst>
                  <a:ext uri="{FF2B5EF4-FFF2-40B4-BE49-F238E27FC236}">
                    <a16:creationId xmlns:a16="http://schemas.microsoft.com/office/drawing/2014/main" id="{26ED34AB-FB5A-FF44-90D6-B800506B3D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01" y="1299"/>
                <a:ext cx="32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R1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5" name="Text Box 265">
                <a:extLst>
                  <a:ext uri="{FF2B5EF4-FFF2-40B4-BE49-F238E27FC236}">
                    <a16:creationId xmlns:a16="http://schemas.microsoft.com/office/drawing/2014/main" id="{67240FDD-24A9-DF4E-9C22-99B76C4F31F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2" y="2832"/>
                <a:ext cx="35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R2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6" name="Text Box 266">
                <a:extLst>
                  <a:ext uri="{FF2B5EF4-FFF2-40B4-BE49-F238E27FC236}">
                    <a16:creationId xmlns:a16="http://schemas.microsoft.com/office/drawing/2014/main" id="{4245BD5C-A3F3-774E-9C78-5AE56E1273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96" y="1440"/>
                <a:ext cx="35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R4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7" name="Text Box 267">
                <a:extLst>
                  <a:ext uri="{FF2B5EF4-FFF2-40B4-BE49-F238E27FC236}">
                    <a16:creationId xmlns:a16="http://schemas.microsoft.com/office/drawing/2014/main" id="{23C46561-143F-164D-98B7-820373CA4D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84" y="1440"/>
                <a:ext cx="255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D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8" name="Text Box 268">
                <a:extLst>
                  <a:ext uri="{FF2B5EF4-FFF2-40B4-BE49-F238E27FC236}">
                    <a16:creationId xmlns:a16="http://schemas.microsoft.com/office/drawing/2014/main" id="{E65215A8-7551-2E46-A6DC-87B252A046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32" y="2304"/>
                <a:ext cx="236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E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9" name="Text Box 269">
                <a:extLst>
                  <a:ext uri="{FF2B5EF4-FFF2-40B4-BE49-F238E27FC236}">
                    <a16:creationId xmlns:a16="http://schemas.microsoft.com/office/drawing/2014/main" id="{671E5811-4D10-594C-B2D6-7BCFAA599E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36" y="3168"/>
                <a:ext cx="23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F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400" name="Text Box 270">
                <a:extLst>
                  <a:ext uri="{FF2B5EF4-FFF2-40B4-BE49-F238E27FC236}">
                    <a16:creationId xmlns:a16="http://schemas.microsoft.com/office/drawing/2014/main" id="{48EE1C65-6AC3-BF48-BF20-F983DC1F375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96" y="3069"/>
                <a:ext cx="35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R5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</p:grpSp>
      </p:grpSp>
      <p:sp>
        <p:nvSpPr>
          <p:cNvPr id="2159887" name="Freeform 271">
            <a:extLst>
              <a:ext uri="{FF2B5EF4-FFF2-40B4-BE49-F238E27FC236}">
                <a16:creationId xmlns:a16="http://schemas.microsoft.com/office/drawing/2014/main" id="{7A542B1D-2D66-B141-9939-8E587EDE0A70}"/>
              </a:ext>
            </a:extLst>
          </p:cNvPr>
          <p:cNvSpPr>
            <a:spLocks/>
          </p:cNvSpPr>
          <p:nvPr/>
        </p:nvSpPr>
        <p:spPr bwMode="auto">
          <a:xfrm>
            <a:off x="3631384" y="1754571"/>
            <a:ext cx="261937" cy="3534743"/>
          </a:xfrm>
          <a:custGeom>
            <a:avLst/>
            <a:gdLst>
              <a:gd name="T0" fmla="*/ 0 w 240"/>
              <a:gd name="T1" fmla="*/ 0 h 816"/>
              <a:gd name="T2" fmla="*/ 0 w 240"/>
              <a:gd name="T3" fmla="*/ 2147483647 h 816"/>
              <a:gd name="T4" fmla="*/ 2147483647 w 240"/>
              <a:gd name="T5" fmla="*/ 2147483647 h 816"/>
              <a:gd name="T6" fmla="*/ 0 60000 65536"/>
              <a:gd name="T7" fmla="*/ 0 60000 65536"/>
              <a:gd name="T8" fmla="*/ 0 60000 65536"/>
              <a:gd name="T9" fmla="*/ 0 w 240"/>
              <a:gd name="T10" fmla="*/ 0 h 816"/>
              <a:gd name="T11" fmla="*/ 240 w 240"/>
              <a:gd name="T12" fmla="*/ 816 h 8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40" h="816">
                <a:moveTo>
                  <a:pt x="0" y="0"/>
                </a:moveTo>
                <a:lnTo>
                  <a:pt x="0" y="816"/>
                </a:lnTo>
                <a:lnTo>
                  <a:pt x="240" y="816"/>
                </a:lnTo>
              </a:path>
            </a:pathLst>
          </a:custGeom>
          <a:noFill/>
          <a:ln w="76200">
            <a:solidFill>
              <a:schemeClr val="tx2"/>
            </a:solidFill>
            <a:round/>
            <a:headEnd/>
            <a:tailEnd type="triangle" w="med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en-US" altLang="en-US"/>
          </a:p>
        </p:txBody>
      </p:sp>
      <p:sp>
        <p:nvSpPr>
          <p:cNvPr id="14347" name="Rectangle 273">
            <a:extLst>
              <a:ext uri="{FF2B5EF4-FFF2-40B4-BE49-F238E27FC236}">
                <a16:creationId xmlns:a16="http://schemas.microsoft.com/office/drawing/2014/main" id="{851A5272-E41C-9141-B499-3A159348B7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9159" y="5885056"/>
            <a:ext cx="1357313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 dirty="0">
                <a:solidFill>
                  <a:srgbClr val="CC0000"/>
                </a:solidFill>
              </a:rPr>
              <a:t>R5</a:t>
            </a:r>
            <a:endParaRPr lang="en-US" altLang="en-US" sz="2000" dirty="0">
              <a:solidFill>
                <a:srgbClr val="CC0000"/>
              </a:solidFill>
            </a:endParaRPr>
          </a:p>
        </p:txBody>
      </p:sp>
      <p:sp>
        <p:nvSpPr>
          <p:cNvPr id="14348" name="Rectangle 274">
            <a:extLst>
              <a:ext uri="{FF2B5EF4-FFF2-40B4-BE49-F238E27FC236}">
                <a16:creationId xmlns:a16="http://schemas.microsoft.com/office/drawing/2014/main" id="{1384325D-75AF-0549-8A70-0B2FCEFB70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4671" y="5885056"/>
            <a:ext cx="1614488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>
                <a:solidFill>
                  <a:srgbClr val="CC0000"/>
                </a:solidFill>
              </a:rPr>
              <a:t>F</a:t>
            </a:r>
            <a:endParaRPr lang="en-US" altLang="en-US" sz="2000">
              <a:solidFill>
                <a:srgbClr val="CC0000"/>
              </a:solidFill>
            </a:endParaRPr>
          </a:p>
        </p:txBody>
      </p:sp>
      <p:sp>
        <p:nvSpPr>
          <p:cNvPr id="14349" name="Rectangle 275">
            <a:extLst>
              <a:ext uri="{FF2B5EF4-FFF2-40B4-BE49-F238E27FC236}">
                <a16:creationId xmlns:a16="http://schemas.microsoft.com/office/drawing/2014/main" id="{FAAC1255-B6C8-EB4B-8387-AE5EB98BED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9159" y="5491549"/>
            <a:ext cx="1357313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 dirty="0">
                <a:solidFill>
                  <a:srgbClr val="CC0000"/>
                </a:solidFill>
              </a:rPr>
              <a:t>R4</a:t>
            </a:r>
            <a:endParaRPr lang="en-US" altLang="en-US" sz="2000" dirty="0">
              <a:solidFill>
                <a:srgbClr val="CC0000"/>
              </a:solidFill>
            </a:endParaRPr>
          </a:p>
        </p:txBody>
      </p:sp>
      <p:sp>
        <p:nvSpPr>
          <p:cNvPr id="14350" name="Rectangle 276">
            <a:extLst>
              <a:ext uri="{FF2B5EF4-FFF2-40B4-BE49-F238E27FC236}">
                <a16:creationId xmlns:a16="http://schemas.microsoft.com/office/drawing/2014/main" id="{7B7DF595-CEA4-134C-82FE-B42D63CD2D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4671" y="5491549"/>
            <a:ext cx="1614488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>
                <a:solidFill>
                  <a:srgbClr val="CC0000"/>
                </a:solidFill>
              </a:rPr>
              <a:t>E</a:t>
            </a:r>
            <a:endParaRPr lang="en-US" altLang="en-US" sz="2000">
              <a:solidFill>
                <a:srgbClr val="CC0000"/>
              </a:solidFill>
            </a:endParaRPr>
          </a:p>
        </p:txBody>
      </p:sp>
      <p:sp>
        <p:nvSpPr>
          <p:cNvPr id="14351" name="Rectangle 277">
            <a:extLst>
              <a:ext uri="{FF2B5EF4-FFF2-40B4-BE49-F238E27FC236}">
                <a16:creationId xmlns:a16="http://schemas.microsoft.com/office/drawing/2014/main" id="{B7A3D79E-0727-3946-A377-5EB17C5C2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9159" y="5098042"/>
            <a:ext cx="1357313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 dirty="0">
                <a:solidFill>
                  <a:srgbClr val="CC0000"/>
                </a:solidFill>
              </a:rPr>
              <a:t>R4</a:t>
            </a:r>
            <a:endParaRPr lang="en-US" altLang="en-US" sz="2000" dirty="0">
              <a:solidFill>
                <a:srgbClr val="CC0000"/>
              </a:solidFill>
            </a:endParaRPr>
          </a:p>
        </p:txBody>
      </p:sp>
      <p:sp>
        <p:nvSpPr>
          <p:cNvPr id="14352" name="Rectangle 278">
            <a:extLst>
              <a:ext uri="{FF2B5EF4-FFF2-40B4-BE49-F238E27FC236}">
                <a16:creationId xmlns:a16="http://schemas.microsoft.com/office/drawing/2014/main" id="{731DCEAC-EB1D-1C43-9C05-FF6A385AF5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4671" y="5098042"/>
            <a:ext cx="1614488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>
                <a:solidFill>
                  <a:srgbClr val="CC0000"/>
                </a:solidFill>
              </a:rPr>
              <a:t>D</a:t>
            </a:r>
            <a:endParaRPr lang="en-US" altLang="en-US" sz="2000">
              <a:solidFill>
                <a:srgbClr val="CC0000"/>
              </a:solidFill>
            </a:endParaRPr>
          </a:p>
        </p:txBody>
      </p:sp>
      <p:sp>
        <p:nvSpPr>
          <p:cNvPr id="14353" name="Rectangle 279">
            <a:extLst>
              <a:ext uri="{FF2B5EF4-FFF2-40B4-BE49-F238E27FC236}">
                <a16:creationId xmlns:a16="http://schemas.microsoft.com/office/drawing/2014/main" id="{5C0175E8-5653-4944-97FA-A10EB5B3AF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9159" y="4704535"/>
            <a:ext cx="1357313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>
                <a:solidFill>
                  <a:srgbClr val="CC0000"/>
                </a:solidFill>
              </a:rPr>
              <a:t>Next Hop</a:t>
            </a:r>
            <a:endParaRPr lang="en-US" altLang="en-US" sz="2000">
              <a:solidFill>
                <a:srgbClr val="CC0000"/>
              </a:solidFill>
            </a:endParaRPr>
          </a:p>
        </p:txBody>
      </p:sp>
      <p:sp>
        <p:nvSpPr>
          <p:cNvPr id="14354" name="Rectangle 280">
            <a:extLst>
              <a:ext uri="{FF2B5EF4-FFF2-40B4-BE49-F238E27FC236}">
                <a16:creationId xmlns:a16="http://schemas.microsoft.com/office/drawing/2014/main" id="{4DE617EA-05BF-4F4E-9064-5F4E65FA53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4671" y="4704535"/>
            <a:ext cx="1614488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>
                <a:solidFill>
                  <a:srgbClr val="CC0000"/>
                </a:solidFill>
              </a:rPr>
              <a:t>Destination</a:t>
            </a:r>
            <a:endParaRPr lang="en-US" altLang="en-US" sz="2000">
              <a:solidFill>
                <a:srgbClr val="CC0000"/>
              </a:solidFill>
            </a:endParaRPr>
          </a:p>
        </p:txBody>
      </p:sp>
      <p:sp>
        <p:nvSpPr>
          <p:cNvPr id="14355" name="Line 281">
            <a:extLst>
              <a:ext uri="{FF2B5EF4-FFF2-40B4-BE49-F238E27FC236}">
                <a16:creationId xmlns:a16="http://schemas.microsoft.com/office/drawing/2014/main" id="{8DAD5DFA-D962-AE4E-8021-64AFD7FE0F05}"/>
              </a:ext>
            </a:extLst>
          </p:cNvPr>
          <p:cNvSpPr>
            <a:spLocks noChangeShapeType="1"/>
          </p:cNvSpPr>
          <p:nvPr/>
        </p:nvSpPr>
        <p:spPr bwMode="auto">
          <a:xfrm>
            <a:off x="3854671" y="4704535"/>
            <a:ext cx="2971800" cy="0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6" name="Line 282">
            <a:extLst>
              <a:ext uri="{FF2B5EF4-FFF2-40B4-BE49-F238E27FC236}">
                <a16:creationId xmlns:a16="http://schemas.microsoft.com/office/drawing/2014/main" id="{C30A3618-5250-D646-AB4B-DBAAE107D7B4}"/>
              </a:ext>
            </a:extLst>
          </p:cNvPr>
          <p:cNvSpPr>
            <a:spLocks noChangeShapeType="1"/>
          </p:cNvSpPr>
          <p:nvPr/>
        </p:nvSpPr>
        <p:spPr bwMode="auto">
          <a:xfrm>
            <a:off x="3854671" y="5098042"/>
            <a:ext cx="29718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7" name="Line 283">
            <a:extLst>
              <a:ext uri="{FF2B5EF4-FFF2-40B4-BE49-F238E27FC236}">
                <a16:creationId xmlns:a16="http://schemas.microsoft.com/office/drawing/2014/main" id="{8E3DE378-DA43-B34B-A1EA-AF97946349B3}"/>
              </a:ext>
            </a:extLst>
          </p:cNvPr>
          <p:cNvSpPr>
            <a:spLocks noChangeShapeType="1"/>
          </p:cNvSpPr>
          <p:nvPr/>
        </p:nvSpPr>
        <p:spPr bwMode="auto">
          <a:xfrm>
            <a:off x="3854671" y="5491549"/>
            <a:ext cx="29718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8" name="Line 284">
            <a:extLst>
              <a:ext uri="{FF2B5EF4-FFF2-40B4-BE49-F238E27FC236}">
                <a16:creationId xmlns:a16="http://schemas.microsoft.com/office/drawing/2014/main" id="{227AC802-A70D-2745-A65A-D4B7C3146679}"/>
              </a:ext>
            </a:extLst>
          </p:cNvPr>
          <p:cNvSpPr>
            <a:spLocks noChangeShapeType="1"/>
          </p:cNvSpPr>
          <p:nvPr/>
        </p:nvSpPr>
        <p:spPr bwMode="auto">
          <a:xfrm>
            <a:off x="3854671" y="5885056"/>
            <a:ext cx="29718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9" name="Line 285">
            <a:extLst>
              <a:ext uri="{FF2B5EF4-FFF2-40B4-BE49-F238E27FC236}">
                <a16:creationId xmlns:a16="http://schemas.microsoft.com/office/drawing/2014/main" id="{836BA2E6-A4F4-D845-80FA-97192B98BD48}"/>
              </a:ext>
            </a:extLst>
          </p:cNvPr>
          <p:cNvSpPr>
            <a:spLocks noChangeShapeType="1"/>
          </p:cNvSpPr>
          <p:nvPr/>
        </p:nvSpPr>
        <p:spPr bwMode="auto">
          <a:xfrm>
            <a:off x="3854671" y="6278563"/>
            <a:ext cx="2971800" cy="0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60" name="Line 286">
            <a:extLst>
              <a:ext uri="{FF2B5EF4-FFF2-40B4-BE49-F238E27FC236}">
                <a16:creationId xmlns:a16="http://schemas.microsoft.com/office/drawing/2014/main" id="{C71012A0-418E-C14B-BACA-7A8FEBFDC3D0}"/>
              </a:ext>
            </a:extLst>
          </p:cNvPr>
          <p:cNvSpPr>
            <a:spLocks noChangeShapeType="1"/>
          </p:cNvSpPr>
          <p:nvPr/>
        </p:nvSpPr>
        <p:spPr bwMode="auto">
          <a:xfrm>
            <a:off x="3854671" y="4704535"/>
            <a:ext cx="0" cy="1574028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61" name="Line 287">
            <a:extLst>
              <a:ext uri="{FF2B5EF4-FFF2-40B4-BE49-F238E27FC236}">
                <a16:creationId xmlns:a16="http://schemas.microsoft.com/office/drawing/2014/main" id="{435352F8-34A9-9D46-8064-41E33ABC5971}"/>
              </a:ext>
            </a:extLst>
          </p:cNvPr>
          <p:cNvSpPr>
            <a:spLocks noChangeShapeType="1"/>
          </p:cNvSpPr>
          <p:nvPr/>
        </p:nvSpPr>
        <p:spPr bwMode="auto">
          <a:xfrm>
            <a:off x="5469159" y="4704535"/>
            <a:ext cx="0" cy="157402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62" name="Line 288">
            <a:extLst>
              <a:ext uri="{FF2B5EF4-FFF2-40B4-BE49-F238E27FC236}">
                <a16:creationId xmlns:a16="http://schemas.microsoft.com/office/drawing/2014/main" id="{A748440B-49B1-4747-B08A-AE369E66E82F}"/>
              </a:ext>
            </a:extLst>
          </p:cNvPr>
          <p:cNvSpPr>
            <a:spLocks noChangeShapeType="1"/>
          </p:cNvSpPr>
          <p:nvPr/>
        </p:nvSpPr>
        <p:spPr bwMode="auto">
          <a:xfrm>
            <a:off x="6826471" y="4704535"/>
            <a:ext cx="0" cy="39350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63" name="Line 289">
            <a:extLst>
              <a:ext uri="{FF2B5EF4-FFF2-40B4-BE49-F238E27FC236}">
                <a16:creationId xmlns:a16="http://schemas.microsoft.com/office/drawing/2014/main" id="{929A9F26-E103-4942-B5DE-8B249333AED1}"/>
              </a:ext>
            </a:extLst>
          </p:cNvPr>
          <p:cNvSpPr>
            <a:spLocks noChangeShapeType="1"/>
          </p:cNvSpPr>
          <p:nvPr/>
        </p:nvSpPr>
        <p:spPr bwMode="auto">
          <a:xfrm>
            <a:off x="6826471" y="5098042"/>
            <a:ext cx="0" cy="1180521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64" name="Freeform 290">
            <a:extLst>
              <a:ext uri="{FF2B5EF4-FFF2-40B4-BE49-F238E27FC236}">
                <a16:creationId xmlns:a16="http://schemas.microsoft.com/office/drawing/2014/main" id="{72E7A33A-BDAB-EB4D-8F48-CC3931B83F7F}"/>
              </a:ext>
            </a:extLst>
          </p:cNvPr>
          <p:cNvSpPr>
            <a:spLocks/>
          </p:cNvSpPr>
          <p:nvPr/>
        </p:nvSpPr>
        <p:spPr bwMode="auto">
          <a:xfrm>
            <a:off x="3854671" y="1885952"/>
            <a:ext cx="2971800" cy="2818584"/>
          </a:xfrm>
          <a:custGeom>
            <a:avLst/>
            <a:gdLst>
              <a:gd name="T0" fmla="*/ 48 w 1872"/>
              <a:gd name="T1" fmla="*/ 0 h 336"/>
              <a:gd name="T2" fmla="*/ 0 w 1872"/>
              <a:gd name="T3" fmla="*/ 336 h 336"/>
              <a:gd name="T4" fmla="*/ 1872 w 1872"/>
              <a:gd name="T5" fmla="*/ 336 h 336"/>
              <a:gd name="T6" fmla="*/ 240 w 1872"/>
              <a:gd name="T7" fmla="*/ 0 h 336"/>
              <a:gd name="T8" fmla="*/ 0 60000 65536"/>
              <a:gd name="T9" fmla="*/ 0 60000 65536"/>
              <a:gd name="T10" fmla="*/ 0 60000 65536"/>
              <a:gd name="T11" fmla="*/ 0 60000 65536"/>
              <a:gd name="T12" fmla="*/ 0 w 1872"/>
              <a:gd name="T13" fmla="*/ 0 h 336"/>
              <a:gd name="T14" fmla="*/ 1872 w 1872"/>
              <a:gd name="T15" fmla="*/ 336 h 3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872" h="336">
                <a:moveTo>
                  <a:pt x="48" y="0"/>
                </a:moveTo>
                <a:lnTo>
                  <a:pt x="0" y="336"/>
                </a:lnTo>
                <a:lnTo>
                  <a:pt x="1872" y="336"/>
                </a:lnTo>
                <a:lnTo>
                  <a:pt x="240" y="0"/>
                </a:lnTo>
              </a:path>
            </a:pathLst>
          </a:custGeom>
          <a:solidFill>
            <a:schemeClr val="bg1">
              <a:alpha val="50195"/>
            </a:schemeClr>
          </a:solidFill>
          <a:ln w="2857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en-US" altLang="en-US"/>
          </a:p>
        </p:txBody>
      </p:sp>
      <p:grpSp>
        <p:nvGrpSpPr>
          <p:cNvPr id="14337" name="Group 291">
            <a:extLst>
              <a:ext uri="{FF2B5EF4-FFF2-40B4-BE49-F238E27FC236}">
                <a16:creationId xmlns:a16="http://schemas.microsoft.com/office/drawing/2014/main" id="{4359E52C-3268-D24D-85E6-E4FB9CFC440C}"/>
              </a:ext>
            </a:extLst>
          </p:cNvPr>
          <p:cNvGrpSpPr>
            <a:grpSpLocks/>
          </p:cNvGrpSpPr>
          <p:nvPr/>
        </p:nvGrpSpPr>
        <p:grpSpPr bwMode="auto">
          <a:xfrm>
            <a:off x="2145044" y="3295652"/>
            <a:ext cx="885825" cy="374650"/>
            <a:chOff x="385" y="768"/>
            <a:chExt cx="558" cy="236"/>
          </a:xfrm>
        </p:grpSpPr>
        <p:sp>
          <p:nvSpPr>
            <p:cNvPr id="14344" name="Rectangle 292">
              <a:extLst>
                <a:ext uri="{FF2B5EF4-FFF2-40B4-BE49-F238E27FC236}">
                  <a16:creationId xmlns:a16="http://schemas.microsoft.com/office/drawing/2014/main" id="{286E745A-93AF-CE45-8057-084C7D626B6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919250">
              <a:off x="385" y="860"/>
              <a:ext cx="406" cy="144"/>
            </a:xfrm>
            <a:prstGeom prst="rect">
              <a:avLst/>
            </a:prstGeom>
            <a:solidFill>
              <a:srgbClr val="0099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  <p:sp>
          <p:nvSpPr>
            <p:cNvPr id="14345" name="Rectangle 293">
              <a:extLst>
                <a:ext uri="{FF2B5EF4-FFF2-40B4-BE49-F238E27FC236}">
                  <a16:creationId xmlns:a16="http://schemas.microsoft.com/office/drawing/2014/main" id="{4E15D63D-4F5A-3C4D-9767-FCECF273180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919250">
              <a:off x="782" y="793"/>
              <a:ext cx="101" cy="144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  <p:sp>
          <p:nvSpPr>
            <p:cNvPr id="14346" name="Text Box 294">
              <a:extLst>
                <a:ext uri="{FF2B5EF4-FFF2-40B4-BE49-F238E27FC236}">
                  <a16:creationId xmlns:a16="http://schemas.microsoft.com/office/drawing/2014/main" id="{D680805E-12EC-174E-89F2-EA618BA03E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610305">
              <a:off x="735" y="768"/>
              <a:ext cx="20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en-US" sz="16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D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8591261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38889E-6 -4.44444E-6 L 0.12656 -0.24606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143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319" y="-1231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9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1000"/>
                                        <p:tgtEl>
                                          <p:spTgt spid="2159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2000"/>
                            </p:stCondLst>
                            <p:childTnLst>
                              <p:par>
                                <p:cTn id="1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000"/>
                            </p:stCondLst>
                            <p:childTnLst>
                              <p:par>
                                <p:cTn id="4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000"/>
                            </p:stCondLst>
                            <p:childTnLst>
                              <p:par>
                                <p:cTn id="4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000"/>
                            </p:stCondLst>
                            <p:childTnLst>
                              <p:par>
                                <p:cTn id="4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000"/>
                            </p:stCondLst>
                            <p:childTnLst>
                              <p:par>
                                <p:cTn id="5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000"/>
                            </p:stCondLst>
                            <p:childTnLst>
                              <p:par>
                                <p:cTn id="54" presetID="1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000"/>
                            </p:stCondLst>
                            <p:childTnLst>
                              <p:par>
                                <p:cTn id="5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2000"/>
                            </p:stCondLst>
                            <p:childTnLst>
                              <p:par>
                                <p:cTn id="6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2000"/>
                            </p:stCondLst>
                            <p:childTnLst>
                              <p:par>
                                <p:cTn id="6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2000"/>
                            </p:stCondLst>
                            <p:childTnLst>
                              <p:par>
                                <p:cTn id="6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59887" grpId="0" animBg="1"/>
      <p:bldP spid="14347" grpId="0"/>
      <p:bldP spid="14348" grpId="0"/>
      <p:bldP spid="14349" grpId="0"/>
      <p:bldP spid="14350" grpId="0"/>
      <p:bldP spid="14351" grpId="0"/>
      <p:bldP spid="14352" grpId="0"/>
      <p:bldP spid="14353" grpId="0"/>
      <p:bldP spid="14354" grpId="0"/>
      <p:bldP spid="14355" grpId="0" animBg="1"/>
      <p:bldP spid="14356" grpId="0" animBg="1"/>
      <p:bldP spid="14357" grpId="0" animBg="1"/>
      <p:bldP spid="14358" grpId="0" animBg="1"/>
      <p:bldP spid="14359" grpId="0" animBg="1"/>
      <p:bldP spid="14359" grpId="1" animBg="1"/>
      <p:bldP spid="14360" grpId="0" animBg="1"/>
      <p:bldP spid="14361" grpId="0" animBg="1"/>
      <p:bldP spid="14362" grpId="0" animBg="1"/>
      <p:bldP spid="14363" grpId="0" animBg="1"/>
      <p:bldP spid="14364" grpId="0" animBg="1"/>
    </p:bld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9CE9BD4-AC8B-3F4D-9430-04A357450E1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GB" spc="10" dirty="0">
                <a:latin typeface="Arial"/>
                <a:cs typeface="Arial"/>
              </a:rPr>
              <a:t>The EUI-64 </a:t>
            </a:r>
            <a:r>
              <a:rPr lang="en-GB" dirty="0">
                <a:latin typeface="Arial"/>
                <a:cs typeface="Arial"/>
              </a:rPr>
              <a:t>Interface</a:t>
            </a:r>
            <a:r>
              <a:rPr lang="en-GB" spc="-8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Identifier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3F5DA59-7B85-B24F-A0FA-DE1138F6301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250576"/>
            <a:ext cx="8229600" cy="4525963"/>
          </a:xfrm>
        </p:spPr>
        <p:txBody>
          <a:bodyPr>
            <a:normAutofit/>
          </a:bodyPr>
          <a:lstStyle/>
          <a:p>
            <a:pPr>
              <a:spcBef>
                <a:spcPts val="535"/>
              </a:spcBef>
            </a:pPr>
            <a:r>
              <a:rPr lang="en-GB" sz="2400" spc="10" dirty="0">
                <a:latin typeface="Arial"/>
                <a:cs typeface="Arial"/>
              </a:rPr>
              <a:t>IEEE </a:t>
            </a:r>
            <a:r>
              <a:rPr lang="en-GB" sz="2400" spc="5" dirty="0">
                <a:latin typeface="Arial"/>
                <a:cs typeface="Arial"/>
              </a:rPr>
              <a:t>64-bit </a:t>
            </a:r>
            <a:r>
              <a:rPr lang="en-GB" sz="2400" spc="10" dirty="0">
                <a:latin typeface="Arial"/>
                <a:cs typeface="Arial"/>
              </a:rPr>
              <a:t>Extended Unique </a:t>
            </a:r>
            <a:r>
              <a:rPr lang="en-GB" sz="2400" spc="5" dirty="0">
                <a:latin typeface="Arial"/>
                <a:cs typeface="Arial"/>
              </a:rPr>
              <a:t>Identifier</a:t>
            </a:r>
            <a:r>
              <a:rPr lang="en-GB" sz="2400" spc="-140" dirty="0">
                <a:latin typeface="Arial"/>
                <a:cs typeface="Arial"/>
              </a:rPr>
              <a:t> </a:t>
            </a:r>
            <a:r>
              <a:rPr lang="en-GB" sz="2400" spc="5" dirty="0">
                <a:latin typeface="Arial"/>
                <a:cs typeface="Arial"/>
              </a:rPr>
              <a:t>(EUI-64)</a:t>
            </a:r>
            <a:r>
              <a:rPr lang="en-GB" sz="2800" spc="7" baseline="31746" dirty="0">
                <a:latin typeface="Arial"/>
                <a:cs typeface="Arial"/>
              </a:rPr>
              <a:t>3</a:t>
            </a:r>
            <a:endParaRPr lang="en-GB" sz="2800" baseline="31746" dirty="0">
              <a:latin typeface="Arial"/>
              <a:cs typeface="Arial"/>
            </a:endParaRPr>
          </a:p>
          <a:p>
            <a:pPr>
              <a:spcBef>
                <a:spcPts val="535"/>
              </a:spcBef>
            </a:pPr>
            <a:r>
              <a:rPr lang="en-GB" sz="2400" spc="10" dirty="0">
                <a:latin typeface="Arial"/>
                <a:cs typeface="Arial"/>
              </a:rPr>
              <a:t>There are </a:t>
            </a:r>
            <a:r>
              <a:rPr lang="en-GB" sz="2400" spc="5" dirty="0">
                <a:latin typeface="Arial"/>
                <a:cs typeface="Arial"/>
              </a:rPr>
              <a:t>various </a:t>
            </a:r>
            <a:r>
              <a:rPr lang="en-GB" sz="2400" spc="10" dirty="0">
                <a:latin typeface="Arial"/>
                <a:cs typeface="Arial"/>
              </a:rPr>
              <a:t>techniques </a:t>
            </a:r>
            <a:r>
              <a:rPr lang="en-GB" sz="2400" spc="5" dirty="0">
                <a:latin typeface="Arial"/>
                <a:cs typeface="Arial"/>
              </a:rPr>
              <a:t>to derive </a:t>
            </a:r>
            <a:r>
              <a:rPr lang="en-GB" sz="2400" spc="10" dirty="0">
                <a:latin typeface="Arial"/>
                <a:cs typeface="Arial"/>
              </a:rPr>
              <a:t>a </a:t>
            </a:r>
            <a:r>
              <a:rPr lang="en-GB" sz="2400" spc="5" dirty="0">
                <a:latin typeface="Arial"/>
                <a:cs typeface="Arial"/>
              </a:rPr>
              <a:t>64-bit </a:t>
            </a:r>
            <a:r>
              <a:rPr lang="en-GB" sz="2400" dirty="0">
                <a:latin typeface="Arial"/>
                <a:cs typeface="Arial"/>
              </a:rPr>
              <a:t>value, but  </a:t>
            </a:r>
            <a:r>
              <a:rPr lang="en-GB" sz="2400" spc="5" dirty="0">
                <a:latin typeface="Arial"/>
                <a:cs typeface="Arial"/>
              </a:rPr>
              <a:t>often times </a:t>
            </a:r>
            <a:r>
              <a:rPr lang="en-GB" sz="2400" spc="10" dirty="0">
                <a:latin typeface="Arial"/>
                <a:cs typeface="Arial"/>
              </a:rPr>
              <a:t>we </a:t>
            </a:r>
            <a:r>
              <a:rPr lang="en-GB" sz="2400" spc="5" dirty="0">
                <a:latin typeface="Arial"/>
                <a:cs typeface="Arial"/>
              </a:rPr>
              <a:t>derive </a:t>
            </a:r>
            <a:r>
              <a:rPr lang="en-GB" sz="2400" spc="10" dirty="0">
                <a:latin typeface="Arial"/>
                <a:cs typeface="Arial"/>
              </a:rPr>
              <a:t>from the </a:t>
            </a:r>
            <a:r>
              <a:rPr lang="en-GB" sz="2400" spc="5" dirty="0">
                <a:latin typeface="Arial"/>
                <a:cs typeface="Arial"/>
              </a:rPr>
              <a:t>48-bit MAC address</a:t>
            </a:r>
            <a:endParaRPr lang="en-GB" sz="2400" dirty="0">
              <a:latin typeface="Arial"/>
              <a:cs typeface="Arial"/>
            </a:endParaRPr>
          </a:p>
          <a:p>
            <a:endParaRPr lang="en-GB" sz="2400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548A3C0-68AA-AB48-9ED0-770F2AD565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130</a:t>
            </a:fld>
            <a:endParaRPr lang="en-US"/>
          </a:p>
        </p:txBody>
      </p:sp>
      <p:sp>
        <p:nvSpPr>
          <p:cNvPr id="5" name="object 41">
            <a:extLst>
              <a:ext uri="{FF2B5EF4-FFF2-40B4-BE49-F238E27FC236}">
                <a16:creationId xmlns:a16="http://schemas.microsoft.com/office/drawing/2014/main" id="{4979CFD7-B2C6-8948-8418-4E968F8565E8}"/>
              </a:ext>
            </a:extLst>
          </p:cNvPr>
          <p:cNvSpPr txBox="1"/>
          <p:nvPr/>
        </p:nvSpPr>
        <p:spPr>
          <a:xfrm>
            <a:off x="457200" y="6429729"/>
            <a:ext cx="6233439" cy="291746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2400" spc="7" baseline="32407" dirty="0">
                <a:latin typeface="Arial"/>
                <a:cs typeface="Arial"/>
              </a:rPr>
              <a:t>3</a:t>
            </a:r>
            <a:r>
              <a:rPr spc="5" dirty="0">
                <a:latin typeface="Courier New"/>
                <a:cs typeface="Courier New"/>
                <a:hlinkClick r:id="rId3"/>
              </a:rPr>
              <a:t>http://tools.ietf.org/html/rfc2373</a:t>
            </a:r>
            <a:endParaRPr dirty="0">
              <a:latin typeface="Courier New"/>
              <a:cs typeface="Courier New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76086D51-840E-4D44-A84C-14C681889FBD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0585"/>
          <a:stretch/>
        </p:blipFill>
        <p:spPr>
          <a:xfrm>
            <a:off x="0" y="2540347"/>
            <a:ext cx="4846418" cy="3752419"/>
          </a:xfrm>
          <a:prstGeom prst="rect">
            <a:avLst/>
          </a:prstGeom>
        </p:spPr>
      </p:pic>
      <p:grpSp>
        <p:nvGrpSpPr>
          <p:cNvPr id="8" name="Group 7">
            <a:extLst>
              <a:ext uri="{FF2B5EF4-FFF2-40B4-BE49-F238E27FC236}">
                <a16:creationId xmlns:a16="http://schemas.microsoft.com/office/drawing/2014/main" id="{91AB66DC-35D5-C341-8164-D9280B32BA49}"/>
              </a:ext>
            </a:extLst>
          </p:cNvPr>
          <p:cNvGrpSpPr/>
          <p:nvPr/>
        </p:nvGrpSpPr>
        <p:grpSpPr>
          <a:xfrm>
            <a:off x="4457148" y="2630628"/>
            <a:ext cx="3905234" cy="3762412"/>
            <a:chOff x="884859" y="161082"/>
            <a:chExt cx="6507646" cy="6308739"/>
          </a:xfrm>
        </p:grpSpPr>
        <p:pic>
          <p:nvPicPr>
            <p:cNvPr id="9" name="Content Placeholder 4">
              <a:extLst>
                <a:ext uri="{FF2B5EF4-FFF2-40B4-BE49-F238E27FC236}">
                  <a16:creationId xmlns:a16="http://schemas.microsoft.com/office/drawing/2014/main" id="{55CCC675-973E-7C48-AEE8-5823E5B122CD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84859" y="161082"/>
              <a:ext cx="6261100" cy="1270000"/>
            </a:xfrm>
            <a:prstGeom prst="rect">
              <a:avLst/>
            </a:prstGeom>
          </p:spPr>
        </p:pic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D5A87ECA-0FC0-904C-B044-99D1DA76D9D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71601" y="1816470"/>
              <a:ext cx="6020904" cy="4653351"/>
            </a:xfrm>
            <a:prstGeom prst="rect">
              <a:avLst/>
            </a:prstGeom>
          </p:spPr>
        </p:pic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DCBF472D-4C95-2C42-B84F-B50262DBE83C}"/>
                </a:ext>
              </a:extLst>
            </p:cNvPr>
            <p:cNvSpPr/>
            <p:nvPr/>
          </p:nvSpPr>
          <p:spPr>
            <a:xfrm>
              <a:off x="1722783" y="311425"/>
              <a:ext cx="1769165" cy="364435"/>
            </a:xfrm>
            <a:prstGeom prst="ellipse">
              <a:avLst/>
            </a:prstGeom>
            <a:noFill/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5F5B7D46-19BF-AD43-BDDB-442EA00D91DE}"/>
                </a:ext>
              </a:extLst>
            </p:cNvPr>
            <p:cNvSpPr/>
            <p:nvPr/>
          </p:nvSpPr>
          <p:spPr>
            <a:xfrm>
              <a:off x="3313043" y="4426226"/>
              <a:ext cx="1245705" cy="344557"/>
            </a:xfrm>
            <a:prstGeom prst="ellipse">
              <a:avLst/>
            </a:prstGeom>
            <a:noFill/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FD5A99C7-8795-A24B-BC86-DDE8BF0FEA45}"/>
                </a:ext>
              </a:extLst>
            </p:cNvPr>
            <p:cNvCxnSpPr>
              <a:stCxn id="11" idx="5"/>
            </p:cNvCxnSpPr>
            <p:nvPr/>
          </p:nvCxnSpPr>
          <p:spPr>
            <a:xfrm>
              <a:off x="3232860" y="622490"/>
              <a:ext cx="378357" cy="3803736"/>
            </a:xfrm>
            <a:prstGeom prst="straightConnector1">
              <a:avLst/>
            </a:prstGeom>
            <a:ln>
              <a:solidFill>
                <a:srgbClr val="FF0000"/>
              </a:solidFill>
              <a:headEnd type="triangle"/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E0318A67-8FA2-5248-ADDC-FEC08D7A04AE}"/>
              </a:ext>
            </a:extLst>
          </p:cNvPr>
          <p:cNvSpPr txBox="1"/>
          <p:nvPr/>
        </p:nvSpPr>
        <p:spPr>
          <a:xfrm>
            <a:off x="587829" y="4926657"/>
            <a:ext cx="3625936" cy="73866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GB" sz="1400" dirty="0"/>
              <a:t>the seventh bit from the left, or the universal/local (U/L) bit, needs to be inverted, 0 = local admin 1 = universal admin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497497146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GB" dirty="0"/>
              <a:t>SLAAC: overview; Router Solicitation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fontScale="62500" lnSpcReduction="20000"/>
          </a:bodyPr>
          <a:lstStyle/>
          <a:p>
            <a:pPr marL="0" indent="0">
              <a:lnSpc>
                <a:spcPct val="100000"/>
              </a:lnSpc>
              <a:spcBef>
                <a:spcPts val="130"/>
              </a:spcBef>
              <a:buNone/>
            </a:pPr>
            <a:r>
              <a:rPr lang="en-GB" spc="10" dirty="0">
                <a:latin typeface="Arial"/>
                <a:cs typeface="Arial"/>
              </a:rPr>
              <a:t>Then,</a:t>
            </a:r>
            <a:endParaRPr lang="en-GB" dirty="0">
              <a:latin typeface="Arial"/>
              <a:cs typeface="Arial"/>
            </a:endParaRPr>
          </a:p>
          <a:p>
            <a:pPr>
              <a:spcBef>
                <a:spcPts val="130"/>
              </a:spcBef>
            </a:pPr>
            <a:r>
              <a:rPr lang="en-GB" spc="10" dirty="0">
                <a:latin typeface="Arial"/>
                <a:cs typeface="Arial"/>
              </a:rPr>
              <a:t>Once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host has a unique </a:t>
            </a:r>
            <a:r>
              <a:rPr lang="en-GB" i="1" spc="5" dirty="0">
                <a:latin typeface="Arial"/>
                <a:cs typeface="Arial"/>
              </a:rPr>
              <a:t>link-local </a:t>
            </a:r>
            <a:r>
              <a:rPr lang="en-GB" spc="5" dirty="0">
                <a:latin typeface="Arial"/>
                <a:cs typeface="Arial"/>
              </a:rPr>
              <a:t>address, </a:t>
            </a:r>
            <a:r>
              <a:rPr lang="en-GB" dirty="0">
                <a:latin typeface="Arial"/>
                <a:cs typeface="Arial"/>
              </a:rPr>
              <a:t>it </a:t>
            </a:r>
            <a:r>
              <a:rPr lang="en-GB" spc="10" dirty="0">
                <a:latin typeface="Arial"/>
                <a:cs typeface="Arial"/>
              </a:rPr>
              <a:t>can send  </a:t>
            </a:r>
            <a:r>
              <a:rPr lang="en-GB" dirty="0">
                <a:latin typeface="Arial"/>
                <a:cs typeface="Arial"/>
              </a:rPr>
              <a:t>packets </a:t>
            </a:r>
            <a:r>
              <a:rPr lang="en-GB" spc="5" dirty="0">
                <a:latin typeface="Arial"/>
                <a:cs typeface="Arial"/>
              </a:rPr>
              <a:t>to anything else </a:t>
            </a:r>
            <a:r>
              <a:rPr lang="en-GB" spc="10" dirty="0">
                <a:latin typeface="Arial"/>
                <a:cs typeface="Arial"/>
              </a:rPr>
              <a:t>sharing </a:t>
            </a:r>
            <a:r>
              <a:rPr lang="en-GB" spc="5" dirty="0">
                <a:latin typeface="Arial"/>
                <a:cs typeface="Arial"/>
              </a:rPr>
              <a:t>that link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substrate</a:t>
            </a:r>
          </a:p>
          <a:p>
            <a:pPr marL="0" indent="0">
              <a:spcBef>
                <a:spcPts val="130"/>
              </a:spcBef>
              <a:buNone/>
            </a:pPr>
            <a:r>
              <a:rPr lang="en-GB" spc="5" dirty="0">
                <a:latin typeface="Arial"/>
                <a:cs typeface="Arial"/>
              </a:rPr>
              <a:t>	</a:t>
            </a:r>
            <a:r>
              <a:rPr lang="en-GB" dirty="0">
                <a:latin typeface="Arial"/>
                <a:cs typeface="Arial"/>
              </a:rPr>
              <a:t>... but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host </a:t>
            </a:r>
            <a:r>
              <a:rPr lang="en-GB" spc="5" dirty="0">
                <a:latin typeface="Arial"/>
                <a:cs typeface="Arial"/>
              </a:rPr>
              <a:t>doesn’t </a:t>
            </a:r>
            <a:r>
              <a:rPr lang="en-GB" dirty="0">
                <a:latin typeface="Arial"/>
                <a:cs typeface="Arial"/>
              </a:rPr>
              <a:t>yet </a:t>
            </a:r>
            <a:r>
              <a:rPr lang="en-GB" spc="5" dirty="0">
                <a:latin typeface="Arial"/>
                <a:cs typeface="Arial"/>
              </a:rPr>
              <a:t>know any routers, or public</a:t>
            </a:r>
            <a:r>
              <a:rPr lang="en-GB" spc="-3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routes</a:t>
            </a:r>
            <a:endParaRPr lang="en-GB" dirty="0">
              <a:latin typeface="Arial"/>
              <a:cs typeface="Arial"/>
            </a:endParaRPr>
          </a:p>
          <a:p>
            <a:pPr marL="0" indent="0">
              <a:lnSpc>
                <a:spcPct val="100000"/>
              </a:lnSpc>
              <a:spcBef>
                <a:spcPts val="515"/>
              </a:spcBef>
              <a:buNone/>
            </a:pPr>
            <a:r>
              <a:rPr lang="en-GB" sz="4400" spc="-135" baseline="6944" dirty="0">
                <a:solidFill>
                  <a:srgbClr val="53536E"/>
                </a:solidFill>
                <a:latin typeface="Lucida Sans Unicode"/>
                <a:cs typeface="Lucida Sans Unicode"/>
              </a:rPr>
              <a:t>	</a:t>
            </a:r>
            <a:r>
              <a:rPr lang="en-GB" dirty="0">
                <a:latin typeface="Arial"/>
                <a:cs typeface="Arial"/>
              </a:rPr>
              <a:t>... </a:t>
            </a:r>
            <a:r>
              <a:rPr lang="en-GB" spc="5" dirty="0">
                <a:latin typeface="Arial"/>
                <a:cs typeface="Arial"/>
              </a:rPr>
              <a:t>bootstrap: routers listen to </a:t>
            </a:r>
            <a:r>
              <a:rPr lang="en-GB" spc="10" dirty="0">
                <a:latin typeface="Arial"/>
                <a:cs typeface="Arial"/>
              </a:rPr>
              <a:t>a </a:t>
            </a:r>
            <a:r>
              <a:rPr lang="en-GB" spc="5" dirty="0">
                <a:latin typeface="Arial"/>
                <a:cs typeface="Arial"/>
              </a:rPr>
              <a:t>well-known multicast</a:t>
            </a:r>
            <a:r>
              <a:rPr lang="en-GB" spc="40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address</a:t>
            </a:r>
            <a:endParaRPr lang="en-GB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lang="en-GB" dirty="0">
              <a:latin typeface="Times New Roman"/>
              <a:cs typeface="Times New Roman"/>
            </a:endParaRPr>
          </a:p>
          <a:p>
            <a:pPr marL="289560" marR="133350" indent="-173355">
              <a:lnSpc>
                <a:spcPct val="118900"/>
              </a:lnSpc>
              <a:buClr>
                <a:srgbClr val="53536E"/>
              </a:buClr>
              <a:buAutoNum type="arabicPeriod" startAt="4"/>
              <a:tabLst>
                <a:tab pos="290195" algn="l"/>
              </a:tabLst>
            </a:pPr>
            <a:r>
              <a:rPr lang="en-GB" spc="10" dirty="0">
                <a:latin typeface="Arial"/>
                <a:cs typeface="Arial"/>
              </a:rPr>
              <a:t>host asks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network </a:t>
            </a:r>
            <a:r>
              <a:rPr lang="en-GB" spc="5" dirty="0">
                <a:latin typeface="Arial"/>
                <a:cs typeface="Arial"/>
              </a:rPr>
              <a:t>(multicast) </a:t>
            </a:r>
            <a:r>
              <a:rPr lang="en-GB" dirty="0">
                <a:latin typeface="Arial"/>
                <a:cs typeface="Arial"/>
              </a:rPr>
              <a:t>for </a:t>
            </a:r>
            <a:r>
              <a:rPr lang="en-GB" spc="5" dirty="0">
                <a:latin typeface="Arial"/>
                <a:cs typeface="Arial"/>
              </a:rPr>
              <a:t>router information: </a:t>
            </a:r>
            <a:r>
              <a:rPr lang="en-GB" i="1" spc="5" dirty="0">
                <a:latin typeface="Arial"/>
                <a:cs typeface="Arial"/>
              </a:rPr>
              <a:t>router  solicitation</a:t>
            </a:r>
          </a:p>
          <a:p>
            <a:pPr marL="289560" marR="133350" indent="-173355">
              <a:lnSpc>
                <a:spcPct val="118900"/>
              </a:lnSpc>
              <a:buClr>
                <a:srgbClr val="53536E"/>
              </a:buClr>
              <a:buAutoNum type="arabicPeriod" startAt="4"/>
              <a:tabLst>
                <a:tab pos="290195" algn="l"/>
              </a:tabLst>
            </a:pPr>
            <a:endParaRPr lang="en-GB" dirty="0">
              <a:latin typeface="Arial"/>
              <a:cs typeface="Arial"/>
            </a:endParaRPr>
          </a:p>
          <a:p>
            <a:pPr marL="289560" marR="5080" indent="-173355">
              <a:lnSpc>
                <a:spcPct val="118900"/>
              </a:lnSpc>
              <a:spcBef>
                <a:spcPts val="300"/>
              </a:spcBef>
              <a:buClr>
                <a:srgbClr val="53536E"/>
              </a:buClr>
              <a:buAutoNum type="arabicPeriod" startAt="4"/>
              <a:tabLst>
                <a:tab pos="290195" algn="l"/>
              </a:tabLst>
            </a:pPr>
            <a:r>
              <a:rPr lang="en-GB" spc="10" dirty="0">
                <a:latin typeface="Arial"/>
                <a:cs typeface="Arial"/>
              </a:rPr>
              <a:t>responses </a:t>
            </a:r>
            <a:r>
              <a:rPr lang="en-GB" spc="5" dirty="0">
                <a:latin typeface="Arial"/>
                <a:cs typeface="Arial"/>
              </a:rPr>
              <a:t>from the routers </a:t>
            </a:r>
            <a:r>
              <a:rPr lang="en-GB" spc="10" dirty="0">
                <a:latin typeface="Arial"/>
                <a:cs typeface="Arial"/>
              </a:rPr>
              <a:t>are sent </a:t>
            </a:r>
            <a:r>
              <a:rPr lang="en-GB" spc="5" dirty="0">
                <a:latin typeface="Arial"/>
                <a:cs typeface="Arial"/>
              </a:rPr>
              <a:t>directly (unicast) to the </a:t>
            </a:r>
            <a:r>
              <a:rPr lang="en-GB" spc="10" dirty="0">
                <a:latin typeface="Arial"/>
                <a:cs typeface="Arial"/>
              </a:rPr>
              <a:t>host  </a:t>
            </a:r>
            <a:r>
              <a:rPr lang="en-GB" spc="5" dirty="0">
                <a:latin typeface="Arial"/>
                <a:cs typeface="Arial"/>
              </a:rPr>
              <a:t>that </a:t>
            </a:r>
            <a:r>
              <a:rPr lang="en-GB" spc="10" dirty="0">
                <a:latin typeface="Arial"/>
                <a:cs typeface="Arial"/>
              </a:rPr>
              <a:t>sent </a:t>
            </a:r>
            <a:r>
              <a:rPr lang="en-GB" spc="5" dirty="0">
                <a:latin typeface="Arial"/>
                <a:cs typeface="Arial"/>
              </a:rPr>
              <a:t>the router</a:t>
            </a:r>
            <a:r>
              <a:rPr lang="en-GB" spc="-2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solicitation</a:t>
            </a:r>
          </a:p>
          <a:p>
            <a:pPr marL="289560" marR="5080" indent="-173355">
              <a:lnSpc>
                <a:spcPct val="118900"/>
              </a:lnSpc>
              <a:spcBef>
                <a:spcPts val="300"/>
              </a:spcBef>
              <a:buClr>
                <a:srgbClr val="53536E"/>
              </a:buClr>
              <a:buAutoNum type="arabicPeriod" startAt="4"/>
              <a:tabLst>
                <a:tab pos="290195" algn="l"/>
              </a:tabLst>
            </a:pPr>
            <a:endParaRPr lang="en-GB" dirty="0">
              <a:latin typeface="Arial"/>
              <a:cs typeface="Arial"/>
            </a:endParaRPr>
          </a:p>
          <a:p>
            <a:pPr marL="289560" marR="93345" indent="-173355">
              <a:lnSpc>
                <a:spcPct val="118900"/>
              </a:lnSpc>
              <a:spcBef>
                <a:spcPts val="295"/>
              </a:spcBef>
              <a:buClr>
                <a:srgbClr val="53536E"/>
              </a:buClr>
              <a:buAutoNum type="arabicPeriod" startAt="4"/>
              <a:tabLst>
                <a:tab pos="290195" algn="l"/>
              </a:tabLst>
            </a:pP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responses </a:t>
            </a:r>
            <a:r>
              <a:rPr lang="en-GB" i="1" dirty="0">
                <a:latin typeface="Arial"/>
                <a:cs typeface="Arial"/>
              </a:rPr>
              <a:t>may </a:t>
            </a:r>
            <a:r>
              <a:rPr lang="en-GB" spc="5" dirty="0">
                <a:latin typeface="Arial"/>
                <a:cs typeface="Arial"/>
              </a:rPr>
              <a:t>indicate that the </a:t>
            </a:r>
            <a:r>
              <a:rPr lang="en-GB" spc="10" dirty="0">
                <a:latin typeface="Arial"/>
                <a:cs typeface="Arial"/>
              </a:rPr>
              <a:t>host should do more </a:t>
            </a:r>
            <a:r>
              <a:rPr lang="en-GB" dirty="0">
                <a:latin typeface="Arial"/>
                <a:cs typeface="Arial"/>
              </a:rPr>
              <a:t>(e.g.,  </a:t>
            </a:r>
            <a:r>
              <a:rPr lang="en-GB" spc="10" dirty="0">
                <a:latin typeface="Arial"/>
                <a:cs typeface="Arial"/>
              </a:rPr>
              <a:t>use </a:t>
            </a:r>
            <a:r>
              <a:rPr lang="en-GB" spc="15" dirty="0">
                <a:latin typeface="Arial"/>
                <a:cs typeface="Arial"/>
              </a:rPr>
              <a:t>DHCP </a:t>
            </a:r>
            <a:r>
              <a:rPr lang="en-GB" spc="5" dirty="0">
                <a:latin typeface="Arial"/>
                <a:cs typeface="Arial"/>
              </a:rPr>
              <a:t>to get </a:t>
            </a:r>
            <a:r>
              <a:rPr lang="en-GB" spc="15" dirty="0">
                <a:latin typeface="Arial"/>
                <a:cs typeface="Arial"/>
              </a:rPr>
              <a:t>DNS</a:t>
            </a:r>
            <a:r>
              <a:rPr lang="en-GB" spc="-3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information)</a:t>
            </a:r>
            <a:endParaRPr lang="en-GB" dirty="0">
              <a:latin typeface="Arial"/>
              <a:cs typeface="Arial"/>
            </a:endParaRPr>
          </a:p>
          <a:p>
            <a:pPr marL="0" indent="0">
              <a:buNone/>
            </a:pPr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131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7521473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Router Advertisement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fontScale="62500" lnSpcReduction="20000"/>
          </a:bodyPr>
          <a:lstStyle/>
          <a:p>
            <a:pPr marL="0" marR="5080" indent="0">
              <a:lnSpc>
                <a:spcPct val="118900"/>
              </a:lnSpc>
              <a:spcBef>
                <a:spcPts val="90"/>
              </a:spcBef>
              <a:buNone/>
            </a:pPr>
            <a:r>
              <a:rPr lang="en-GB" spc="10" dirty="0">
                <a:latin typeface="Arial"/>
                <a:cs typeface="Arial"/>
              </a:rPr>
              <a:t>Without </a:t>
            </a:r>
            <a:r>
              <a:rPr lang="en-GB" spc="5" dirty="0">
                <a:latin typeface="Arial"/>
                <a:cs typeface="Arial"/>
              </a:rPr>
              <a:t>solicitation, router </a:t>
            </a:r>
            <a:r>
              <a:rPr lang="en-GB" spc="10" dirty="0">
                <a:latin typeface="Arial"/>
                <a:cs typeface="Arial"/>
              </a:rPr>
              <a:t>advertisements are </a:t>
            </a:r>
            <a:r>
              <a:rPr lang="en-GB" spc="5" dirty="0">
                <a:latin typeface="Arial"/>
                <a:cs typeface="Arial"/>
              </a:rPr>
              <a:t>generated intermittently  </a:t>
            </a:r>
            <a:r>
              <a:rPr lang="en-GB" dirty="0">
                <a:latin typeface="Arial"/>
                <a:cs typeface="Arial"/>
              </a:rPr>
              <a:t>by </a:t>
            </a:r>
            <a:r>
              <a:rPr lang="en-GB" spc="5" dirty="0">
                <a:latin typeface="Arial"/>
                <a:cs typeface="Arial"/>
              </a:rPr>
              <a:t>routing</a:t>
            </a:r>
            <a:r>
              <a:rPr lang="en-GB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hardware.</a:t>
            </a:r>
            <a:endParaRPr lang="en-GB" dirty="0">
              <a:latin typeface="Arial"/>
              <a:cs typeface="Arial"/>
            </a:endParaRPr>
          </a:p>
          <a:p>
            <a:pPr marL="0" indent="0">
              <a:lnSpc>
                <a:spcPct val="100000"/>
              </a:lnSpc>
              <a:spcBef>
                <a:spcPts val="215"/>
              </a:spcBef>
              <a:buNone/>
            </a:pPr>
            <a:endParaRPr lang="en-GB" spc="10" dirty="0">
              <a:latin typeface="Arial"/>
              <a:cs typeface="Arial"/>
            </a:endParaRPr>
          </a:p>
          <a:p>
            <a:pPr marL="0" indent="0">
              <a:lnSpc>
                <a:spcPct val="100000"/>
              </a:lnSpc>
              <a:spcBef>
                <a:spcPts val="215"/>
              </a:spcBef>
              <a:buNone/>
            </a:pPr>
            <a:r>
              <a:rPr lang="en-GB" spc="10" dirty="0">
                <a:latin typeface="Arial"/>
                <a:cs typeface="Arial"/>
              </a:rPr>
              <a:t>Router</a:t>
            </a:r>
            <a:r>
              <a:rPr lang="en-GB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Advertisements:</a:t>
            </a:r>
            <a:endParaRPr lang="en-GB" dirty="0">
              <a:latin typeface="Arial"/>
              <a:cs typeface="Arial"/>
            </a:endParaRPr>
          </a:p>
          <a:p>
            <a:pPr>
              <a:spcBef>
                <a:spcPts val="215"/>
              </a:spcBef>
            </a:pPr>
            <a:r>
              <a:rPr lang="en-GB" spc="10" dirty="0">
                <a:latin typeface="Arial"/>
                <a:cs typeface="Arial"/>
              </a:rPr>
              <a:t>nodes </a:t>
            </a:r>
            <a:r>
              <a:rPr lang="en-GB" spc="5" dirty="0">
                <a:latin typeface="Arial"/>
                <a:cs typeface="Arial"/>
              </a:rPr>
              <a:t>that </a:t>
            </a:r>
            <a:r>
              <a:rPr lang="en-GB" dirty="0">
                <a:latin typeface="Arial"/>
                <a:cs typeface="Arial"/>
              </a:rPr>
              <a:t>forward traffic </a:t>
            </a:r>
            <a:r>
              <a:rPr lang="en-GB" spc="5" dirty="0">
                <a:latin typeface="Arial"/>
                <a:cs typeface="Arial"/>
              </a:rPr>
              <a:t>periodically advertise themselves to the  </a:t>
            </a:r>
            <a:r>
              <a:rPr lang="en-GB" spc="10" dirty="0">
                <a:latin typeface="Arial"/>
                <a:cs typeface="Arial"/>
              </a:rPr>
              <a:t>network</a:t>
            </a:r>
            <a:endParaRPr lang="en-GB" dirty="0">
              <a:latin typeface="Arial"/>
              <a:cs typeface="Arial"/>
            </a:endParaRPr>
          </a:p>
          <a:p>
            <a:pPr>
              <a:spcBef>
                <a:spcPts val="215"/>
              </a:spcBef>
            </a:pPr>
            <a:r>
              <a:rPr lang="en-GB" spc="5" dirty="0">
                <a:latin typeface="Arial"/>
                <a:cs typeface="Arial"/>
              </a:rPr>
              <a:t>periodicity </a:t>
            </a:r>
            <a:r>
              <a:rPr lang="en-GB" spc="10" dirty="0">
                <a:latin typeface="Arial"/>
                <a:cs typeface="Arial"/>
              </a:rPr>
              <a:t>and </a:t>
            </a:r>
            <a:r>
              <a:rPr lang="en-GB" spc="5" dirty="0">
                <a:latin typeface="Arial"/>
                <a:cs typeface="Arial"/>
              </a:rPr>
              <a:t>expiry of the </a:t>
            </a:r>
            <a:r>
              <a:rPr lang="en-GB" spc="10" dirty="0">
                <a:latin typeface="Arial"/>
                <a:cs typeface="Arial"/>
              </a:rPr>
              <a:t>advertisement are</a:t>
            </a:r>
            <a:r>
              <a:rPr lang="en-GB" spc="-13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configurable</a:t>
            </a:r>
            <a:endParaRPr lang="en-GB" dirty="0">
              <a:latin typeface="Arial"/>
              <a:cs typeface="Arial"/>
            </a:endParaRPr>
          </a:p>
          <a:p>
            <a:pPr marL="0" marR="64135" indent="0">
              <a:lnSpc>
                <a:spcPct val="118900"/>
              </a:lnSpc>
              <a:spcBef>
                <a:spcPts val="295"/>
              </a:spcBef>
              <a:buNone/>
            </a:pPr>
            <a:endParaRPr lang="en-GB" spc="10" dirty="0">
              <a:latin typeface="Arial"/>
              <a:cs typeface="Arial"/>
            </a:endParaRPr>
          </a:p>
          <a:p>
            <a:pPr marL="0" marR="64135" indent="0">
              <a:lnSpc>
                <a:spcPct val="118900"/>
              </a:lnSpc>
              <a:spcBef>
                <a:spcPts val="295"/>
              </a:spcBef>
              <a:buNone/>
            </a:pPr>
            <a:r>
              <a:rPr lang="en-GB" spc="10" dirty="0">
                <a:latin typeface="Arial"/>
                <a:cs typeface="Arial"/>
              </a:rPr>
              <a:t>Router Advertisement </a:t>
            </a:r>
            <a:r>
              <a:rPr lang="en-GB" spc="5" dirty="0">
                <a:latin typeface="Arial"/>
                <a:cs typeface="Arial"/>
              </a:rPr>
              <a:t>(RA), </a:t>
            </a:r>
            <a:r>
              <a:rPr lang="en-GB" spc="10" dirty="0">
                <a:latin typeface="Arial"/>
                <a:cs typeface="Arial"/>
              </a:rPr>
              <a:t>among </a:t>
            </a:r>
            <a:r>
              <a:rPr lang="en-GB" spc="5" dirty="0">
                <a:latin typeface="Arial"/>
                <a:cs typeface="Arial"/>
              </a:rPr>
              <a:t>other things, tells </a:t>
            </a:r>
            <a:r>
              <a:rPr lang="en-GB" spc="10" dirty="0">
                <a:latin typeface="Arial"/>
                <a:cs typeface="Arial"/>
              </a:rPr>
              <a:t>a host where</a:t>
            </a:r>
            <a:r>
              <a:rPr lang="en-GB" spc="-4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to  derive its </a:t>
            </a:r>
            <a:r>
              <a:rPr lang="en-GB" spc="10" dirty="0">
                <a:latin typeface="Arial"/>
                <a:cs typeface="Arial"/>
              </a:rPr>
              <a:t>network </a:t>
            </a:r>
            <a:r>
              <a:rPr lang="en-GB" spc="5" dirty="0">
                <a:latin typeface="Arial"/>
                <a:cs typeface="Arial"/>
              </a:rPr>
              <a:t>state with two flags: </a:t>
            </a:r>
            <a:r>
              <a:rPr lang="en-GB" spc="10" dirty="0">
                <a:latin typeface="Arial"/>
                <a:cs typeface="Arial"/>
              </a:rPr>
              <a:t>M(</a:t>
            </a:r>
            <a:r>
              <a:rPr lang="en-GB" spc="10" dirty="0" err="1">
                <a:latin typeface="Arial"/>
                <a:cs typeface="Arial"/>
              </a:rPr>
              <a:t>anaged</a:t>
            </a:r>
            <a:r>
              <a:rPr lang="en-GB" spc="10" dirty="0">
                <a:latin typeface="Arial"/>
                <a:cs typeface="Arial"/>
              </a:rPr>
              <a:t>) and O(</a:t>
            </a:r>
            <a:r>
              <a:rPr lang="en-GB" spc="10" dirty="0" err="1">
                <a:latin typeface="Arial"/>
                <a:cs typeface="Arial"/>
              </a:rPr>
              <a:t>ther</a:t>
            </a:r>
            <a:r>
              <a:rPr lang="en-GB" spc="15" dirty="0">
                <a:latin typeface="Arial"/>
                <a:cs typeface="Arial"/>
              </a:rPr>
              <a:t> </a:t>
            </a:r>
            <a:r>
              <a:rPr lang="en-GB" dirty="0">
                <a:latin typeface="Arial"/>
                <a:cs typeface="Arial"/>
              </a:rPr>
              <a:t>info):</a:t>
            </a:r>
          </a:p>
          <a:p>
            <a:pPr marR="64135">
              <a:lnSpc>
                <a:spcPct val="118900"/>
              </a:lnSpc>
              <a:spcBef>
                <a:spcPts val="295"/>
              </a:spcBef>
            </a:pPr>
            <a:r>
              <a:rPr lang="en-GB" spc="10" dirty="0">
                <a:latin typeface="Arial"/>
                <a:cs typeface="Arial"/>
              </a:rPr>
              <a:t>M: “Managed Address </a:t>
            </a:r>
            <a:r>
              <a:rPr lang="en-GB" spc="5" dirty="0">
                <a:latin typeface="Arial"/>
                <a:cs typeface="Arial"/>
              </a:rPr>
              <a:t>Configuration”, </a:t>
            </a:r>
            <a:r>
              <a:rPr lang="en-GB" spc="10" dirty="0">
                <a:latin typeface="Arial"/>
                <a:cs typeface="Arial"/>
              </a:rPr>
              <a:t>which means: use  </a:t>
            </a:r>
            <a:r>
              <a:rPr lang="en-GB" spc="15" dirty="0">
                <a:latin typeface="Arial"/>
                <a:cs typeface="Arial"/>
              </a:rPr>
              <a:t>DHCPv6 </a:t>
            </a:r>
            <a:r>
              <a:rPr lang="en-GB" spc="5" dirty="0">
                <a:latin typeface="Arial"/>
                <a:cs typeface="Arial"/>
              </a:rPr>
              <a:t>to find your </a:t>
            </a:r>
            <a:r>
              <a:rPr lang="en-GB" spc="10" dirty="0">
                <a:latin typeface="Arial"/>
                <a:cs typeface="Arial"/>
              </a:rPr>
              <a:t>host address (and </a:t>
            </a:r>
            <a:r>
              <a:rPr lang="en-GB" spc="5" dirty="0">
                <a:latin typeface="Arial"/>
                <a:cs typeface="Arial"/>
              </a:rPr>
              <a:t>ignore option</a:t>
            </a:r>
            <a:r>
              <a:rPr lang="en-GB" spc="-70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O)</a:t>
            </a:r>
            <a:endParaRPr lang="en-GB" dirty="0">
              <a:latin typeface="Arial"/>
              <a:cs typeface="Arial"/>
            </a:endParaRPr>
          </a:p>
          <a:p>
            <a:pPr marR="64135">
              <a:lnSpc>
                <a:spcPct val="118900"/>
              </a:lnSpc>
              <a:spcBef>
                <a:spcPts val="295"/>
              </a:spcBef>
            </a:pPr>
            <a:r>
              <a:rPr lang="en-GB" spc="10" dirty="0">
                <a:latin typeface="Arial"/>
                <a:cs typeface="Arial"/>
              </a:rPr>
              <a:t>O: Other </a:t>
            </a:r>
            <a:r>
              <a:rPr lang="en-GB" spc="5" dirty="0">
                <a:latin typeface="Arial"/>
                <a:cs typeface="Arial"/>
              </a:rPr>
              <a:t>information is </a:t>
            </a:r>
            <a:r>
              <a:rPr lang="en-GB" dirty="0">
                <a:latin typeface="Arial"/>
                <a:cs typeface="Arial"/>
              </a:rPr>
              <a:t>available </a:t>
            </a:r>
            <a:r>
              <a:rPr lang="en-GB" spc="5" dirty="0">
                <a:latin typeface="Arial"/>
                <a:cs typeface="Arial"/>
              </a:rPr>
              <a:t>via </a:t>
            </a:r>
            <a:r>
              <a:rPr lang="en-GB" spc="10" dirty="0">
                <a:latin typeface="Arial"/>
                <a:cs typeface="Arial"/>
              </a:rPr>
              <a:t>DHCPv6, such as </a:t>
            </a:r>
            <a:r>
              <a:rPr lang="en-GB" spc="15" dirty="0">
                <a:latin typeface="Arial"/>
                <a:cs typeface="Arial"/>
              </a:rPr>
              <a:t>DNS  </a:t>
            </a:r>
            <a:r>
              <a:rPr lang="en-GB" spc="5" dirty="0">
                <a:latin typeface="Arial"/>
                <a:cs typeface="Arial"/>
              </a:rPr>
              <a:t>configuration</a:t>
            </a:r>
            <a:endParaRPr lang="en-GB" dirty="0">
              <a:latin typeface="Arial"/>
              <a:cs typeface="Arial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132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6446935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Uh-oh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 anchor="t"/>
          <a:lstStyle/>
          <a:p>
            <a:pPr marL="12065" marR="5080" lvl="0" indent="0" defTabSz="914400">
              <a:lnSpc>
                <a:spcPct val="113199"/>
              </a:lnSpc>
              <a:spcBef>
                <a:spcPts val="0"/>
              </a:spcBef>
              <a:buNone/>
            </a:pPr>
            <a:r>
              <a:rPr lang="en-GB" sz="2200" spc="10" dirty="0">
                <a:solidFill>
                  <a:prstClr val="black"/>
                </a:solidFill>
                <a:latin typeface="Arial"/>
                <a:cs typeface="Arial"/>
              </a:rPr>
              <a:t>What </a:t>
            </a:r>
            <a:r>
              <a:rPr lang="en-GB" sz="2200" dirty="0">
                <a:solidFill>
                  <a:prstClr val="black"/>
                </a:solidFill>
                <a:latin typeface="Arial"/>
                <a:cs typeface="Arial"/>
              </a:rPr>
              <a:t>problem(s) </a:t>
            </a:r>
            <a:r>
              <a:rPr lang="en-GB" sz="2200" spc="10" dirty="0">
                <a:solidFill>
                  <a:prstClr val="black"/>
                </a:solidFill>
                <a:latin typeface="Arial"/>
                <a:cs typeface="Arial"/>
              </a:rPr>
              <a:t>arises from </a:t>
            </a:r>
            <a:r>
              <a:rPr lang="en-GB" sz="2200" spc="5" dirty="0">
                <a:solidFill>
                  <a:prstClr val="black"/>
                </a:solidFill>
                <a:latin typeface="Arial"/>
                <a:cs typeface="Arial"/>
              </a:rPr>
              <a:t>totally decentralised</a:t>
            </a:r>
            <a:r>
              <a:rPr lang="en-GB" sz="2200" spc="-65" dirty="0">
                <a:solidFill>
                  <a:prstClr val="black"/>
                </a:solidFill>
                <a:latin typeface="Arial"/>
                <a:cs typeface="Arial"/>
              </a:rPr>
              <a:t> </a:t>
            </a:r>
            <a:r>
              <a:rPr lang="en-GB" sz="2200" spc="10" dirty="0">
                <a:solidFill>
                  <a:prstClr val="black"/>
                </a:solidFill>
                <a:latin typeface="Arial"/>
                <a:cs typeface="Arial"/>
              </a:rPr>
              <a:t>address  </a:t>
            </a:r>
            <a:r>
              <a:rPr lang="en-GB" sz="2200" spc="5" dirty="0">
                <a:solidFill>
                  <a:prstClr val="black"/>
                </a:solidFill>
                <a:latin typeface="Arial"/>
                <a:cs typeface="Arial"/>
              </a:rPr>
              <a:t>configuration?</a:t>
            </a:r>
          </a:p>
          <a:p>
            <a:pPr marL="12065" marR="5080" lvl="0" indent="0" defTabSz="914400">
              <a:lnSpc>
                <a:spcPct val="113199"/>
              </a:lnSpc>
              <a:spcBef>
                <a:spcPts val="0"/>
              </a:spcBef>
              <a:buNone/>
            </a:pPr>
            <a:endParaRPr lang="en-GB" sz="2200" spc="5" dirty="0">
              <a:solidFill>
                <a:prstClr val="black"/>
              </a:solidFill>
              <a:latin typeface="Arial"/>
              <a:cs typeface="Arial"/>
            </a:endParaRPr>
          </a:p>
          <a:p>
            <a:pPr marL="0" indent="0">
              <a:lnSpc>
                <a:spcPct val="100000"/>
              </a:lnSpc>
              <a:spcBef>
                <a:spcPts val="130"/>
              </a:spcBef>
              <a:buNone/>
            </a:pPr>
            <a:r>
              <a:rPr lang="en-GB" sz="2400" spc="5" dirty="0">
                <a:latin typeface="Arial"/>
                <a:cs typeface="Arial"/>
              </a:rPr>
              <a:t>Concerns that arise </a:t>
            </a:r>
            <a:r>
              <a:rPr lang="en-GB" sz="2400" spc="10" dirty="0">
                <a:latin typeface="Arial"/>
                <a:cs typeface="Arial"/>
              </a:rPr>
              <a:t>from using an</a:t>
            </a:r>
            <a:r>
              <a:rPr lang="en-GB" sz="2400" spc="-45" dirty="0">
                <a:latin typeface="Arial"/>
                <a:cs typeface="Arial"/>
              </a:rPr>
              <a:t> </a:t>
            </a:r>
            <a:r>
              <a:rPr lang="en-GB" sz="2400" spc="10" dirty="0">
                <a:latin typeface="Arial"/>
                <a:cs typeface="Arial"/>
              </a:rPr>
              <a:t>EUI-64:</a:t>
            </a:r>
            <a:endParaRPr lang="en-GB" sz="2400" dirty="0">
              <a:latin typeface="Arial"/>
              <a:cs typeface="Arial"/>
            </a:endParaRPr>
          </a:p>
          <a:p>
            <a:pPr>
              <a:spcBef>
                <a:spcPts val="130"/>
              </a:spcBef>
            </a:pPr>
            <a:r>
              <a:rPr lang="en-GB" sz="2400" spc="5" dirty="0">
                <a:latin typeface="Arial"/>
                <a:cs typeface="Arial"/>
              </a:rPr>
              <a:t>Privacy: SLAAC interface identifiers don’t </a:t>
            </a:r>
            <a:r>
              <a:rPr lang="en-GB" sz="2400" spc="10" dirty="0">
                <a:latin typeface="Arial"/>
                <a:cs typeface="Arial"/>
              </a:rPr>
              <a:t>change </a:t>
            </a:r>
            <a:r>
              <a:rPr lang="en-GB" sz="2400" dirty="0">
                <a:latin typeface="Arial"/>
                <a:cs typeface="Arial"/>
              </a:rPr>
              <a:t>over </a:t>
            </a:r>
            <a:r>
              <a:rPr lang="en-GB" sz="2400" spc="5" dirty="0">
                <a:latin typeface="Arial"/>
                <a:cs typeface="Arial"/>
              </a:rPr>
              <a:t>time, </a:t>
            </a:r>
            <a:r>
              <a:rPr lang="en-GB" sz="2400" spc="10" dirty="0">
                <a:latin typeface="Arial"/>
                <a:cs typeface="Arial"/>
              </a:rPr>
              <a:t>so a host can be </a:t>
            </a:r>
            <a:r>
              <a:rPr lang="en-GB" sz="2400" spc="5" dirty="0">
                <a:latin typeface="Arial"/>
                <a:cs typeface="Arial"/>
              </a:rPr>
              <a:t>identified </a:t>
            </a:r>
            <a:r>
              <a:rPr lang="en-GB" sz="2400" spc="10" dirty="0">
                <a:latin typeface="Arial"/>
                <a:cs typeface="Arial"/>
              </a:rPr>
              <a:t>across</a:t>
            </a:r>
            <a:r>
              <a:rPr lang="en-GB" sz="2400" spc="-40" dirty="0">
                <a:latin typeface="Arial"/>
                <a:cs typeface="Arial"/>
              </a:rPr>
              <a:t> </a:t>
            </a:r>
            <a:r>
              <a:rPr lang="en-GB" sz="2400" spc="10" dirty="0">
                <a:latin typeface="Arial"/>
                <a:cs typeface="Arial"/>
              </a:rPr>
              <a:t>networks</a:t>
            </a:r>
          </a:p>
          <a:p>
            <a:pPr>
              <a:spcBef>
                <a:spcPts val="130"/>
              </a:spcBef>
            </a:pPr>
            <a:endParaRPr lang="en-GB" sz="2400" dirty="0">
              <a:latin typeface="Arial"/>
              <a:cs typeface="Arial"/>
            </a:endParaRPr>
          </a:p>
          <a:p>
            <a:pPr>
              <a:spcBef>
                <a:spcPts val="130"/>
              </a:spcBef>
            </a:pPr>
            <a:r>
              <a:rPr lang="en-GB" sz="2400" spc="5" dirty="0">
                <a:latin typeface="Arial"/>
                <a:cs typeface="Arial"/>
              </a:rPr>
              <a:t>Security: </a:t>
            </a:r>
            <a:r>
              <a:rPr lang="en-GB" sz="2400" spc="10" dirty="0">
                <a:latin typeface="Arial"/>
                <a:cs typeface="Arial"/>
              </a:rPr>
              <a:t>embedding a </a:t>
            </a:r>
            <a:r>
              <a:rPr lang="en-GB" sz="2400" spc="5" dirty="0">
                <a:latin typeface="Arial"/>
                <a:cs typeface="Arial"/>
              </a:rPr>
              <a:t>MAC </a:t>
            </a:r>
            <a:r>
              <a:rPr lang="en-GB" sz="2400" spc="10" dirty="0">
                <a:latin typeface="Arial"/>
                <a:cs typeface="Arial"/>
              </a:rPr>
              <a:t>address </a:t>
            </a:r>
            <a:r>
              <a:rPr lang="en-GB" sz="2400" spc="5" dirty="0">
                <a:latin typeface="Arial"/>
                <a:cs typeface="Arial"/>
              </a:rPr>
              <a:t>into </a:t>
            </a:r>
            <a:r>
              <a:rPr lang="en-GB" sz="2400" spc="10" dirty="0">
                <a:latin typeface="Arial"/>
                <a:cs typeface="Arial"/>
              </a:rPr>
              <a:t>an IPv6 address </a:t>
            </a:r>
            <a:r>
              <a:rPr lang="en-GB" sz="2400" spc="5" dirty="0">
                <a:latin typeface="Arial"/>
                <a:cs typeface="Arial"/>
              </a:rPr>
              <a:t>will </a:t>
            </a:r>
            <a:r>
              <a:rPr lang="en-GB" sz="2400" spc="10" dirty="0">
                <a:latin typeface="Arial"/>
                <a:cs typeface="Arial"/>
              </a:rPr>
              <a:t>carry </a:t>
            </a:r>
            <a:r>
              <a:rPr lang="en-GB" sz="2400" spc="5" dirty="0">
                <a:latin typeface="Arial"/>
                <a:cs typeface="Arial"/>
              </a:rPr>
              <a:t>that </a:t>
            </a:r>
            <a:r>
              <a:rPr lang="en-GB" sz="2400" dirty="0">
                <a:latin typeface="Arial"/>
                <a:cs typeface="Arial"/>
              </a:rPr>
              <a:t>vendor’s </a:t>
            </a:r>
            <a:r>
              <a:rPr lang="en-GB" sz="2400" spc="10" dirty="0">
                <a:latin typeface="Arial"/>
                <a:cs typeface="Arial"/>
              </a:rPr>
              <a:t>ID(s)</a:t>
            </a:r>
            <a:r>
              <a:rPr lang="en-GB" sz="2800" spc="15" baseline="31746" dirty="0">
                <a:latin typeface="Arial"/>
                <a:cs typeface="Arial"/>
              </a:rPr>
              <a:t>5</a:t>
            </a:r>
            <a:r>
              <a:rPr lang="en-GB" sz="2400" spc="10" dirty="0">
                <a:latin typeface="Arial"/>
                <a:cs typeface="Arial"/>
              </a:rPr>
              <a:t>, a </a:t>
            </a:r>
            <a:r>
              <a:rPr lang="en-GB" sz="2400" spc="5" dirty="0">
                <a:latin typeface="Arial"/>
                <a:cs typeface="Arial"/>
              </a:rPr>
              <a:t>possible threat</a:t>
            </a:r>
            <a:r>
              <a:rPr lang="en-GB" sz="2400" spc="-35" dirty="0">
                <a:latin typeface="Arial"/>
                <a:cs typeface="Arial"/>
              </a:rPr>
              <a:t> </a:t>
            </a:r>
            <a:r>
              <a:rPr lang="en-GB" sz="2400" spc="5" dirty="0">
                <a:latin typeface="Arial"/>
                <a:cs typeface="Arial"/>
              </a:rPr>
              <a:t>vector</a:t>
            </a:r>
            <a:endParaRPr lang="en-GB" sz="2400" dirty="0">
              <a:latin typeface="Arial"/>
              <a:cs typeface="Arial"/>
            </a:endParaRPr>
          </a:p>
          <a:p>
            <a:pPr marL="12065" marR="5080" lvl="0" indent="0" defTabSz="914400">
              <a:lnSpc>
                <a:spcPct val="113199"/>
              </a:lnSpc>
              <a:spcBef>
                <a:spcPts val="0"/>
              </a:spcBef>
              <a:buNone/>
            </a:pPr>
            <a:endParaRPr lang="en-GB" sz="2200" dirty="0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133</a:t>
            </a:fld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9A229AD-054E-FA42-BDE6-F1FA4BC7EB92}"/>
              </a:ext>
            </a:extLst>
          </p:cNvPr>
          <p:cNvSpPr txBox="1"/>
          <p:nvPr/>
        </p:nvSpPr>
        <p:spPr>
          <a:xfrm>
            <a:off x="457200" y="6518246"/>
            <a:ext cx="775562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aseline="30000" dirty="0"/>
              <a:t>5</a:t>
            </a:r>
            <a:r>
              <a:rPr lang="en-GB" dirty="0"/>
              <a:t>http://</a:t>
            </a:r>
            <a:r>
              <a:rPr lang="en-GB" dirty="0" err="1"/>
              <a:t>standards.ieee.org</a:t>
            </a:r>
            <a:r>
              <a:rPr lang="en-GB" dirty="0"/>
              <a:t>/develop/</a:t>
            </a:r>
            <a:r>
              <a:rPr lang="en-GB" dirty="0" err="1"/>
              <a:t>regauth</a:t>
            </a:r>
            <a:r>
              <a:rPr lang="en-GB" dirty="0"/>
              <a:t>/</a:t>
            </a:r>
            <a:r>
              <a:rPr lang="en-GB" dirty="0" err="1"/>
              <a:t>oui</a:t>
            </a:r>
            <a:r>
              <a:rPr lang="en-GB" dirty="0"/>
              <a:t>/</a:t>
            </a:r>
            <a:r>
              <a:rPr lang="en-GB" dirty="0" err="1"/>
              <a:t>public.html</a:t>
            </a:r>
            <a:endParaRPr lang="en-GB" dirty="0"/>
          </a:p>
          <a:p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276554780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GB" dirty="0"/>
              <a:t>Address Configuration: SLAAC Privacy Addresses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20000"/>
          </a:bodyPr>
          <a:lstStyle/>
          <a:p>
            <a:pPr marL="0" indent="0">
              <a:lnSpc>
                <a:spcPct val="100000"/>
              </a:lnSpc>
              <a:spcBef>
                <a:spcPts val="130"/>
              </a:spcBef>
              <a:buNone/>
            </a:pPr>
            <a:r>
              <a:rPr lang="en-GB" spc="5" dirty="0">
                <a:latin typeface="Arial"/>
                <a:cs typeface="Arial"/>
              </a:rPr>
              <a:t>Privacy extensions </a:t>
            </a:r>
            <a:r>
              <a:rPr lang="en-GB" dirty="0">
                <a:latin typeface="Arial"/>
                <a:cs typeface="Arial"/>
              </a:rPr>
              <a:t>for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SLAAC</a:t>
            </a:r>
            <a:r>
              <a:rPr lang="en-GB" sz="3600" spc="7" baseline="31746" dirty="0">
                <a:latin typeface="Arial"/>
                <a:cs typeface="Arial"/>
              </a:rPr>
              <a:t>6</a:t>
            </a:r>
            <a:endParaRPr lang="en-GB" sz="3600" baseline="31746" dirty="0">
              <a:latin typeface="Arial"/>
              <a:cs typeface="Arial"/>
            </a:endParaRPr>
          </a:p>
          <a:p>
            <a:pPr lvl="1">
              <a:spcBef>
                <a:spcPts val="815"/>
              </a:spcBef>
            </a:pPr>
            <a:r>
              <a:rPr lang="en-GB" spc="10" dirty="0">
                <a:latin typeface="Arial"/>
                <a:cs typeface="Arial"/>
              </a:rPr>
              <a:t>temporary addresses </a:t>
            </a:r>
            <a:r>
              <a:rPr lang="en-GB" dirty="0">
                <a:latin typeface="Arial"/>
                <a:cs typeface="Arial"/>
              </a:rPr>
              <a:t>for </a:t>
            </a:r>
            <a:r>
              <a:rPr lang="en-GB" spc="5" dirty="0">
                <a:latin typeface="Arial"/>
                <a:cs typeface="Arial"/>
              </a:rPr>
              <a:t>initiating </a:t>
            </a:r>
            <a:r>
              <a:rPr lang="en-GB" spc="10" dirty="0">
                <a:latin typeface="Arial"/>
                <a:cs typeface="Arial"/>
              </a:rPr>
              <a:t>outgoing</a:t>
            </a:r>
            <a:r>
              <a:rPr lang="en-GB" spc="25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sessions</a:t>
            </a:r>
          </a:p>
          <a:p>
            <a:pPr lvl="1">
              <a:spcBef>
                <a:spcPts val="815"/>
              </a:spcBef>
            </a:pPr>
            <a:r>
              <a:rPr lang="en-GB" spc="5" dirty="0">
                <a:latin typeface="Arial"/>
                <a:cs typeface="Arial"/>
              </a:rPr>
              <a:t>generate </a:t>
            </a:r>
            <a:r>
              <a:rPr lang="en-GB" spc="10" dirty="0">
                <a:latin typeface="Arial"/>
                <a:cs typeface="Arial"/>
              </a:rPr>
              <a:t>one temporary address per</a:t>
            </a:r>
            <a:r>
              <a:rPr lang="en-GB" spc="-14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prefix</a:t>
            </a:r>
          </a:p>
          <a:p>
            <a:pPr lvl="1">
              <a:spcBef>
                <a:spcPts val="815"/>
              </a:spcBef>
            </a:pPr>
            <a:r>
              <a:rPr lang="en-GB" spc="10" dirty="0">
                <a:latin typeface="Arial"/>
                <a:cs typeface="Arial"/>
              </a:rPr>
              <a:t>when </a:t>
            </a:r>
            <a:r>
              <a:rPr lang="en-GB" spc="5" dirty="0">
                <a:latin typeface="Arial"/>
                <a:cs typeface="Arial"/>
              </a:rPr>
              <a:t>they </a:t>
            </a:r>
            <a:r>
              <a:rPr lang="en-GB" dirty="0">
                <a:latin typeface="Arial"/>
                <a:cs typeface="Arial"/>
              </a:rPr>
              <a:t>expire, </a:t>
            </a:r>
            <a:r>
              <a:rPr lang="en-GB" spc="5" dirty="0">
                <a:latin typeface="Arial"/>
                <a:cs typeface="Arial"/>
              </a:rPr>
              <a:t>they </a:t>
            </a:r>
            <a:r>
              <a:rPr lang="en-GB" spc="10" dirty="0">
                <a:latin typeface="Arial"/>
                <a:cs typeface="Arial"/>
              </a:rPr>
              <a:t>are </a:t>
            </a:r>
            <a:r>
              <a:rPr lang="en-GB" spc="5" dirty="0">
                <a:latin typeface="Arial"/>
                <a:cs typeface="Arial"/>
              </a:rPr>
              <a:t>not </a:t>
            </a:r>
            <a:r>
              <a:rPr lang="en-GB" spc="10" dirty="0">
                <a:latin typeface="Arial"/>
                <a:cs typeface="Arial"/>
              </a:rPr>
              <a:t>used </a:t>
            </a:r>
            <a:r>
              <a:rPr lang="en-GB" dirty="0">
                <a:latin typeface="Arial"/>
                <a:cs typeface="Arial"/>
              </a:rPr>
              <a:t>for </a:t>
            </a:r>
            <a:r>
              <a:rPr lang="en-GB" spc="5" dirty="0">
                <a:latin typeface="Arial"/>
                <a:cs typeface="Arial"/>
              </a:rPr>
              <a:t>new sessions, </a:t>
            </a:r>
            <a:r>
              <a:rPr lang="en-GB" dirty="0">
                <a:latin typeface="Arial"/>
                <a:cs typeface="Arial"/>
              </a:rPr>
              <a:t>but </a:t>
            </a:r>
            <a:r>
              <a:rPr lang="en-GB" spc="10" dirty="0">
                <a:latin typeface="Arial"/>
                <a:cs typeface="Arial"/>
              </a:rPr>
              <a:t>can  </a:t>
            </a:r>
            <a:r>
              <a:rPr lang="en-GB" spc="5" dirty="0">
                <a:latin typeface="Arial"/>
                <a:cs typeface="Arial"/>
              </a:rPr>
              <a:t>continue to </a:t>
            </a:r>
            <a:r>
              <a:rPr lang="en-GB" spc="10" dirty="0">
                <a:latin typeface="Arial"/>
                <a:cs typeface="Arial"/>
              </a:rPr>
              <a:t>be used </a:t>
            </a:r>
            <a:r>
              <a:rPr lang="en-GB" dirty="0">
                <a:latin typeface="Arial"/>
                <a:cs typeface="Arial"/>
              </a:rPr>
              <a:t>for existing</a:t>
            </a:r>
            <a:r>
              <a:rPr lang="en-GB" spc="-25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sessions</a:t>
            </a:r>
          </a:p>
          <a:p>
            <a:pPr lvl="1">
              <a:spcBef>
                <a:spcPts val="815"/>
              </a:spcBef>
            </a:pP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addresses should appear random, such </a:t>
            </a:r>
            <a:r>
              <a:rPr lang="en-GB" spc="5" dirty="0">
                <a:latin typeface="Arial"/>
                <a:cs typeface="Arial"/>
              </a:rPr>
              <a:t>that they </a:t>
            </a:r>
            <a:r>
              <a:rPr lang="en-GB" spc="10" dirty="0">
                <a:latin typeface="Arial"/>
                <a:cs typeface="Arial"/>
              </a:rPr>
              <a:t>are</a:t>
            </a:r>
            <a:r>
              <a:rPr lang="en-GB" spc="-4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difficult  to</a:t>
            </a:r>
            <a:r>
              <a:rPr lang="en-GB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predict</a:t>
            </a:r>
          </a:p>
          <a:p>
            <a:pPr lvl="1">
              <a:spcBef>
                <a:spcPts val="815"/>
              </a:spcBef>
            </a:pPr>
            <a:r>
              <a:rPr lang="en-GB" dirty="0">
                <a:latin typeface="Arial"/>
                <a:cs typeface="Arial"/>
              </a:rPr>
              <a:t>lifetime </a:t>
            </a:r>
            <a:r>
              <a:rPr lang="en-GB" spc="5" dirty="0">
                <a:latin typeface="Arial"/>
                <a:cs typeface="Arial"/>
              </a:rPr>
              <a:t>is configurable; this </a:t>
            </a:r>
            <a:r>
              <a:rPr lang="en-GB" spc="15" dirty="0">
                <a:latin typeface="Arial"/>
                <a:cs typeface="Arial"/>
              </a:rPr>
              <a:t>OSX </a:t>
            </a:r>
            <a:r>
              <a:rPr lang="en-GB" spc="10" dirty="0">
                <a:latin typeface="Arial"/>
                <a:cs typeface="Arial"/>
              </a:rPr>
              <a:t>machine </a:t>
            </a:r>
            <a:r>
              <a:rPr lang="en-GB" spc="5" dirty="0">
                <a:latin typeface="Arial"/>
                <a:cs typeface="Arial"/>
              </a:rPr>
              <a:t>sets </a:t>
            </a:r>
            <a:r>
              <a:rPr lang="en-GB" spc="10" dirty="0">
                <a:latin typeface="Arial"/>
                <a:cs typeface="Arial"/>
              </a:rPr>
              <a:t>an 86,400s </a:t>
            </a:r>
            <a:r>
              <a:rPr lang="en-GB" spc="5" dirty="0">
                <a:latin typeface="Arial"/>
                <a:cs typeface="Arial"/>
              </a:rPr>
              <a:t>timer  (1</a:t>
            </a:r>
            <a:r>
              <a:rPr lang="en-GB" dirty="0">
                <a:latin typeface="Arial"/>
                <a:cs typeface="Arial"/>
              </a:rPr>
              <a:t> day)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134</a:t>
            </a:fld>
            <a:endParaRPr lang="en-US"/>
          </a:p>
        </p:txBody>
      </p:sp>
      <p:sp>
        <p:nvSpPr>
          <p:cNvPr id="7" name="object 6">
            <a:extLst>
              <a:ext uri="{FF2B5EF4-FFF2-40B4-BE49-F238E27FC236}">
                <a16:creationId xmlns:a16="http://schemas.microsoft.com/office/drawing/2014/main" id="{41F004BA-7C56-8A49-8BB3-226BE87A0FF8}"/>
              </a:ext>
            </a:extLst>
          </p:cNvPr>
          <p:cNvSpPr txBox="1"/>
          <p:nvPr/>
        </p:nvSpPr>
        <p:spPr>
          <a:xfrm>
            <a:off x="457200" y="6522062"/>
            <a:ext cx="5181443" cy="199413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defTabSz="914400">
              <a:spcBef>
                <a:spcPts val="114"/>
              </a:spcBef>
            </a:pPr>
            <a:r>
              <a:rPr sz="1400" spc="7" baseline="32407" dirty="0">
                <a:solidFill>
                  <a:prstClr val="black"/>
                </a:solidFill>
                <a:latin typeface="Arial"/>
                <a:cs typeface="Arial"/>
              </a:rPr>
              <a:t>6</a:t>
            </a:r>
            <a:r>
              <a:rPr sz="1200" spc="5" dirty="0">
                <a:solidFill>
                  <a:prstClr val="black"/>
                </a:solidFill>
                <a:latin typeface="Courier New"/>
                <a:cs typeface="Courier New"/>
                <a:hlinkClick r:id="rId2"/>
              </a:rPr>
              <a:t>https://tools.ietf.org/html/rfc4941</a:t>
            </a:r>
            <a:endParaRPr sz="1200" dirty="0">
              <a:solidFill>
                <a:prstClr val="black"/>
              </a:solidFill>
              <a:latin typeface="Courier New"/>
              <a:cs typeface="Courier New"/>
            </a:endParaRPr>
          </a:p>
        </p:txBody>
      </p:sp>
    </p:spTree>
    <p:extLst>
      <p:ext uri="{BB962C8B-B14F-4D97-AF65-F5344CB8AC3E}">
        <p14:creationId xmlns:p14="http://schemas.microsoft.com/office/powerpoint/2010/main" val="633142256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GB" dirty="0"/>
              <a:t>Address Configuration: SLAAC Privacy Addresses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fontScale="55000" lnSpcReduction="20000"/>
          </a:bodyPr>
          <a:lstStyle/>
          <a:p>
            <a:pPr marL="0" indent="0">
              <a:lnSpc>
                <a:spcPct val="100000"/>
              </a:lnSpc>
              <a:spcBef>
                <a:spcPts val="130"/>
              </a:spcBef>
              <a:buNone/>
            </a:pPr>
            <a:r>
              <a:rPr lang="en-GB" spc="10" dirty="0">
                <a:latin typeface="Arial"/>
                <a:cs typeface="Arial"/>
              </a:rPr>
              <a:t>The</a:t>
            </a:r>
            <a:r>
              <a:rPr lang="en-GB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algorithm:</a:t>
            </a:r>
            <a:endParaRPr lang="en-GB" dirty="0">
              <a:latin typeface="Arial"/>
              <a:cs typeface="Arial"/>
            </a:endParaRPr>
          </a:p>
          <a:p>
            <a:pPr>
              <a:spcBef>
                <a:spcPts val="130"/>
              </a:spcBef>
            </a:pPr>
            <a:r>
              <a:rPr lang="en-GB" spc="10" dirty="0">
                <a:latin typeface="Arial"/>
                <a:cs typeface="Arial"/>
              </a:rPr>
              <a:t>Assume: a </a:t>
            </a:r>
            <a:r>
              <a:rPr lang="en-GB" spc="5" dirty="0">
                <a:latin typeface="Arial"/>
                <a:cs typeface="Arial"/>
              </a:rPr>
              <a:t>stored 64-bit input value </a:t>
            </a:r>
            <a:r>
              <a:rPr lang="en-GB" spc="10" dirty="0">
                <a:latin typeface="Arial"/>
                <a:cs typeface="Arial"/>
              </a:rPr>
              <a:t>from </a:t>
            </a:r>
            <a:r>
              <a:rPr lang="en-GB" spc="5" dirty="0">
                <a:latin typeface="Arial"/>
                <a:cs typeface="Arial"/>
              </a:rPr>
              <a:t>previous iterations, or </a:t>
            </a:r>
            <a:r>
              <a:rPr lang="en-GB" spc="10" dirty="0">
                <a:latin typeface="Arial"/>
                <a:cs typeface="Arial"/>
              </a:rPr>
              <a:t>a  pseudo-randomly </a:t>
            </a:r>
            <a:r>
              <a:rPr lang="en-GB" spc="5" dirty="0">
                <a:latin typeface="Arial"/>
                <a:cs typeface="Arial"/>
              </a:rPr>
              <a:t>generated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value</a:t>
            </a:r>
            <a:endParaRPr lang="en-GB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lang="en-GB" sz="4400" dirty="0">
              <a:latin typeface="Times New Roman"/>
              <a:cs typeface="Times New Roman"/>
            </a:endParaRPr>
          </a:p>
          <a:p>
            <a:pPr marL="289560" indent="-173355">
              <a:lnSpc>
                <a:spcPct val="100000"/>
              </a:lnSpc>
              <a:spcBef>
                <a:spcPts val="5"/>
              </a:spcBef>
              <a:buClr>
                <a:srgbClr val="53536E"/>
              </a:buClr>
              <a:buAutoNum type="arabicPeriod"/>
              <a:tabLst>
                <a:tab pos="290195" algn="l"/>
              </a:tabLst>
            </a:pPr>
            <a:r>
              <a:rPr lang="en-GB" spc="5" dirty="0">
                <a:latin typeface="Arial"/>
                <a:cs typeface="Arial"/>
              </a:rPr>
              <a:t>take that input value </a:t>
            </a:r>
            <a:r>
              <a:rPr lang="en-GB" spc="10" dirty="0">
                <a:latin typeface="Arial"/>
                <a:cs typeface="Arial"/>
              </a:rPr>
              <a:t>and append </a:t>
            </a:r>
            <a:r>
              <a:rPr lang="en-GB" dirty="0">
                <a:latin typeface="Arial"/>
                <a:cs typeface="Arial"/>
              </a:rPr>
              <a:t>it </a:t>
            </a:r>
            <a:r>
              <a:rPr lang="en-GB" spc="5" dirty="0">
                <a:latin typeface="Arial"/>
                <a:cs typeface="Arial"/>
              </a:rPr>
              <a:t>to the</a:t>
            </a:r>
            <a:r>
              <a:rPr lang="en-GB" spc="-45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EUI-64</a:t>
            </a:r>
            <a:endParaRPr lang="en-GB" dirty="0">
              <a:latin typeface="Arial"/>
              <a:cs typeface="Arial"/>
            </a:endParaRPr>
          </a:p>
          <a:p>
            <a:pPr marL="289560" indent="-173355">
              <a:lnSpc>
                <a:spcPct val="100000"/>
              </a:lnSpc>
              <a:spcBef>
                <a:spcPts val="509"/>
              </a:spcBef>
              <a:buClr>
                <a:srgbClr val="53536E"/>
              </a:buClr>
              <a:buAutoNum type="arabicPeriod"/>
              <a:tabLst>
                <a:tab pos="290195" algn="l"/>
              </a:tabLst>
            </a:pPr>
            <a:r>
              <a:rPr lang="en-GB" spc="10" dirty="0">
                <a:latin typeface="Arial"/>
                <a:cs typeface="Arial"/>
              </a:rPr>
              <a:t>compute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5" dirty="0">
                <a:latin typeface="Arial"/>
                <a:cs typeface="Arial"/>
              </a:rPr>
              <a:t>MD5 </a:t>
            </a:r>
            <a:r>
              <a:rPr lang="en-GB" spc="10" dirty="0">
                <a:latin typeface="Arial"/>
                <a:cs typeface="Arial"/>
              </a:rPr>
              <a:t>message </a:t>
            </a:r>
            <a:r>
              <a:rPr lang="en-GB" spc="5" dirty="0">
                <a:latin typeface="Arial"/>
                <a:cs typeface="Arial"/>
              </a:rPr>
              <a:t>digest of that</a:t>
            </a:r>
            <a:r>
              <a:rPr lang="en-GB" spc="-4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value</a:t>
            </a:r>
            <a:endParaRPr lang="en-GB" dirty="0">
              <a:latin typeface="Arial"/>
              <a:cs typeface="Arial"/>
            </a:endParaRPr>
          </a:p>
          <a:p>
            <a:pPr marL="289560" indent="-173355">
              <a:lnSpc>
                <a:spcPct val="100000"/>
              </a:lnSpc>
              <a:spcBef>
                <a:spcPts val="515"/>
              </a:spcBef>
              <a:buClr>
                <a:srgbClr val="53536E"/>
              </a:buClr>
              <a:buAutoNum type="arabicPeriod"/>
              <a:tabLst>
                <a:tab pos="290195" algn="l"/>
              </a:tabLst>
            </a:pPr>
            <a:r>
              <a:rPr lang="en-GB" spc="5" dirty="0">
                <a:latin typeface="Arial"/>
                <a:cs typeface="Arial"/>
              </a:rPr>
              <a:t>set bit </a:t>
            </a:r>
            <a:r>
              <a:rPr lang="en-GB" spc="10" dirty="0">
                <a:latin typeface="Arial"/>
                <a:cs typeface="Arial"/>
              </a:rPr>
              <a:t>6 </a:t>
            </a:r>
            <a:r>
              <a:rPr lang="en-GB" spc="5" dirty="0">
                <a:latin typeface="Arial"/>
                <a:cs typeface="Arial"/>
              </a:rPr>
              <a:t>to</a:t>
            </a:r>
            <a:r>
              <a:rPr lang="en-GB" spc="-2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zero</a:t>
            </a:r>
            <a:endParaRPr lang="en-GB" dirty="0">
              <a:latin typeface="Arial"/>
              <a:cs typeface="Arial"/>
            </a:endParaRPr>
          </a:p>
          <a:p>
            <a:pPr marL="289560" marR="5080" indent="-173355">
              <a:lnSpc>
                <a:spcPct val="118900"/>
              </a:lnSpc>
              <a:spcBef>
                <a:spcPts val="300"/>
              </a:spcBef>
              <a:buClr>
                <a:srgbClr val="53536E"/>
              </a:buClr>
              <a:buAutoNum type="arabicPeriod"/>
              <a:tabLst>
                <a:tab pos="290195" algn="l"/>
              </a:tabLst>
            </a:pPr>
            <a:r>
              <a:rPr lang="en-GB" spc="10" dirty="0">
                <a:latin typeface="Arial"/>
                <a:cs typeface="Arial"/>
              </a:rPr>
              <a:t>compare </a:t>
            </a:r>
            <a:r>
              <a:rPr lang="en-GB" spc="5" dirty="0">
                <a:latin typeface="Arial"/>
                <a:cs typeface="Arial"/>
              </a:rPr>
              <a:t>the leftmost 64-bits against </a:t>
            </a:r>
            <a:r>
              <a:rPr lang="en-GB" spc="10" dirty="0">
                <a:latin typeface="Arial"/>
                <a:cs typeface="Arial"/>
              </a:rPr>
              <a:t>a </a:t>
            </a:r>
            <a:r>
              <a:rPr lang="en-GB" dirty="0">
                <a:latin typeface="Arial"/>
                <a:cs typeface="Arial"/>
              </a:rPr>
              <a:t>list </a:t>
            </a:r>
            <a:r>
              <a:rPr lang="en-GB" spc="5" dirty="0">
                <a:latin typeface="Arial"/>
                <a:cs typeface="Arial"/>
              </a:rPr>
              <a:t>of </a:t>
            </a:r>
            <a:r>
              <a:rPr lang="en-GB" spc="10" dirty="0">
                <a:latin typeface="Arial"/>
                <a:cs typeface="Arial"/>
              </a:rPr>
              <a:t>reserved </a:t>
            </a:r>
            <a:r>
              <a:rPr lang="en-GB" spc="5" dirty="0">
                <a:latin typeface="Arial"/>
                <a:cs typeface="Arial"/>
              </a:rPr>
              <a:t>interface  identifiers </a:t>
            </a:r>
            <a:r>
              <a:rPr lang="en-GB" spc="10" dirty="0">
                <a:latin typeface="Arial"/>
                <a:cs typeface="Arial"/>
              </a:rPr>
              <a:t>and those </a:t>
            </a:r>
            <a:r>
              <a:rPr lang="en-GB" spc="5" dirty="0">
                <a:latin typeface="Arial"/>
                <a:cs typeface="Arial"/>
              </a:rPr>
              <a:t>already </a:t>
            </a:r>
            <a:r>
              <a:rPr lang="en-GB" spc="10" dirty="0">
                <a:latin typeface="Arial"/>
                <a:cs typeface="Arial"/>
              </a:rPr>
              <a:t>assigned </a:t>
            </a:r>
            <a:r>
              <a:rPr lang="en-GB" spc="5" dirty="0">
                <a:latin typeface="Arial"/>
                <a:cs typeface="Arial"/>
              </a:rPr>
              <a:t>to </a:t>
            </a:r>
            <a:r>
              <a:rPr lang="en-GB" spc="10" dirty="0">
                <a:latin typeface="Arial"/>
                <a:cs typeface="Arial"/>
              </a:rPr>
              <a:t>an address on </a:t>
            </a:r>
            <a:r>
              <a:rPr lang="en-GB" spc="5" dirty="0">
                <a:latin typeface="Arial"/>
                <a:cs typeface="Arial"/>
              </a:rPr>
              <a:t>the local  </a:t>
            </a:r>
            <a:r>
              <a:rPr lang="en-GB" dirty="0">
                <a:latin typeface="Arial"/>
                <a:cs typeface="Arial"/>
              </a:rPr>
              <a:t>device. If </a:t>
            </a:r>
            <a:r>
              <a:rPr lang="en-GB" spc="5" dirty="0">
                <a:latin typeface="Arial"/>
                <a:cs typeface="Arial"/>
              </a:rPr>
              <a:t>the value is unacceptable, re-run </a:t>
            </a:r>
            <a:r>
              <a:rPr lang="en-GB" spc="10" dirty="0">
                <a:latin typeface="Arial"/>
                <a:cs typeface="Arial"/>
              </a:rPr>
              <a:t>using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rightmost 64  </a:t>
            </a:r>
            <a:r>
              <a:rPr lang="en-GB" spc="5" dirty="0">
                <a:latin typeface="Arial"/>
                <a:cs typeface="Arial"/>
              </a:rPr>
              <a:t>bits of the result instead of the historic input value in </a:t>
            </a:r>
            <a:r>
              <a:rPr lang="en-GB" spc="10" dirty="0">
                <a:latin typeface="Arial"/>
                <a:cs typeface="Arial"/>
              </a:rPr>
              <a:t>step</a:t>
            </a:r>
            <a:r>
              <a:rPr lang="en-GB" spc="-25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1</a:t>
            </a:r>
          </a:p>
          <a:p>
            <a:pPr marL="289560" marR="5080" indent="-173355">
              <a:lnSpc>
                <a:spcPct val="118900"/>
              </a:lnSpc>
              <a:spcBef>
                <a:spcPts val="300"/>
              </a:spcBef>
              <a:buClr>
                <a:srgbClr val="53536E"/>
              </a:buClr>
              <a:buAutoNum type="arabicPeriod"/>
              <a:tabLst>
                <a:tab pos="290195" algn="l"/>
              </a:tabLst>
            </a:pPr>
            <a:endParaRPr lang="en-GB" dirty="0">
              <a:latin typeface="Arial"/>
              <a:cs typeface="Arial"/>
            </a:endParaRPr>
          </a:p>
          <a:p>
            <a:pPr marL="289560" indent="-173355">
              <a:lnSpc>
                <a:spcPct val="100000"/>
              </a:lnSpc>
              <a:spcBef>
                <a:spcPts val="515"/>
              </a:spcBef>
              <a:buClr>
                <a:srgbClr val="53536E"/>
              </a:buClr>
              <a:buAutoNum type="arabicPeriod"/>
              <a:tabLst>
                <a:tab pos="290195" algn="l"/>
              </a:tabLst>
            </a:pPr>
            <a:r>
              <a:rPr lang="en-GB" spc="10" dirty="0">
                <a:latin typeface="Arial"/>
                <a:cs typeface="Arial"/>
              </a:rPr>
              <a:t>use </a:t>
            </a:r>
            <a:r>
              <a:rPr lang="en-GB" spc="5" dirty="0">
                <a:latin typeface="Arial"/>
                <a:cs typeface="Arial"/>
              </a:rPr>
              <a:t>the leftmost 64-bits </a:t>
            </a:r>
            <a:r>
              <a:rPr lang="en-GB" spc="10" dirty="0">
                <a:latin typeface="Arial"/>
                <a:cs typeface="Arial"/>
              </a:rPr>
              <a:t>as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randomised </a:t>
            </a:r>
            <a:r>
              <a:rPr lang="en-GB" spc="5" dirty="0">
                <a:latin typeface="Arial"/>
                <a:cs typeface="Arial"/>
              </a:rPr>
              <a:t>interface</a:t>
            </a:r>
            <a:r>
              <a:rPr lang="en-GB" spc="-3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identifier</a:t>
            </a:r>
            <a:endParaRPr lang="en-GB" dirty="0">
              <a:latin typeface="Arial"/>
              <a:cs typeface="Arial"/>
            </a:endParaRPr>
          </a:p>
          <a:p>
            <a:pPr marL="289560" marR="98425" indent="-173355">
              <a:lnSpc>
                <a:spcPct val="118900"/>
              </a:lnSpc>
              <a:spcBef>
                <a:spcPts val="295"/>
              </a:spcBef>
              <a:buClr>
                <a:srgbClr val="53536E"/>
              </a:buClr>
              <a:buAutoNum type="arabicPeriod"/>
              <a:tabLst>
                <a:tab pos="290195" algn="l"/>
              </a:tabLst>
            </a:pPr>
            <a:r>
              <a:rPr lang="en-GB" spc="5" dirty="0">
                <a:latin typeface="Arial"/>
                <a:cs typeface="Arial"/>
              </a:rPr>
              <a:t>store the </a:t>
            </a:r>
            <a:r>
              <a:rPr lang="en-GB" spc="10" dirty="0">
                <a:latin typeface="Arial"/>
                <a:cs typeface="Arial"/>
              </a:rPr>
              <a:t>rightmost </a:t>
            </a:r>
            <a:r>
              <a:rPr lang="en-GB" spc="5" dirty="0">
                <a:latin typeface="Arial"/>
                <a:cs typeface="Arial"/>
              </a:rPr>
              <a:t>64-bits </a:t>
            </a:r>
            <a:r>
              <a:rPr lang="en-GB" spc="10" dirty="0">
                <a:latin typeface="Arial"/>
                <a:cs typeface="Arial"/>
              </a:rPr>
              <a:t>as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history </a:t>
            </a:r>
            <a:r>
              <a:rPr lang="en-GB" spc="5" dirty="0">
                <a:latin typeface="Arial"/>
                <a:cs typeface="Arial"/>
              </a:rPr>
              <a:t>value to </a:t>
            </a:r>
            <a:r>
              <a:rPr lang="en-GB" spc="10" dirty="0">
                <a:latin typeface="Arial"/>
                <a:cs typeface="Arial"/>
              </a:rPr>
              <a:t>be used </a:t>
            </a:r>
            <a:r>
              <a:rPr lang="en-GB" spc="5" dirty="0">
                <a:latin typeface="Arial"/>
                <a:cs typeface="Arial"/>
              </a:rPr>
              <a:t>in the  </a:t>
            </a:r>
            <a:r>
              <a:rPr lang="en-GB" dirty="0">
                <a:latin typeface="Arial"/>
                <a:cs typeface="Arial"/>
              </a:rPr>
              <a:t>next </a:t>
            </a:r>
            <a:r>
              <a:rPr lang="en-GB" spc="5" dirty="0">
                <a:latin typeface="Arial"/>
                <a:cs typeface="Arial"/>
              </a:rPr>
              <a:t>iteration of the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algorithm</a:t>
            </a:r>
            <a:endParaRPr lang="en-GB" dirty="0">
              <a:latin typeface="Arial"/>
              <a:cs typeface="Arial"/>
            </a:endParaRPr>
          </a:p>
          <a:p>
            <a:pPr marL="0" indent="0">
              <a:buNone/>
            </a:pPr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135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21832857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GB" sz="3600" dirty="0"/>
              <a:t>IPv6: </a:t>
            </a:r>
            <a:r>
              <a:rPr lang="en-GB" sz="3600" spc="-10" dirty="0"/>
              <a:t>why </a:t>
            </a:r>
            <a:r>
              <a:rPr lang="en-GB" sz="3600" spc="10" dirty="0"/>
              <a:t>has </a:t>
            </a:r>
            <a:r>
              <a:rPr lang="en-GB" sz="3600" spc="5" dirty="0"/>
              <a:t>the </a:t>
            </a:r>
            <a:r>
              <a:rPr lang="en-GB" sz="3600" dirty="0"/>
              <a:t>transition taken </a:t>
            </a:r>
            <a:r>
              <a:rPr lang="en-GB" sz="3600" spc="10" dirty="0"/>
              <a:t>so</a:t>
            </a:r>
            <a:r>
              <a:rPr lang="en-GB" sz="3600" spc="-20" dirty="0"/>
              <a:t> </a:t>
            </a:r>
            <a:r>
              <a:rPr lang="en-GB" sz="3600" spc="5" dirty="0"/>
              <a:t>long?</a:t>
            </a:r>
            <a:endParaRPr lang="en-GB" sz="360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10000"/>
          </a:bodyPr>
          <a:lstStyle/>
          <a:p>
            <a:pPr marL="0" indent="0">
              <a:lnSpc>
                <a:spcPct val="100000"/>
              </a:lnSpc>
              <a:spcBef>
                <a:spcPts val="459"/>
              </a:spcBef>
              <a:buNone/>
            </a:pPr>
            <a:r>
              <a:rPr lang="en-GB" spc="10" dirty="0">
                <a:latin typeface="Arial"/>
                <a:cs typeface="Arial"/>
              </a:rPr>
              <a:t>IPv4 and IPv6 are </a:t>
            </a:r>
            <a:r>
              <a:rPr lang="en-GB" spc="5" dirty="0">
                <a:latin typeface="Arial"/>
                <a:cs typeface="Arial"/>
              </a:rPr>
              <a:t>not</a:t>
            </a:r>
            <a:r>
              <a:rPr lang="en-GB" spc="-15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compatible:</a:t>
            </a:r>
            <a:endParaRPr lang="en-GB" dirty="0">
              <a:latin typeface="Arial"/>
              <a:cs typeface="Arial"/>
            </a:endParaRPr>
          </a:p>
          <a:p>
            <a:pPr lvl="1">
              <a:spcBef>
                <a:spcPts val="305"/>
              </a:spcBef>
            </a:pPr>
            <a:r>
              <a:rPr lang="en-GB" sz="2400" spc="-5" dirty="0">
                <a:latin typeface="Arial"/>
                <a:cs typeface="Arial"/>
              </a:rPr>
              <a:t>different </a:t>
            </a:r>
            <a:r>
              <a:rPr lang="en-GB" sz="2400" spc="-10" dirty="0">
                <a:latin typeface="Arial"/>
                <a:cs typeface="Arial"/>
              </a:rPr>
              <a:t>packet</a:t>
            </a:r>
            <a:r>
              <a:rPr lang="en-GB" sz="2400" spc="-65" dirty="0">
                <a:latin typeface="Arial"/>
                <a:cs typeface="Arial"/>
              </a:rPr>
              <a:t> </a:t>
            </a:r>
            <a:r>
              <a:rPr lang="en-GB" sz="2400" spc="-5" dirty="0">
                <a:latin typeface="Arial"/>
                <a:cs typeface="Arial"/>
              </a:rPr>
              <a:t>formats</a:t>
            </a:r>
            <a:endParaRPr lang="en-GB" sz="2400" dirty="0">
              <a:latin typeface="Arial"/>
              <a:cs typeface="Arial"/>
            </a:endParaRPr>
          </a:p>
          <a:p>
            <a:pPr lvl="1">
              <a:spcBef>
                <a:spcPts val="305"/>
              </a:spcBef>
            </a:pPr>
            <a:r>
              <a:rPr lang="en-GB" sz="2400" spc="-5" dirty="0">
                <a:latin typeface="Arial"/>
                <a:cs typeface="Arial"/>
              </a:rPr>
              <a:t>different addressing</a:t>
            </a:r>
            <a:r>
              <a:rPr lang="en-GB" sz="2400" spc="-65" dirty="0">
                <a:latin typeface="Arial"/>
                <a:cs typeface="Arial"/>
              </a:rPr>
              <a:t> </a:t>
            </a:r>
            <a:r>
              <a:rPr lang="en-GB" sz="2400" spc="-5" dirty="0">
                <a:latin typeface="Arial"/>
                <a:cs typeface="Arial"/>
              </a:rPr>
              <a:t>schemes</a:t>
            </a:r>
            <a:endParaRPr lang="en-GB" sz="2400" dirty="0">
              <a:latin typeface="Arial"/>
              <a:cs typeface="Arial"/>
            </a:endParaRPr>
          </a:p>
          <a:p>
            <a:pPr marL="12065" marR="5080" indent="0">
              <a:lnSpc>
                <a:spcPct val="118900"/>
              </a:lnSpc>
              <a:spcBef>
                <a:spcPts val="310"/>
              </a:spcBef>
              <a:buNone/>
            </a:pPr>
            <a:endParaRPr lang="en-GB" spc="10" dirty="0">
              <a:latin typeface="Arial"/>
              <a:cs typeface="Arial"/>
            </a:endParaRPr>
          </a:p>
          <a:p>
            <a:pPr marL="12065" marR="5080" indent="0">
              <a:lnSpc>
                <a:spcPct val="118900"/>
              </a:lnSpc>
              <a:spcBef>
                <a:spcPts val="310"/>
              </a:spcBef>
              <a:buNone/>
            </a:pPr>
            <a:r>
              <a:rPr lang="en-GB" spc="10" dirty="0">
                <a:latin typeface="Arial"/>
                <a:cs typeface="Arial"/>
              </a:rPr>
              <a:t>as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Internet has </a:t>
            </a:r>
            <a:r>
              <a:rPr lang="en-GB" spc="5" dirty="0">
                <a:latin typeface="Arial"/>
                <a:cs typeface="Arial"/>
              </a:rPr>
              <a:t>grown bigger </a:t>
            </a:r>
            <a:r>
              <a:rPr lang="en-GB" spc="10" dirty="0">
                <a:latin typeface="Arial"/>
                <a:cs typeface="Arial"/>
              </a:rPr>
              <a:t>and accumulated many  </a:t>
            </a:r>
            <a:r>
              <a:rPr lang="en-GB" spc="5" dirty="0">
                <a:latin typeface="Arial"/>
                <a:cs typeface="Arial"/>
              </a:rPr>
              <a:t>IPv4-only </a:t>
            </a:r>
            <a:r>
              <a:rPr lang="en-GB" spc="10" dirty="0">
                <a:latin typeface="Arial"/>
                <a:cs typeface="Arial"/>
              </a:rPr>
              <a:t>services, </a:t>
            </a:r>
            <a:r>
              <a:rPr lang="en-GB" spc="5" dirty="0">
                <a:latin typeface="Arial"/>
                <a:cs typeface="Arial"/>
              </a:rPr>
              <a:t>transition </a:t>
            </a:r>
            <a:r>
              <a:rPr lang="en-GB" spc="10" dirty="0">
                <a:latin typeface="Arial"/>
                <a:cs typeface="Arial"/>
              </a:rPr>
              <a:t>has </a:t>
            </a:r>
            <a:r>
              <a:rPr lang="en-GB" dirty="0">
                <a:latin typeface="Arial"/>
                <a:cs typeface="Arial"/>
              </a:rPr>
              <a:t>proven ...</a:t>
            </a:r>
            <a:r>
              <a:rPr lang="en-GB" spc="50" dirty="0">
                <a:latin typeface="Arial"/>
                <a:cs typeface="Arial"/>
              </a:rPr>
              <a:t> </a:t>
            </a:r>
            <a:r>
              <a:rPr lang="en-GB" dirty="0">
                <a:latin typeface="Arial"/>
                <a:cs typeface="Arial"/>
              </a:rPr>
              <a:t>Tricky</a:t>
            </a:r>
          </a:p>
          <a:p>
            <a:pPr marL="12065" marR="5080" indent="0">
              <a:lnSpc>
                <a:spcPct val="118900"/>
              </a:lnSpc>
              <a:spcBef>
                <a:spcPts val="310"/>
              </a:spcBef>
              <a:buNone/>
            </a:pPr>
            <a:endParaRPr lang="en-GB" dirty="0">
              <a:latin typeface="Arial"/>
              <a:cs typeface="Arial"/>
            </a:endParaRPr>
          </a:p>
          <a:p>
            <a:pPr marL="12065" marR="5080" indent="0">
              <a:lnSpc>
                <a:spcPct val="118900"/>
              </a:lnSpc>
              <a:spcBef>
                <a:spcPts val="310"/>
              </a:spcBef>
              <a:buNone/>
            </a:pPr>
            <a:r>
              <a:rPr lang="en-GB" dirty="0">
                <a:latin typeface="Arial"/>
                <a:cs typeface="Arial"/>
              </a:rPr>
              <a:t>Incentive issues </a:t>
            </a:r>
          </a:p>
          <a:p>
            <a:pPr marL="0" indent="0">
              <a:buNone/>
            </a:pPr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136</a:t>
            </a:fld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7678156-9CD6-C448-9F5B-D33CF389B9F8}"/>
              </a:ext>
            </a:extLst>
          </p:cNvPr>
          <p:cNvSpPr txBox="1"/>
          <p:nvPr/>
        </p:nvSpPr>
        <p:spPr>
          <a:xfrm>
            <a:off x="3352800" y="5156021"/>
            <a:ext cx="601065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/>
              <a:t>Virgin Media policy in 2010</a:t>
            </a:r>
          </a:p>
          <a:p>
            <a:endParaRPr lang="en-GB" dirty="0"/>
          </a:p>
          <a:p>
            <a:r>
              <a:rPr lang="en-GB" dirty="0"/>
              <a:t>….When IPV6 is rolled out across the whole of the Internet then a lot of the ISP's will roll out IPV6, ….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0001712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GB" sz="3600" dirty="0"/>
              <a:t>IPv6: </a:t>
            </a:r>
            <a:r>
              <a:rPr lang="en-GB" sz="3600" spc="-10" dirty="0"/>
              <a:t>why </a:t>
            </a:r>
            <a:r>
              <a:rPr lang="en-GB" sz="3600" spc="10" dirty="0"/>
              <a:t>has </a:t>
            </a:r>
            <a:r>
              <a:rPr lang="en-GB" sz="3600" spc="5" dirty="0"/>
              <a:t>the </a:t>
            </a:r>
            <a:r>
              <a:rPr lang="en-GB" sz="3600" dirty="0"/>
              <a:t>transition taken </a:t>
            </a:r>
            <a:r>
              <a:rPr lang="en-GB" sz="3600" spc="10" dirty="0"/>
              <a:t>so</a:t>
            </a:r>
            <a:r>
              <a:rPr lang="en-GB" sz="3600" spc="-20" dirty="0"/>
              <a:t> </a:t>
            </a:r>
            <a:r>
              <a:rPr lang="en-GB" sz="3600" spc="5" dirty="0"/>
              <a:t>long?</a:t>
            </a:r>
            <a:endParaRPr lang="en-GB" sz="360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756150"/>
          </a:xfrm>
        </p:spPr>
        <p:txBody>
          <a:bodyPr>
            <a:normAutofit/>
          </a:bodyPr>
          <a:lstStyle/>
          <a:p>
            <a:pPr>
              <a:spcBef>
                <a:spcPts val="605"/>
              </a:spcBef>
            </a:pPr>
            <a:r>
              <a:rPr lang="en-GB" spc="10" dirty="0"/>
              <a:t>IPv4 has/had </a:t>
            </a:r>
            <a:r>
              <a:rPr lang="en-GB" spc="5" dirty="0"/>
              <a:t>the</a:t>
            </a:r>
            <a:r>
              <a:rPr lang="en-GB" spc="-130" dirty="0"/>
              <a:t> </a:t>
            </a:r>
            <a:r>
              <a:rPr lang="en-GB" spc="10" dirty="0"/>
              <a:t>momentum</a:t>
            </a:r>
            <a:endParaRPr lang="en-GB" dirty="0">
              <a:latin typeface="Lucida Sans Unicode"/>
              <a:cs typeface="Lucida Sans Unicode"/>
            </a:endParaRPr>
          </a:p>
          <a:p>
            <a:pPr marL="0" indent="0">
              <a:lnSpc>
                <a:spcPct val="100000"/>
              </a:lnSpc>
              <a:spcBef>
                <a:spcPts val="515"/>
              </a:spcBef>
              <a:buNone/>
            </a:pPr>
            <a:r>
              <a:rPr lang="en-GB" sz="4400" spc="-135" baseline="6944" dirty="0">
                <a:solidFill>
                  <a:srgbClr val="53536E"/>
                </a:solidFill>
                <a:latin typeface="Lucida Sans Unicode"/>
                <a:cs typeface="Lucida Sans Unicode"/>
              </a:rPr>
              <a:t>		</a:t>
            </a:r>
            <a:r>
              <a:rPr lang="en-GB" dirty="0"/>
              <a:t>... </a:t>
            </a:r>
            <a:r>
              <a:rPr lang="en-GB" spc="10" dirty="0"/>
              <a:t>which </a:t>
            </a:r>
            <a:r>
              <a:rPr lang="en-GB" spc="5" dirty="0"/>
              <a:t>led to</a:t>
            </a:r>
            <a:r>
              <a:rPr lang="en-GB" spc="-60" dirty="0"/>
              <a:t> </a:t>
            </a:r>
            <a:r>
              <a:rPr lang="en-GB" spc="10" dirty="0"/>
              <a:t>CIDR</a:t>
            </a:r>
            <a:endParaRPr lang="en-GB" dirty="0">
              <a:latin typeface="Lucida Sans Unicode"/>
              <a:cs typeface="Lucida Sans Unicode"/>
            </a:endParaRPr>
          </a:p>
          <a:p>
            <a:pPr marL="0" indent="0">
              <a:lnSpc>
                <a:spcPct val="100000"/>
              </a:lnSpc>
              <a:spcBef>
                <a:spcPts val="355"/>
              </a:spcBef>
              <a:buNone/>
            </a:pPr>
            <a:r>
              <a:rPr lang="en-GB" sz="4400" spc="-135" baseline="6944" dirty="0">
                <a:solidFill>
                  <a:srgbClr val="53536E"/>
                </a:solidFill>
                <a:latin typeface="Lucida Sans Unicode"/>
                <a:cs typeface="Lucida Sans Unicode"/>
              </a:rPr>
              <a:t>		</a:t>
            </a:r>
            <a:r>
              <a:rPr lang="en-GB" dirty="0"/>
              <a:t>... </a:t>
            </a:r>
            <a:r>
              <a:rPr lang="en-GB" spc="10" dirty="0"/>
              <a:t>and encouraged RFC1918 space and</a:t>
            </a:r>
            <a:r>
              <a:rPr lang="en-GB" spc="-90" dirty="0"/>
              <a:t> </a:t>
            </a:r>
            <a:r>
              <a:rPr lang="en-GB" spc="-20" dirty="0"/>
              <a:t>NAT</a:t>
            </a:r>
          </a:p>
          <a:p>
            <a:pPr marL="0" indent="0">
              <a:lnSpc>
                <a:spcPct val="100000"/>
              </a:lnSpc>
              <a:spcBef>
                <a:spcPts val="355"/>
              </a:spcBef>
              <a:buNone/>
            </a:pPr>
            <a:endParaRPr lang="en-GB" spc="-20" dirty="0"/>
          </a:p>
          <a:p>
            <a:pPr>
              <a:spcBef>
                <a:spcPts val="355"/>
              </a:spcBef>
            </a:pPr>
            <a:r>
              <a:rPr lang="en-GB" sz="2800" spc="-5" dirty="0"/>
              <a:t>IPv4 </a:t>
            </a:r>
            <a:r>
              <a:rPr lang="en-GB" sz="2800" spc="-40" dirty="0"/>
              <a:t>NAT </a:t>
            </a:r>
            <a:r>
              <a:rPr lang="en-GB" sz="2800" spc="-5" dirty="0"/>
              <a:t>was covered earlier in this topic (reminder)</a:t>
            </a:r>
          </a:p>
          <a:p>
            <a:pPr lvl="1">
              <a:spcBef>
                <a:spcPts val="355"/>
              </a:spcBef>
            </a:pPr>
            <a:r>
              <a:rPr lang="en-GB" sz="2400" spc="-10" dirty="0"/>
              <a:t>your </a:t>
            </a:r>
            <a:r>
              <a:rPr lang="en-GB" sz="2400" spc="-5" dirty="0"/>
              <a:t>ISP hands </a:t>
            </a:r>
            <a:r>
              <a:rPr lang="en-GB" sz="2400" spc="-10" dirty="0"/>
              <a:t>you </a:t>
            </a:r>
            <a:r>
              <a:rPr lang="en-GB" sz="2400" spc="-5" dirty="0"/>
              <a:t>only one IPv4 address</a:t>
            </a:r>
          </a:p>
          <a:p>
            <a:pPr lvl="1">
              <a:spcBef>
                <a:spcPts val="355"/>
              </a:spcBef>
            </a:pPr>
            <a:r>
              <a:rPr lang="en-GB" sz="2400" spc="-10" dirty="0"/>
              <a:t>you  </a:t>
            </a:r>
            <a:r>
              <a:rPr lang="en-GB" sz="2400" spc="-5" dirty="0"/>
              <a:t>share that across multiple </a:t>
            </a:r>
            <a:r>
              <a:rPr lang="en-GB" sz="2400" spc="-10" dirty="0"/>
              <a:t>devices </a:t>
            </a:r>
            <a:r>
              <a:rPr lang="en-GB" sz="2400" spc="-5" dirty="0"/>
              <a:t>in </a:t>
            </a:r>
            <a:r>
              <a:rPr lang="en-GB" sz="2400" spc="-10" dirty="0"/>
              <a:t>your </a:t>
            </a:r>
            <a:r>
              <a:rPr lang="en-GB" sz="2400" spc="-5" dirty="0"/>
              <a:t>household</a:t>
            </a:r>
          </a:p>
          <a:p>
            <a:pPr lvl="1">
              <a:spcBef>
                <a:spcPts val="355"/>
              </a:spcBef>
            </a:pPr>
            <a:r>
              <a:rPr lang="en-GB" sz="2400" spc="-5" dirty="0"/>
              <a:t>The </a:t>
            </a:r>
            <a:r>
              <a:rPr lang="en-GB" sz="2400" spc="-40" dirty="0"/>
              <a:t>NAT  </a:t>
            </a:r>
            <a:r>
              <a:rPr lang="en-GB" sz="2400" spc="-5" dirty="0"/>
              <a:t>handles all the translation between </a:t>
            </a:r>
            <a:r>
              <a:rPr lang="en-GB" sz="2400" dirty="0"/>
              <a:t>internal </a:t>
            </a:r>
            <a:r>
              <a:rPr lang="en-GB" sz="2400" spc="-5" dirty="0"/>
              <a:t>(“private”) and external  (“public”)</a:t>
            </a:r>
            <a:r>
              <a:rPr lang="en-GB" sz="2400" spc="-10" dirty="0"/>
              <a:t> </a:t>
            </a:r>
            <a:r>
              <a:rPr lang="en-GB" sz="2400" spc="-5" dirty="0"/>
              <a:t>space</a:t>
            </a:r>
            <a:endParaRPr lang="en-GB" sz="2400" dirty="0">
              <a:latin typeface="Lucida Sans Unicode"/>
              <a:cs typeface="Lucida Sans Unicode"/>
            </a:endParaRPr>
          </a:p>
          <a:p>
            <a:pPr marL="0" indent="0">
              <a:buNone/>
            </a:pPr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137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0978653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Transition tech: outline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spcBef>
                <a:spcPts val="605"/>
              </a:spcBef>
            </a:pPr>
            <a:r>
              <a:rPr lang="en-GB" dirty="0">
                <a:latin typeface="Arial"/>
                <a:cs typeface="Arial"/>
              </a:rPr>
              <a:t>Tunnelling</a:t>
            </a:r>
          </a:p>
          <a:p>
            <a:pPr>
              <a:spcBef>
                <a:spcPts val="605"/>
              </a:spcBef>
            </a:pPr>
            <a:r>
              <a:rPr lang="en-GB" spc="5" dirty="0">
                <a:latin typeface="Arial"/>
                <a:cs typeface="Arial"/>
              </a:rPr>
              <a:t>dual-stacked </a:t>
            </a:r>
            <a:r>
              <a:rPr lang="en-GB" spc="10" dirty="0">
                <a:latin typeface="Arial"/>
                <a:cs typeface="Arial"/>
              </a:rPr>
              <a:t>services, and </a:t>
            </a:r>
            <a:r>
              <a:rPr lang="en-GB" spc="5" dirty="0">
                <a:latin typeface="Arial"/>
                <a:cs typeface="Arial"/>
              </a:rPr>
              <a:t>happy</a:t>
            </a:r>
            <a:r>
              <a:rPr lang="en-GB" dirty="0">
                <a:latin typeface="Arial"/>
                <a:cs typeface="Arial"/>
              </a:rPr>
              <a:t> eyeballs</a:t>
            </a:r>
          </a:p>
          <a:p>
            <a:pPr>
              <a:spcBef>
                <a:spcPts val="605"/>
              </a:spcBef>
            </a:pPr>
            <a:r>
              <a:rPr lang="en-GB" spc="15" dirty="0">
                <a:latin typeface="Arial"/>
                <a:cs typeface="Arial"/>
              </a:rPr>
              <a:t>DNS64 </a:t>
            </a:r>
            <a:r>
              <a:rPr lang="en-GB" spc="10" dirty="0">
                <a:latin typeface="Arial"/>
                <a:cs typeface="Arial"/>
              </a:rPr>
              <a:t>and</a:t>
            </a:r>
            <a:r>
              <a:rPr lang="en-GB" spc="25" dirty="0">
                <a:latin typeface="Arial"/>
                <a:cs typeface="Arial"/>
              </a:rPr>
              <a:t> </a:t>
            </a:r>
            <a:r>
              <a:rPr lang="en-GB" spc="-5" dirty="0">
                <a:latin typeface="Arial"/>
                <a:cs typeface="Arial"/>
              </a:rPr>
              <a:t>NAT64</a:t>
            </a:r>
            <a:r>
              <a:rPr lang="en-GB" sz="3600" spc="-7" baseline="31746" dirty="0">
                <a:latin typeface="Arial"/>
                <a:cs typeface="Arial"/>
              </a:rPr>
              <a:t>8</a:t>
            </a:r>
          </a:p>
          <a:p>
            <a:pPr>
              <a:spcBef>
                <a:spcPts val="605"/>
              </a:spcBef>
            </a:pPr>
            <a:r>
              <a:rPr lang="en-GB" dirty="0">
                <a:latin typeface="Arial"/>
                <a:cs typeface="Arial"/>
              </a:rPr>
              <a:t>464XLAT</a:t>
            </a:r>
          </a:p>
          <a:p>
            <a:pPr>
              <a:spcBef>
                <a:spcPts val="605"/>
              </a:spcBef>
            </a:pPr>
            <a:r>
              <a:rPr lang="en-GB" spc="15" dirty="0">
                <a:latin typeface="Arial"/>
                <a:cs typeface="Arial"/>
              </a:rPr>
              <a:t>DNS</a:t>
            </a:r>
            <a:r>
              <a:rPr lang="en-GB" spc="-114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behaviour</a:t>
            </a:r>
            <a:endParaRPr lang="en-GB" dirty="0">
              <a:latin typeface="Arial"/>
              <a:cs typeface="Arial"/>
            </a:endParaRPr>
          </a:p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138</a:t>
            </a:fld>
            <a:endParaRPr lang="en-US"/>
          </a:p>
        </p:txBody>
      </p:sp>
      <p:sp>
        <p:nvSpPr>
          <p:cNvPr id="5" name="object 6">
            <a:extLst>
              <a:ext uri="{FF2B5EF4-FFF2-40B4-BE49-F238E27FC236}">
                <a16:creationId xmlns:a16="http://schemas.microsoft.com/office/drawing/2014/main" id="{69B3B4AE-F2CE-354F-8078-843789476209}"/>
              </a:ext>
            </a:extLst>
          </p:cNvPr>
          <p:cNvSpPr txBox="1"/>
          <p:nvPr/>
        </p:nvSpPr>
        <p:spPr>
          <a:xfrm>
            <a:off x="457200" y="6423817"/>
            <a:ext cx="4837494" cy="23019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7" baseline="32407" dirty="0">
                <a:latin typeface="Arial"/>
                <a:cs typeface="Arial"/>
              </a:rPr>
              <a:t>8</a:t>
            </a:r>
            <a:r>
              <a:rPr sz="1400" spc="5" dirty="0">
                <a:latin typeface="Courier New"/>
                <a:cs typeface="Courier New"/>
                <a:hlinkClick r:id="rId2"/>
              </a:rPr>
              <a:t>https://tools.ietf.org/html/rfc6146</a:t>
            </a:r>
            <a:endParaRPr sz="1400" dirty="0">
              <a:latin typeface="Courier New"/>
              <a:cs typeface="Courier New"/>
            </a:endParaRPr>
          </a:p>
        </p:txBody>
      </p:sp>
    </p:spTree>
    <p:extLst>
      <p:ext uri="{BB962C8B-B14F-4D97-AF65-F5344CB8AC3E}">
        <p14:creationId xmlns:p14="http://schemas.microsoft.com/office/powerpoint/2010/main" val="1326384141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Transition tech: outline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spcBef>
                <a:spcPts val="605"/>
              </a:spcBef>
            </a:pPr>
            <a:r>
              <a:rPr lang="en-GB" dirty="0">
                <a:latin typeface="Arial"/>
                <a:cs typeface="Arial"/>
              </a:rPr>
              <a:t>Tunnelling</a:t>
            </a:r>
          </a:p>
          <a:p>
            <a:pPr>
              <a:spcBef>
                <a:spcPts val="605"/>
              </a:spcBef>
            </a:pPr>
            <a:r>
              <a:rPr lang="en-GB" spc="5" dirty="0">
                <a:latin typeface="Arial"/>
                <a:cs typeface="Arial"/>
              </a:rPr>
              <a:t>dual-stacked </a:t>
            </a:r>
            <a:r>
              <a:rPr lang="en-GB" spc="10" dirty="0">
                <a:latin typeface="Arial"/>
                <a:cs typeface="Arial"/>
              </a:rPr>
              <a:t>services, and </a:t>
            </a:r>
            <a:r>
              <a:rPr lang="en-GB" spc="5" dirty="0">
                <a:latin typeface="Arial"/>
                <a:cs typeface="Arial"/>
              </a:rPr>
              <a:t>happy</a:t>
            </a:r>
            <a:r>
              <a:rPr lang="en-GB" dirty="0">
                <a:latin typeface="Arial"/>
                <a:cs typeface="Arial"/>
              </a:rPr>
              <a:t> eyeballs</a:t>
            </a:r>
          </a:p>
          <a:p>
            <a:pPr>
              <a:spcBef>
                <a:spcPts val="605"/>
              </a:spcBef>
            </a:pPr>
            <a:r>
              <a:rPr lang="en-GB" spc="15" dirty="0">
                <a:latin typeface="Arial"/>
                <a:cs typeface="Arial"/>
              </a:rPr>
              <a:t>DNS64 </a:t>
            </a:r>
            <a:r>
              <a:rPr lang="en-GB" spc="10" dirty="0">
                <a:latin typeface="Arial"/>
                <a:cs typeface="Arial"/>
              </a:rPr>
              <a:t>and</a:t>
            </a:r>
            <a:r>
              <a:rPr lang="en-GB" spc="25" dirty="0">
                <a:latin typeface="Arial"/>
                <a:cs typeface="Arial"/>
              </a:rPr>
              <a:t> </a:t>
            </a:r>
            <a:r>
              <a:rPr lang="en-GB" spc="-5" dirty="0">
                <a:latin typeface="Arial"/>
                <a:cs typeface="Arial"/>
              </a:rPr>
              <a:t>NAT64</a:t>
            </a:r>
            <a:r>
              <a:rPr lang="en-GB" sz="3600" spc="-7" baseline="31746" dirty="0">
                <a:latin typeface="Arial"/>
                <a:cs typeface="Arial"/>
              </a:rPr>
              <a:t>8</a:t>
            </a:r>
          </a:p>
          <a:p>
            <a:pPr>
              <a:spcBef>
                <a:spcPts val="605"/>
              </a:spcBef>
            </a:pPr>
            <a:r>
              <a:rPr lang="en-GB" dirty="0">
                <a:latin typeface="Arial"/>
                <a:cs typeface="Arial"/>
              </a:rPr>
              <a:t>464XLAT</a:t>
            </a:r>
          </a:p>
          <a:p>
            <a:pPr>
              <a:spcBef>
                <a:spcPts val="605"/>
              </a:spcBef>
            </a:pPr>
            <a:r>
              <a:rPr lang="en-GB" spc="15" dirty="0">
                <a:latin typeface="Arial"/>
                <a:cs typeface="Arial"/>
              </a:rPr>
              <a:t>DNS</a:t>
            </a:r>
            <a:r>
              <a:rPr lang="en-GB" spc="-114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behaviour</a:t>
            </a:r>
            <a:endParaRPr lang="en-GB" dirty="0">
              <a:latin typeface="Arial"/>
              <a:cs typeface="Arial"/>
            </a:endParaRPr>
          </a:p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139</a:t>
            </a:fld>
            <a:endParaRPr lang="en-US"/>
          </a:p>
        </p:txBody>
      </p:sp>
      <p:sp>
        <p:nvSpPr>
          <p:cNvPr id="5" name="object 6">
            <a:extLst>
              <a:ext uri="{FF2B5EF4-FFF2-40B4-BE49-F238E27FC236}">
                <a16:creationId xmlns:a16="http://schemas.microsoft.com/office/drawing/2014/main" id="{69B3B4AE-F2CE-354F-8078-843789476209}"/>
              </a:ext>
            </a:extLst>
          </p:cNvPr>
          <p:cNvSpPr txBox="1"/>
          <p:nvPr/>
        </p:nvSpPr>
        <p:spPr>
          <a:xfrm>
            <a:off x="457200" y="6423817"/>
            <a:ext cx="4837494" cy="23019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7" baseline="32407" dirty="0">
                <a:latin typeface="Arial"/>
                <a:cs typeface="Arial"/>
              </a:rPr>
              <a:t>8</a:t>
            </a:r>
            <a:r>
              <a:rPr sz="1400" spc="5" dirty="0">
                <a:latin typeface="Courier New"/>
                <a:cs typeface="Courier New"/>
                <a:hlinkClick r:id="rId2"/>
              </a:rPr>
              <a:t>https://tools.ietf.org/html/rfc6146</a:t>
            </a:r>
            <a:endParaRPr sz="1400" dirty="0">
              <a:latin typeface="Courier New"/>
              <a:cs typeface="Courier New"/>
            </a:endParaRPr>
          </a:p>
        </p:txBody>
      </p:sp>
      <p:pic>
        <p:nvPicPr>
          <p:cNvPr id="8" name="Picture 7" descr="Text&#10;&#10;Description automatically generated">
            <a:extLst>
              <a:ext uri="{FF2B5EF4-FFF2-40B4-BE49-F238E27FC236}">
                <a16:creationId xmlns:a16="http://schemas.microsoft.com/office/drawing/2014/main" id="{5F3188B8-F532-9547-9178-FB7DBF3E7D3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2600" y="2237740"/>
            <a:ext cx="8204200" cy="2870200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5274A8C4-B19D-254F-B2D8-62E78FCBDF46}"/>
              </a:ext>
            </a:extLst>
          </p:cNvPr>
          <p:cNvSpPr txBox="1"/>
          <p:nvPr/>
        </p:nvSpPr>
        <p:spPr>
          <a:xfrm>
            <a:off x="731520" y="5107940"/>
            <a:ext cx="721766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/>
              <a:t>Think of it as an IPv6 VPN service; which is essentially what it is</a:t>
            </a:r>
          </a:p>
        </p:txBody>
      </p:sp>
    </p:spTree>
    <p:extLst>
      <p:ext uri="{BB962C8B-B14F-4D97-AF65-F5344CB8AC3E}">
        <p14:creationId xmlns:p14="http://schemas.microsoft.com/office/powerpoint/2010/main" val="238352439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9" name="Rectangle 3">
            <a:extLst>
              <a:ext uri="{FF2B5EF4-FFF2-40B4-BE49-F238E27FC236}">
                <a16:creationId xmlns:a16="http://schemas.microsoft.com/office/drawing/2014/main" id="{254CBF17-1C44-7B41-86C8-2E46418052D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914400"/>
          </a:xfrm>
        </p:spPr>
        <p:txBody>
          <a:bodyPr/>
          <a:lstStyle/>
          <a:p>
            <a:r>
              <a:rPr lang="en-US" altLang="en-US" dirty="0"/>
              <a:t>Basic Operation of Router</a:t>
            </a:r>
          </a:p>
        </p:txBody>
      </p:sp>
      <p:grpSp>
        <p:nvGrpSpPr>
          <p:cNvPr id="14340" name="Group 4">
            <a:extLst>
              <a:ext uri="{FF2B5EF4-FFF2-40B4-BE49-F238E27FC236}">
                <a16:creationId xmlns:a16="http://schemas.microsoft.com/office/drawing/2014/main" id="{D79A9635-BFCE-0342-9E51-ADEAB6737702}"/>
              </a:ext>
            </a:extLst>
          </p:cNvPr>
          <p:cNvGrpSpPr>
            <a:grpSpLocks/>
          </p:cNvGrpSpPr>
          <p:nvPr/>
        </p:nvGrpSpPr>
        <p:grpSpPr bwMode="auto">
          <a:xfrm>
            <a:off x="136525" y="914400"/>
            <a:ext cx="8543925" cy="4049713"/>
            <a:chOff x="86" y="1008"/>
            <a:chExt cx="5382" cy="2551"/>
          </a:xfrm>
        </p:grpSpPr>
        <p:sp>
          <p:nvSpPr>
            <p:cNvPr id="14365" name="Text Box 5">
              <a:extLst>
                <a:ext uri="{FF2B5EF4-FFF2-40B4-BE49-F238E27FC236}">
                  <a16:creationId xmlns:a16="http://schemas.microsoft.com/office/drawing/2014/main" id="{221BBFB4-8911-074F-91EA-2AE85F59A0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40" y="1008"/>
              <a:ext cx="35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R3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  <p:grpSp>
          <p:nvGrpSpPr>
            <p:cNvPr id="14366" name="Group 6">
              <a:extLst>
                <a:ext uri="{FF2B5EF4-FFF2-40B4-BE49-F238E27FC236}">
                  <a16:creationId xmlns:a16="http://schemas.microsoft.com/office/drawing/2014/main" id="{745A46F1-E79A-1349-8BD3-2E0612D2B7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" y="1293"/>
              <a:ext cx="5382" cy="2266"/>
              <a:chOff x="86" y="1293"/>
              <a:chExt cx="5382" cy="2266"/>
            </a:xfrm>
          </p:grpSpPr>
          <p:sp>
            <p:nvSpPr>
              <p:cNvPr id="14367" name="Line 7">
                <a:extLst>
                  <a:ext uri="{FF2B5EF4-FFF2-40B4-BE49-F238E27FC236}">
                    <a16:creationId xmlns:a16="http://schemas.microsoft.com/office/drawing/2014/main" id="{0BE7DF51-76B8-2C45-A9F1-D081313DBD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20" y="1520"/>
                <a:ext cx="720" cy="12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68" name="Line 8">
                <a:extLst>
                  <a:ext uri="{FF2B5EF4-FFF2-40B4-BE49-F238E27FC236}">
                    <a16:creationId xmlns:a16="http://schemas.microsoft.com/office/drawing/2014/main" id="{0DB51A7D-211C-004A-9705-43953B29EB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640" y="1507"/>
                <a:ext cx="1104" cy="127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69" name="Line 9">
                <a:extLst>
                  <a:ext uri="{FF2B5EF4-FFF2-40B4-BE49-F238E27FC236}">
                    <a16:creationId xmlns:a16="http://schemas.microsoft.com/office/drawing/2014/main" id="{696AE46F-F27B-0B48-A6DE-0CAD781D88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640" y="1503"/>
                <a:ext cx="1248" cy="41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0" name="Line 10">
                <a:extLst>
                  <a:ext uri="{FF2B5EF4-FFF2-40B4-BE49-F238E27FC236}">
                    <a16:creationId xmlns:a16="http://schemas.microsoft.com/office/drawing/2014/main" id="{61B21FCE-BED1-9440-9FEF-EA610BE919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76" y="1539"/>
                <a:ext cx="912" cy="28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1" name="Line 11">
                <a:extLst>
                  <a:ext uri="{FF2B5EF4-FFF2-40B4-BE49-F238E27FC236}">
                    <a16:creationId xmlns:a16="http://schemas.microsoft.com/office/drawing/2014/main" id="{A761565C-C257-874A-B137-7FC2A290A6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74" y="1915"/>
                <a:ext cx="154" cy="82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2" name="Line 12">
                <a:extLst>
                  <a:ext uri="{FF2B5EF4-FFF2-40B4-BE49-F238E27FC236}">
                    <a16:creationId xmlns:a16="http://schemas.microsoft.com/office/drawing/2014/main" id="{07F0EA1F-9F38-2648-9AEB-E9E6436716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72" y="2733"/>
                <a:ext cx="1920" cy="19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3" name="Line 13">
                <a:extLst>
                  <a:ext uri="{FF2B5EF4-FFF2-40B4-BE49-F238E27FC236}">
                    <a16:creationId xmlns:a16="http://schemas.microsoft.com/office/drawing/2014/main" id="{5213D900-75F3-0942-BB0C-85E2CFA3A7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42" y="1840"/>
                <a:ext cx="41" cy="106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4" name="Line 14">
                <a:extLst>
                  <a:ext uri="{FF2B5EF4-FFF2-40B4-BE49-F238E27FC236}">
                    <a16:creationId xmlns:a16="http://schemas.microsoft.com/office/drawing/2014/main" id="{2761E927-B10B-7047-ACD6-09CD6F9B12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2" y="1620"/>
                <a:ext cx="1314" cy="20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5" name="Line 15">
                <a:extLst>
                  <a:ext uri="{FF2B5EF4-FFF2-40B4-BE49-F238E27FC236}">
                    <a16:creationId xmlns:a16="http://schemas.microsoft.com/office/drawing/2014/main" id="{F9104BD3-AABE-9640-9E16-B6A058202B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2" y="1824"/>
                <a:ext cx="1266" cy="59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6" name="Line 16">
                <a:extLst>
                  <a:ext uri="{FF2B5EF4-FFF2-40B4-BE49-F238E27FC236}">
                    <a16:creationId xmlns:a16="http://schemas.microsoft.com/office/drawing/2014/main" id="{C0E5F5C4-D1E0-DB48-957D-0BD284E5E6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40" y="1620"/>
                <a:ext cx="1127" cy="297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7" name="Line 17">
                <a:extLst>
                  <a:ext uri="{FF2B5EF4-FFF2-40B4-BE49-F238E27FC236}">
                    <a16:creationId xmlns:a16="http://schemas.microsoft.com/office/drawing/2014/main" id="{4634A1F4-C2E3-054F-83BF-07E05359A2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0" y="1917"/>
                <a:ext cx="1279" cy="658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8" name="Line 18">
                <a:extLst>
                  <a:ext uri="{FF2B5EF4-FFF2-40B4-BE49-F238E27FC236}">
                    <a16:creationId xmlns:a16="http://schemas.microsoft.com/office/drawing/2014/main" id="{78E973BC-F2FB-2041-A7A6-0C11AE080F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76" y="2685"/>
                <a:ext cx="1344" cy="38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9" name="Line 19">
                <a:extLst>
                  <a:ext uri="{FF2B5EF4-FFF2-40B4-BE49-F238E27FC236}">
                    <a16:creationId xmlns:a16="http://schemas.microsoft.com/office/drawing/2014/main" id="{E0A8CEF8-955B-6D47-86EC-3B9D9C6C7D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0" y="2877"/>
                <a:ext cx="1030" cy="38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4380" name="Group 20">
                <a:extLst>
                  <a:ext uri="{FF2B5EF4-FFF2-40B4-BE49-F238E27FC236}">
                    <a16:creationId xmlns:a16="http://schemas.microsoft.com/office/drawing/2014/main" id="{69008B6E-3C65-C34E-BAF8-C01F5AE0C79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8" y="1485"/>
                <a:ext cx="475" cy="442"/>
                <a:chOff x="192" y="1632"/>
                <a:chExt cx="475" cy="442"/>
              </a:xfrm>
            </p:grpSpPr>
            <p:sp>
              <p:nvSpPr>
                <p:cNvPr id="14596" name="Rectangle 21">
                  <a:extLst>
                    <a:ext uri="{FF2B5EF4-FFF2-40B4-BE49-F238E27FC236}">
                      <a16:creationId xmlns:a16="http://schemas.microsoft.com/office/drawing/2014/main" id="{C4EF7887-6382-9048-A74F-92B1EB8632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597" name="Rectangle 22">
                  <a:extLst>
                    <a:ext uri="{FF2B5EF4-FFF2-40B4-BE49-F238E27FC236}">
                      <a16:creationId xmlns:a16="http://schemas.microsoft.com/office/drawing/2014/main" id="{939773D9-098A-7547-8401-E2B23B005E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98" name="Group 23">
                  <a:extLst>
                    <a:ext uri="{FF2B5EF4-FFF2-40B4-BE49-F238E27FC236}">
                      <a16:creationId xmlns:a16="http://schemas.microsoft.com/office/drawing/2014/main" id="{E61B4577-27A6-3F4E-885D-DDFD95EF154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599" name="Rectangle 24">
                    <a:extLst>
                      <a:ext uri="{FF2B5EF4-FFF2-40B4-BE49-F238E27FC236}">
                        <a16:creationId xmlns:a16="http://schemas.microsoft.com/office/drawing/2014/main" id="{EE2481F1-47D7-E448-8DAF-D6261A126C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600" name="Group 25">
                    <a:extLst>
                      <a:ext uri="{FF2B5EF4-FFF2-40B4-BE49-F238E27FC236}">
                        <a16:creationId xmlns:a16="http://schemas.microsoft.com/office/drawing/2014/main" id="{4A47A801-4AF6-D84D-BE39-DC995FBC07C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601" name="Freeform 26">
                      <a:extLst>
                        <a:ext uri="{FF2B5EF4-FFF2-40B4-BE49-F238E27FC236}">
                          <a16:creationId xmlns:a16="http://schemas.microsoft.com/office/drawing/2014/main" id="{64854318-5A57-574C-8E5C-07D83313D9B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2" name="Freeform 27">
                      <a:extLst>
                        <a:ext uri="{FF2B5EF4-FFF2-40B4-BE49-F238E27FC236}">
                          <a16:creationId xmlns:a16="http://schemas.microsoft.com/office/drawing/2014/main" id="{60B62F15-262E-9942-B4C0-AA6200B57C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3" name="Freeform 28">
                      <a:extLst>
                        <a:ext uri="{FF2B5EF4-FFF2-40B4-BE49-F238E27FC236}">
                          <a16:creationId xmlns:a16="http://schemas.microsoft.com/office/drawing/2014/main" id="{713ED5BB-7A9D-D24A-B719-4E3CE8C1310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4" name="Freeform 29">
                      <a:extLst>
                        <a:ext uri="{FF2B5EF4-FFF2-40B4-BE49-F238E27FC236}">
                          <a16:creationId xmlns:a16="http://schemas.microsoft.com/office/drawing/2014/main" id="{3CC76886-4952-AF40-A10A-848059E08B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5" name="Freeform 30">
                      <a:extLst>
                        <a:ext uri="{FF2B5EF4-FFF2-40B4-BE49-F238E27FC236}">
                          <a16:creationId xmlns:a16="http://schemas.microsoft.com/office/drawing/2014/main" id="{133F95F4-6FB1-C643-8587-760926C4952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6" name="Freeform 31">
                      <a:extLst>
                        <a:ext uri="{FF2B5EF4-FFF2-40B4-BE49-F238E27FC236}">
                          <a16:creationId xmlns:a16="http://schemas.microsoft.com/office/drawing/2014/main" id="{2A4DCFF6-9995-F443-A21B-FCBDBA49FAC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7" name="Freeform 32">
                      <a:extLst>
                        <a:ext uri="{FF2B5EF4-FFF2-40B4-BE49-F238E27FC236}">
                          <a16:creationId xmlns:a16="http://schemas.microsoft.com/office/drawing/2014/main" id="{AB115F72-6B30-CE41-B6A6-CE311E070EF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8" name="Freeform 33">
                      <a:extLst>
                        <a:ext uri="{FF2B5EF4-FFF2-40B4-BE49-F238E27FC236}">
                          <a16:creationId xmlns:a16="http://schemas.microsoft.com/office/drawing/2014/main" id="{62695819-9FFA-A64C-8108-98C04A01FD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9" name="Freeform 34">
                      <a:extLst>
                        <a:ext uri="{FF2B5EF4-FFF2-40B4-BE49-F238E27FC236}">
                          <a16:creationId xmlns:a16="http://schemas.microsoft.com/office/drawing/2014/main" id="{F127E69B-F3A1-A64D-BA0E-CDA36BF7F9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0" name="Freeform 35">
                      <a:extLst>
                        <a:ext uri="{FF2B5EF4-FFF2-40B4-BE49-F238E27FC236}">
                          <a16:creationId xmlns:a16="http://schemas.microsoft.com/office/drawing/2014/main" id="{397B8F28-C5C7-3345-99A5-0D413E98A26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1" name="Freeform 36">
                      <a:extLst>
                        <a:ext uri="{FF2B5EF4-FFF2-40B4-BE49-F238E27FC236}">
                          <a16:creationId xmlns:a16="http://schemas.microsoft.com/office/drawing/2014/main" id="{6D0B6253-B95B-454D-BDDA-41383B5F256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2" name="Freeform 37">
                      <a:extLst>
                        <a:ext uri="{FF2B5EF4-FFF2-40B4-BE49-F238E27FC236}">
                          <a16:creationId xmlns:a16="http://schemas.microsoft.com/office/drawing/2014/main" id="{A59816C5-FDCC-594D-B81D-B2308713EBC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3" name="Freeform 38">
                      <a:extLst>
                        <a:ext uri="{FF2B5EF4-FFF2-40B4-BE49-F238E27FC236}">
                          <a16:creationId xmlns:a16="http://schemas.microsoft.com/office/drawing/2014/main" id="{6E5C2544-452A-AF47-AA5A-C3F482C8EB3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4" name="Freeform 39">
                      <a:extLst>
                        <a:ext uri="{FF2B5EF4-FFF2-40B4-BE49-F238E27FC236}">
                          <a16:creationId xmlns:a16="http://schemas.microsoft.com/office/drawing/2014/main" id="{F1C4D69D-FAFD-4643-88FE-E6B910C08CB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5" name="Freeform 40">
                      <a:extLst>
                        <a:ext uri="{FF2B5EF4-FFF2-40B4-BE49-F238E27FC236}">
                          <a16:creationId xmlns:a16="http://schemas.microsoft.com/office/drawing/2014/main" id="{27326036-E442-3C48-8F4A-8BF328828A1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6" name="Freeform 41">
                      <a:extLst>
                        <a:ext uri="{FF2B5EF4-FFF2-40B4-BE49-F238E27FC236}">
                          <a16:creationId xmlns:a16="http://schemas.microsoft.com/office/drawing/2014/main" id="{30D90CFB-FE35-6F4A-AA1A-6AD1FB25902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7" name="Freeform 42">
                      <a:extLst>
                        <a:ext uri="{FF2B5EF4-FFF2-40B4-BE49-F238E27FC236}">
                          <a16:creationId xmlns:a16="http://schemas.microsoft.com/office/drawing/2014/main" id="{7FF58538-6F77-A64E-B2ED-C082AF3C49F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8" name="Freeform 43">
                      <a:extLst>
                        <a:ext uri="{FF2B5EF4-FFF2-40B4-BE49-F238E27FC236}">
                          <a16:creationId xmlns:a16="http://schemas.microsoft.com/office/drawing/2014/main" id="{3323F22B-40B6-2544-912E-C9BFEF83A0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9" name="Freeform 44">
                      <a:extLst>
                        <a:ext uri="{FF2B5EF4-FFF2-40B4-BE49-F238E27FC236}">
                          <a16:creationId xmlns:a16="http://schemas.microsoft.com/office/drawing/2014/main" id="{1EE1119D-7820-F44C-9943-869EF558D73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0" name="Freeform 45">
                      <a:extLst>
                        <a:ext uri="{FF2B5EF4-FFF2-40B4-BE49-F238E27FC236}">
                          <a16:creationId xmlns:a16="http://schemas.microsoft.com/office/drawing/2014/main" id="{05CD2C48-A5CA-F044-B741-74F24E4738E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1" name="Freeform 46">
                      <a:extLst>
                        <a:ext uri="{FF2B5EF4-FFF2-40B4-BE49-F238E27FC236}">
                          <a16:creationId xmlns:a16="http://schemas.microsoft.com/office/drawing/2014/main" id="{AB784F03-0153-BC40-9BB4-E604D955A74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2" name="Freeform 47">
                      <a:extLst>
                        <a:ext uri="{FF2B5EF4-FFF2-40B4-BE49-F238E27FC236}">
                          <a16:creationId xmlns:a16="http://schemas.microsoft.com/office/drawing/2014/main" id="{C005BA60-F002-014F-B5E3-70C38A30CC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3" name="Freeform 48">
                      <a:extLst>
                        <a:ext uri="{FF2B5EF4-FFF2-40B4-BE49-F238E27FC236}">
                          <a16:creationId xmlns:a16="http://schemas.microsoft.com/office/drawing/2014/main" id="{BF8DACEC-9581-7E4C-8740-E7C4157C219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4" name="Freeform 49">
                      <a:extLst>
                        <a:ext uri="{FF2B5EF4-FFF2-40B4-BE49-F238E27FC236}">
                          <a16:creationId xmlns:a16="http://schemas.microsoft.com/office/drawing/2014/main" id="{7DE4337F-6C94-734B-8561-B9CC511CA46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5" name="Freeform 50">
                      <a:extLst>
                        <a:ext uri="{FF2B5EF4-FFF2-40B4-BE49-F238E27FC236}">
                          <a16:creationId xmlns:a16="http://schemas.microsoft.com/office/drawing/2014/main" id="{3A3DB1F2-2BB1-D347-A363-D502DE5A2DB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6" name="Freeform 51">
                      <a:extLst>
                        <a:ext uri="{FF2B5EF4-FFF2-40B4-BE49-F238E27FC236}">
                          <a16:creationId xmlns:a16="http://schemas.microsoft.com/office/drawing/2014/main" id="{D7199C95-6C28-324A-9176-280CF59BF5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7" name="Freeform 52">
                      <a:extLst>
                        <a:ext uri="{FF2B5EF4-FFF2-40B4-BE49-F238E27FC236}">
                          <a16:creationId xmlns:a16="http://schemas.microsoft.com/office/drawing/2014/main" id="{0261325D-B6D0-8848-9B23-DCB8C3DDEF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8" name="Freeform 53">
                      <a:extLst>
                        <a:ext uri="{FF2B5EF4-FFF2-40B4-BE49-F238E27FC236}">
                          <a16:creationId xmlns:a16="http://schemas.microsoft.com/office/drawing/2014/main" id="{BC93E123-7707-1E45-B6E8-B7D000C0BD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9" name="Freeform 54">
                      <a:extLst>
                        <a:ext uri="{FF2B5EF4-FFF2-40B4-BE49-F238E27FC236}">
                          <a16:creationId xmlns:a16="http://schemas.microsoft.com/office/drawing/2014/main" id="{95573953-667C-C44F-B6BF-DCCC22DF2AF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30" name="Freeform 55">
                      <a:extLst>
                        <a:ext uri="{FF2B5EF4-FFF2-40B4-BE49-F238E27FC236}">
                          <a16:creationId xmlns:a16="http://schemas.microsoft.com/office/drawing/2014/main" id="{427D5BB0-B68A-2646-B172-53BD0657083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1" name="Group 56">
                <a:extLst>
                  <a:ext uri="{FF2B5EF4-FFF2-40B4-BE49-F238E27FC236}">
                    <a16:creationId xmlns:a16="http://schemas.microsoft.com/office/drawing/2014/main" id="{65B9D190-432A-4B47-B729-0D56464AC68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1" y="2493"/>
                <a:ext cx="363" cy="369"/>
                <a:chOff x="1884" y="1812"/>
                <a:chExt cx="363" cy="369"/>
              </a:xfrm>
            </p:grpSpPr>
            <p:sp>
              <p:nvSpPr>
                <p:cNvPr id="14592" name="AutoShape 57">
                  <a:extLst>
                    <a:ext uri="{FF2B5EF4-FFF2-40B4-BE49-F238E27FC236}">
                      <a16:creationId xmlns:a16="http://schemas.microsoft.com/office/drawing/2014/main" id="{2436F0B4-5A81-BD44-B341-CD7A811229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93" name="Group 58">
                  <a:extLst>
                    <a:ext uri="{FF2B5EF4-FFF2-40B4-BE49-F238E27FC236}">
                      <a16:creationId xmlns:a16="http://schemas.microsoft.com/office/drawing/2014/main" id="{C0285F05-A016-8B41-862A-62A4DFF2F1C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594" name="Freeform 59">
                    <a:extLst>
                      <a:ext uri="{FF2B5EF4-FFF2-40B4-BE49-F238E27FC236}">
                        <a16:creationId xmlns:a16="http://schemas.microsoft.com/office/drawing/2014/main" id="{42A8C6D3-5A81-1742-8FC8-E8C2977C6D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595" name="Freeform 60">
                    <a:extLst>
                      <a:ext uri="{FF2B5EF4-FFF2-40B4-BE49-F238E27FC236}">
                        <a16:creationId xmlns:a16="http://schemas.microsoft.com/office/drawing/2014/main" id="{2780B709-12A0-364E-8C54-D2FAA3EB6C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4382" name="Group 61">
                <a:extLst>
                  <a:ext uri="{FF2B5EF4-FFF2-40B4-BE49-F238E27FC236}">
                    <a16:creationId xmlns:a16="http://schemas.microsoft.com/office/drawing/2014/main" id="{B170F7CA-ABAC-C24C-AB81-3AD7E2CFCF9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84" y="1584"/>
                <a:ext cx="363" cy="369"/>
                <a:chOff x="1884" y="1812"/>
                <a:chExt cx="363" cy="369"/>
              </a:xfrm>
            </p:grpSpPr>
            <p:sp>
              <p:nvSpPr>
                <p:cNvPr id="14588" name="AutoShape 62">
                  <a:extLst>
                    <a:ext uri="{FF2B5EF4-FFF2-40B4-BE49-F238E27FC236}">
                      <a16:creationId xmlns:a16="http://schemas.microsoft.com/office/drawing/2014/main" id="{D562DA53-445E-AD46-9F78-C4F9CF0A96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89" name="Group 63">
                  <a:extLst>
                    <a:ext uri="{FF2B5EF4-FFF2-40B4-BE49-F238E27FC236}">
                      <a16:creationId xmlns:a16="http://schemas.microsoft.com/office/drawing/2014/main" id="{663FA0A2-D6AC-BB47-A916-C1133956BD0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590" name="Freeform 64">
                    <a:extLst>
                      <a:ext uri="{FF2B5EF4-FFF2-40B4-BE49-F238E27FC236}">
                        <a16:creationId xmlns:a16="http://schemas.microsoft.com/office/drawing/2014/main" id="{1069BE31-E4DC-0441-A398-49263412B9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591" name="Freeform 65">
                    <a:extLst>
                      <a:ext uri="{FF2B5EF4-FFF2-40B4-BE49-F238E27FC236}">
                        <a16:creationId xmlns:a16="http://schemas.microsoft.com/office/drawing/2014/main" id="{A74BA107-15AF-1B4F-AA48-51AD370436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4383" name="Group 66">
                <a:extLst>
                  <a:ext uri="{FF2B5EF4-FFF2-40B4-BE49-F238E27FC236}">
                    <a16:creationId xmlns:a16="http://schemas.microsoft.com/office/drawing/2014/main" id="{80C8849C-A2EA-3B43-B3EF-8687B7BF492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48" y="1725"/>
                <a:ext cx="363" cy="369"/>
                <a:chOff x="1884" y="1812"/>
                <a:chExt cx="363" cy="369"/>
              </a:xfrm>
            </p:grpSpPr>
            <p:sp>
              <p:nvSpPr>
                <p:cNvPr id="14584" name="AutoShape 67">
                  <a:extLst>
                    <a:ext uri="{FF2B5EF4-FFF2-40B4-BE49-F238E27FC236}">
                      <a16:creationId xmlns:a16="http://schemas.microsoft.com/office/drawing/2014/main" id="{87F08D42-BF9E-D54E-AEF8-D794322582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85" name="Group 68">
                  <a:extLst>
                    <a:ext uri="{FF2B5EF4-FFF2-40B4-BE49-F238E27FC236}">
                      <a16:creationId xmlns:a16="http://schemas.microsoft.com/office/drawing/2014/main" id="{11B1FB95-5799-4B41-AF12-3ECFFCB3175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586" name="Freeform 69">
                    <a:extLst>
                      <a:ext uri="{FF2B5EF4-FFF2-40B4-BE49-F238E27FC236}">
                        <a16:creationId xmlns:a16="http://schemas.microsoft.com/office/drawing/2014/main" id="{9341E5FB-2B22-984E-9FEB-E713703C75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587" name="Freeform 70">
                    <a:extLst>
                      <a:ext uri="{FF2B5EF4-FFF2-40B4-BE49-F238E27FC236}">
                        <a16:creationId xmlns:a16="http://schemas.microsoft.com/office/drawing/2014/main" id="{B0BCF25C-B9D3-B64D-9C45-8E840133A9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4384" name="Group 71">
                <a:extLst>
                  <a:ext uri="{FF2B5EF4-FFF2-40B4-BE49-F238E27FC236}">
                    <a16:creationId xmlns:a16="http://schemas.microsoft.com/office/drawing/2014/main" id="{615688F9-32C7-2A42-80E7-50224145F9F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48" y="2733"/>
                <a:ext cx="363" cy="369"/>
                <a:chOff x="1884" y="1812"/>
                <a:chExt cx="363" cy="369"/>
              </a:xfrm>
            </p:grpSpPr>
            <p:sp>
              <p:nvSpPr>
                <p:cNvPr id="14580" name="AutoShape 72">
                  <a:extLst>
                    <a:ext uri="{FF2B5EF4-FFF2-40B4-BE49-F238E27FC236}">
                      <a16:creationId xmlns:a16="http://schemas.microsoft.com/office/drawing/2014/main" id="{EB827626-AE67-984B-B9D3-E311A28E3B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81" name="Group 73">
                  <a:extLst>
                    <a:ext uri="{FF2B5EF4-FFF2-40B4-BE49-F238E27FC236}">
                      <a16:creationId xmlns:a16="http://schemas.microsoft.com/office/drawing/2014/main" id="{E4E056CA-CEFE-A74F-98E1-A5910B79285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582" name="Freeform 74">
                    <a:extLst>
                      <a:ext uri="{FF2B5EF4-FFF2-40B4-BE49-F238E27FC236}">
                        <a16:creationId xmlns:a16="http://schemas.microsoft.com/office/drawing/2014/main" id="{483A6415-4B06-F845-9218-531CD43798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583" name="Freeform 75">
                    <a:extLst>
                      <a:ext uri="{FF2B5EF4-FFF2-40B4-BE49-F238E27FC236}">
                        <a16:creationId xmlns:a16="http://schemas.microsoft.com/office/drawing/2014/main" id="{9B8B7C6A-3CBD-6840-8879-B4751D75E2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4385" name="Group 76">
                <a:extLst>
                  <a:ext uri="{FF2B5EF4-FFF2-40B4-BE49-F238E27FC236}">
                    <a16:creationId xmlns:a16="http://schemas.microsoft.com/office/drawing/2014/main" id="{4339C2D4-C3B9-8B44-B34B-7330A84CF2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7" y="2253"/>
                <a:ext cx="475" cy="442"/>
                <a:chOff x="192" y="1632"/>
                <a:chExt cx="475" cy="442"/>
              </a:xfrm>
            </p:grpSpPr>
            <p:sp>
              <p:nvSpPr>
                <p:cNvPr id="14545" name="Rectangle 77">
                  <a:extLst>
                    <a:ext uri="{FF2B5EF4-FFF2-40B4-BE49-F238E27FC236}">
                      <a16:creationId xmlns:a16="http://schemas.microsoft.com/office/drawing/2014/main" id="{456BE2F4-E9EB-864F-B63E-B27FD91A09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546" name="Rectangle 78">
                  <a:extLst>
                    <a:ext uri="{FF2B5EF4-FFF2-40B4-BE49-F238E27FC236}">
                      <a16:creationId xmlns:a16="http://schemas.microsoft.com/office/drawing/2014/main" id="{829E9012-18C8-F040-A146-446ACB123A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47" name="Group 79">
                  <a:extLst>
                    <a:ext uri="{FF2B5EF4-FFF2-40B4-BE49-F238E27FC236}">
                      <a16:creationId xmlns:a16="http://schemas.microsoft.com/office/drawing/2014/main" id="{2FD7609E-0B90-0649-96F2-8E2C5C6C4A6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548" name="Rectangle 80">
                    <a:extLst>
                      <a:ext uri="{FF2B5EF4-FFF2-40B4-BE49-F238E27FC236}">
                        <a16:creationId xmlns:a16="http://schemas.microsoft.com/office/drawing/2014/main" id="{488633D3-6BEF-4D46-9241-95CD429844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549" name="Group 81">
                    <a:extLst>
                      <a:ext uri="{FF2B5EF4-FFF2-40B4-BE49-F238E27FC236}">
                        <a16:creationId xmlns:a16="http://schemas.microsoft.com/office/drawing/2014/main" id="{681E1AE3-8236-AB4F-9959-EB2F2F2EC58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550" name="Freeform 82">
                      <a:extLst>
                        <a:ext uri="{FF2B5EF4-FFF2-40B4-BE49-F238E27FC236}">
                          <a16:creationId xmlns:a16="http://schemas.microsoft.com/office/drawing/2014/main" id="{B5C224EC-B6B3-7447-B5FC-A44979136DF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1" name="Freeform 83">
                      <a:extLst>
                        <a:ext uri="{FF2B5EF4-FFF2-40B4-BE49-F238E27FC236}">
                          <a16:creationId xmlns:a16="http://schemas.microsoft.com/office/drawing/2014/main" id="{C0671B7C-782D-BB49-B504-0ECD1D166A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2" name="Freeform 84">
                      <a:extLst>
                        <a:ext uri="{FF2B5EF4-FFF2-40B4-BE49-F238E27FC236}">
                          <a16:creationId xmlns:a16="http://schemas.microsoft.com/office/drawing/2014/main" id="{F1A3F983-4226-2D4D-A40E-14AF112F0AD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3" name="Freeform 85">
                      <a:extLst>
                        <a:ext uri="{FF2B5EF4-FFF2-40B4-BE49-F238E27FC236}">
                          <a16:creationId xmlns:a16="http://schemas.microsoft.com/office/drawing/2014/main" id="{4C704B40-5448-AB41-B957-C7FD59CE8AD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4" name="Freeform 86">
                      <a:extLst>
                        <a:ext uri="{FF2B5EF4-FFF2-40B4-BE49-F238E27FC236}">
                          <a16:creationId xmlns:a16="http://schemas.microsoft.com/office/drawing/2014/main" id="{FAACAF95-44E1-3144-8520-7C5C3453312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5" name="Freeform 87">
                      <a:extLst>
                        <a:ext uri="{FF2B5EF4-FFF2-40B4-BE49-F238E27FC236}">
                          <a16:creationId xmlns:a16="http://schemas.microsoft.com/office/drawing/2014/main" id="{D37E34AB-EF05-EC46-AC74-CF25D0DD273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6" name="Freeform 88">
                      <a:extLst>
                        <a:ext uri="{FF2B5EF4-FFF2-40B4-BE49-F238E27FC236}">
                          <a16:creationId xmlns:a16="http://schemas.microsoft.com/office/drawing/2014/main" id="{5900912B-20F0-1540-BFF7-5F5367721AB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7" name="Freeform 89">
                      <a:extLst>
                        <a:ext uri="{FF2B5EF4-FFF2-40B4-BE49-F238E27FC236}">
                          <a16:creationId xmlns:a16="http://schemas.microsoft.com/office/drawing/2014/main" id="{A9A938D7-C82F-E749-822A-74066D76C80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8" name="Freeform 90">
                      <a:extLst>
                        <a:ext uri="{FF2B5EF4-FFF2-40B4-BE49-F238E27FC236}">
                          <a16:creationId xmlns:a16="http://schemas.microsoft.com/office/drawing/2014/main" id="{AD38AF18-C481-F540-993C-6146499F66D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9" name="Freeform 91">
                      <a:extLst>
                        <a:ext uri="{FF2B5EF4-FFF2-40B4-BE49-F238E27FC236}">
                          <a16:creationId xmlns:a16="http://schemas.microsoft.com/office/drawing/2014/main" id="{A6335C5F-CB5E-3143-A70A-C2671709A4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0" name="Freeform 92">
                      <a:extLst>
                        <a:ext uri="{FF2B5EF4-FFF2-40B4-BE49-F238E27FC236}">
                          <a16:creationId xmlns:a16="http://schemas.microsoft.com/office/drawing/2014/main" id="{98E91777-52BE-7447-8641-B71787CED8C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1" name="Freeform 93">
                      <a:extLst>
                        <a:ext uri="{FF2B5EF4-FFF2-40B4-BE49-F238E27FC236}">
                          <a16:creationId xmlns:a16="http://schemas.microsoft.com/office/drawing/2014/main" id="{E85395B5-E15A-224B-AEC2-D057F446A2A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2" name="Freeform 94">
                      <a:extLst>
                        <a:ext uri="{FF2B5EF4-FFF2-40B4-BE49-F238E27FC236}">
                          <a16:creationId xmlns:a16="http://schemas.microsoft.com/office/drawing/2014/main" id="{C055B667-32C2-D04A-B4D8-82B1C01E02B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3" name="Freeform 95">
                      <a:extLst>
                        <a:ext uri="{FF2B5EF4-FFF2-40B4-BE49-F238E27FC236}">
                          <a16:creationId xmlns:a16="http://schemas.microsoft.com/office/drawing/2014/main" id="{5DE30171-1471-8B48-AD74-6A221E51E67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4" name="Freeform 96">
                      <a:extLst>
                        <a:ext uri="{FF2B5EF4-FFF2-40B4-BE49-F238E27FC236}">
                          <a16:creationId xmlns:a16="http://schemas.microsoft.com/office/drawing/2014/main" id="{EA8D6A22-208B-8440-9B64-3F7CDA5D77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5" name="Freeform 97">
                      <a:extLst>
                        <a:ext uri="{FF2B5EF4-FFF2-40B4-BE49-F238E27FC236}">
                          <a16:creationId xmlns:a16="http://schemas.microsoft.com/office/drawing/2014/main" id="{1EEB5321-5049-4140-86B4-AD2E4F802D6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6" name="Freeform 98">
                      <a:extLst>
                        <a:ext uri="{FF2B5EF4-FFF2-40B4-BE49-F238E27FC236}">
                          <a16:creationId xmlns:a16="http://schemas.microsoft.com/office/drawing/2014/main" id="{8802E031-ED3B-B545-B0B2-7767EF98E0D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7" name="Freeform 99">
                      <a:extLst>
                        <a:ext uri="{FF2B5EF4-FFF2-40B4-BE49-F238E27FC236}">
                          <a16:creationId xmlns:a16="http://schemas.microsoft.com/office/drawing/2014/main" id="{A6AB87A2-9593-D24D-9B66-2FB7A2FDF53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8" name="Freeform 100">
                      <a:extLst>
                        <a:ext uri="{FF2B5EF4-FFF2-40B4-BE49-F238E27FC236}">
                          <a16:creationId xmlns:a16="http://schemas.microsoft.com/office/drawing/2014/main" id="{C3BE3ECB-F12E-7444-8955-94236327F53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9" name="Freeform 101">
                      <a:extLst>
                        <a:ext uri="{FF2B5EF4-FFF2-40B4-BE49-F238E27FC236}">
                          <a16:creationId xmlns:a16="http://schemas.microsoft.com/office/drawing/2014/main" id="{193F83A5-01A6-CE49-8000-72FA0BA2817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0" name="Freeform 102">
                      <a:extLst>
                        <a:ext uri="{FF2B5EF4-FFF2-40B4-BE49-F238E27FC236}">
                          <a16:creationId xmlns:a16="http://schemas.microsoft.com/office/drawing/2014/main" id="{553D6AA5-B1AC-FA46-95FB-9233B7B9BE2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1" name="Freeform 103">
                      <a:extLst>
                        <a:ext uri="{FF2B5EF4-FFF2-40B4-BE49-F238E27FC236}">
                          <a16:creationId xmlns:a16="http://schemas.microsoft.com/office/drawing/2014/main" id="{6BA1AA5D-2E9B-3D41-9EC8-EAEC4B5AAAA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2" name="Freeform 104">
                      <a:extLst>
                        <a:ext uri="{FF2B5EF4-FFF2-40B4-BE49-F238E27FC236}">
                          <a16:creationId xmlns:a16="http://schemas.microsoft.com/office/drawing/2014/main" id="{A1ABBC82-F0DB-7849-B879-81F240DF190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3" name="Freeform 105">
                      <a:extLst>
                        <a:ext uri="{FF2B5EF4-FFF2-40B4-BE49-F238E27FC236}">
                          <a16:creationId xmlns:a16="http://schemas.microsoft.com/office/drawing/2014/main" id="{C14ED513-4D8B-5F42-8265-FD364380B1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4" name="Freeform 106">
                      <a:extLst>
                        <a:ext uri="{FF2B5EF4-FFF2-40B4-BE49-F238E27FC236}">
                          <a16:creationId xmlns:a16="http://schemas.microsoft.com/office/drawing/2014/main" id="{A924EB46-024B-474A-9555-17D29E47A86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5" name="Freeform 107">
                      <a:extLst>
                        <a:ext uri="{FF2B5EF4-FFF2-40B4-BE49-F238E27FC236}">
                          <a16:creationId xmlns:a16="http://schemas.microsoft.com/office/drawing/2014/main" id="{607D8753-764B-E449-81AA-5C24AEAF0B4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6" name="Freeform 108">
                      <a:extLst>
                        <a:ext uri="{FF2B5EF4-FFF2-40B4-BE49-F238E27FC236}">
                          <a16:creationId xmlns:a16="http://schemas.microsoft.com/office/drawing/2014/main" id="{7AB732CA-996F-984A-935C-D0AB96C7486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7" name="Freeform 109">
                      <a:extLst>
                        <a:ext uri="{FF2B5EF4-FFF2-40B4-BE49-F238E27FC236}">
                          <a16:creationId xmlns:a16="http://schemas.microsoft.com/office/drawing/2014/main" id="{8B515F7A-312F-8144-9F11-3AE10F08BAB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8" name="Freeform 110">
                      <a:extLst>
                        <a:ext uri="{FF2B5EF4-FFF2-40B4-BE49-F238E27FC236}">
                          <a16:creationId xmlns:a16="http://schemas.microsoft.com/office/drawing/2014/main" id="{95017580-7DB2-1D46-99CD-B389B1F433F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9" name="Freeform 111">
                      <a:extLst>
                        <a:ext uri="{FF2B5EF4-FFF2-40B4-BE49-F238E27FC236}">
                          <a16:creationId xmlns:a16="http://schemas.microsoft.com/office/drawing/2014/main" id="{A5206B29-6B1B-494C-9310-E3D2B08EC1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6" name="Group 112">
                <a:extLst>
                  <a:ext uri="{FF2B5EF4-FFF2-40B4-BE49-F238E27FC236}">
                    <a16:creationId xmlns:a16="http://schemas.microsoft.com/office/drawing/2014/main" id="{19E0517C-B1BE-7240-8BA9-AA9CB3A204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56" y="3117"/>
                <a:ext cx="475" cy="442"/>
                <a:chOff x="192" y="1632"/>
                <a:chExt cx="475" cy="442"/>
              </a:xfrm>
            </p:grpSpPr>
            <p:sp>
              <p:nvSpPr>
                <p:cNvPr id="14510" name="Rectangle 113">
                  <a:extLst>
                    <a:ext uri="{FF2B5EF4-FFF2-40B4-BE49-F238E27FC236}">
                      <a16:creationId xmlns:a16="http://schemas.microsoft.com/office/drawing/2014/main" id="{98E13306-6709-E945-95D0-C0026CEEFC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511" name="Rectangle 114">
                  <a:extLst>
                    <a:ext uri="{FF2B5EF4-FFF2-40B4-BE49-F238E27FC236}">
                      <a16:creationId xmlns:a16="http://schemas.microsoft.com/office/drawing/2014/main" id="{452C676B-8DCB-0F43-97E8-DC811DDBD0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12" name="Group 115">
                  <a:extLst>
                    <a:ext uri="{FF2B5EF4-FFF2-40B4-BE49-F238E27FC236}">
                      <a16:creationId xmlns:a16="http://schemas.microsoft.com/office/drawing/2014/main" id="{5FED6D2E-06A7-A546-A207-646C33926D7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513" name="Rectangle 116">
                    <a:extLst>
                      <a:ext uri="{FF2B5EF4-FFF2-40B4-BE49-F238E27FC236}">
                        <a16:creationId xmlns:a16="http://schemas.microsoft.com/office/drawing/2014/main" id="{675E4F62-0BFD-CF4D-8E9F-26AF9A108E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514" name="Group 117">
                    <a:extLst>
                      <a:ext uri="{FF2B5EF4-FFF2-40B4-BE49-F238E27FC236}">
                        <a16:creationId xmlns:a16="http://schemas.microsoft.com/office/drawing/2014/main" id="{F697D673-C96F-D14F-8506-6A155BA547E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515" name="Freeform 118">
                      <a:extLst>
                        <a:ext uri="{FF2B5EF4-FFF2-40B4-BE49-F238E27FC236}">
                          <a16:creationId xmlns:a16="http://schemas.microsoft.com/office/drawing/2014/main" id="{9E3149F3-A8CD-6F48-B24A-8ACFDFD7153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16" name="Freeform 119">
                      <a:extLst>
                        <a:ext uri="{FF2B5EF4-FFF2-40B4-BE49-F238E27FC236}">
                          <a16:creationId xmlns:a16="http://schemas.microsoft.com/office/drawing/2014/main" id="{57FEB62D-AE77-2A44-894E-CD3DD0314A6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17" name="Freeform 120">
                      <a:extLst>
                        <a:ext uri="{FF2B5EF4-FFF2-40B4-BE49-F238E27FC236}">
                          <a16:creationId xmlns:a16="http://schemas.microsoft.com/office/drawing/2014/main" id="{478BE77B-DE60-AF4C-8938-BE2AFCB8A5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18" name="Freeform 121">
                      <a:extLst>
                        <a:ext uri="{FF2B5EF4-FFF2-40B4-BE49-F238E27FC236}">
                          <a16:creationId xmlns:a16="http://schemas.microsoft.com/office/drawing/2014/main" id="{78860DFC-3949-C24C-AA3A-07351979AE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19" name="Freeform 122">
                      <a:extLst>
                        <a:ext uri="{FF2B5EF4-FFF2-40B4-BE49-F238E27FC236}">
                          <a16:creationId xmlns:a16="http://schemas.microsoft.com/office/drawing/2014/main" id="{3675265A-E129-A543-B37E-CBB726F242C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0" name="Freeform 123">
                      <a:extLst>
                        <a:ext uri="{FF2B5EF4-FFF2-40B4-BE49-F238E27FC236}">
                          <a16:creationId xmlns:a16="http://schemas.microsoft.com/office/drawing/2014/main" id="{F73DBDCC-ECC1-0846-BF6C-529FE03BD0F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1" name="Freeform 124">
                      <a:extLst>
                        <a:ext uri="{FF2B5EF4-FFF2-40B4-BE49-F238E27FC236}">
                          <a16:creationId xmlns:a16="http://schemas.microsoft.com/office/drawing/2014/main" id="{041C5AA8-635C-FF40-B2E3-96D6C60264B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2" name="Freeform 125">
                      <a:extLst>
                        <a:ext uri="{FF2B5EF4-FFF2-40B4-BE49-F238E27FC236}">
                          <a16:creationId xmlns:a16="http://schemas.microsoft.com/office/drawing/2014/main" id="{ADC155E4-3EDC-BD45-B1FE-0F7197A405C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3" name="Freeform 126">
                      <a:extLst>
                        <a:ext uri="{FF2B5EF4-FFF2-40B4-BE49-F238E27FC236}">
                          <a16:creationId xmlns:a16="http://schemas.microsoft.com/office/drawing/2014/main" id="{F880A194-E032-BB44-9D27-5158DB326BC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4" name="Freeform 127">
                      <a:extLst>
                        <a:ext uri="{FF2B5EF4-FFF2-40B4-BE49-F238E27FC236}">
                          <a16:creationId xmlns:a16="http://schemas.microsoft.com/office/drawing/2014/main" id="{54739F13-BE96-994B-A49E-7CF9FEEE2C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5" name="Freeform 128">
                      <a:extLst>
                        <a:ext uri="{FF2B5EF4-FFF2-40B4-BE49-F238E27FC236}">
                          <a16:creationId xmlns:a16="http://schemas.microsoft.com/office/drawing/2014/main" id="{B774F9FE-60DF-7C43-963F-633339DBA95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6" name="Freeform 129">
                      <a:extLst>
                        <a:ext uri="{FF2B5EF4-FFF2-40B4-BE49-F238E27FC236}">
                          <a16:creationId xmlns:a16="http://schemas.microsoft.com/office/drawing/2014/main" id="{0E713176-6A08-DE49-A83C-25FE6F9A7C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7" name="Freeform 130">
                      <a:extLst>
                        <a:ext uri="{FF2B5EF4-FFF2-40B4-BE49-F238E27FC236}">
                          <a16:creationId xmlns:a16="http://schemas.microsoft.com/office/drawing/2014/main" id="{DC487DB7-7F9D-EC4F-A26D-5028959905F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8" name="Freeform 131">
                      <a:extLst>
                        <a:ext uri="{FF2B5EF4-FFF2-40B4-BE49-F238E27FC236}">
                          <a16:creationId xmlns:a16="http://schemas.microsoft.com/office/drawing/2014/main" id="{70E43D63-D78B-AF4B-8041-44AE604904C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9" name="Freeform 132">
                      <a:extLst>
                        <a:ext uri="{FF2B5EF4-FFF2-40B4-BE49-F238E27FC236}">
                          <a16:creationId xmlns:a16="http://schemas.microsoft.com/office/drawing/2014/main" id="{47986FFC-B4CC-0B4B-AD6B-B243FE68A99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0" name="Freeform 133">
                      <a:extLst>
                        <a:ext uri="{FF2B5EF4-FFF2-40B4-BE49-F238E27FC236}">
                          <a16:creationId xmlns:a16="http://schemas.microsoft.com/office/drawing/2014/main" id="{4829B8CB-E3E0-F948-9374-6418C683257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1" name="Freeform 134">
                      <a:extLst>
                        <a:ext uri="{FF2B5EF4-FFF2-40B4-BE49-F238E27FC236}">
                          <a16:creationId xmlns:a16="http://schemas.microsoft.com/office/drawing/2014/main" id="{D516D8C1-B035-DA4A-8DC7-0E17BA64624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2" name="Freeform 135">
                      <a:extLst>
                        <a:ext uri="{FF2B5EF4-FFF2-40B4-BE49-F238E27FC236}">
                          <a16:creationId xmlns:a16="http://schemas.microsoft.com/office/drawing/2014/main" id="{AA651D8C-6425-E046-B812-2B348992745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3" name="Freeform 136">
                      <a:extLst>
                        <a:ext uri="{FF2B5EF4-FFF2-40B4-BE49-F238E27FC236}">
                          <a16:creationId xmlns:a16="http://schemas.microsoft.com/office/drawing/2014/main" id="{76434AD1-36D4-4046-B1D6-D110E9DBB6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4" name="Freeform 137">
                      <a:extLst>
                        <a:ext uri="{FF2B5EF4-FFF2-40B4-BE49-F238E27FC236}">
                          <a16:creationId xmlns:a16="http://schemas.microsoft.com/office/drawing/2014/main" id="{6AD0861F-C32C-394F-A454-58D699B9B64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5" name="Freeform 138">
                      <a:extLst>
                        <a:ext uri="{FF2B5EF4-FFF2-40B4-BE49-F238E27FC236}">
                          <a16:creationId xmlns:a16="http://schemas.microsoft.com/office/drawing/2014/main" id="{3F086005-BC2E-774E-89E1-33E2B0FDD0C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6" name="Freeform 139">
                      <a:extLst>
                        <a:ext uri="{FF2B5EF4-FFF2-40B4-BE49-F238E27FC236}">
                          <a16:creationId xmlns:a16="http://schemas.microsoft.com/office/drawing/2014/main" id="{CD64D6AE-4D6F-5442-9F6F-7D7FCF5BD8B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7" name="Freeform 140">
                      <a:extLst>
                        <a:ext uri="{FF2B5EF4-FFF2-40B4-BE49-F238E27FC236}">
                          <a16:creationId xmlns:a16="http://schemas.microsoft.com/office/drawing/2014/main" id="{9B8087CE-7D3B-1C41-B358-75A03D52FD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8" name="Freeform 141">
                      <a:extLst>
                        <a:ext uri="{FF2B5EF4-FFF2-40B4-BE49-F238E27FC236}">
                          <a16:creationId xmlns:a16="http://schemas.microsoft.com/office/drawing/2014/main" id="{19B70B09-B72C-0F45-ABCC-16D8FBE6B4B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9" name="Freeform 142">
                      <a:extLst>
                        <a:ext uri="{FF2B5EF4-FFF2-40B4-BE49-F238E27FC236}">
                          <a16:creationId xmlns:a16="http://schemas.microsoft.com/office/drawing/2014/main" id="{987B1B34-8749-AE44-BD00-E0F43474A9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0" name="Freeform 143">
                      <a:extLst>
                        <a:ext uri="{FF2B5EF4-FFF2-40B4-BE49-F238E27FC236}">
                          <a16:creationId xmlns:a16="http://schemas.microsoft.com/office/drawing/2014/main" id="{88E59105-4341-AB4B-932B-B66DDB5C119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1" name="Freeform 144">
                      <a:extLst>
                        <a:ext uri="{FF2B5EF4-FFF2-40B4-BE49-F238E27FC236}">
                          <a16:creationId xmlns:a16="http://schemas.microsoft.com/office/drawing/2014/main" id="{F8E1D9D4-C746-8547-91A7-89C39560E9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2" name="Freeform 145">
                      <a:extLst>
                        <a:ext uri="{FF2B5EF4-FFF2-40B4-BE49-F238E27FC236}">
                          <a16:creationId xmlns:a16="http://schemas.microsoft.com/office/drawing/2014/main" id="{EB55CD15-7F97-2645-BBF7-BC2116E140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3" name="Freeform 146">
                      <a:extLst>
                        <a:ext uri="{FF2B5EF4-FFF2-40B4-BE49-F238E27FC236}">
                          <a16:creationId xmlns:a16="http://schemas.microsoft.com/office/drawing/2014/main" id="{ACDCA5B5-817E-3544-BE54-841233C90F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4" name="Freeform 147">
                      <a:extLst>
                        <a:ext uri="{FF2B5EF4-FFF2-40B4-BE49-F238E27FC236}">
                          <a16:creationId xmlns:a16="http://schemas.microsoft.com/office/drawing/2014/main" id="{5CA5FC74-A5BD-2445-B129-28E0983A28B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7" name="Group 148">
                <a:extLst>
                  <a:ext uri="{FF2B5EF4-FFF2-40B4-BE49-F238E27FC236}">
                    <a16:creationId xmlns:a16="http://schemas.microsoft.com/office/drawing/2014/main" id="{9538DB6C-3474-CB49-8BDF-B5F17350FF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52" y="2301"/>
                <a:ext cx="475" cy="442"/>
                <a:chOff x="192" y="1632"/>
                <a:chExt cx="475" cy="442"/>
              </a:xfrm>
            </p:grpSpPr>
            <p:sp>
              <p:nvSpPr>
                <p:cNvPr id="14475" name="Rectangle 149">
                  <a:extLst>
                    <a:ext uri="{FF2B5EF4-FFF2-40B4-BE49-F238E27FC236}">
                      <a16:creationId xmlns:a16="http://schemas.microsoft.com/office/drawing/2014/main" id="{1DCC624A-1EB5-1E4E-83D8-6E65396821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476" name="Rectangle 150">
                  <a:extLst>
                    <a:ext uri="{FF2B5EF4-FFF2-40B4-BE49-F238E27FC236}">
                      <a16:creationId xmlns:a16="http://schemas.microsoft.com/office/drawing/2014/main" id="{A8D8B5AD-84D2-4348-890B-F1097AAAEF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477" name="Group 151">
                  <a:extLst>
                    <a:ext uri="{FF2B5EF4-FFF2-40B4-BE49-F238E27FC236}">
                      <a16:creationId xmlns:a16="http://schemas.microsoft.com/office/drawing/2014/main" id="{259AB7B9-3E80-6645-B818-9FF81E8104A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478" name="Rectangle 152">
                    <a:extLst>
                      <a:ext uri="{FF2B5EF4-FFF2-40B4-BE49-F238E27FC236}">
                        <a16:creationId xmlns:a16="http://schemas.microsoft.com/office/drawing/2014/main" id="{E7716B25-FB47-F44D-B288-647E7E8C28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479" name="Group 153">
                    <a:extLst>
                      <a:ext uri="{FF2B5EF4-FFF2-40B4-BE49-F238E27FC236}">
                        <a16:creationId xmlns:a16="http://schemas.microsoft.com/office/drawing/2014/main" id="{49917734-7BF5-8845-B367-D4B8CC5AFC8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480" name="Freeform 154">
                      <a:extLst>
                        <a:ext uri="{FF2B5EF4-FFF2-40B4-BE49-F238E27FC236}">
                          <a16:creationId xmlns:a16="http://schemas.microsoft.com/office/drawing/2014/main" id="{4317AA3C-47E2-CC47-B113-6E2260265AA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1" name="Freeform 155">
                      <a:extLst>
                        <a:ext uri="{FF2B5EF4-FFF2-40B4-BE49-F238E27FC236}">
                          <a16:creationId xmlns:a16="http://schemas.microsoft.com/office/drawing/2014/main" id="{ED1CF938-8EFF-C445-8E9C-3CC4904CDAB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2" name="Freeform 156">
                      <a:extLst>
                        <a:ext uri="{FF2B5EF4-FFF2-40B4-BE49-F238E27FC236}">
                          <a16:creationId xmlns:a16="http://schemas.microsoft.com/office/drawing/2014/main" id="{64854E61-EA37-C94E-AC23-C62B213B04D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3" name="Freeform 157">
                      <a:extLst>
                        <a:ext uri="{FF2B5EF4-FFF2-40B4-BE49-F238E27FC236}">
                          <a16:creationId xmlns:a16="http://schemas.microsoft.com/office/drawing/2014/main" id="{C6D8418B-E940-7C4E-B2EC-0191A4DC0E2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4" name="Freeform 158">
                      <a:extLst>
                        <a:ext uri="{FF2B5EF4-FFF2-40B4-BE49-F238E27FC236}">
                          <a16:creationId xmlns:a16="http://schemas.microsoft.com/office/drawing/2014/main" id="{0A8E60BE-26B3-E044-863C-452EC238EF1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5" name="Freeform 159">
                      <a:extLst>
                        <a:ext uri="{FF2B5EF4-FFF2-40B4-BE49-F238E27FC236}">
                          <a16:creationId xmlns:a16="http://schemas.microsoft.com/office/drawing/2014/main" id="{4636D5D5-1F5C-6041-B092-7BC166CF014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6" name="Freeform 160">
                      <a:extLst>
                        <a:ext uri="{FF2B5EF4-FFF2-40B4-BE49-F238E27FC236}">
                          <a16:creationId xmlns:a16="http://schemas.microsoft.com/office/drawing/2014/main" id="{37846DAF-EC09-1A4D-8962-E112791E9CF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7" name="Freeform 161">
                      <a:extLst>
                        <a:ext uri="{FF2B5EF4-FFF2-40B4-BE49-F238E27FC236}">
                          <a16:creationId xmlns:a16="http://schemas.microsoft.com/office/drawing/2014/main" id="{F4477CED-A918-8C46-AC8D-BFCD6A93C67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8" name="Freeform 162">
                      <a:extLst>
                        <a:ext uri="{FF2B5EF4-FFF2-40B4-BE49-F238E27FC236}">
                          <a16:creationId xmlns:a16="http://schemas.microsoft.com/office/drawing/2014/main" id="{94FF1DE5-2593-C144-8A02-08E98D31722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9" name="Freeform 163">
                      <a:extLst>
                        <a:ext uri="{FF2B5EF4-FFF2-40B4-BE49-F238E27FC236}">
                          <a16:creationId xmlns:a16="http://schemas.microsoft.com/office/drawing/2014/main" id="{24A7327E-45BC-164A-9C93-D9834010B47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0" name="Freeform 164">
                      <a:extLst>
                        <a:ext uri="{FF2B5EF4-FFF2-40B4-BE49-F238E27FC236}">
                          <a16:creationId xmlns:a16="http://schemas.microsoft.com/office/drawing/2014/main" id="{69704BFA-C908-724F-AE58-6310928F0EA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1" name="Freeform 165">
                      <a:extLst>
                        <a:ext uri="{FF2B5EF4-FFF2-40B4-BE49-F238E27FC236}">
                          <a16:creationId xmlns:a16="http://schemas.microsoft.com/office/drawing/2014/main" id="{5F760D69-0222-C14C-9845-BD633FA5003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2" name="Freeform 166">
                      <a:extLst>
                        <a:ext uri="{FF2B5EF4-FFF2-40B4-BE49-F238E27FC236}">
                          <a16:creationId xmlns:a16="http://schemas.microsoft.com/office/drawing/2014/main" id="{14BC2EF0-29CF-F747-BA07-3ACFE01187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3" name="Freeform 167">
                      <a:extLst>
                        <a:ext uri="{FF2B5EF4-FFF2-40B4-BE49-F238E27FC236}">
                          <a16:creationId xmlns:a16="http://schemas.microsoft.com/office/drawing/2014/main" id="{A5175C4B-21E8-CF49-8215-C2002B59EEA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4" name="Freeform 168">
                      <a:extLst>
                        <a:ext uri="{FF2B5EF4-FFF2-40B4-BE49-F238E27FC236}">
                          <a16:creationId xmlns:a16="http://schemas.microsoft.com/office/drawing/2014/main" id="{D2212802-7C8B-9C46-8D4C-FBF98371C5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5" name="Freeform 169">
                      <a:extLst>
                        <a:ext uri="{FF2B5EF4-FFF2-40B4-BE49-F238E27FC236}">
                          <a16:creationId xmlns:a16="http://schemas.microsoft.com/office/drawing/2014/main" id="{16B24263-F2F3-CB4A-8A4F-33DB177E019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6" name="Freeform 170">
                      <a:extLst>
                        <a:ext uri="{FF2B5EF4-FFF2-40B4-BE49-F238E27FC236}">
                          <a16:creationId xmlns:a16="http://schemas.microsoft.com/office/drawing/2014/main" id="{D9300796-CB86-444C-81E1-33F969D6C2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7" name="Freeform 171">
                      <a:extLst>
                        <a:ext uri="{FF2B5EF4-FFF2-40B4-BE49-F238E27FC236}">
                          <a16:creationId xmlns:a16="http://schemas.microsoft.com/office/drawing/2014/main" id="{CCFB2215-9086-FD47-9363-5488CF5BD4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8" name="Freeform 172">
                      <a:extLst>
                        <a:ext uri="{FF2B5EF4-FFF2-40B4-BE49-F238E27FC236}">
                          <a16:creationId xmlns:a16="http://schemas.microsoft.com/office/drawing/2014/main" id="{BBC186BE-E4D1-D649-9922-0C06358C3F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9" name="Freeform 173">
                      <a:extLst>
                        <a:ext uri="{FF2B5EF4-FFF2-40B4-BE49-F238E27FC236}">
                          <a16:creationId xmlns:a16="http://schemas.microsoft.com/office/drawing/2014/main" id="{1E38E655-F92D-0A4A-A217-64FC2ACB09B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0" name="Freeform 174">
                      <a:extLst>
                        <a:ext uri="{FF2B5EF4-FFF2-40B4-BE49-F238E27FC236}">
                          <a16:creationId xmlns:a16="http://schemas.microsoft.com/office/drawing/2014/main" id="{DE83F62E-6A6A-9842-BE7B-BFB6E9C12DF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1" name="Freeform 175">
                      <a:extLst>
                        <a:ext uri="{FF2B5EF4-FFF2-40B4-BE49-F238E27FC236}">
                          <a16:creationId xmlns:a16="http://schemas.microsoft.com/office/drawing/2014/main" id="{2B56A0E3-2097-364E-B71B-347D26C5F91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2" name="Freeform 176">
                      <a:extLst>
                        <a:ext uri="{FF2B5EF4-FFF2-40B4-BE49-F238E27FC236}">
                          <a16:creationId xmlns:a16="http://schemas.microsoft.com/office/drawing/2014/main" id="{B82300AC-AF6F-2D4A-BBD4-75A3E55389E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3" name="Freeform 177">
                      <a:extLst>
                        <a:ext uri="{FF2B5EF4-FFF2-40B4-BE49-F238E27FC236}">
                          <a16:creationId xmlns:a16="http://schemas.microsoft.com/office/drawing/2014/main" id="{920A7326-49AF-A44F-9D96-15850FCAE5C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4" name="Freeform 178">
                      <a:extLst>
                        <a:ext uri="{FF2B5EF4-FFF2-40B4-BE49-F238E27FC236}">
                          <a16:creationId xmlns:a16="http://schemas.microsoft.com/office/drawing/2014/main" id="{8B814548-D038-1843-BEC8-10D864E4683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5" name="Freeform 179">
                      <a:extLst>
                        <a:ext uri="{FF2B5EF4-FFF2-40B4-BE49-F238E27FC236}">
                          <a16:creationId xmlns:a16="http://schemas.microsoft.com/office/drawing/2014/main" id="{3675A501-4343-A541-A463-42059D28C1D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6" name="Freeform 180">
                      <a:extLst>
                        <a:ext uri="{FF2B5EF4-FFF2-40B4-BE49-F238E27FC236}">
                          <a16:creationId xmlns:a16="http://schemas.microsoft.com/office/drawing/2014/main" id="{3A2B2D39-94D2-914C-91FE-34D6A0D901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7" name="Freeform 181">
                      <a:extLst>
                        <a:ext uri="{FF2B5EF4-FFF2-40B4-BE49-F238E27FC236}">
                          <a16:creationId xmlns:a16="http://schemas.microsoft.com/office/drawing/2014/main" id="{7AB78DD5-B9D0-914F-94D5-1B37EA4447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8" name="Freeform 182">
                      <a:extLst>
                        <a:ext uri="{FF2B5EF4-FFF2-40B4-BE49-F238E27FC236}">
                          <a16:creationId xmlns:a16="http://schemas.microsoft.com/office/drawing/2014/main" id="{0AF0DD53-3653-E745-8B9E-358D525ED47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9" name="Freeform 183">
                      <a:extLst>
                        <a:ext uri="{FF2B5EF4-FFF2-40B4-BE49-F238E27FC236}">
                          <a16:creationId xmlns:a16="http://schemas.microsoft.com/office/drawing/2014/main" id="{1BF24557-18FF-FF44-BB53-C5430BFE927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8" name="Group 184">
                <a:extLst>
                  <a:ext uri="{FF2B5EF4-FFF2-40B4-BE49-F238E27FC236}">
                    <a16:creationId xmlns:a16="http://schemas.microsoft.com/office/drawing/2014/main" id="{38C2BC80-14FD-B244-9683-C235F80CA42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52" y="1437"/>
                <a:ext cx="475" cy="442"/>
                <a:chOff x="192" y="1632"/>
                <a:chExt cx="475" cy="442"/>
              </a:xfrm>
            </p:grpSpPr>
            <p:sp>
              <p:nvSpPr>
                <p:cNvPr id="14440" name="Rectangle 185">
                  <a:extLst>
                    <a:ext uri="{FF2B5EF4-FFF2-40B4-BE49-F238E27FC236}">
                      <a16:creationId xmlns:a16="http://schemas.microsoft.com/office/drawing/2014/main" id="{51E8FB01-88E5-414F-891F-0FFC0D7E6A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441" name="Rectangle 186">
                  <a:extLst>
                    <a:ext uri="{FF2B5EF4-FFF2-40B4-BE49-F238E27FC236}">
                      <a16:creationId xmlns:a16="http://schemas.microsoft.com/office/drawing/2014/main" id="{6A71B2F0-9944-204B-AD7D-7397172B5D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442" name="Group 187">
                  <a:extLst>
                    <a:ext uri="{FF2B5EF4-FFF2-40B4-BE49-F238E27FC236}">
                      <a16:creationId xmlns:a16="http://schemas.microsoft.com/office/drawing/2014/main" id="{FB93BA2F-88C8-2E4B-BA9F-DAA8AC8333A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443" name="Rectangle 188">
                    <a:extLst>
                      <a:ext uri="{FF2B5EF4-FFF2-40B4-BE49-F238E27FC236}">
                        <a16:creationId xmlns:a16="http://schemas.microsoft.com/office/drawing/2014/main" id="{CF5D324D-01D9-DC43-B69D-8BD2B648BB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444" name="Group 189">
                    <a:extLst>
                      <a:ext uri="{FF2B5EF4-FFF2-40B4-BE49-F238E27FC236}">
                        <a16:creationId xmlns:a16="http://schemas.microsoft.com/office/drawing/2014/main" id="{3B923437-3DA9-B241-8A2E-8F5F7EA4907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445" name="Freeform 190">
                      <a:extLst>
                        <a:ext uri="{FF2B5EF4-FFF2-40B4-BE49-F238E27FC236}">
                          <a16:creationId xmlns:a16="http://schemas.microsoft.com/office/drawing/2014/main" id="{094917C1-9AA0-1740-B550-6FFCA10CD0E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46" name="Freeform 191">
                      <a:extLst>
                        <a:ext uri="{FF2B5EF4-FFF2-40B4-BE49-F238E27FC236}">
                          <a16:creationId xmlns:a16="http://schemas.microsoft.com/office/drawing/2014/main" id="{FD559F95-C61C-034F-B62B-3141006C0A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47" name="Freeform 192">
                      <a:extLst>
                        <a:ext uri="{FF2B5EF4-FFF2-40B4-BE49-F238E27FC236}">
                          <a16:creationId xmlns:a16="http://schemas.microsoft.com/office/drawing/2014/main" id="{74B6E302-7A0A-344E-A341-E9E134FE8A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48" name="Freeform 193">
                      <a:extLst>
                        <a:ext uri="{FF2B5EF4-FFF2-40B4-BE49-F238E27FC236}">
                          <a16:creationId xmlns:a16="http://schemas.microsoft.com/office/drawing/2014/main" id="{2DEF8AB9-490D-3A48-A94B-8F0E14AEC7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49" name="Freeform 194">
                      <a:extLst>
                        <a:ext uri="{FF2B5EF4-FFF2-40B4-BE49-F238E27FC236}">
                          <a16:creationId xmlns:a16="http://schemas.microsoft.com/office/drawing/2014/main" id="{74B759F9-D545-D942-82E7-8A4599EEA33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0" name="Freeform 195">
                      <a:extLst>
                        <a:ext uri="{FF2B5EF4-FFF2-40B4-BE49-F238E27FC236}">
                          <a16:creationId xmlns:a16="http://schemas.microsoft.com/office/drawing/2014/main" id="{FBDBA32F-FB37-B24B-9037-5900C1CA613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1" name="Freeform 196">
                      <a:extLst>
                        <a:ext uri="{FF2B5EF4-FFF2-40B4-BE49-F238E27FC236}">
                          <a16:creationId xmlns:a16="http://schemas.microsoft.com/office/drawing/2014/main" id="{86C6D5CC-CBC5-F541-8A39-36477450B9A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2" name="Freeform 197">
                      <a:extLst>
                        <a:ext uri="{FF2B5EF4-FFF2-40B4-BE49-F238E27FC236}">
                          <a16:creationId xmlns:a16="http://schemas.microsoft.com/office/drawing/2014/main" id="{5C8E30DF-20B4-0143-BFD4-1F03889239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3" name="Freeform 198">
                      <a:extLst>
                        <a:ext uri="{FF2B5EF4-FFF2-40B4-BE49-F238E27FC236}">
                          <a16:creationId xmlns:a16="http://schemas.microsoft.com/office/drawing/2014/main" id="{878C227D-EF37-B349-B6ED-C5D9CD6684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4" name="Freeform 199">
                      <a:extLst>
                        <a:ext uri="{FF2B5EF4-FFF2-40B4-BE49-F238E27FC236}">
                          <a16:creationId xmlns:a16="http://schemas.microsoft.com/office/drawing/2014/main" id="{E43CAD7D-2E63-C94B-8BDB-3A4E15BC403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5" name="Freeform 200">
                      <a:extLst>
                        <a:ext uri="{FF2B5EF4-FFF2-40B4-BE49-F238E27FC236}">
                          <a16:creationId xmlns:a16="http://schemas.microsoft.com/office/drawing/2014/main" id="{B005729A-C58F-C341-9465-B74B76CE373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6" name="Freeform 201">
                      <a:extLst>
                        <a:ext uri="{FF2B5EF4-FFF2-40B4-BE49-F238E27FC236}">
                          <a16:creationId xmlns:a16="http://schemas.microsoft.com/office/drawing/2014/main" id="{4F97E4B7-9B09-9943-AF9A-A05BB0EB1D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7" name="Freeform 202">
                      <a:extLst>
                        <a:ext uri="{FF2B5EF4-FFF2-40B4-BE49-F238E27FC236}">
                          <a16:creationId xmlns:a16="http://schemas.microsoft.com/office/drawing/2014/main" id="{B1F72E1D-D3A3-3E42-A21B-88420959EF8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8" name="Freeform 203">
                      <a:extLst>
                        <a:ext uri="{FF2B5EF4-FFF2-40B4-BE49-F238E27FC236}">
                          <a16:creationId xmlns:a16="http://schemas.microsoft.com/office/drawing/2014/main" id="{2745182C-A93E-DA40-94FA-A1B224C1675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9" name="Freeform 204">
                      <a:extLst>
                        <a:ext uri="{FF2B5EF4-FFF2-40B4-BE49-F238E27FC236}">
                          <a16:creationId xmlns:a16="http://schemas.microsoft.com/office/drawing/2014/main" id="{7AD5266F-2962-1349-A090-D6C24C8DB2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0" name="Freeform 205">
                      <a:extLst>
                        <a:ext uri="{FF2B5EF4-FFF2-40B4-BE49-F238E27FC236}">
                          <a16:creationId xmlns:a16="http://schemas.microsoft.com/office/drawing/2014/main" id="{9578D02D-55FF-334D-A030-E69D5D7BCB3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1" name="Freeform 206">
                      <a:extLst>
                        <a:ext uri="{FF2B5EF4-FFF2-40B4-BE49-F238E27FC236}">
                          <a16:creationId xmlns:a16="http://schemas.microsoft.com/office/drawing/2014/main" id="{9851FEE5-0B58-154D-8021-CC2C72291B4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2" name="Freeform 207">
                      <a:extLst>
                        <a:ext uri="{FF2B5EF4-FFF2-40B4-BE49-F238E27FC236}">
                          <a16:creationId xmlns:a16="http://schemas.microsoft.com/office/drawing/2014/main" id="{52A4D993-C100-1B44-8A6E-741F3B725EA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3" name="Freeform 208">
                      <a:extLst>
                        <a:ext uri="{FF2B5EF4-FFF2-40B4-BE49-F238E27FC236}">
                          <a16:creationId xmlns:a16="http://schemas.microsoft.com/office/drawing/2014/main" id="{AF250586-C8AF-A648-B843-8DBF280952D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4" name="Freeform 209">
                      <a:extLst>
                        <a:ext uri="{FF2B5EF4-FFF2-40B4-BE49-F238E27FC236}">
                          <a16:creationId xmlns:a16="http://schemas.microsoft.com/office/drawing/2014/main" id="{112F4720-2A85-0D40-A980-939BB5D2121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5" name="Freeform 210">
                      <a:extLst>
                        <a:ext uri="{FF2B5EF4-FFF2-40B4-BE49-F238E27FC236}">
                          <a16:creationId xmlns:a16="http://schemas.microsoft.com/office/drawing/2014/main" id="{D8EF10AA-1AD3-B445-B290-B64CCF186B6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6" name="Freeform 211">
                      <a:extLst>
                        <a:ext uri="{FF2B5EF4-FFF2-40B4-BE49-F238E27FC236}">
                          <a16:creationId xmlns:a16="http://schemas.microsoft.com/office/drawing/2014/main" id="{DA037FEB-A45A-E24E-AE6B-14191A7998A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7" name="Freeform 212">
                      <a:extLst>
                        <a:ext uri="{FF2B5EF4-FFF2-40B4-BE49-F238E27FC236}">
                          <a16:creationId xmlns:a16="http://schemas.microsoft.com/office/drawing/2014/main" id="{0356050E-4EEC-A34F-B814-610DF8E8942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8" name="Freeform 213">
                      <a:extLst>
                        <a:ext uri="{FF2B5EF4-FFF2-40B4-BE49-F238E27FC236}">
                          <a16:creationId xmlns:a16="http://schemas.microsoft.com/office/drawing/2014/main" id="{D4D88686-AB1F-7A43-A8B2-3DD7E314A78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9" name="Freeform 214">
                      <a:extLst>
                        <a:ext uri="{FF2B5EF4-FFF2-40B4-BE49-F238E27FC236}">
                          <a16:creationId xmlns:a16="http://schemas.microsoft.com/office/drawing/2014/main" id="{B3FA20F1-1653-8E4E-AD2C-91E3DBE1A63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0" name="Freeform 215">
                      <a:extLst>
                        <a:ext uri="{FF2B5EF4-FFF2-40B4-BE49-F238E27FC236}">
                          <a16:creationId xmlns:a16="http://schemas.microsoft.com/office/drawing/2014/main" id="{D7E968D1-471A-CB41-89C4-A04ABF7DF43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1" name="Freeform 216">
                      <a:extLst>
                        <a:ext uri="{FF2B5EF4-FFF2-40B4-BE49-F238E27FC236}">
                          <a16:creationId xmlns:a16="http://schemas.microsoft.com/office/drawing/2014/main" id="{1A5E6725-3519-2B4A-B756-A089E17C1FD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2" name="Freeform 217">
                      <a:extLst>
                        <a:ext uri="{FF2B5EF4-FFF2-40B4-BE49-F238E27FC236}">
                          <a16:creationId xmlns:a16="http://schemas.microsoft.com/office/drawing/2014/main" id="{6BFCE234-6840-444E-A00A-042CCB8A62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3" name="Freeform 218">
                      <a:extLst>
                        <a:ext uri="{FF2B5EF4-FFF2-40B4-BE49-F238E27FC236}">
                          <a16:creationId xmlns:a16="http://schemas.microsoft.com/office/drawing/2014/main" id="{B4CE1E90-36B3-8F46-BBE1-B93AEAD8F29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4" name="Freeform 219">
                      <a:extLst>
                        <a:ext uri="{FF2B5EF4-FFF2-40B4-BE49-F238E27FC236}">
                          <a16:creationId xmlns:a16="http://schemas.microsoft.com/office/drawing/2014/main" id="{A0EBFD3D-8DE7-A041-9C93-EC7749B17F2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9" name="Group 220">
                <a:extLst>
                  <a:ext uri="{FF2B5EF4-FFF2-40B4-BE49-F238E27FC236}">
                    <a16:creationId xmlns:a16="http://schemas.microsoft.com/office/drawing/2014/main" id="{8E63D21C-2EDB-4741-9DC2-DEC38D50AB1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8" y="2925"/>
                <a:ext cx="475" cy="442"/>
                <a:chOff x="192" y="1632"/>
                <a:chExt cx="475" cy="442"/>
              </a:xfrm>
            </p:grpSpPr>
            <p:sp>
              <p:nvSpPr>
                <p:cNvPr id="14405" name="Rectangle 221">
                  <a:extLst>
                    <a:ext uri="{FF2B5EF4-FFF2-40B4-BE49-F238E27FC236}">
                      <a16:creationId xmlns:a16="http://schemas.microsoft.com/office/drawing/2014/main" id="{559C576D-8535-4846-A62C-E386A68071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406" name="Rectangle 222">
                  <a:extLst>
                    <a:ext uri="{FF2B5EF4-FFF2-40B4-BE49-F238E27FC236}">
                      <a16:creationId xmlns:a16="http://schemas.microsoft.com/office/drawing/2014/main" id="{9EF884C5-2AF4-854D-8413-5FA79879D4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407" name="Group 223">
                  <a:extLst>
                    <a:ext uri="{FF2B5EF4-FFF2-40B4-BE49-F238E27FC236}">
                      <a16:creationId xmlns:a16="http://schemas.microsoft.com/office/drawing/2014/main" id="{8B49309B-1A29-F94E-A188-3BCA30DB810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408" name="Rectangle 224">
                    <a:extLst>
                      <a:ext uri="{FF2B5EF4-FFF2-40B4-BE49-F238E27FC236}">
                        <a16:creationId xmlns:a16="http://schemas.microsoft.com/office/drawing/2014/main" id="{237452C0-128A-6B43-AE22-79BE850C2E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409" name="Group 225">
                    <a:extLst>
                      <a:ext uri="{FF2B5EF4-FFF2-40B4-BE49-F238E27FC236}">
                        <a16:creationId xmlns:a16="http://schemas.microsoft.com/office/drawing/2014/main" id="{3580728E-7054-C44F-B3E6-D6A832F63A5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410" name="Freeform 226">
                      <a:extLst>
                        <a:ext uri="{FF2B5EF4-FFF2-40B4-BE49-F238E27FC236}">
                          <a16:creationId xmlns:a16="http://schemas.microsoft.com/office/drawing/2014/main" id="{A2337E9B-E153-1948-8218-86F7E2FDFB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1" name="Freeform 227">
                      <a:extLst>
                        <a:ext uri="{FF2B5EF4-FFF2-40B4-BE49-F238E27FC236}">
                          <a16:creationId xmlns:a16="http://schemas.microsoft.com/office/drawing/2014/main" id="{155E1167-DDA8-AF46-9D79-17BF343DB69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2" name="Freeform 228">
                      <a:extLst>
                        <a:ext uri="{FF2B5EF4-FFF2-40B4-BE49-F238E27FC236}">
                          <a16:creationId xmlns:a16="http://schemas.microsoft.com/office/drawing/2014/main" id="{5CF98328-85B7-A145-A2C8-76685B4DE33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3" name="Freeform 229">
                      <a:extLst>
                        <a:ext uri="{FF2B5EF4-FFF2-40B4-BE49-F238E27FC236}">
                          <a16:creationId xmlns:a16="http://schemas.microsoft.com/office/drawing/2014/main" id="{292F0D6D-5FCE-B941-A003-2D4CA6F25AF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4" name="Freeform 230">
                      <a:extLst>
                        <a:ext uri="{FF2B5EF4-FFF2-40B4-BE49-F238E27FC236}">
                          <a16:creationId xmlns:a16="http://schemas.microsoft.com/office/drawing/2014/main" id="{58DFCD0E-D9AB-0146-9285-3880F05FA47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5" name="Freeform 231">
                      <a:extLst>
                        <a:ext uri="{FF2B5EF4-FFF2-40B4-BE49-F238E27FC236}">
                          <a16:creationId xmlns:a16="http://schemas.microsoft.com/office/drawing/2014/main" id="{3C425990-5332-844A-A22C-1FBE9DF237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6" name="Freeform 232">
                      <a:extLst>
                        <a:ext uri="{FF2B5EF4-FFF2-40B4-BE49-F238E27FC236}">
                          <a16:creationId xmlns:a16="http://schemas.microsoft.com/office/drawing/2014/main" id="{A757B440-1025-614D-A0B4-01EF87B9B4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7" name="Freeform 233">
                      <a:extLst>
                        <a:ext uri="{FF2B5EF4-FFF2-40B4-BE49-F238E27FC236}">
                          <a16:creationId xmlns:a16="http://schemas.microsoft.com/office/drawing/2014/main" id="{E99E0604-3AA7-CD46-9DEF-7006523F210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8" name="Freeform 234">
                      <a:extLst>
                        <a:ext uri="{FF2B5EF4-FFF2-40B4-BE49-F238E27FC236}">
                          <a16:creationId xmlns:a16="http://schemas.microsoft.com/office/drawing/2014/main" id="{C57A8B78-274C-0C48-8B1A-25159A81E05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9" name="Freeform 235">
                      <a:extLst>
                        <a:ext uri="{FF2B5EF4-FFF2-40B4-BE49-F238E27FC236}">
                          <a16:creationId xmlns:a16="http://schemas.microsoft.com/office/drawing/2014/main" id="{F7E98732-51D2-6C41-A0E9-9EBB0FF4C2A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0" name="Freeform 236">
                      <a:extLst>
                        <a:ext uri="{FF2B5EF4-FFF2-40B4-BE49-F238E27FC236}">
                          <a16:creationId xmlns:a16="http://schemas.microsoft.com/office/drawing/2014/main" id="{2AEA1A77-5985-E549-9ADB-BB78C53F99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1" name="Freeform 237">
                      <a:extLst>
                        <a:ext uri="{FF2B5EF4-FFF2-40B4-BE49-F238E27FC236}">
                          <a16:creationId xmlns:a16="http://schemas.microsoft.com/office/drawing/2014/main" id="{529E7889-BD98-A443-954A-3F57E8AC403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2" name="Freeform 238">
                      <a:extLst>
                        <a:ext uri="{FF2B5EF4-FFF2-40B4-BE49-F238E27FC236}">
                          <a16:creationId xmlns:a16="http://schemas.microsoft.com/office/drawing/2014/main" id="{D108264E-CAC5-BF43-8A77-044AAD1FCF8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3" name="Freeform 239">
                      <a:extLst>
                        <a:ext uri="{FF2B5EF4-FFF2-40B4-BE49-F238E27FC236}">
                          <a16:creationId xmlns:a16="http://schemas.microsoft.com/office/drawing/2014/main" id="{7A05DD84-0C52-4641-8681-D8A682982B2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4" name="Freeform 240">
                      <a:extLst>
                        <a:ext uri="{FF2B5EF4-FFF2-40B4-BE49-F238E27FC236}">
                          <a16:creationId xmlns:a16="http://schemas.microsoft.com/office/drawing/2014/main" id="{8E4841FD-2B66-4444-ADC2-987FA039AD9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5" name="Freeform 241">
                      <a:extLst>
                        <a:ext uri="{FF2B5EF4-FFF2-40B4-BE49-F238E27FC236}">
                          <a16:creationId xmlns:a16="http://schemas.microsoft.com/office/drawing/2014/main" id="{BD8584E3-5DE1-6347-9E94-96793B14814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6" name="Freeform 242">
                      <a:extLst>
                        <a:ext uri="{FF2B5EF4-FFF2-40B4-BE49-F238E27FC236}">
                          <a16:creationId xmlns:a16="http://schemas.microsoft.com/office/drawing/2014/main" id="{63D4DFD8-6746-8F48-AFF9-56B993F732A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7" name="Freeform 243">
                      <a:extLst>
                        <a:ext uri="{FF2B5EF4-FFF2-40B4-BE49-F238E27FC236}">
                          <a16:creationId xmlns:a16="http://schemas.microsoft.com/office/drawing/2014/main" id="{611126CB-583A-6644-B191-644E6836F2D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8" name="Freeform 244">
                      <a:extLst>
                        <a:ext uri="{FF2B5EF4-FFF2-40B4-BE49-F238E27FC236}">
                          <a16:creationId xmlns:a16="http://schemas.microsoft.com/office/drawing/2014/main" id="{DC796071-5630-384F-A9BC-E224247DB8B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9" name="Freeform 245">
                      <a:extLst>
                        <a:ext uri="{FF2B5EF4-FFF2-40B4-BE49-F238E27FC236}">
                          <a16:creationId xmlns:a16="http://schemas.microsoft.com/office/drawing/2014/main" id="{766C204E-B9C5-0345-9AAD-AC69B41A88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0" name="Freeform 246">
                      <a:extLst>
                        <a:ext uri="{FF2B5EF4-FFF2-40B4-BE49-F238E27FC236}">
                          <a16:creationId xmlns:a16="http://schemas.microsoft.com/office/drawing/2014/main" id="{9FE58E7E-10D1-FD44-9925-FE8DA5823C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1" name="Freeform 247">
                      <a:extLst>
                        <a:ext uri="{FF2B5EF4-FFF2-40B4-BE49-F238E27FC236}">
                          <a16:creationId xmlns:a16="http://schemas.microsoft.com/office/drawing/2014/main" id="{76A1FF15-AE76-784F-9AEF-9071BB81D38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2" name="Freeform 248">
                      <a:extLst>
                        <a:ext uri="{FF2B5EF4-FFF2-40B4-BE49-F238E27FC236}">
                          <a16:creationId xmlns:a16="http://schemas.microsoft.com/office/drawing/2014/main" id="{5F42E047-49A9-6944-95C6-E225C67855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3" name="Freeform 249">
                      <a:extLst>
                        <a:ext uri="{FF2B5EF4-FFF2-40B4-BE49-F238E27FC236}">
                          <a16:creationId xmlns:a16="http://schemas.microsoft.com/office/drawing/2014/main" id="{EA549966-B663-FA43-820A-A41C0853622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4" name="Freeform 250">
                      <a:extLst>
                        <a:ext uri="{FF2B5EF4-FFF2-40B4-BE49-F238E27FC236}">
                          <a16:creationId xmlns:a16="http://schemas.microsoft.com/office/drawing/2014/main" id="{D770F8C9-910D-D949-B53D-D8921EDE72B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5" name="Freeform 251">
                      <a:extLst>
                        <a:ext uri="{FF2B5EF4-FFF2-40B4-BE49-F238E27FC236}">
                          <a16:creationId xmlns:a16="http://schemas.microsoft.com/office/drawing/2014/main" id="{55ADC80B-A4D3-3B4D-805C-359AA84D470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6" name="Freeform 252">
                      <a:extLst>
                        <a:ext uri="{FF2B5EF4-FFF2-40B4-BE49-F238E27FC236}">
                          <a16:creationId xmlns:a16="http://schemas.microsoft.com/office/drawing/2014/main" id="{4C0EBC40-85E2-7B4A-8D51-AEAFF044C08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7" name="Freeform 253">
                      <a:extLst>
                        <a:ext uri="{FF2B5EF4-FFF2-40B4-BE49-F238E27FC236}">
                          <a16:creationId xmlns:a16="http://schemas.microsoft.com/office/drawing/2014/main" id="{40F237C6-0E4E-D646-BDC5-8F96720627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8" name="Freeform 254">
                      <a:extLst>
                        <a:ext uri="{FF2B5EF4-FFF2-40B4-BE49-F238E27FC236}">
                          <a16:creationId xmlns:a16="http://schemas.microsoft.com/office/drawing/2014/main" id="{8E2A1CD9-0BA4-2D4C-A28B-51438D04614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9" name="Freeform 255">
                      <a:extLst>
                        <a:ext uri="{FF2B5EF4-FFF2-40B4-BE49-F238E27FC236}">
                          <a16:creationId xmlns:a16="http://schemas.microsoft.com/office/drawing/2014/main" id="{AB49FA90-B7C7-0D48-B84A-17D79727B81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90" name="Group 256">
                <a:extLst>
                  <a:ext uri="{FF2B5EF4-FFF2-40B4-BE49-F238E27FC236}">
                    <a16:creationId xmlns:a16="http://schemas.microsoft.com/office/drawing/2014/main" id="{AA0D203F-DBDF-F042-8D91-CE1859313DD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06" y="1293"/>
                <a:ext cx="363" cy="369"/>
                <a:chOff x="1884" y="1812"/>
                <a:chExt cx="363" cy="369"/>
              </a:xfrm>
            </p:grpSpPr>
            <p:sp>
              <p:nvSpPr>
                <p:cNvPr id="14401" name="AutoShape 257">
                  <a:extLst>
                    <a:ext uri="{FF2B5EF4-FFF2-40B4-BE49-F238E27FC236}">
                      <a16:creationId xmlns:a16="http://schemas.microsoft.com/office/drawing/2014/main" id="{2D4F4ADE-13A9-0D4E-97B1-6991759293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402" name="Group 258">
                  <a:extLst>
                    <a:ext uri="{FF2B5EF4-FFF2-40B4-BE49-F238E27FC236}">
                      <a16:creationId xmlns:a16="http://schemas.microsoft.com/office/drawing/2014/main" id="{FABFAEDB-AFB1-1A44-87ED-06CDD55B560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403" name="Freeform 259">
                    <a:extLst>
                      <a:ext uri="{FF2B5EF4-FFF2-40B4-BE49-F238E27FC236}">
                        <a16:creationId xmlns:a16="http://schemas.microsoft.com/office/drawing/2014/main" id="{7DC720A6-4EAB-CB41-9330-5A5B057F1E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404" name="Freeform 260">
                    <a:extLst>
                      <a:ext uri="{FF2B5EF4-FFF2-40B4-BE49-F238E27FC236}">
                        <a16:creationId xmlns:a16="http://schemas.microsoft.com/office/drawing/2014/main" id="{15617FCD-2711-DE4C-A2B2-2A632D95B1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sp>
            <p:nvSpPr>
              <p:cNvPr id="14391" name="Text Box 261">
                <a:extLst>
                  <a:ext uri="{FF2B5EF4-FFF2-40B4-BE49-F238E27FC236}">
                    <a16:creationId xmlns:a16="http://schemas.microsoft.com/office/drawing/2014/main" id="{6AE87F26-29EC-904E-819A-5F83182EAD0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1488"/>
                <a:ext cx="256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A</a:t>
                </a:r>
              </a:p>
            </p:txBody>
          </p:sp>
          <p:sp>
            <p:nvSpPr>
              <p:cNvPr id="14392" name="Text Box 262">
                <a:extLst>
                  <a:ext uri="{FF2B5EF4-FFF2-40B4-BE49-F238E27FC236}">
                    <a16:creationId xmlns:a16="http://schemas.microsoft.com/office/drawing/2014/main" id="{FD11A400-66B5-E34C-945C-7CA9E15FE8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282"/>
                <a:ext cx="237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B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3" name="Text Box 263">
                <a:extLst>
                  <a:ext uri="{FF2B5EF4-FFF2-40B4-BE49-F238E27FC236}">
                    <a16:creationId xmlns:a16="http://schemas.microsoft.com/office/drawing/2014/main" id="{DC9B6A78-3BC4-144D-A08A-80338D646A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928"/>
                <a:ext cx="232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C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4" name="Text Box 264">
                <a:extLst>
                  <a:ext uri="{FF2B5EF4-FFF2-40B4-BE49-F238E27FC236}">
                    <a16:creationId xmlns:a16="http://schemas.microsoft.com/office/drawing/2014/main" id="{26ED34AB-FB5A-FF44-90D6-B800506B3D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01" y="1299"/>
                <a:ext cx="32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R1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5" name="Text Box 265">
                <a:extLst>
                  <a:ext uri="{FF2B5EF4-FFF2-40B4-BE49-F238E27FC236}">
                    <a16:creationId xmlns:a16="http://schemas.microsoft.com/office/drawing/2014/main" id="{67240FDD-24A9-DF4E-9C22-99B76C4F31F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2" y="2832"/>
                <a:ext cx="35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R2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6" name="Text Box 266">
                <a:extLst>
                  <a:ext uri="{FF2B5EF4-FFF2-40B4-BE49-F238E27FC236}">
                    <a16:creationId xmlns:a16="http://schemas.microsoft.com/office/drawing/2014/main" id="{4245BD5C-A3F3-774E-9C78-5AE56E1273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96" y="1440"/>
                <a:ext cx="35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R4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7" name="Text Box 267">
                <a:extLst>
                  <a:ext uri="{FF2B5EF4-FFF2-40B4-BE49-F238E27FC236}">
                    <a16:creationId xmlns:a16="http://schemas.microsoft.com/office/drawing/2014/main" id="{23C46561-143F-164D-98B7-820373CA4D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84" y="1440"/>
                <a:ext cx="255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D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8" name="Text Box 268">
                <a:extLst>
                  <a:ext uri="{FF2B5EF4-FFF2-40B4-BE49-F238E27FC236}">
                    <a16:creationId xmlns:a16="http://schemas.microsoft.com/office/drawing/2014/main" id="{E65215A8-7551-2E46-A6DC-87B252A046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32" y="2304"/>
                <a:ext cx="236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E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9" name="Text Box 269">
                <a:extLst>
                  <a:ext uri="{FF2B5EF4-FFF2-40B4-BE49-F238E27FC236}">
                    <a16:creationId xmlns:a16="http://schemas.microsoft.com/office/drawing/2014/main" id="{671E5811-4D10-594C-B2D6-7BCFAA599E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36" y="3168"/>
                <a:ext cx="23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F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400" name="Text Box 270">
                <a:extLst>
                  <a:ext uri="{FF2B5EF4-FFF2-40B4-BE49-F238E27FC236}">
                    <a16:creationId xmlns:a16="http://schemas.microsoft.com/office/drawing/2014/main" id="{48EE1C65-6AC3-BF48-BF20-F983DC1F375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96" y="3069"/>
                <a:ext cx="35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R5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</p:grpSp>
      </p:grpSp>
      <p:sp>
        <p:nvSpPr>
          <p:cNvPr id="2159887" name="Freeform 271">
            <a:extLst>
              <a:ext uri="{FF2B5EF4-FFF2-40B4-BE49-F238E27FC236}">
                <a16:creationId xmlns:a16="http://schemas.microsoft.com/office/drawing/2014/main" id="{7A542B1D-2D66-B141-9939-8E587EDE0A70}"/>
              </a:ext>
            </a:extLst>
          </p:cNvPr>
          <p:cNvSpPr>
            <a:spLocks/>
          </p:cNvSpPr>
          <p:nvPr/>
        </p:nvSpPr>
        <p:spPr bwMode="auto">
          <a:xfrm>
            <a:off x="5597476" y="2307741"/>
            <a:ext cx="261937" cy="3534743"/>
          </a:xfrm>
          <a:custGeom>
            <a:avLst/>
            <a:gdLst>
              <a:gd name="T0" fmla="*/ 0 w 240"/>
              <a:gd name="T1" fmla="*/ 0 h 816"/>
              <a:gd name="T2" fmla="*/ 0 w 240"/>
              <a:gd name="T3" fmla="*/ 2147483647 h 816"/>
              <a:gd name="T4" fmla="*/ 2147483647 w 240"/>
              <a:gd name="T5" fmla="*/ 2147483647 h 816"/>
              <a:gd name="T6" fmla="*/ 0 60000 65536"/>
              <a:gd name="T7" fmla="*/ 0 60000 65536"/>
              <a:gd name="T8" fmla="*/ 0 60000 65536"/>
              <a:gd name="T9" fmla="*/ 0 w 240"/>
              <a:gd name="T10" fmla="*/ 0 h 816"/>
              <a:gd name="T11" fmla="*/ 240 w 240"/>
              <a:gd name="T12" fmla="*/ 816 h 8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40" h="816">
                <a:moveTo>
                  <a:pt x="0" y="0"/>
                </a:moveTo>
                <a:lnTo>
                  <a:pt x="0" y="816"/>
                </a:lnTo>
                <a:lnTo>
                  <a:pt x="240" y="816"/>
                </a:lnTo>
              </a:path>
            </a:pathLst>
          </a:custGeom>
          <a:noFill/>
          <a:ln w="76200">
            <a:solidFill>
              <a:schemeClr val="tx2"/>
            </a:solidFill>
            <a:round/>
            <a:headEnd/>
            <a:tailEnd type="triangle" w="med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en-US" altLang="en-US"/>
          </a:p>
        </p:txBody>
      </p:sp>
      <p:sp>
        <p:nvSpPr>
          <p:cNvPr id="14347" name="Rectangle 273">
            <a:extLst>
              <a:ext uri="{FF2B5EF4-FFF2-40B4-BE49-F238E27FC236}">
                <a16:creationId xmlns:a16="http://schemas.microsoft.com/office/drawing/2014/main" id="{851A5272-E41C-9141-B499-3A159348B7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5850" y="6393329"/>
            <a:ext cx="1357313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 dirty="0">
                <a:solidFill>
                  <a:srgbClr val="CC0000"/>
                </a:solidFill>
              </a:rPr>
              <a:t>R5</a:t>
            </a:r>
            <a:endParaRPr lang="en-US" altLang="en-US" sz="2000" dirty="0">
              <a:solidFill>
                <a:srgbClr val="CC0000"/>
              </a:solidFill>
            </a:endParaRPr>
          </a:p>
        </p:txBody>
      </p:sp>
      <p:sp>
        <p:nvSpPr>
          <p:cNvPr id="14348" name="Rectangle 274">
            <a:extLst>
              <a:ext uri="{FF2B5EF4-FFF2-40B4-BE49-F238E27FC236}">
                <a16:creationId xmlns:a16="http://schemas.microsoft.com/office/drawing/2014/main" id="{1384325D-75AF-0549-8A70-0B2FCEFB70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1362" y="6393329"/>
            <a:ext cx="1614488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>
                <a:solidFill>
                  <a:srgbClr val="CC0000"/>
                </a:solidFill>
              </a:rPr>
              <a:t>F</a:t>
            </a:r>
            <a:endParaRPr lang="en-US" altLang="en-US" sz="2000">
              <a:solidFill>
                <a:srgbClr val="CC0000"/>
              </a:solidFill>
            </a:endParaRPr>
          </a:p>
        </p:txBody>
      </p:sp>
      <p:sp>
        <p:nvSpPr>
          <p:cNvPr id="14349" name="Rectangle 275">
            <a:extLst>
              <a:ext uri="{FF2B5EF4-FFF2-40B4-BE49-F238E27FC236}">
                <a16:creationId xmlns:a16="http://schemas.microsoft.com/office/drawing/2014/main" id="{FAAC1255-B6C8-EB4B-8387-AE5EB98BED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5850" y="5999822"/>
            <a:ext cx="1357313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 dirty="0">
                <a:solidFill>
                  <a:srgbClr val="CC0000"/>
                </a:solidFill>
              </a:rPr>
              <a:t>Port E</a:t>
            </a:r>
            <a:endParaRPr lang="en-US" altLang="en-US" sz="2000" dirty="0">
              <a:solidFill>
                <a:srgbClr val="CC0000"/>
              </a:solidFill>
            </a:endParaRPr>
          </a:p>
        </p:txBody>
      </p:sp>
      <p:sp>
        <p:nvSpPr>
          <p:cNvPr id="14350" name="Rectangle 276">
            <a:extLst>
              <a:ext uri="{FF2B5EF4-FFF2-40B4-BE49-F238E27FC236}">
                <a16:creationId xmlns:a16="http://schemas.microsoft.com/office/drawing/2014/main" id="{7B7DF595-CEA4-134C-82FE-B42D63CD2D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1362" y="5999822"/>
            <a:ext cx="1614488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>
                <a:solidFill>
                  <a:srgbClr val="CC0000"/>
                </a:solidFill>
              </a:rPr>
              <a:t>E</a:t>
            </a:r>
            <a:endParaRPr lang="en-US" altLang="en-US" sz="2000">
              <a:solidFill>
                <a:srgbClr val="CC0000"/>
              </a:solidFill>
            </a:endParaRPr>
          </a:p>
        </p:txBody>
      </p:sp>
      <p:sp>
        <p:nvSpPr>
          <p:cNvPr id="14351" name="Rectangle 277">
            <a:extLst>
              <a:ext uri="{FF2B5EF4-FFF2-40B4-BE49-F238E27FC236}">
                <a16:creationId xmlns:a16="http://schemas.microsoft.com/office/drawing/2014/main" id="{B7A3D79E-0727-3946-A377-5EB17C5C2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5850" y="5606315"/>
            <a:ext cx="1357313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 dirty="0">
                <a:solidFill>
                  <a:srgbClr val="CC0000"/>
                </a:solidFill>
              </a:rPr>
              <a:t>Port D</a:t>
            </a:r>
            <a:endParaRPr lang="en-US" altLang="en-US" sz="2000" dirty="0">
              <a:solidFill>
                <a:srgbClr val="CC0000"/>
              </a:solidFill>
            </a:endParaRPr>
          </a:p>
        </p:txBody>
      </p:sp>
      <p:sp>
        <p:nvSpPr>
          <p:cNvPr id="14352" name="Rectangle 278">
            <a:extLst>
              <a:ext uri="{FF2B5EF4-FFF2-40B4-BE49-F238E27FC236}">
                <a16:creationId xmlns:a16="http://schemas.microsoft.com/office/drawing/2014/main" id="{731DCEAC-EB1D-1C43-9C05-FF6A385AF5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1362" y="5606315"/>
            <a:ext cx="1614488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>
                <a:solidFill>
                  <a:srgbClr val="CC0000"/>
                </a:solidFill>
              </a:rPr>
              <a:t>D</a:t>
            </a:r>
            <a:endParaRPr lang="en-US" altLang="en-US" sz="2000">
              <a:solidFill>
                <a:srgbClr val="CC0000"/>
              </a:solidFill>
            </a:endParaRPr>
          </a:p>
        </p:txBody>
      </p:sp>
      <p:sp>
        <p:nvSpPr>
          <p:cNvPr id="14353" name="Rectangle 279">
            <a:extLst>
              <a:ext uri="{FF2B5EF4-FFF2-40B4-BE49-F238E27FC236}">
                <a16:creationId xmlns:a16="http://schemas.microsoft.com/office/drawing/2014/main" id="{5C0175E8-5653-4944-97FA-A10EB5B3AF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5850" y="5212808"/>
            <a:ext cx="1357313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>
                <a:solidFill>
                  <a:srgbClr val="CC0000"/>
                </a:solidFill>
              </a:rPr>
              <a:t>Next Hop</a:t>
            </a:r>
            <a:endParaRPr lang="en-US" altLang="en-US" sz="2000">
              <a:solidFill>
                <a:srgbClr val="CC0000"/>
              </a:solidFill>
            </a:endParaRPr>
          </a:p>
        </p:txBody>
      </p:sp>
      <p:sp>
        <p:nvSpPr>
          <p:cNvPr id="14354" name="Rectangle 280">
            <a:extLst>
              <a:ext uri="{FF2B5EF4-FFF2-40B4-BE49-F238E27FC236}">
                <a16:creationId xmlns:a16="http://schemas.microsoft.com/office/drawing/2014/main" id="{4DE617EA-05BF-4F4E-9064-5F4E65FA53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1362" y="5212808"/>
            <a:ext cx="1614488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>
                <a:solidFill>
                  <a:srgbClr val="CC0000"/>
                </a:solidFill>
              </a:rPr>
              <a:t>Destination</a:t>
            </a:r>
            <a:endParaRPr lang="en-US" altLang="en-US" sz="2000">
              <a:solidFill>
                <a:srgbClr val="CC0000"/>
              </a:solidFill>
            </a:endParaRPr>
          </a:p>
        </p:txBody>
      </p:sp>
      <p:sp>
        <p:nvSpPr>
          <p:cNvPr id="14355" name="Line 281">
            <a:extLst>
              <a:ext uri="{FF2B5EF4-FFF2-40B4-BE49-F238E27FC236}">
                <a16:creationId xmlns:a16="http://schemas.microsoft.com/office/drawing/2014/main" id="{8DAD5DFA-D962-AE4E-8021-64AFD7FE0F05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1362" y="5212808"/>
            <a:ext cx="2971800" cy="0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6" name="Line 282">
            <a:extLst>
              <a:ext uri="{FF2B5EF4-FFF2-40B4-BE49-F238E27FC236}">
                <a16:creationId xmlns:a16="http://schemas.microsoft.com/office/drawing/2014/main" id="{C30A3618-5250-D646-AB4B-DBAAE107D7B4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1362" y="5606315"/>
            <a:ext cx="29718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7" name="Line 283">
            <a:extLst>
              <a:ext uri="{FF2B5EF4-FFF2-40B4-BE49-F238E27FC236}">
                <a16:creationId xmlns:a16="http://schemas.microsoft.com/office/drawing/2014/main" id="{8E3DE378-DA43-B34B-A1EA-AF97946349B3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1362" y="5999822"/>
            <a:ext cx="29718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8" name="Line 284">
            <a:extLst>
              <a:ext uri="{FF2B5EF4-FFF2-40B4-BE49-F238E27FC236}">
                <a16:creationId xmlns:a16="http://schemas.microsoft.com/office/drawing/2014/main" id="{227AC802-A70D-2745-A65A-D4B7C3146679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1362" y="6393329"/>
            <a:ext cx="29718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9" name="Line 285">
            <a:extLst>
              <a:ext uri="{FF2B5EF4-FFF2-40B4-BE49-F238E27FC236}">
                <a16:creationId xmlns:a16="http://schemas.microsoft.com/office/drawing/2014/main" id="{836BA2E6-A4F4-D845-80FA-97192B98BD48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1362" y="6786836"/>
            <a:ext cx="2971800" cy="0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60" name="Line 286">
            <a:extLst>
              <a:ext uri="{FF2B5EF4-FFF2-40B4-BE49-F238E27FC236}">
                <a16:creationId xmlns:a16="http://schemas.microsoft.com/office/drawing/2014/main" id="{C71012A0-418E-C14B-BACA-7A8FEBFDC3D0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1362" y="5212808"/>
            <a:ext cx="0" cy="1574028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61" name="Line 287">
            <a:extLst>
              <a:ext uri="{FF2B5EF4-FFF2-40B4-BE49-F238E27FC236}">
                <a16:creationId xmlns:a16="http://schemas.microsoft.com/office/drawing/2014/main" id="{435352F8-34A9-9D46-8064-41E33ABC5971}"/>
              </a:ext>
            </a:extLst>
          </p:cNvPr>
          <p:cNvSpPr>
            <a:spLocks noChangeShapeType="1"/>
          </p:cNvSpPr>
          <p:nvPr/>
        </p:nvSpPr>
        <p:spPr bwMode="auto">
          <a:xfrm>
            <a:off x="7435850" y="5212808"/>
            <a:ext cx="0" cy="157402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62" name="Line 288">
            <a:extLst>
              <a:ext uri="{FF2B5EF4-FFF2-40B4-BE49-F238E27FC236}">
                <a16:creationId xmlns:a16="http://schemas.microsoft.com/office/drawing/2014/main" id="{A748440B-49B1-4747-B08A-AE369E66E82F}"/>
              </a:ext>
            </a:extLst>
          </p:cNvPr>
          <p:cNvSpPr>
            <a:spLocks noChangeShapeType="1"/>
          </p:cNvSpPr>
          <p:nvPr/>
        </p:nvSpPr>
        <p:spPr bwMode="auto">
          <a:xfrm>
            <a:off x="8793162" y="5212808"/>
            <a:ext cx="0" cy="39350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63" name="Line 289">
            <a:extLst>
              <a:ext uri="{FF2B5EF4-FFF2-40B4-BE49-F238E27FC236}">
                <a16:creationId xmlns:a16="http://schemas.microsoft.com/office/drawing/2014/main" id="{929A9F26-E103-4942-B5DE-8B249333AED1}"/>
              </a:ext>
            </a:extLst>
          </p:cNvPr>
          <p:cNvSpPr>
            <a:spLocks noChangeShapeType="1"/>
          </p:cNvSpPr>
          <p:nvPr/>
        </p:nvSpPr>
        <p:spPr bwMode="auto">
          <a:xfrm>
            <a:off x="8793162" y="5606315"/>
            <a:ext cx="0" cy="1180521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64" name="Freeform 290">
            <a:extLst>
              <a:ext uri="{FF2B5EF4-FFF2-40B4-BE49-F238E27FC236}">
                <a16:creationId xmlns:a16="http://schemas.microsoft.com/office/drawing/2014/main" id="{72E7A33A-BDAB-EB4D-8F48-CC3931B83F7F}"/>
              </a:ext>
            </a:extLst>
          </p:cNvPr>
          <p:cNvSpPr>
            <a:spLocks/>
          </p:cNvSpPr>
          <p:nvPr/>
        </p:nvSpPr>
        <p:spPr bwMode="auto">
          <a:xfrm>
            <a:off x="5821362" y="2394225"/>
            <a:ext cx="2971800" cy="2818584"/>
          </a:xfrm>
          <a:custGeom>
            <a:avLst/>
            <a:gdLst>
              <a:gd name="T0" fmla="*/ 48 w 1872"/>
              <a:gd name="T1" fmla="*/ 0 h 336"/>
              <a:gd name="T2" fmla="*/ 0 w 1872"/>
              <a:gd name="T3" fmla="*/ 336 h 336"/>
              <a:gd name="T4" fmla="*/ 1872 w 1872"/>
              <a:gd name="T5" fmla="*/ 336 h 336"/>
              <a:gd name="T6" fmla="*/ 240 w 1872"/>
              <a:gd name="T7" fmla="*/ 0 h 336"/>
              <a:gd name="T8" fmla="*/ 0 60000 65536"/>
              <a:gd name="T9" fmla="*/ 0 60000 65536"/>
              <a:gd name="T10" fmla="*/ 0 60000 65536"/>
              <a:gd name="T11" fmla="*/ 0 60000 65536"/>
              <a:gd name="T12" fmla="*/ 0 w 1872"/>
              <a:gd name="T13" fmla="*/ 0 h 336"/>
              <a:gd name="T14" fmla="*/ 1872 w 1872"/>
              <a:gd name="T15" fmla="*/ 336 h 3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872" h="336">
                <a:moveTo>
                  <a:pt x="48" y="0"/>
                </a:moveTo>
                <a:lnTo>
                  <a:pt x="0" y="336"/>
                </a:lnTo>
                <a:lnTo>
                  <a:pt x="1872" y="336"/>
                </a:lnTo>
                <a:lnTo>
                  <a:pt x="240" y="0"/>
                </a:lnTo>
              </a:path>
            </a:pathLst>
          </a:custGeom>
          <a:solidFill>
            <a:schemeClr val="bg1">
              <a:alpha val="50195"/>
            </a:schemeClr>
          </a:solidFill>
          <a:ln w="2857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en-US" altLang="en-US"/>
          </a:p>
        </p:txBody>
      </p:sp>
      <p:grpSp>
        <p:nvGrpSpPr>
          <p:cNvPr id="14337" name="Group 291">
            <a:extLst>
              <a:ext uri="{FF2B5EF4-FFF2-40B4-BE49-F238E27FC236}">
                <a16:creationId xmlns:a16="http://schemas.microsoft.com/office/drawing/2014/main" id="{4359E52C-3268-D24D-85E6-E4FB9CFC440C}"/>
              </a:ext>
            </a:extLst>
          </p:cNvPr>
          <p:cNvGrpSpPr>
            <a:grpSpLocks/>
          </p:cNvGrpSpPr>
          <p:nvPr/>
        </p:nvGrpSpPr>
        <p:grpSpPr bwMode="auto">
          <a:xfrm rot="1024159">
            <a:off x="4402689" y="1245996"/>
            <a:ext cx="885825" cy="374650"/>
            <a:chOff x="385" y="768"/>
            <a:chExt cx="558" cy="236"/>
          </a:xfrm>
        </p:grpSpPr>
        <p:sp>
          <p:nvSpPr>
            <p:cNvPr id="14344" name="Rectangle 292">
              <a:extLst>
                <a:ext uri="{FF2B5EF4-FFF2-40B4-BE49-F238E27FC236}">
                  <a16:creationId xmlns:a16="http://schemas.microsoft.com/office/drawing/2014/main" id="{286E745A-93AF-CE45-8057-084C7D626B6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919250">
              <a:off x="385" y="860"/>
              <a:ext cx="406" cy="144"/>
            </a:xfrm>
            <a:prstGeom prst="rect">
              <a:avLst/>
            </a:prstGeom>
            <a:solidFill>
              <a:srgbClr val="0099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  <p:sp>
          <p:nvSpPr>
            <p:cNvPr id="14345" name="Rectangle 293">
              <a:extLst>
                <a:ext uri="{FF2B5EF4-FFF2-40B4-BE49-F238E27FC236}">
                  <a16:creationId xmlns:a16="http://schemas.microsoft.com/office/drawing/2014/main" id="{4E15D63D-4F5A-3C4D-9767-FCECF273180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919250">
              <a:off x="782" y="793"/>
              <a:ext cx="101" cy="144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  <p:sp>
          <p:nvSpPr>
            <p:cNvPr id="14346" name="Text Box 294">
              <a:extLst>
                <a:ext uri="{FF2B5EF4-FFF2-40B4-BE49-F238E27FC236}">
                  <a16:creationId xmlns:a16="http://schemas.microsoft.com/office/drawing/2014/main" id="{D680805E-12EC-174E-89F2-EA618BA03E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610305">
              <a:off x="735" y="768"/>
              <a:ext cx="20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en-US" sz="16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D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37171075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2.22222E-6 L 0.09774 0.14305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143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878" y="715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9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1000"/>
                                        <p:tgtEl>
                                          <p:spTgt spid="2159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2000"/>
                            </p:stCondLst>
                            <p:childTnLst>
                              <p:par>
                                <p:cTn id="1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000"/>
                            </p:stCondLst>
                            <p:childTnLst>
                              <p:par>
                                <p:cTn id="4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000"/>
                            </p:stCondLst>
                            <p:childTnLst>
                              <p:par>
                                <p:cTn id="4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000"/>
                            </p:stCondLst>
                            <p:childTnLst>
                              <p:par>
                                <p:cTn id="4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000"/>
                            </p:stCondLst>
                            <p:childTnLst>
                              <p:par>
                                <p:cTn id="5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000"/>
                            </p:stCondLst>
                            <p:childTnLst>
                              <p:par>
                                <p:cTn id="5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000"/>
                            </p:stCondLst>
                            <p:childTnLst>
                              <p:par>
                                <p:cTn id="5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2000"/>
                            </p:stCondLst>
                            <p:childTnLst>
                              <p:par>
                                <p:cTn id="6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2000"/>
                            </p:stCondLst>
                            <p:childTnLst>
                              <p:par>
                                <p:cTn id="6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59887" grpId="0" animBg="1"/>
      <p:bldP spid="14347" grpId="0"/>
      <p:bldP spid="14348" grpId="0"/>
      <p:bldP spid="14349" grpId="0"/>
      <p:bldP spid="14350" grpId="0"/>
      <p:bldP spid="14351" grpId="0"/>
      <p:bldP spid="14352" grpId="0"/>
      <p:bldP spid="14353" grpId="0"/>
      <p:bldP spid="14354" grpId="0"/>
      <p:bldP spid="14355" grpId="0" animBg="1"/>
      <p:bldP spid="14356" grpId="0" animBg="1"/>
      <p:bldP spid="14357" grpId="0" animBg="1"/>
      <p:bldP spid="14358" grpId="0" animBg="1"/>
      <p:bldP spid="14359" grpId="0" animBg="1"/>
      <p:bldP spid="14360" grpId="0" animBg="1"/>
      <p:bldP spid="14361" grpId="0" animBg="1"/>
      <p:bldP spid="14362" grpId="0" animBg="1"/>
      <p:bldP spid="14363" grpId="0" animBg="1"/>
      <p:bldP spid="14364" grpId="0" animBg="1"/>
    </p:bld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GB" sz="3600" dirty="0"/>
              <a:t>Dual-Stack Services: Common Deployment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6F6EA6FD-CDA5-FB4D-8E0E-A2218FA08D1F}" type="slidenum">
              <a:rPr lang="en-US" smtClean="0"/>
              <a:t>140</a:t>
            </a:fld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87744392-612D-1140-B19E-E9B11D3DA80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6591" y="2893636"/>
            <a:ext cx="7910818" cy="3534377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313F72B2-2FBF-5A4E-A0F1-DF5F670364C5}"/>
              </a:ext>
            </a:extLst>
          </p:cNvPr>
          <p:cNvSpPr txBox="1"/>
          <p:nvPr/>
        </p:nvSpPr>
        <p:spPr>
          <a:xfrm>
            <a:off x="209725" y="1585736"/>
            <a:ext cx="869938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/>
              <a:t>It’s common for web services to play conservatively: dual-stack your edge services (e.g., load balancers), leaving some legacy infrastructure for later: </a:t>
            </a:r>
          </a:p>
          <a:p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380053026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GB" dirty="0"/>
              <a:t>Dual-Stack Services: Common Deployment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pPr marL="0" indent="0">
              <a:lnSpc>
                <a:spcPct val="100000"/>
              </a:lnSpc>
              <a:spcBef>
                <a:spcPts val="605"/>
              </a:spcBef>
              <a:buNone/>
            </a:pPr>
            <a:r>
              <a:rPr lang="en-GB" spc="10" dirty="0">
                <a:latin typeface="Arial"/>
                <a:cs typeface="Arial"/>
              </a:rPr>
              <a:t>Aim </a:t>
            </a:r>
            <a:r>
              <a:rPr lang="en-GB" spc="5" dirty="0">
                <a:latin typeface="Arial"/>
                <a:cs typeface="Arial"/>
              </a:rPr>
              <a:t>is to </a:t>
            </a:r>
            <a:r>
              <a:rPr lang="en-GB" spc="10" dirty="0">
                <a:latin typeface="Arial"/>
                <a:cs typeface="Arial"/>
              </a:rPr>
              <a:t>reduce </a:t>
            </a:r>
            <a:r>
              <a:rPr lang="en-GB" spc="5" dirty="0">
                <a:latin typeface="Arial"/>
                <a:cs typeface="Arial"/>
              </a:rPr>
              <a:t>the</a:t>
            </a:r>
            <a:r>
              <a:rPr lang="en-GB" spc="-3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pain:</a:t>
            </a:r>
            <a:endParaRPr lang="en-GB" dirty="0">
              <a:latin typeface="Arial"/>
              <a:cs typeface="Arial"/>
            </a:endParaRPr>
          </a:p>
          <a:p>
            <a:pPr lvl="1">
              <a:spcBef>
                <a:spcPts val="605"/>
              </a:spcBef>
            </a:pPr>
            <a:r>
              <a:rPr lang="en-GB" spc="-30" dirty="0">
                <a:latin typeface="Arial"/>
                <a:cs typeface="Arial"/>
              </a:rPr>
              <a:t>You </a:t>
            </a:r>
            <a:r>
              <a:rPr lang="en-GB" spc="10" dirty="0">
                <a:latin typeface="Arial"/>
                <a:cs typeface="Arial"/>
              </a:rPr>
              <a:t>can </a:t>
            </a:r>
            <a:r>
              <a:rPr lang="en-GB" spc="5" dirty="0">
                <a:latin typeface="Arial"/>
                <a:cs typeface="Arial"/>
              </a:rPr>
              <a:t>dual-stack the </a:t>
            </a:r>
            <a:r>
              <a:rPr lang="en-GB" spc="10" dirty="0">
                <a:latin typeface="Arial"/>
                <a:cs typeface="Arial"/>
              </a:rPr>
              <a:t>edge </a:t>
            </a:r>
            <a:r>
              <a:rPr lang="en-GB" spc="5" dirty="0">
                <a:latin typeface="Arial"/>
                <a:cs typeface="Arial"/>
              </a:rPr>
              <a:t>hosts, </a:t>
            </a:r>
            <a:r>
              <a:rPr lang="en-GB" spc="10" dirty="0">
                <a:latin typeface="Arial"/>
                <a:cs typeface="Arial"/>
              </a:rPr>
              <a:t>and carry </a:t>
            </a:r>
            <a:r>
              <a:rPr lang="en-GB" spc="5" dirty="0">
                <a:latin typeface="Arial"/>
                <a:cs typeface="Arial"/>
              </a:rPr>
              <a:t>state in, </a:t>
            </a:r>
            <a:r>
              <a:rPr lang="en-GB" spc="-20" dirty="0">
                <a:latin typeface="Arial"/>
                <a:cs typeface="Arial"/>
              </a:rPr>
              <a:t>say, </a:t>
            </a:r>
            <a:r>
              <a:rPr lang="en-GB" spc="15" dirty="0">
                <a:latin typeface="Arial"/>
                <a:cs typeface="Arial"/>
              </a:rPr>
              <a:t>HTTP  </a:t>
            </a:r>
            <a:r>
              <a:rPr lang="en-GB" spc="10" dirty="0">
                <a:latin typeface="Arial"/>
                <a:cs typeface="Arial"/>
              </a:rPr>
              <a:t>headers </a:t>
            </a:r>
            <a:r>
              <a:rPr lang="en-GB" spc="5" dirty="0">
                <a:latin typeface="Arial"/>
                <a:cs typeface="Arial"/>
              </a:rPr>
              <a:t>indicating the </a:t>
            </a:r>
            <a:r>
              <a:rPr lang="en-GB" dirty="0">
                <a:latin typeface="Arial"/>
                <a:cs typeface="Arial"/>
              </a:rPr>
              <a:t>user’s </a:t>
            </a:r>
            <a:r>
              <a:rPr lang="en-GB" spc="10" dirty="0">
                <a:latin typeface="Arial"/>
                <a:cs typeface="Arial"/>
              </a:rPr>
              <a:t>IP address (common </a:t>
            </a:r>
            <a:r>
              <a:rPr lang="en-GB" dirty="0">
                <a:latin typeface="Arial"/>
                <a:cs typeface="Arial"/>
              </a:rPr>
              <a:t>over </a:t>
            </a:r>
            <a:r>
              <a:rPr lang="en-GB" spc="10" dirty="0">
                <a:latin typeface="Arial"/>
                <a:cs typeface="Arial"/>
              </a:rPr>
              <a:t>v4 </a:t>
            </a:r>
            <a:r>
              <a:rPr lang="en-GB" dirty="0">
                <a:latin typeface="Arial"/>
                <a:cs typeface="Arial"/>
              </a:rPr>
              <a:t>anyway)</a:t>
            </a:r>
          </a:p>
          <a:p>
            <a:pPr lvl="1">
              <a:spcBef>
                <a:spcPts val="605"/>
              </a:spcBef>
            </a:pPr>
            <a:r>
              <a:rPr lang="en-GB" spc="-30" dirty="0">
                <a:latin typeface="Arial"/>
                <a:cs typeface="Arial"/>
              </a:rPr>
              <a:t>You </a:t>
            </a:r>
            <a:r>
              <a:rPr lang="en-GB" spc="10" dirty="0">
                <a:latin typeface="Arial"/>
                <a:cs typeface="Arial"/>
              </a:rPr>
              <a:t>can </a:t>
            </a:r>
            <a:r>
              <a:rPr lang="en-GB" spc="5" dirty="0">
                <a:latin typeface="Arial"/>
                <a:cs typeface="Arial"/>
              </a:rPr>
              <a:t>dual-stack the backend </a:t>
            </a:r>
            <a:r>
              <a:rPr lang="en-GB" dirty="0">
                <a:latin typeface="Arial"/>
                <a:cs typeface="Arial"/>
              </a:rPr>
              <a:t>opportunistically, over </a:t>
            </a:r>
            <a:r>
              <a:rPr lang="en-GB" spc="10" dirty="0">
                <a:latin typeface="Arial"/>
                <a:cs typeface="Arial"/>
              </a:rPr>
              <a:t>a </a:t>
            </a:r>
            <a:r>
              <a:rPr lang="en-GB" spc="5" dirty="0">
                <a:latin typeface="Arial"/>
                <a:cs typeface="Arial"/>
              </a:rPr>
              <a:t>longer  </a:t>
            </a:r>
            <a:r>
              <a:rPr lang="en-GB" spc="10" dirty="0">
                <a:latin typeface="Arial"/>
                <a:cs typeface="Arial"/>
              </a:rPr>
              <a:t>period </a:t>
            </a:r>
            <a:r>
              <a:rPr lang="en-GB" spc="5" dirty="0">
                <a:latin typeface="Arial"/>
                <a:cs typeface="Arial"/>
              </a:rPr>
              <a:t>of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time</a:t>
            </a:r>
          </a:p>
          <a:p>
            <a:pPr lvl="1">
              <a:spcBef>
                <a:spcPts val="605"/>
              </a:spcBef>
            </a:pPr>
            <a:r>
              <a:rPr lang="en-GB" spc="-30" dirty="0">
                <a:latin typeface="Arial"/>
                <a:cs typeface="Arial"/>
              </a:rPr>
              <a:t>You </a:t>
            </a:r>
            <a:r>
              <a:rPr lang="en-GB" spc="10" dirty="0">
                <a:latin typeface="Arial"/>
                <a:cs typeface="Arial"/>
              </a:rPr>
              <a:t>use </a:t>
            </a:r>
            <a:r>
              <a:rPr lang="en-GB" spc="15" dirty="0">
                <a:latin typeface="Arial"/>
                <a:cs typeface="Arial"/>
              </a:rPr>
              <a:t>DNS </a:t>
            </a:r>
            <a:r>
              <a:rPr lang="en-GB" spc="5" dirty="0">
                <a:latin typeface="Arial"/>
                <a:cs typeface="Arial"/>
              </a:rPr>
              <a:t>to enable/disable the </a:t>
            </a:r>
            <a:r>
              <a:rPr lang="en-GB" spc="10" dirty="0">
                <a:latin typeface="Arial"/>
                <a:cs typeface="Arial"/>
              </a:rPr>
              <a:t>v6 </a:t>
            </a:r>
            <a:r>
              <a:rPr lang="en-GB" spc="5" dirty="0">
                <a:latin typeface="Arial"/>
                <a:cs typeface="Arial"/>
              </a:rPr>
              <a:t>side last </a:t>
            </a:r>
            <a:r>
              <a:rPr lang="en-GB" dirty="0">
                <a:latin typeface="Arial"/>
                <a:cs typeface="Arial"/>
              </a:rPr>
              <a:t>(if </a:t>
            </a:r>
            <a:r>
              <a:rPr lang="en-GB" spc="5" dirty="0">
                <a:latin typeface="Arial"/>
                <a:cs typeface="Arial"/>
              </a:rPr>
              <a:t>there is </a:t>
            </a:r>
            <a:r>
              <a:rPr lang="en-GB" spc="10" dirty="0">
                <a:latin typeface="Arial"/>
                <a:cs typeface="Arial"/>
              </a:rPr>
              <a:t>no  </a:t>
            </a:r>
            <a:r>
              <a:rPr lang="en-GB" spc="15" dirty="0">
                <a:latin typeface="Arial"/>
                <a:cs typeface="Arial"/>
              </a:rPr>
              <a:t>AAAA </a:t>
            </a:r>
            <a:r>
              <a:rPr lang="en-GB" spc="5" dirty="0">
                <a:latin typeface="Arial"/>
                <a:cs typeface="Arial"/>
              </a:rPr>
              <a:t>record in DNS, </a:t>
            </a:r>
            <a:r>
              <a:rPr lang="en-GB" spc="10" dirty="0">
                <a:latin typeface="Arial"/>
                <a:cs typeface="Arial"/>
              </a:rPr>
              <a:t>no </a:t>
            </a:r>
            <a:r>
              <a:rPr lang="en-GB" spc="5" dirty="0">
                <a:latin typeface="Arial"/>
                <a:cs typeface="Arial"/>
              </a:rPr>
              <a:t>real </a:t>
            </a:r>
            <a:r>
              <a:rPr lang="en-GB" spc="10" dirty="0">
                <a:latin typeface="Arial"/>
                <a:cs typeface="Arial"/>
              </a:rPr>
              <a:t>users </a:t>
            </a:r>
            <a:r>
              <a:rPr lang="en-GB" spc="5" dirty="0">
                <a:latin typeface="Arial"/>
                <a:cs typeface="Arial"/>
              </a:rPr>
              <a:t>will </a:t>
            </a:r>
            <a:r>
              <a:rPr lang="en-GB" spc="10" dirty="0">
                <a:latin typeface="Arial"/>
                <a:cs typeface="Arial"/>
              </a:rPr>
              <a:t>connect </a:t>
            </a:r>
            <a:r>
              <a:rPr lang="en-GB" spc="5" dirty="0">
                <a:latin typeface="Arial"/>
                <a:cs typeface="Arial"/>
              </a:rPr>
              <a:t>to the </a:t>
            </a:r>
            <a:r>
              <a:rPr lang="en-GB" spc="10" dirty="0">
                <a:latin typeface="Arial"/>
                <a:cs typeface="Arial"/>
              </a:rPr>
              <a:t>IPv6  </a:t>
            </a:r>
            <a:r>
              <a:rPr lang="en-GB" spc="5" dirty="0">
                <a:latin typeface="Arial"/>
                <a:cs typeface="Arial"/>
              </a:rPr>
              <a:t>infrastructure</a:t>
            </a:r>
            <a:endParaRPr lang="en-GB" dirty="0">
              <a:latin typeface="Arial"/>
              <a:cs typeface="Arial"/>
            </a:endParaRPr>
          </a:p>
          <a:p>
            <a:pPr marL="0" indent="0">
              <a:buNone/>
            </a:pPr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141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3243772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Happy Eyeballs and DNS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pPr marL="469265" marR="5080" indent="-457200">
              <a:lnSpc>
                <a:spcPct val="118900"/>
              </a:lnSpc>
              <a:spcBef>
                <a:spcPts val="90"/>
              </a:spcBef>
            </a:pPr>
            <a:r>
              <a:rPr lang="en-GB" spc="10" dirty="0">
                <a:latin typeface="Arial"/>
                <a:cs typeface="Arial"/>
              </a:rPr>
              <a:t>The </a:t>
            </a:r>
            <a:r>
              <a:rPr lang="en-GB" spc="5" dirty="0">
                <a:latin typeface="Arial"/>
                <a:cs typeface="Arial"/>
              </a:rPr>
              <a:t>introduction of </a:t>
            </a:r>
            <a:r>
              <a:rPr lang="en-GB" spc="10" dirty="0">
                <a:latin typeface="Arial"/>
                <a:cs typeface="Arial"/>
              </a:rPr>
              <a:t>IPv6 </a:t>
            </a:r>
            <a:r>
              <a:rPr lang="en-GB" spc="5" dirty="0">
                <a:latin typeface="Arial"/>
                <a:cs typeface="Arial"/>
              </a:rPr>
              <a:t>carried with </a:t>
            </a:r>
            <a:r>
              <a:rPr lang="en-GB" dirty="0">
                <a:latin typeface="Arial"/>
                <a:cs typeface="Arial"/>
              </a:rPr>
              <a:t>it </a:t>
            </a:r>
            <a:r>
              <a:rPr lang="en-GB" spc="10" dirty="0">
                <a:latin typeface="Arial"/>
                <a:cs typeface="Arial"/>
              </a:rPr>
              <a:t>an </a:t>
            </a:r>
            <a:r>
              <a:rPr lang="en-GB" spc="5" dirty="0">
                <a:latin typeface="Arial"/>
                <a:cs typeface="Arial"/>
              </a:rPr>
              <a:t>obligation that applications </a:t>
            </a:r>
            <a:r>
              <a:rPr lang="en-GB" spc="10" dirty="0">
                <a:latin typeface="Arial"/>
                <a:cs typeface="Arial"/>
              </a:rPr>
              <a:t>attempt </a:t>
            </a:r>
            <a:r>
              <a:rPr lang="en-GB" spc="5" dirty="0">
                <a:latin typeface="Arial"/>
                <a:cs typeface="Arial"/>
              </a:rPr>
              <a:t>to </a:t>
            </a:r>
            <a:r>
              <a:rPr lang="en-GB" spc="10" dirty="0">
                <a:latin typeface="Arial"/>
                <a:cs typeface="Arial"/>
              </a:rPr>
              <a:t>use IPv6 </a:t>
            </a:r>
            <a:r>
              <a:rPr lang="en-GB" dirty="0">
                <a:latin typeface="Arial"/>
                <a:cs typeface="Arial"/>
              </a:rPr>
              <a:t>before falling </a:t>
            </a:r>
            <a:r>
              <a:rPr lang="en-GB" spc="5" dirty="0">
                <a:latin typeface="Arial"/>
                <a:cs typeface="Arial"/>
              </a:rPr>
              <a:t>back to</a:t>
            </a:r>
            <a:r>
              <a:rPr lang="en-GB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IPv4.</a:t>
            </a:r>
            <a:endParaRPr lang="en-GB" dirty="0">
              <a:latin typeface="Arial"/>
              <a:cs typeface="Arial"/>
            </a:endParaRPr>
          </a:p>
          <a:p>
            <a:pPr marL="469265" marR="5080" indent="-457200">
              <a:lnSpc>
                <a:spcPct val="118900"/>
              </a:lnSpc>
              <a:spcBef>
                <a:spcPts val="90"/>
              </a:spcBef>
            </a:pPr>
            <a:r>
              <a:rPr lang="en-GB" spc="10" dirty="0">
                <a:latin typeface="Arial"/>
                <a:cs typeface="Arial"/>
              </a:rPr>
              <a:t>What happens though </a:t>
            </a:r>
            <a:r>
              <a:rPr lang="en-GB" dirty="0">
                <a:latin typeface="Arial"/>
                <a:cs typeface="Arial"/>
              </a:rPr>
              <a:t>if </a:t>
            </a:r>
            <a:r>
              <a:rPr lang="en-GB" spc="5" dirty="0">
                <a:latin typeface="Arial"/>
                <a:cs typeface="Arial"/>
              </a:rPr>
              <a:t>you </a:t>
            </a:r>
            <a:r>
              <a:rPr lang="en-GB" spc="15" dirty="0">
                <a:latin typeface="Arial"/>
                <a:cs typeface="Arial"/>
              </a:rPr>
              <a:t>try </a:t>
            </a:r>
            <a:r>
              <a:rPr lang="en-GB" spc="5" dirty="0">
                <a:latin typeface="Arial"/>
                <a:cs typeface="Arial"/>
              </a:rPr>
              <a:t>to </a:t>
            </a:r>
            <a:r>
              <a:rPr lang="en-GB" spc="10" dirty="0">
                <a:latin typeface="Arial"/>
                <a:cs typeface="Arial"/>
              </a:rPr>
              <a:t>connect </a:t>
            </a:r>
            <a:r>
              <a:rPr lang="en-GB" spc="5" dirty="0">
                <a:latin typeface="Arial"/>
                <a:cs typeface="Arial"/>
              </a:rPr>
              <a:t>to </a:t>
            </a:r>
            <a:r>
              <a:rPr lang="en-GB" spc="10" dirty="0">
                <a:latin typeface="Arial"/>
                <a:cs typeface="Arial"/>
              </a:rPr>
              <a:t>a host</a:t>
            </a:r>
            <a:r>
              <a:rPr lang="en-GB" spc="-50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which </a:t>
            </a:r>
            <a:r>
              <a:rPr lang="en-GB" spc="5" dirty="0">
                <a:latin typeface="Arial"/>
                <a:cs typeface="Arial"/>
              </a:rPr>
              <a:t>doesn’t</a:t>
            </a:r>
            <a:r>
              <a:rPr lang="en-GB" dirty="0">
                <a:latin typeface="Arial"/>
                <a:cs typeface="Arial"/>
              </a:rPr>
              <a:t> exist?</a:t>
            </a:r>
            <a:r>
              <a:rPr lang="en-GB" sz="3600" baseline="31746" dirty="0">
                <a:latin typeface="Arial"/>
                <a:cs typeface="Arial"/>
              </a:rPr>
              <a:t>9</a:t>
            </a:r>
          </a:p>
          <a:p>
            <a:pPr marL="469265" marR="5080" indent="-457200">
              <a:lnSpc>
                <a:spcPct val="118900"/>
              </a:lnSpc>
              <a:spcBef>
                <a:spcPts val="90"/>
              </a:spcBef>
            </a:pPr>
            <a:r>
              <a:rPr lang="en-GB" spc="10" dirty="0">
                <a:latin typeface="Arial"/>
                <a:cs typeface="Arial"/>
              </a:rPr>
              <a:t>But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presence </a:t>
            </a:r>
            <a:r>
              <a:rPr lang="en-GB" spc="5" dirty="0">
                <a:latin typeface="Arial"/>
                <a:cs typeface="Arial"/>
              </a:rPr>
              <a:t>of </a:t>
            </a:r>
            <a:r>
              <a:rPr lang="en-GB" spc="10" dirty="0">
                <a:latin typeface="Arial"/>
                <a:cs typeface="Arial"/>
              </a:rPr>
              <a:t>IPv6 </a:t>
            </a:r>
            <a:r>
              <a:rPr lang="en-GB" spc="5" dirty="0">
                <a:latin typeface="Arial"/>
                <a:cs typeface="Arial"/>
              </a:rPr>
              <a:t>modifies the behaviour of </a:t>
            </a:r>
            <a:r>
              <a:rPr lang="en-GB" spc="15" dirty="0">
                <a:latin typeface="Arial"/>
                <a:cs typeface="Arial"/>
              </a:rPr>
              <a:t>DNS </a:t>
            </a:r>
            <a:r>
              <a:rPr lang="en-GB" spc="10" dirty="0">
                <a:latin typeface="Arial"/>
                <a:cs typeface="Arial"/>
              </a:rPr>
              <a:t>responses and response</a:t>
            </a:r>
            <a:r>
              <a:rPr lang="en-GB" spc="-2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preference</a:t>
            </a:r>
            <a:r>
              <a:rPr lang="en-GB" sz="3600" spc="7" baseline="31746" dirty="0">
                <a:latin typeface="Arial"/>
                <a:cs typeface="Arial"/>
              </a:rPr>
              <a:t>10</a:t>
            </a:r>
            <a:endParaRPr lang="en-GB" sz="3600" baseline="31746" dirty="0">
              <a:latin typeface="Arial"/>
              <a:cs typeface="Arial"/>
            </a:endParaRPr>
          </a:p>
          <a:p>
            <a:pPr marL="0" indent="0">
              <a:buNone/>
            </a:pPr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142</a:t>
            </a:fld>
            <a:endParaRPr lang="en-US"/>
          </a:p>
        </p:txBody>
      </p:sp>
      <p:sp>
        <p:nvSpPr>
          <p:cNvPr id="5" name="object 6">
            <a:extLst>
              <a:ext uri="{FF2B5EF4-FFF2-40B4-BE49-F238E27FC236}">
                <a16:creationId xmlns:a16="http://schemas.microsoft.com/office/drawing/2014/main" id="{69B3B4AE-F2CE-354F-8078-843789476209}"/>
              </a:ext>
            </a:extLst>
          </p:cNvPr>
          <p:cNvSpPr txBox="1"/>
          <p:nvPr/>
        </p:nvSpPr>
        <p:spPr>
          <a:xfrm>
            <a:off x="457200" y="6308725"/>
            <a:ext cx="4837494" cy="68672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GB" sz="1400" spc="7" baseline="32407" dirty="0">
                <a:latin typeface="Arial"/>
                <a:cs typeface="Arial"/>
              </a:rPr>
              <a:t>9</a:t>
            </a:r>
            <a:r>
              <a:rPr sz="1400" spc="5" dirty="0">
                <a:latin typeface="Courier New"/>
                <a:cs typeface="Courier New"/>
              </a:rPr>
              <a:t>https://tools.ietf.org/html/rfc</a:t>
            </a:r>
            <a:r>
              <a:rPr lang="en-GB" sz="1400" spc="5" dirty="0">
                <a:latin typeface="Courier New"/>
                <a:cs typeface="Courier New"/>
              </a:rPr>
              <a:t>5461</a:t>
            </a:r>
          </a:p>
          <a:p>
            <a:pPr marL="12700">
              <a:spcBef>
                <a:spcPts val="114"/>
              </a:spcBef>
            </a:pPr>
            <a:r>
              <a:rPr lang="en-GB" sz="1400" spc="7" baseline="32407" dirty="0">
                <a:latin typeface="Arial"/>
                <a:cs typeface="Arial"/>
              </a:rPr>
              <a:t>10</a:t>
            </a:r>
            <a:r>
              <a:rPr lang="en-GB" sz="1400" spc="5" dirty="0">
                <a:latin typeface="Courier New"/>
                <a:cs typeface="Courier New"/>
              </a:rPr>
              <a:t>https://tools.ietf.org/html/rfc3484</a:t>
            </a:r>
            <a:endParaRPr lang="en-GB" sz="1400" dirty="0">
              <a:latin typeface="Courier New"/>
              <a:cs typeface="Courier New"/>
            </a:endParaRPr>
          </a:p>
          <a:p>
            <a:pPr marL="12700">
              <a:lnSpc>
                <a:spcPct val="100000"/>
              </a:lnSpc>
              <a:spcBef>
                <a:spcPts val="114"/>
              </a:spcBef>
            </a:pPr>
            <a:endParaRPr sz="1400" dirty="0">
              <a:latin typeface="Courier New"/>
              <a:cs typeface="Courier New"/>
            </a:endParaRPr>
          </a:p>
        </p:txBody>
      </p:sp>
    </p:spTree>
    <p:extLst>
      <p:ext uri="{BB962C8B-B14F-4D97-AF65-F5344CB8AC3E}">
        <p14:creationId xmlns:p14="http://schemas.microsoft.com/office/powerpoint/2010/main" val="1654566463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Happy Eyeballs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lang="en-GB" sz="3600" spc="5" dirty="0">
                <a:latin typeface="Arial"/>
                <a:cs typeface="Arial"/>
              </a:rPr>
              <a:t>Happy Eyeballs</a:t>
            </a:r>
            <a:r>
              <a:rPr lang="en-GB" sz="4000" spc="7" baseline="31746" dirty="0">
                <a:latin typeface="Arial"/>
                <a:cs typeface="Arial"/>
              </a:rPr>
              <a:t>11 </a:t>
            </a:r>
            <a:r>
              <a:rPr lang="en-GB" sz="3600" spc="5" dirty="0">
                <a:latin typeface="Arial"/>
                <a:cs typeface="Arial"/>
              </a:rPr>
              <a:t>was the </a:t>
            </a:r>
            <a:r>
              <a:rPr lang="en-GB" sz="3600" spc="10" dirty="0">
                <a:latin typeface="Arial"/>
                <a:cs typeface="Arial"/>
              </a:rPr>
              <a:t>proposed</a:t>
            </a:r>
            <a:r>
              <a:rPr lang="en-GB" sz="3600" spc="-50" dirty="0">
                <a:latin typeface="Arial"/>
                <a:cs typeface="Arial"/>
              </a:rPr>
              <a:t> </a:t>
            </a:r>
            <a:r>
              <a:rPr lang="en-GB" sz="3600" spc="5" dirty="0">
                <a:latin typeface="Arial"/>
                <a:cs typeface="Arial"/>
              </a:rPr>
              <a:t>solution</a:t>
            </a:r>
            <a:endParaRPr lang="en-GB" sz="3600" dirty="0">
              <a:latin typeface="Arial"/>
              <a:cs typeface="Arial"/>
            </a:endParaRPr>
          </a:p>
          <a:p>
            <a:pPr marL="412750" lvl="1">
              <a:spcBef>
                <a:spcPts val="459"/>
              </a:spcBef>
            </a:pPr>
            <a:r>
              <a:rPr lang="en-GB" spc="-5" dirty="0">
                <a:latin typeface="Arial"/>
                <a:cs typeface="Arial"/>
              </a:rPr>
              <a:t>the </a:t>
            </a:r>
            <a:r>
              <a:rPr lang="en-GB" spc="-10" dirty="0">
                <a:latin typeface="Arial"/>
                <a:cs typeface="Arial"/>
              </a:rPr>
              <a:t>eyeballs </a:t>
            </a:r>
            <a:r>
              <a:rPr lang="en-GB" spc="-5" dirty="0">
                <a:latin typeface="Arial"/>
                <a:cs typeface="Arial"/>
              </a:rPr>
              <a:t>in question are </a:t>
            </a:r>
            <a:r>
              <a:rPr lang="en-GB" spc="-10" dirty="0">
                <a:latin typeface="Arial"/>
                <a:cs typeface="Arial"/>
              </a:rPr>
              <a:t>yours, </a:t>
            </a:r>
            <a:r>
              <a:rPr lang="en-GB" spc="-5" dirty="0">
                <a:latin typeface="Arial"/>
                <a:cs typeface="Arial"/>
              </a:rPr>
              <a:t>or mine, or </a:t>
            </a:r>
            <a:r>
              <a:rPr lang="en-GB" spc="-10" dirty="0">
                <a:latin typeface="Arial"/>
                <a:cs typeface="Arial"/>
              </a:rPr>
              <a:t>whoever </a:t>
            </a:r>
            <a:r>
              <a:rPr lang="en-GB" spc="-5" dirty="0">
                <a:latin typeface="Arial"/>
                <a:cs typeface="Arial"/>
              </a:rPr>
              <a:t>is sitting in  front of their browser getting mad that things are</a:t>
            </a:r>
            <a:r>
              <a:rPr lang="en-GB" spc="15" dirty="0">
                <a:latin typeface="Arial"/>
                <a:cs typeface="Arial"/>
              </a:rPr>
              <a:t> </a:t>
            </a:r>
            <a:r>
              <a:rPr lang="en-GB" spc="-5" dirty="0">
                <a:latin typeface="Arial"/>
                <a:cs typeface="Arial"/>
              </a:rPr>
              <a:t>unresponsive</a:t>
            </a:r>
          </a:p>
          <a:p>
            <a:pPr marL="412750" lvl="1">
              <a:spcBef>
                <a:spcPts val="459"/>
              </a:spcBef>
            </a:pPr>
            <a:endParaRPr lang="en-GB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25"/>
              </a:spcBef>
            </a:pPr>
            <a:r>
              <a:rPr lang="en-GB" sz="3600" spc="5" dirty="0">
                <a:latin typeface="Arial"/>
                <a:cs typeface="Arial"/>
              </a:rPr>
              <a:t>Modifies application</a:t>
            </a:r>
            <a:r>
              <a:rPr lang="en-GB" sz="3600" spc="-114" dirty="0">
                <a:latin typeface="Arial"/>
                <a:cs typeface="Arial"/>
              </a:rPr>
              <a:t> </a:t>
            </a:r>
            <a:r>
              <a:rPr lang="en-GB" sz="3600" spc="5" dirty="0">
                <a:latin typeface="Arial"/>
                <a:cs typeface="Arial"/>
              </a:rPr>
              <a:t>behaviour</a:t>
            </a:r>
            <a:endParaRPr lang="en-GB" sz="3600" dirty="0">
              <a:latin typeface="Arial"/>
              <a:cs typeface="Arial"/>
            </a:endParaRPr>
          </a:p>
          <a:p>
            <a:pPr marL="0" indent="0">
              <a:buNone/>
            </a:pPr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143</a:t>
            </a:fld>
            <a:endParaRPr lang="en-US"/>
          </a:p>
        </p:txBody>
      </p:sp>
      <p:sp>
        <p:nvSpPr>
          <p:cNvPr id="5" name="object 6">
            <a:extLst>
              <a:ext uri="{FF2B5EF4-FFF2-40B4-BE49-F238E27FC236}">
                <a16:creationId xmlns:a16="http://schemas.microsoft.com/office/drawing/2014/main" id="{69B3B4AE-F2CE-354F-8078-843789476209}"/>
              </a:ext>
            </a:extLst>
          </p:cNvPr>
          <p:cNvSpPr txBox="1"/>
          <p:nvPr/>
        </p:nvSpPr>
        <p:spPr>
          <a:xfrm>
            <a:off x="457200" y="6423817"/>
            <a:ext cx="4837494" cy="23019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GB" sz="1400" spc="7" baseline="32407" dirty="0">
                <a:latin typeface="Arial"/>
                <a:cs typeface="Arial"/>
              </a:rPr>
              <a:t>11</a:t>
            </a:r>
            <a:r>
              <a:rPr sz="1400" spc="5" dirty="0">
                <a:latin typeface="Courier New"/>
                <a:cs typeface="Courier New"/>
              </a:rPr>
              <a:t>https://tools.ietf.org/html/rfc</a:t>
            </a:r>
            <a:r>
              <a:rPr lang="en-GB" sz="1400" spc="5" dirty="0">
                <a:latin typeface="Courier New"/>
                <a:cs typeface="Courier New"/>
              </a:rPr>
              <a:t>8305</a:t>
            </a:r>
            <a:endParaRPr sz="1400" dirty="0">
              <a:latin typeface="Courier New"/>
              <a:cs typeface="Courier New"/>
            </a:endParaRPr>
          </a:p>
        </p:txBody>
      </p:sp>
    </p:spTree>
    <p:extLst>
      <p:ext uri="{BB962C8B-B14F-4D97-AF65-F5344CB8AC3E}">
        <p14:creationId xmlns:p14="http://schemas.microsoft.com/office/powerpoint/2010/main" val="3489505702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GB" dirty="0"/>
              <a:t>DNS64 &amp; NAT64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144</a:t>
            </a:fld>
            <a:endParaRPr lang="en-US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E38CBDF3-5D11-E745-A6D2-6CD75465DD9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388243"/>
            <a:ext cx="9144000" cy="49975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996792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464XLAT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12700" marR="5080">
              <a:lnSpc>
                <a:spcPct val="118900"/>
              </a:lnSpc>
              <a:spcBef>
                <a:spcPts val="90"/>
              </a:spcBef>
            </a:pPr>
            <a:r>
              <a:rPr lang="en-GB" spc="5" dirty="0">
                <a:latin typeface="Arial"/>
                <a:cs typeface="Arial"/>
              </a:rPr>
              <a:t>Problem: IPv6-only to the host, </a:t>
            </a:r>
            <a:r>
              <a:rPr lang="en-GB" dirty="0">
                <a:latin typeface="Arial"/>
                <a:cs typeface="Arial"/>
              </a:rPr>
              <a:t>but </a:t>
            </a:r>
            <a:r>
              <a:rPr lang="en-GB" spc="10" dirty="0">
                <a:latin typeface="Arial"/>
                <a:cs typeface="Arial"/>
              </a:rPr>
              <a:t>an </a:t>
            </a:r>
            <a:r>
              <a:rPr lang="en-GB" spc="5" dirty="0">
                <a:latin typeface="Arial"/>
                <a:cs typeface="Arial"/>
              </a:rPr>
              <a:t>IPv4-only </a:t>
            </a:r>
            <a:r>
              <a:rPr lang="en-GB" spc="10" dirty="0">
                <a:latin typeface="Arial"/>
                <a:cs typeface="Arial"/>
              </a:rPr>
              <a:t>app trying </a:t>
            </a:r>
            <a:r>
              <a:rPr lang="en-GB" spc="5" dirty="0">
                <a:latin typeface="Arial"/>
                <a:cs typeface="Arial"/>
              </a:rPr>
              <a:t>to </a:t>
            </a:r>
            <a:r>
              <a:rPr lang="en-GB" spc="10" dirty="0">
                <a:latin typeface="Arial"/>
                <a:cs typeface="Arial"/>
              </a:rPr>
              <a:t>access an </a:t>
            </a:r>
            <a:r>
              <a:rPr lang="en-GB" spc="5" dirty="0">
                <a:latin typeface="Arial"/>
                <a:cs typeface="Arial"/>
              </a:rPr>
              <a:t>IPv4-only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service</a:t>
            </a:r>
          </a:p>
          <a:p>
            <a:pPr marL="412750" marR="5080" lvl="1">
              <a:lnSpc>
                <a:spcPct val="118900"/>
              </a:lnSpc>
              <a:spcBef>
                <a:spcPts val="90"/>
              </a:spcBef>
            </a:pPr>
            <a:r>
              <a:rPr lang="en-GB" spc="15" dirty="0">
                <a:latin typeface="Arial"/>
                <a:cs typeface="Arial"/>
              </a:rPr>
              <a:t>Some </a:t>
            </a:r>
            <a:r>
              <a:rPr lang="en-GB" i="1" spc="5" dirty="0">
                <a:latin typeface="Arial"/>
                <a:cs typeface="Arial"/>
              </a:rPr>
              <a:t>applications </a:t>
            </a:r>
            <a:r>
              <a:rPr lang="en-GB" spc="10" dirty="0">
                <a:latin typeface="Arial"/>
                <a:cs typeface="Arial"/>
              </a:rPr>
              <a:t>do </a:t>
            </a:r>
            <a:r>
              <a:rPr lang="en-GB" spc="5" dirty="0">
                <a:latin typeface="Arial"/>
                <a:cs typeface="Arial"/>
              </a:rPr>
              <a:t>not </a:t>
            </a:r>
            <a:r>
              <a:rPr lang="en-GB" spc="10" dirty="0">
                <a:latin typeface="Arial"/>
                <a:cs typeface="Arial"/>
              </a:rPr>
              <a:t>understand </a:t>
            </a:r>
            <a:r>
              <a:rPr lang="en-GB" spc="5" dirty="0">
                <a:latin typeface="Arial"/>
                <a:cs typeface="Arial"/>
              </a:rPr>
              <a:t>IPv6, </a:t>
            </a:r>
            <a:r>
              <a:rPr lang="en-GB" spc="10" dirty="0">
                <a:latin typeface="Arial"/>
                <a:cs typeface="Arial"/>
              </a:rPr>
              <a:t>so </a:t>
            </a:r>
            <a:r>
              <a:rPr lang="en-GB" spc="5" dirty="0">
                <a:latin typeface="Arial"/>
                <a:cs typeface="Arial"/>
              </a:rPr>
              <a:t>having </a:t>
            </a:r>
            <a:r>
              <a:rPr lang="en-GB" spc="10" dirty="0">
                <a:latin typeface="Arial"/>
                <a:cs typeface="Arial"/>
              </a:rPr>
              <a:t>an IPv6  address </a:t>
            </a:r>
            <a:r>
              <a:rPr lang="en-GB" spc="5" dirty="0">
                <a:latin typeface="Arial"/>
                <a:cs typeface="Arial"/>
              </a:rPr>
              <a:t>doesn’t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help</a:t>
            </a:r>
          </a:p>
          <a:p>
            <a:pPr marL="412750" marR="5080" lvl="1">
              <a:lnSpc>
                <a:spcPct val="118900"/>
              </a:lnSpc>
              <a:spcBef>
                <a:spcPts val="90"/>
              </a:spcBef>
            </a:pPr>
            <a:r>
              <a:rPr lang="en-GB" dirty="0">
                <a:latin typeface="Arial"/>
                <a:cs typeface="Arial"/>
              </a:rPr>
              <a:t>464XLAT</a:t>
            </a:r>
            <a:r>
              <a:rPr lang="en-GB" sz="3600" baseline="31746" dirty="0">
                <a:latin typeface="Arial"/>
                <a:cs typeface="Arial"/>
              </a:rPr>
              <a:t>12 </a:t>
            </a:r>
            <a:r>
              <a:rPr lang="en-GB" spc="5" dirty="0">
                <a:latin typeface="Arial"/>
                <a:cs typeface="Arial"/>
              </a:rPr>
              <a:t>solves this</a:t>
            </a:r>
            <a:r>
              <a:rPr lang="en-GB" spc="-2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problem</a:t>
            </a:r>
          </a:p>
          <a:p>
            <a:pPr marL="412750" marR="5080" lvl="1">
              <a:lnSpc>
                <a:spcPct val="118900"/>
              </a:lnSpc>
              <a:spcBef>
                <a:spcPts val="90"/>
              </a:spcBef>
            </a:pPr>
            <a:r>
              <a:rPr lang="en-GB" spc="5" dirty="0">
                <a:latin typeface="Arial"/>
                <a:cs typeface="Arial"/>
              </a:rPr>
              <a:t>In essence, </a:t>
            </a:r>
            <a:r>
              <a:rPr lang="en-GB" spc="15" dirty="0">
                <a:latin typeface="Arial"/>
                <a:cs typeface="Arial"/>
              </a:rPr>
              <a:t>DNS64 </a:t>
            </a:r>
            <a:r>
              <a:rPr lang="en-GB" spc="10" dirty="0">
                <a:latin typeface="Arial"/>
                <a:cs typeface="Arial"/>
              </a:rPr>
              <a:t>+ </a:t>
            </a:r>
            <a:r>
              <a:rPr lang="en-GB" spc="-5" dirty="0">
                <a:latin typeface="Arial"/>
                <a:cs typeface="Arial"/>
              </a:rPr>
              <a:t>NAT64 </a:t>
            </a:r>
            <a:r>
              <a:rPr lang="en-GB" spc="10" dirty="0">
                <a:latin typeface="Arial"/>
                <a:cs typeface="Arial"/>
              </a:rPr>
              <a:t>+ a shim </a:t>
            </a:r>
            <a:r>
              <a:rPr lang="en-GB" dirty="0">
                <a:latin typeface="Arial"/>
                <a:cs typeface="Arial"/>
              </a:rPr>
              <a:t>layer </a:t>
            </a:r>
            <a:r>
              <a:rPr lang="en-GB" spc="10" dirty="0">
                <a:latin typeface="Arial"/>
                <a:cs typeface="Arial"/>
              </a:rPr>
              <a:t>on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host </a:t>
            </a:r>
            <a:r>
              <a:rPr lang="en-GB" spc="5" dirty="0">
                <a:latin typeface="Arial"/>
                <a:cs typeface="Arial"/>
              </a:rPr>
              <a:t>itself to </a:t>
            </a:r>
            <a:r>
              <a:rPr lang="en-GB" dirty="0">
                <a:latin typeface="Arial"/>
                <a:cs typeface="Arial"/>
              </a:rPr>
              <a:t>offer </a:t>
            </a:r>
            <a:r>
              <a:rPr lang="en-GB" spc="10" dirty="0">
                <a:latin typeface="Arial"/>
                <a:cs typeface="Arial"/>
              </a:rPr>
              <a:t>IPv4 addresses </a:t>
            </a:r>
            <a:r>
              <a:rPr lang="en-GB" spc="5" dirty="0">
                <a:latin typeface="Arial"/>
                <a:cs typeface="Arial"/>
              </a:rPr>
              <a:t>to</a:t>
            </a:r>
            <a:r>
              <a:rPr lang="en-GB" spc="-20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apps</a:t>
            </a:r>
            <a:endParaRPr lang="en-GB" dirty="0">
              <a:latin typeface="Arial"/>
              <a:cs typeface="Arial"/>
            </a:endParaRPr>
          </a:p>
          <a:p>
            <a:pPr marL="0" indent="0">
              <a:buNone/>
            </a:pPr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145</a:t>
            </a:fld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589DBAC-C895-0E4C-9C2E-80DF29673819}"/>
              </a:ext>
            </a:extLst>
          </p:cNvPr>
          <p:cNvSpPr txBox="1"/>
          <p:nvPr/>
        </p:nvSpPr>
        <p:spPr>
          <a:xfrm>
            <a:off x="528506" y="6283354"/>
            <a:ext cx="59058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aseline="30000" dirty="0"/>
              <a:t>12</a:t>
            </a:r>
            <a:r>
              <a:rPr lang="en-GB" dirty="0"/>
              <a:t>https://</a:t>
            </a:r>
            <a:r>
              <a:rPr lang="en-GB" dirty="0" err="1"/>
              <a:t>tools.ietf.org</a:t>
            </a:r>
            <a:r>
              <a:rPr lang="en-GB" dirty="0"/>
              <a:t>/html/rfc6877</a:t>
            </a:r>
          </a:p>
          <a:p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060512481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556C25D-70F6-6849-8BE9-8DEF272F8DA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GB" sz="3200" dirty="0"/>
              <a:t>Where are we now? BGP Connectivity 2005</a:t>
            </a:r>
          </a:p>
        </p:txBody>
      </p:sp>
      <p:pic>
        <p:nvPicPr>
          <p:cNvPr id="5" name="Content Placeholder 4">
            <a:extLst>
              <a:ext uri="{FF2B5EF4-FFF2-40B4-BE49-F238E27FC236}">
                <a16:creationId xmlns:a16="http://schemas.microsoft.com/office/drawing/2014/main" id="{91ACB6D8-8EF6-BD4B-92A5-8C5841E1257E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457200" y="1610328"/>
            <a:ext cx="8229600" cy="4505706"/>
          </a:xfrm>
          <a:prstGeom prst="rect">
            <a:avLst/>
          </a:prstGeom>
        </p:spPr>
      </p:pic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F20D5CA-3399-4745-9D88-E060685360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146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5832154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479EDB-BA24-1B40-B619-C24C4639FA0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GB" sz="3200" dirty="0"/>
              <a:t>Where are we now? BGP Connectivity 2015</a:t>
            </a:r>
          </a:p>
        </p:txBody>
      </p:sp>
      <p:pic>
        <p:nvPicPr>
          <p:cNvPr id="5" name="Content Placeholder 4">
            <a:extLst>
              <a:ext uri="{FF2B5EF4-FFF2-40B4-BE49-F238E27FC236}">
                <a16:creationId xmlns:a16="http://schemas.microsoft.com/office/drawing/2014/main" id="{E2AB1C1A-41BB-8048-B277-9745E9E8A8F8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747243" y="1600200"/>
            <a:ext cx="7649514" cy="4525963"/>
          </a:xfrm>
          <a:prstGeom prst="rect">
            <a:avLst/>
          </a:prstGeom>
        </p:spPr>
      </p:pic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DC96335-34AD-7E4A-A894-55ACCCF8FE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147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1896910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Improving on IPv4 and IPv6?</a:t>
            </a:r>
          </a:p>
        </p:txBody>
      </p:sp>
      <p:sp>
        <p:nvSpPr>
          <p:cNvPr id="7" name="Content Placeholder 6"/>
          <p:cNvSpPr>
            <a:spLocks noGrp="1"/>
          </p:cNvSpPr>
          <p:nvPr>
            <p:ph idx="1"/>
          </p:nvPr>
        </p:nvSpPr>
        <p:spPr/>
        <p:txBody>
          <a:bodyPr>
            <a:normAutofit fontScale="85000" lnSpcReduction="20000"/>
          </a:bodyPr>
          <a:lstStyle/>
          <a:p>
            <a:r>
              <a:rPr lang="en-US" dirty="0"/>
              <a:t>Why include unverifiable source address? </a:t>
            </a:r>
          </a:p>
          <a:p>
            <a:pPr lvl="1"/>
            <a:r>
              <a:rPr lang="en-US" dirty="0"/>
              <a:t>Would like accountability </a:t>
            </a:r>
            <a:r>
              <a:rPr lang="en-US" b="1" i="1" dirty="0"/>
              <a:t>and</a:t>
            </a:r>
            <a:r>
              <a:rPr lang="en-US" dirty="0"/>
              <a:t> anonymity (now neither)</a:t>
            </a:r>
          </a:p>
          <a:p>
            <a:pPr lvl="1"/>
            <a:r>
              <a:rPr lang="en-US" dirty="0"/>
              <a:t>Return address can be communicated at higher layer</a:t>
            </a:r>
          </a:p>
          <a:p>
            <a:r>
              <a:rPr lang="en-US" dirty="0"/>
              <a:t>Why packet header used at edge same as core?</a:t>
            </a:r>
          </a:p>
          <a:p>
            <a:pPr lvl="1"/>
            <a:r>
              <a:rPr lang="en-US" dirty="0"/>
              <a:t>Edge: host tells network what service it wants</a:t>
            </a:r>
          </a:p>
          <a:p>
            <a:pPr lvl="1"/>
            <a:r>
              <a:rPr lang="en-US" dirty="0"/>
              <a:t>Core: packet tells switch how to handle it</a:t>
            </a:r>
          </a:p>
          <a:p>
            <a:pPr lvl="2"/>
            <a:r>
              <a:rPr lang="en-US" dirty="0"/>
              <a:t>One is local to host, one is global to network</a:t>
            </a:r>
          </a:p>
          <a:p>
            <a:r>
              <a:rPr lang="en-US" dirty="0"/>
              <a:t>Some kind of payment/responsibility field?</a:t>
            </a:r>
          </a:p>
          <a:p>
            <a:pPr lvl="1"/>
            <a:r>
              <a:rPr lang="en-US" dirty="0"/>
              <a:t>Who is responsible for paying for packet delivery?</a:t>
            </a:r>
          </a:p>
          <a:p>
            <a:pPr lvl="1"/>
            <a:r>
              <a:rPr lang="en-US" dirty="0"/>
              <a:t>Source, destination, other?</a:t>
            </a:r>
          </a:p>
          <a:p>
            <a:r>
              <a:rPr lang="en-US" dirty="0"/>
              <a:t>Other ideas?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447CFE19-E9AE-8742-BA53-04A34F84B71E}" type="slidenum">
              <a:rPr lang="en-US" smtClean="0"/>
              <a:pPr>
                <a:defRPr/>
              </a:pPr>
              <a:t>148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2716516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build="p"/>
    </p:bld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C05EBB-C536-E44B-A239-9A2987AEE65E}" type="slidenum">
              <a:rPr lang="en-US" smtClean="0"/>
              <a:pPr/>
              <a:t>149</a:t>
            </a:fld>
            <a:endParaRPr lang="en-US" dirty="0"/>
          </a:p>
        </p:txBody>
      </p:sp>
      <p:sp>
        <p:nvSpPr>
          <p:cNvPr id="5672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Summary Network Layer</a:t>
            </a:r>
          </a:p>
        </p:txBody>
      </p:sp>
      <p:sp>
        <p:nvSpPr>
          <p:cNvPr id="56729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03515" y="1220804"/>
            <a:ext cx="8064500" cy="4648200"/>
          </a:xfrm>
        </p:spPr>
        <p:txBody>
          <a:bodyPr>
            <a:normAutofit fontScale="77500" lnSpcReduction="20000"/>
          </a:bodyPr>
          <a:lstStyle/>
          <a:p>
            <a:pPr>
              <a:lnSpc>
                <a:spcPct val="90000"/>
              </a:lnSpc>
            </a:pPr>
            <a:endParaRPr lang="en-US" dirty="0"/>
          </a:p>
          <a:p>
            <a:pPr>
              <a:lnSpc>
                <a:spcPct val="90000"/>
              </a:lnSpc>
            </a:pPr>
            <a:r>
              <a:rPr lang="en-US" dirty="0"/>
              <a:t>understand principles behind network layer services: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network layer service models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forwarding versus routing (versus switching)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how a switch &amp; router works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routing (path selection)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IPv6</a:t>
            </a:r>
          </a:p>
          <a:p>
            <a:pPr>
              <a:lnSpc>
                <a:spcPct val="90000"/>
              </a:lnSpc>
            </a:pPr>
            <a:r>
              <a:rPr lang="en-US" dirty="0"/>
              <a:t>Algorithms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Two routing approaches (LS </a:t>
            </a:r>
            <a:r>
              <a:rPr lang="en-US" dirty="0" err="1"/>
              <a:t>vs</a:t>
            </a:r>
            <a:r>
              <a:rPr lang="en-US" dirty="0"/>
              <a:t> DV)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One of these in detail (LS)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ARP</a:t>
            </a:r>
          </a:p>
          <a:p>
            <a:pPr>
              <a:lnSpc>
                <a:spcPct val="90000"/>
              </a:lnSpc>
            </a:pPr>
            <a:r>
              <a:rPr lang="en-US" dirty="0"/>
              <a:t>Other Core ideas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Caching, soft-state, broadcast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Fate-sharing in practice….</a:t>
            </a:r>
          </a:p>
        </p:txBody>
      </p:sp>
    </p:spTree>
    <p:extLst>
      <p:ext uri="{BB962C8B-B14F-4D97-AF65-F5344CB8AC3E}">
        <p14:creationId xmlns:p14="http://schemas.microsoft.com/office/powerpoint/2010/main" val="17773617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>
            <a:extLst>
              <a:ext uri="{FF2B5EF4-FFF2-40B4-BE49-F238E27FC236}">
                <a16:creationId xmlns:a16="http://schemas.microsoft.com/office/drawing/2014/main" id="{76F5A441-F6A8-234E-AAEA-5BB4CBF6B8D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-76200"/>
            <a:ext cx="7772400" cy="1143000"/>
          </a:xfrm>
        </p:spPr>
        <p:txBody>
          <a:bodyPr/>
          <a:lstStyle/>
          <a:p>
            <a:r>
              <a:rPr lang="en-US" altLang="en-US"/>
              <a:t>What does a router do?</a:t>
            </a:r>
          </a:p>
        </p:txBody>
      </p:sp>
      <p:grpSp>
        <p:nvGrpSpPr>
          <p:cNvPr id="15363" name="Group 3">
            <a:extLst>
              <a:ext uri="{FF2B5EF4-FFF2-40B4-BE49-F238E27FC236}">
                <a16:creationId xmlns:a16="http://schemas.microsoft.com/office/drawing/2014/main" id="{6B86AD00-2870-7D4B-9348-92C720D02DE9}"/>
              </a:ext>
            </a:extLst>
          </p:cNvPr>
          <p:cNvGrpSpPr>
            <a:grpSpLocks/>
          </p:cNvGrpSpPr>
          <p:nvPr/>
        </p:nvGrpSpPr>
        <p:grpSpPr bwMode="auto">
          <a:xfrm>
            <a:off x="288925" y="919163"/>
            <a:ext cx="8543925" cy="4049712"/>
            <a:chOff x="86" y="1008"/>
            <a:chExt cx="5382" cy="2551"/>
          </a:xfrm>
        </p:grpSpPr>
        <p:sp>
          <p:nvSpPr>
            <p:cNvPr id="15442" name="Text Box 4">
              <a:extLst>
                <a:ext uri="{FF2B5EF4-FFF2-40B4-BE49-F238E27FC236}">
                  <a16:creationId xmlns:a16="http://schemas.microsoft.com/office/drawing/2014/main" id="{C26E8EA3-084B-BE48-BD58-85E7908529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40" y="1008"/>
              <a:ext cx="35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R3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  <p:grpSp>
          <p:nvGrpSpPr>
            <p:cNvPr id="15443" name="Group 5">
              <a:extLst>
                <a:ext uri="{FF2B5EF4-FFF2-40B4-BE49-F238E27FC236}">
                  <a16:creationId xmlns:a16="http://schemas.microsoft.com/office/drawing/2014/main" id="{ACFABFC6-EF89-F94B-86A0-10F180A670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" y="1293"/>
              <a:ext cx="5382" cy="2266"/>
              <a:chOff x="86" y="1293"/>
              <a:chExt cx="5382" cy="2266"/>
            </a:xfrm>
          </p:grpSpPr>
          <p:sp>
            <p:nvSpPr>
              <p:cNvPr id="15444" name="Line 6">
                <a:extLst>
                  <a:ext uri="{FF2B5EF4-FFF2-40B4-BE49-F238E27FC236}">
                    <a16:creationId xmlns:a16="http://schemas.microsoft.com/office/drawing/2014/main" id="{31D62226-10EB-5649-8C41-E9B0AD5D86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20" y="1520"/>
                <a:ext cx="720" cy="12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45" name="Line 7">
                <a:extLst>
                  <a:ext uri="{FF2B5EF4-FFF2-40B4-BE49-F238E27FC236}">
                    <a16:creationId xmlns:a16="http://schemas.microsoft.com/office/drawing/2014/main" id="{32619585-A68D-9744-BE0D-FD5A716A10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640" y="1507"/>
                <a:ext cx="1104" cy="127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46" name="Line 8">
                <a:extLst>
                  <a:ext uri="{FF2B5EF4-FFF2-40B4-BE49-F238E27FC236}">
                    <a16:creationId xmlns:a16="http://schemas.microsoft.com/office/drawing/2014/main" id="{4E8D2FB8-1BE2-6C41-AEF4-4FC8A83825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640" y="1503"/>
                <a:ext cx="1248" cy="41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47" name="Line 9">
                <a:extLst>
                  <a:ext uri="{FF2B5EF4-FFF2-40B4-BE49-F238E27FC236}">
                    <a16:creationId xmlns:a16="http://schemas.microsoft.com/office/drawing/2014/main" id="{7192E98F-8A1F-784B-86ED-86982F40A5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76" y="1539"/>
                <a:ext cx="912" cy="28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48" name="Line 10">
                <a:extLst>
                  <a:ext uri="{FF2B5EF4-FFF2-40B4-BE49-F238E27FC236}">
                    <a16:creationId xmlns:a16="http://schemas.microsoft.com/office/drawing/2014/main" id="{2552FAD0-554B-CB41-A3C2-B77B9A8912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74" y="1915"/>
                <a:ext cx="154" cy="82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49" name="Line 11">
                <a:extLst>
                  <a:ext uri="{FF2B5EF4-FFF2-40B4-BE49-F238E27FC236}">
                    <a16:creationId xmlns:a16="http://schemas.microsoft.com/office/drawing/2014/main" id="{1464BFC6-30A4-854B-84AB-35C18D3CC2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72" y="2733"/>
                <a:ext cx="1920" cy="19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50" name="Line 12">
                <a:extLst>
                  <a:ext uri="{FF2B5EF4-FFF2-40B4-BE49-F238E27FC236}">
                    <a16:creationId xmlns:a16="http://schemas.microsoft.com/office/drawing/2014/main" id="{07891552-B281-9F44-A764-56C037DC0B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42" y="1840"/>
                <a:ext cx="41" cy="106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51" name="Line 13">
                <a:extLst>
                  <a:ext uri="{FF2B5EF4-FFF2-40B4-BE49-F238E27FC236}">
                    <a16:creationId xmlns:a16="http://schemas.microsoft.com/office/drawing/2014/main" id="{CE531943-644D-B64F-8F43-3EE8CEE91C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2" y="1620"/>
                <a:ext cx="1314" cy="20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52" name="Line 14">
                <a:extLst>
                  <a:ext uri="{FF2B5EF4-FFF2-40B4-BE49-F238E27FC236}">
                    <a16:creationId xmlns:a16="http://schemas.microsoft.com/office/drawing/2014/main" id="{77B1310D-A9DC-0542-96A1-671ADB6DB2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2" y="1824"/>
                <a:ext cx="1266" cy="59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53" name="Line 15">
                <a:extLst>
                  <a:ext uri="{FF2B5EF4-FFF2-40B4-BE49-F238E27FC236}">
                    <a16:creationId xmlns:a16="http://schemas.microsoft.com/office/drawing/2014/main" id="{145F5606-8CC4-AA4C-B88E-39E5920BC7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40" y="1620"/>
                <a:ext cx="1127" cy="297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54" name="Line 16">
                <a:extLst>
                  <a:ext uri="{FF2B5EF4-FFF2-40B4-BE49-F238E27FC236}">
                    <a16:creationId xmlns:a16="http://schemas.microsoft.com/office/drawing/2014/main" id="{4B544FFE-B093-1448-9A30-6C996421CF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0" y="1917"/>
                <a:ext cx="1279" cy="658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55" name="Line 17">
                <a:extLst>
                  <a:ext uri="{FF2B5EF4-FFF2-40B4-BE49-F238E27FC236}">
                    <a16:creationId xmlns:a16="http://schemas.microsoft.com/office/drawing/2014/main" id="{58B172DD-A328-9447-BB3F-605BF29FFE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76" y="2685"/>
                <a:ext cx="1344" cy="38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56" name="Line 18">
                <a:extLst>
                  <a:ext uri="{FF2B5EF4-FFF2-40B4-BE49-F238E27FC236}">
                    <a16:creationId xmlns:a16="http://schemas.microsoft.com/office/drawing/2014/main" id="{A708531C-005C-974B-9384-05D5D605B5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0" y="2877"/>
                <a:ext cx="1030" cy="38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5457" name="Group 19">
                <a:extLst>
                  <a:ext uri="{FF2B5EF4-FFF2-40B4-BE49-F238E27FC236}">
                    <a16:creationId xmlns:a16="http://schemas.microsoft.com/office/drawing/2014/main" id="{0C4E1243-CC3B-2646-85C4-05EEEAC2785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8" y="1485"/>
                <a:ext cx="475" cy="442"/>
                <a:chOff x="192" y="1632"/>
                <a:chExt cx="475" cy="442"/>
              </a:xfrm>
            </p:grpSpPr>
            <p:sp>
              <p:nvSpPr>
                <p:cNvPr id="15673" name="Rectangle 20">
                  <a:extLst>
                    <a:ext uri="{FF2B5EF4-FFF2-40B4-BE49-F238E27FC236}">
                      <a16:creationId xmlns:a16="http://schemas.microsoft.com/office/drawing/2014/main" id="{596DE929-5314-A447-B6D6-A42C35688B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5674" name="Rectangle 21">
                  <a:extLst>
                    <a:ext uri="{FF2B5EF4-FFF2-40B4-BE49-F238E27FC236}">
                      <a16:creationId xmlns:a16="http://schemas.microsoft.com/office/drawing/2014/main" id="{E4656525-838D-FA4A-B9BF-367A3906EF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5675" name="Group 22">
                  <a:extLst>
                    <a:ext uri="{FF2B5EF4-FFF2-40B4-BE49-F238E27FC236}">
                      <a16:creationId xmlns:a16="http://schemas.microsoft.com/office/drawing/2014/main" id="{46721ABF-B0A9-F444-8CF1-94C2DC85264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5676" name="Rectangle 23">
                    <a:extLst>
                      <a:ext uri="{FF2B5EF4-FFF2-40B4-BE49-F238E27FC236}">
                        <a16:creationId xmlns:a16="http://schemas.microsoft.com/office/drawing/2014/main" id="{7D77C652-47EC-9D4A-8770-2BB109BBD6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5677" name="Group 24">
                    <a:extLst>
                      <a:ext uri="{FF2B5EF4-FFF2-40B4-BE49-F238E27FC236}">
                        <a16:creationId xmlns:a16="http://schemas.microsoft.com/office/drawing/2014/main" id="{07A70EA5-D6B2-8D4B-957A-20328A3EA1B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5678" name="Freeform 25">
                      <a:extLst>
                        <a:ext uri="{FF2B5EF4-FFF2-40B4-BE49-F238E27FC236}">
                          <a16:creationId xmlns:a16="http://schemas.microsoft.com/office/drawing/2014/main" id="{7974824A-664F-9D43-9734-436D8C2DCC2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79" name="Freeform 26">
                      <a:extLst>
                        <a:ext uri="{FF2B5EF4-FFF2-40B4-BE49-F238E27FC236}">
                          <a16:creationId xmlns:a16="http://schemas.microsoft.com/office/drawing/2014/main" id="{E9971B79-5A39-F54A-B139-B44E3F7879B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80" name="Freeform 27">
                      <a:extLst>
                        <a:ext uri="{FF2B5EF4-FFF2-40B4-BE49-F238E27FC236}">
                          <a16:creationId xmlns:a16="http://schemas.microsoft.com/office/drawing/2014/main" id="{DC12F591-CC15-174F-88CA-5DDE9A512A0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81" name="Freeform 28">
                      <a:extLst>
                        <a:ext uri="{FF2B5EF4-FFF2-40B4-BE49-F238E27FC236}">
                          <a16:creationId xmlns:a16="http://schemas.microsoft.com/office/drawing/2014/main" id="{7FB880E6-FB3B-044D-ABE3-DDEC52B9B25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82" name="Freeform 29">
                      <a:extLst>
                        <a:ext uri="{FF2B5EF4-FFF2-40B4-BE49-F238E27FC236}">
                          <a16:creationId xmlns:a16="http://schemas.microsoft.com/office/drawing/2014/main" id="{6FAF843C-3137-614C-BC7D-FD3CB839C78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83" name="Freeform 30">
                      <a:extLst>
                        <a:ext uri="{FF2B5EF4-FFF2-40B4-BE49-F238E27FC236}">
                          <a16:creationId xmlns:a16="http://schemas.microsoft.com/office/drawing/2014/main" id="{924CA2B4-3C72-824E-9AA0-83A4EB1232B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84" name="Freeform 31">
                      <a:extLst>
                        <a:ext uri="{FF2B5EF4-FFF2-40B4-BE49-F238E27FC236}">
                          <a16:creationId xmlns:a16="http://schemas.microsoft.com/office/drawing/2014/main" id="{7D30C29A-4163-6348-B34A-368C4DC252F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85" name="Freeform 32">
                      <a:extLst>
                        <a:ext uri="{FF2B5EF4-FFF2-40B4-BE49-F238E27FC236}">
                          <a16:creationId xmlns:a16="http://schemas.microsoft.com/office/drawing/2014/main" id="{7F30703F-7985-3D45-A779-CB3B8EB0B77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86" name="Freeform 33">
                      <a:extLst>
                        <a:ext uri="{FF2B5EF4-FFF2-40B4-BE49-F238E27FC236}">
                          <a16:creationId xmlns:a16="http://schemas.microsoft.com/office/drawing/2014/main" id="{8394E467-0BCF-2D45-80B2-15DD31A35FA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87" name="Freeform 34">
                      <a:extLst>
                        <a:ext uri="{FF2B5EF4-FFF2-40B4-BE49-F238E27FC236}">
                          <a16:creationId xmlns:a16="http://schemas.microsoft.com/office/drawing/2014/main" id="{510F84AC-E47F-DA4B-806A-6A203319AEF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88" name="Freeform 35">
                      <a:extLst>
                        <a:ext uri="{FF2B5EF4-FFF2-40B4-BE49-F238E27FC236}">
                          <a16:creationId xmlns:a16="http://schemas.microsoft.com/office/drawing/2014/main" id="{9802EB6F-9071-D745-824D-E1D93682AED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89" name="Freeform 36">
                      <a:extLst>
                        <a:ext uri="{FF2B5EF4-FFF2-40B4-BE49-F238E27FC236}">
                          <a16:creationId xmlns:a16="http://schemas.microsoft.com/office/drawing/2014/main" id="{20E24ED9-9F95-B14B-8820-087532B9C5A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90" name="Freeform 37">
                      <a:extLst>
                        <a:ext uri="{FF2B5EF4-FFF2-40B4-BE49-F238E27FC236}">
                          <a16:creationId xmlns:a16="http://schemas.microsoft.com/office/drawing/2014/main" id="{525D3C67-3756-8941-A773-8A2BCE6FE6C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91" name="Freeform 38">
                      <a:extLst>
                        <a:ext uri="{FF2B5EF4-FFF2-40B4-BE49-F238E27FC236}">
                          <a16:creationId xmlns:a16="http://schemas.microsoft.com/office/drawing/2014/main" id="{9E399EDD-BE3B-DB41-BBA6-9294E222574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92" name="Freeform 39">
                      <a:extLst>
                        <a:ext uri="{FF2B5EF4-FFF2-40B4-BE49-F238E27FC236}">
                          <a16:creationId xmlns:a16="http://schemas.microsoft.com/office/drawing/2014/main" id="{857A8992-FE98-C84A-B7BE-A5462837BA3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93" name="Freeform 40">
                      <a:extLst>
                        <a:ext uri="{FF2B5EF4-FFF2-40B4-BE49-F238E27FC236}">
                          <a16:creationId xmlns:a16="http://schemas.microsoft.com/office/drawing/2014/main" id="{FBE7894E-1342-EA47-81A9-A6AD1C0E5D4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94" name="Freeform 41">
                      <a:extLst>
                        <a:ext uri="{FF2B5EF4-FFF2-40B4-BE49-F238E27FC236}">
                          <a16:creationId xmlns:a16="http://schemas.microsoft.com/office/drawing/2014/main" id="{5AD0A1D1-E046-284A-81CE-810C62BFA36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95" name="Freeform 42">
                      <a:extLst>
                        <a:ext uri="{FF2B5EF4-FFF2-40B4-BE49-F238E27FC236}">
                          <a16:creationId xmlns:a16="http://schemas.microsoft.com/office/drawing/2014/main" id="{63052653-7B31-C143-9523-D2B37A91859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96" name="Freeform 43">
                      <a:extLst>
                        <a:ext uri="{FF2B5EF4-FFF2-40B4-BE49-F238E27FC236}">
                          <a16:creationId xmlns:a16="http://schemas.microsoft.com/office/drawing/2014/main" id="{AACA9E9B-0B80-2340-9795-868F3281230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97" name="Freeform 44">
                      <a:extLst>
                        <a:ext uri="{FF2B5EF4-FFF2-40B4-BE49-F238E27FC236}">
                          <a16:creationId xmlns:a16="http://schemas.microsoft.com/office/drawing/2014/main" id="{DCF40396-09BF-494A-9AA4-B8682719AC9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98" name="Freeform 45">
                      <a:extLst>
                        <a:ext uri="{FF2B5EF4-FFF2-40B4-BE49-F238E27FC236}">
                          <a16:creationId xmlns:a16="http://schemas.microsoft.com/office/drawing/2014/main" id="{C0ADD621-3561-0D47-9910-7401739F9A2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99" name="Freeform 46">
                      <a:extLst>
                        <a:ext uri="{FF2B5EF4-FFF2-40B4-BE49-F238E27FC236}">
                          <a16:creationId xmlns:a16="http://schemas.microsoft.com/office/drawing/2014/main" id="{643704FB-BDE8-D046-81D2-BC6665AD0C5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700" name="Freeform 47">
                      <a:extLst>
                        <a:ext uri="{FF2B5EF4-FFF2-40B4-BE49-F238E27FC236}">
                          <a16:creationId xmlns:a16="http://schemas.microsoft.com/office/drawing/2014/main" id="{62BDD596-B111-C744-A6D8-867DEC073FC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701" name="Freeform 48">
                      <a:extLst>
                        <a:ext uri="{FF2B5EF4-FFF2-40B4-BE49-F238E27FC236}">
                          <a16:creationId xmlns:a16="http://schemas.microsoft.com/office/drawing/2014/main" id="{956D0794-D552-4142-B9CA-AD37E446E5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702" name="Freeform 49">
                      <a:extLst>
                        <a:ext uri="{FF2B5EF4-FFF2-40B4-BE49-F238E27FC236}">
                          <a16:creationId xmlns:a16="http://schemas.microsoft.com/office/drawing/2014/main" id="{738FFC41-D592-4041-814B-01D00D12B3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703" name="Freeform 50">
                      <a:extLst>
                        <a:ext uri="{FF2B5EF4-FFF2-40B4-BE49-F238E27FC236}">
                          <a16:creationId xmlns:a16="http://schemas.microsoft.com/office/drawing/2014/main" id="{C1BEE05E-4D3A-C949-8167-E34DF5B1814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704" name="Freeform 51">
                      <a:extLst>
                        <a:ext uri="{FF2B5EF4-FFF2-40B4-BE49-F238E27FC236}">
                          <a16:creationId xmlns:a16="http://schemas.microsoft.com/office/drawing/2014/main" id="{CC61870A-0642-6C41-AF9D-A4BBF7F8ED9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705" name="Freeform 52">
                      <a:extLst>
                        <a:ext uri="{FF2B5EF4-FFF2-40B4-BE49-F238E27FC236}">
                          <a16:creationId xmlns:a16="http://schemas.microsoft.com/office/drawing/2014/main" id="{29E9FBE7-0B2A-C244-96A4-E8F2906D228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706" name="Freeform 53">
                      <a:extLst>
                        <a:ext uri="{FF2B5EF4-FFF2-40B4-BE49-F238E27FC236}">
                          <a16:creationId xmlns:a16="http://schemas.microsoft.com/office/drawing/2014/main" id="{337F6ACE-9A43-2D42-A294-0BB9B6452A4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707" name="Freeform 54">
                      <a:extLst>
                        <a:ext uri="{FF2B5EF4-FFF2-40B4-BE49-F238E27FC236}">
                          <a16:creationId xmlns:a16="http://schemas.microsoft.com/office/drawing/2014/main" id="{DF893405-4888-7A42-A83D-5C62DE0E2EE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2" name="Group 55">
                <a:extLst>
                  <a:ext uri="{FF2B5EF4-FFF2-40B4-BE49-F238E27FC236}">
                    <a16:creationId xmlns:a16="http://schemas.microsoft.com/office/drawing/2014/main" id="{1FAEC5C5-2939-7240-A480-EBFAAB435DC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1" y="2493"/>
                <a:ext cx="363" cy="369"/>
                <a:chOff x="1884" y="1812"/>
                <a:chExt cx="363" cy="369"/>
              </a:xfrm>
            </p:grpSpPr>
            <p:sp>
              <p:nvSpPr>
                <p:cNvPr id="15669" name="AutoShape 56">
                  <a:extLst>
                    <a:ext uri="{FF2B5EF4-FFF2-40B4-BE49-F238E27FC236}">
                      <a16:creationId xmlns:a16="http://schemas.microsoft.com/office/drawing/2014/main" id="{3BE941FE-1680-6B4C-98E3-4D9A46C1C1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5670" name="Group 57">
                  <a:extLst>
                    <a:ext uri="{FF2B5EF4-FFF2-40B4-BE49-F238E27FC236}">
                      <a16:creationId xmlns:a16="http://schemas.microsoft.com/office/drawing/2014/main" id="{83E9BABA-79D4-DF40-88FA-5A94F7AAF85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5671" name="Freeform 58">
                    <a:extLst>
                      <a:ext uri="{FF2B5EF4-FFF2-40B4-BE49-F238E27FC236}">
                        <a16:creationId xmlns:a16="http://schemas.microsoft.com/office/drawing/2014/main" id="{74F1F44C-2497-FB4A-9338-AFE58890DE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5672" name="Freeform 59">
                    <a:extLst>
                      <a:ext uri="{FF2B5EF4-FFF2-40B4-BE49-F238E27FC236}">
                        <a16:creationId xmlns:a16="http://schemas.microsoft.com/office/drawing/2014/main" id="{0C5EF878-0E18-3048-B67E-58406D792D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3" name="Group 60">
                <a:extLst>
                  <a:ext uri="{FF2B5EF4-FFF2-40B4-BE49-F238E27FC236}">
                    <a16:creationId xmlns:a16="http://schemas.microsoft.com/office/drawing/2014/main" id="{147029A2-065F-9B41-8463-3830B3BC2E7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84" y="1584"/>
                <a:ext cx="363" cy="369"/>
                <a:chOff x="1884" y="1812"/>
                <a:chExt cx="363" cy="369"/>
              </a:xfrm>
            </p:grpSpPr>
            <p:sp>
              <p:nvSpPr>
                <p:cNvPr id="15665" name="AutoShape 61">
                  <a:extLst>
                    <a:ext uri="{FF2B5EF4-FFF2-40B4-BE49-F238E27FC236}">
                      <a16:creationId xmlns:a16="http://schemas.microsoft.com/office/drawing/2014/main" id="{83971F8A-1B90-8E4E-8E33-ACCB1056F3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5666" name="Group 62">
                  <a:extLst>
                    <a:ext uri="{FF2B5EF4-FFF2-40B4-BE49-F238E27FC236}">
                      <a16:creationId xmlns:a16="http://schemas.microsoft.com/office/drawing/2014/main" id="{0BFE78CD-AF3B-E741-8D64-17389FD7DAB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5667" name="Freeform 63">
                    <a:extLst>
                      <a:ext uri="{FF2B5EF4-FFF2-40B4-BE49-F238E27FC236}">
                        <a16:creationId xmlns:a16="http://schemas.microsoft.com/office/drawing/2014/main" id="{2A060AE4-10DB-B540-82BC-9F10EDAE77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5668" name="Freeform 64">
                    <a:extLst>
                      <a:ext uri="{FF2B5EF4-FFF2-40B4-BE49-F238E27FC236}">
                        <a16:creationId xmlns:a16="http://schemas.microsoft.com/office/drawing/2014/main" id="{016B8EE4-125D-D141-8148-9C20C31CA4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5460" name="Group 65">
                <a:extLst>
                  <a:ext uri="{FF2B5EF4-FFF2-40B4-BE49-F238E27FC236}">
                    <a16:creationId xmlns:a16="http://schemas.microsoft.com/office/drawing/2014/main" id="{5C914ED1-44EE-E24D-B8A4-136BF123533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48" y="1725"/>
                <a:ext cx="363" cy="369"/>
                <a:chOff x="1884" y="1812"/>
                <a:chExt cx="363" cy="369"/>
              </a:xfrm>
            </p:grpSpPr>
            <p:sp>
              <p:nvSpPr>
                <p:cNvPr id="15661" name="AutoShape 66">
                  <a:extLst>
                    <a:ext uri="{FF2B5EF4-FFF2-40B4-BE49-F238E27FC236}">
                      <a16:creationId xmlns:a16="http://schemas.microsoft.com/office/drawing/2014/main" id="{96F0BD9C-76AB-B64E-BB98-052A47225E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5662" name="Group 67">
                  <a:extLst>
                    <a:ext uri="{FF2B5EF4-FFF2-40B4-BE49-F238E27FC236}">
                      <a16:creationId xmlns:a16="http://schemas.microsoft.com/office/drawing/2014/main" id="{3BBE16D4-1BCC-5343-A8DA-879BB1B1884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5663" name="Freeform 68">
                    <a:extLst>
                      <a:ext uri="{FF2B5EF4-FFF2-40B4-BE49-F238E27FC236}">
                        <a16:creationId xmlns:a16="http://schemas.microsoft.com/office/drawing/2014/main" id="{B416CBF6-6620-0D4D-A4C0-80B92A9522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5664" name="Freeform 69">
                    <a:extLst>
                      <a:ext uri="{FF2B5EF4-FFF2-40B4-BE49-F238E27FC236}">
                        <a16:creationId xmlns:a16="http://schemas.microsoft.com/office/drawing/2014/main" id="{BCF3822A-C3F7-D149-B82B-DC5AF3FEE7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5461" name="Group 70">
                <a:extLst>
                  <a:ext uri="{FF2B5EF4-FFF2-40B4-BE49-F238E27FC236}">
                    <a16:creationId xmlns:a16="http://schemas.microsoft.com/office/drawing/2014/main" id="{D335975E-0247-E640-B785-92D29D8D1C3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48" y="2733"/>
                <a:ext cx="363" cy="369"/>
                <a:chOff x="1884" y="1812"/>
                <a:chExt cx="363" cy="369"/>
              </a:xfrm>
            </p:grpSpPr>
            <p:sp>
              <p:nvSpPr>
                <p:cNvPr id="15657" name="AutoShape 71">
                  <a:extLst>
                    <a:ext uri="{FF2B5EF4-FFF2-40B4-BE49-F238E27FC236}">
                      <a16:creationId xmlns:a16="http://schemas.microsoft.com/office/drawing/2014/main" id="{E4104A48-70D4-D745-9BAA-D00C01931D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5658" name="Group 72">
                  <a:extLst>
                    <a:ext uri="{FF2B5EF4-FFF2-40B4-BE49-F238E27FC236}">
                      <a16:creationId xmlns:a16="http://schemas.microsoft.com/office/drawing/2014/main" id="{70728107-6C2C-B943-B48F-2E8EB6771ED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5659" name="Freeform 73">
                    <a:extLst>
                      <a:ext uri="{FF2B5EF4-FFF2-40B4-BE49-F238E27FC236}">
                        <a16:creationId xmlns:a16="http://schemas.microsoft.com/office/drawing/2014/main" id="{07F85CBF-CCC2-684C-A7ED-3773D111E6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5660" name="Freeform 74">
                    <a:extLst>
                      <a:ext uri="{FF2B5EF4-FFF2-40B4-BE49-F238E27FC236}">
                        <a16:creationId xmlns:a16="http://schemas.microsoft.com/office/drawing/2014/main" id="{A6623551-3AEA-414E-A60F-7A9F10487F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5462" name="Group 75">
                <a:extLst>
                  <a:ext uri="{FF2B5EF4-FFF2-40B4-BE49-F238E27FC236}">
                    <a16:creationId xmlns:a16="http://schemas.microsoft.com/office/drawing/2014/main" id="{711D3391-33E4-384E-808C-4E6D274030B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7" y="2253"/>
                <a:ext cx="475" cy="442"/>
                <a:chOff x="192" y="1632"/>
                <a:chExt cx="475" cy="442"/>
              </a:xfrm>
            </p:grpSpPr>
            <p:sp>
              <p:nvSpPr>
                <p:cNvPr id="15622" name="Rectangle 76">
                  <a:extLst>
                    <a:ext uri="{FF2B5EF4-FFF2-40B4-BE49-F238E27FC236}">
                      <a16:creationId xmlns:a16="http://schemas.microsoft.com/office/drawing/2014/main" id="{96DA9373-B3EC-D24D-926C-98B5504211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5623" name="Rectangle 77">
                  <a:extLst>
                    <a:ext uri="{FF2B5EF4-FFF2-40B4-BE49-F238E27FC236}">
                      <a16:creationId xmlns:a16="http://schemas.microsoft.com/office/drawing/2014/main" id="{45346EC9-AEF3-0144-83B3-69954088D2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5624" name="Group 78">
                  <a:extLst>
                    <a:ext uri="{FF2B5EF4-FFF2-40B4-BE49-F238E27FC236}">
                      <a16:creationId xmlns:a16="http://schemas.microsoft.com/office/drawing/2014/main" id="{3687C77A-73F5-9E40-9966-C462A944996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5625" name="Rectangle 79">
                    <a:extLst>
                      <a:ext uri="{FF2B5EF4-FFF2-40B4-BE49-F238E27FC236}">
                        <a16:creationId xmlns:a16="http://schemas.microsoft.com/office/drawing/2014/main" id="{36C2A0CF-5CE3-0046-9B51-EE4766FD3D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5626" name="Group 80">
                    <a:extLst>
                      <a:ext uri="{FF2B5EF4-FFF2-40B4-BE49-F238E27FC236}">
                        <a16:creationId xmlns:a16="http://schemas.microsoft.com/office/drawing/2014/main" id="{37D39CA1-CD24-2448-AA53-9C8D7437EE6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5627" name="Freeform 81">
                      <a:extLst>
                        <a:ext uri="{FF2B5EF4-FFF2-40B4-BE49-F238E27FC236}">
                          <a16:creationId xmlns:a16="http://schemas.microsoft.com/office/drawing/2014/main" id="{46F21B0E-B39B-C044-BF91-BC194F3C49E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28" name="Freeform 82">
                      <a:extLst>
                        <a:ext uri="{FF2B5EF4-FFF2-40B4-BE49-F238E27FC236}">
                          <a16:creationId xmlns:a16="http://schemas.microsoft.com/office/drawing/2014/main" id="{83C8EEB1-2056-A84E-B367-D998F304B4C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29" name="Freeform 83">
                      <a:extLst>
                        <a:ext uri="{FF2B5EF4-FFF2-40B4-BE49-F238E27FC236}">
                          <a16:creationId xmlns:a16="http://schemas.microsoft.com/office/drawing/2014/main" id="{2027B151-35F3-964C-B8E4-D8D282C118B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30" name="Freeform 84">
                      <a:extLst>
                        <a:ext uri="{FF2B5EF4-FFF2-40B4-BE49-F238E27FC236}">
                          <a16:creationId xmlns:a16="http://schemas.microsoft.com/office/drawing/2014/main" id="{D9AF8779-4A9F-6947-9409-1AB0E77E71F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31" name="Freeform 85">
                      <a:extLst>
                        <a:ext uri="{FF2B5EF4-FFF2-40B4-BE49-F238E27FC236}">
                          <a16:creationId xmlns:a16="http://schemas.microsoft.com/office/drawing/2014/main" id="{B430A701-D842-134D-88F6-023F8DD4042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32" name="Freeform 86">
                      <a:extLst>
                        <a:ext uri="{FF2B5EF4-FFF2-40B4-BE49-F238E27FC236}">
                          <a16:creationId xmlns:a16="http://schemas.microsoft.com/office/drawing/2014/main" id="{FEC2D4A9-F56C-3441-97D2-206ADA1F977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33" name="Freeform 87">
                      <a:extLst>
                        <a:ext uri="{FF2B5EF4-FFF2-40B4-BE49-F238E27FC236}">
                          <a16:creationId xmlns:a16="http://schemas.microsoft.com/office/drawing/2014/main" id="{1878F68B-262A-2542-97CD-0E869760C84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34" name="Freeform 88">
                      <a:extLst>
                        <a:ext uri="{FF2B5EF4-FFF2-40B4-BE49-F238E27FC236}">
                          <a16:creationId xmlns:a16="http://schemas.microsoft.com/office/drawing/2014/main" id="{AD340529-DD53-3246-881E-DA08F2E46FF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35" name="Freeform 89">
                      <a:extLst>
                        <a:ext uri="{FF2B5EF4-FFF2-40B4-BE49-F238E27FC236}">
                          <a16:creationId xmlns:a16="http://schemas.microsoft.com/office/drawing/2014/main" id="{F033A0F7-EA49-8F43-9622-657891D11D6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36" name="Freeform 90">
                      <a:extLst>
                        <a:ext uri="{FF2B5EF4-FFF2-40B4-BE49-F238E27FC236}">
                          <a16:creationId xmlns:a16="http://schemas.microsoft.com/office/drawing/2014/main" id="{AA8E3E0A-3B7A-A249-A70C-D36DA4BC9E1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37" name="Freeform 91">
                      <a:extLst>
                        <a:ext uri="{FF2B5EF4-FFF2-40B4-BE49-F238E27FC236}">
                          <a16:creationId xmlns:a16="http://schemas.microsoft.com/office/drawing/2014/main" id="{87B2F8D9-A188-1549-98F8-40C3A36A45C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38" name="Freeform 92">
                      <a:extLst>
                        <a:ext uri="{FF2B5EF4-FFF2-40B4-BE49-F238E27FC236}">
                          <a16:creationId xmlns:a16="http://schemas.microsoft.com/office/drawing/2014/main" id="{CD60360A-7510-1044-8135-16A75E80C77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39" name="Freeform 93">
                      <a:extLst>
                        <a:ext uri="{FF2B5EF4-FFF2-40B4-BE49-F238E27FC236}">
                          <a16:creationId xmlns:a16="http://schemas.microsoft.com/office/drawing/2014/main" id="{18377628-AD04-5244-BF37-0A0BFFD91EC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40" name="Freeform 94">
                      <a:extLst>
                        <a:ext uri="{FF2B5EF4-FFF2-40B4-BE49-F238E27FC236}">
                          <a16:creationId xmlns:a16="http://schemas.microsoft.com/office/drawing/2014/main" id="{DDFA3E71-226B-D64E-83D7-8B6DC70E921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41" name="Freeform 95">
                      <a:extLst>
                        <a:ext uri="{FF2B5EF4-FFF2-40B4-BE49-F238E27FC236}">
                          <a16:creationId xmlns:a16="http://schemas.microsoft.com/office/drawing/2014/main" id="{CA576DB6-40D2-1647-8869-B53A8E3F6F4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42" name="Freeform 96">
                      <a:extLst>
                        <a:ext uri="{FF2B5EF4-FFF2-40B4-BE49-F238E27FC236}">
                          <a16:creationId xmlns:a16="http://schemas.microsoft.com/office/drawing/2014/main" id="{C5124D29-DBE4-B64B-943B-7DC6B205307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43" name="Freeform 97">
                      <a:extLst>
                        <a:ext uri="{FF2B5EF4-FFF2-40B4-BE49-F238E27FC236}">
                          <a16:creationId xmlns:a16="http://schemas.microsoft.com/office/drawing/2014/main" id="{46DE5421-1754-CE4E-9219-136642DECB6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44" name="Freeform 98">
                      <a:extLst>
                        <a:ext uri="{FF2B5EF4-FFF2-40B4-BE49-F238E27FC236}">
                          <a16:creationId xmlns:a16="http://schemas.microsoft.com/office/drawing/2014/main" id="{43C4CFF9-3624-CE42-84ED-A7636FA5090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45" name="Freeform 99">
                      <a:extLst>
                        <a:ext uri="{FF2B5EF4-FFF2-40B4-BE49-F238E27FC236}">
                          <a16:creationId xmlns:a16="http://schemas.microsoft.com/office/drawing/2014/main" id="{C7630BF2-7A0E-3045-8E8D-C5908F98FE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46" name="Freeform 100">
                      <a:extLst>
                        <a:ext uri="{FF2B5EF4-FFF2-40B4-BE49-F238E27FC236}">
                          <a16:creationId xmlns:a16="http://schemas.microsoft.com/office/drawing/2014/main" id="{B5B921FF-7B76-2A4E-82DA-03CB0EF8CF8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47" name="Freeform 101">
                      <a:extLst>
                        <a:ext uri="{FF2B5EF4-FFF2-40B4-BE49-F238E27FC236}">
                          <a16:creationId xmlns:a16="http://schemas.microsoft.com/office/drawing/2014/main" id="{8AAA4E0A-DAE4-E345-9207-2E3C64DF1D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48" name="Freeform 102">
                      <a:extLst>
                        <a:ext uri="{FF2B5EF4-FFF2-40B4-BE49-F238E27FC236}">
                          <a16:creationId xmlns:a16="http://schemas.microsoft.com/office/drawing/2014/main" id="{1D06E238-AB1D-9A44-B795-18E75AFE1C8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49" name="Freeform 103">
                      <a:extLst>
                        <a:ext uri="{FF2B5EF4-FFF2-40B4-BE49-F238E27FC236}">
                          <a16:creationId xmlns:a16="http://schemas.microsoft.com/office/drawing/2014/main" id="{33E10BF5-FE9A-8246-88D9-03E60A88C4F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50" name="Freeform 104">
                      <a:extLst>
                        <a:ext uri="{FF2B5EF4-FFF2-40B4-BE49-F238E27FC236}">
                          <a16:creationId xmlns:a16="http://schemas.microsoft.com/office/drawing/2014/main" id="{9468CE08-56C9-6342-BB40-AD40F40C0A5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51" name="Freeform 105">
                      <a:extLst>
                        <a:ext uri="{FF2B5EF4-FFF2-40B4-BE49-F238E27FC236}">
                          <a16:creationId xmlns:a16="http://schemas.microsoft.com/office/drawing/2014/main" id="{77294A77-A4AE-C940-A5B4-66251061321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52" name="Freeform 106">
                      <a:extLst>
                        <a:ext uri="{FF2B5EF4-FFF2-40B4-BE49-F238E27FC236}">
                          <a16:creationId xmlns:a16="http://schemas.microsoft.com/office/drawing/2014/main" id="{919A6C82-6CAD-7944-891B-CB6E5DE2B3B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53" name="Freeform 107">
                      <a:extLst>
                        <a:ext uri="{FF2B5EF4-FFF2-40B4-BE49-F238E27FC236}">
                          <a16:creationId xmlns:a16="http://schemas.microsoft.com/office/drawing/2014/main" id="{346E2374-F2C7-414C-AB65-8D57E1D39BE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54" name="Freeform 108">
                      <a:extLst>
                        <a:ext uri="{FF2B5EF4-FFF2-40B4-BE49-F238E27FC236}">
                          <a16:creationId xmlns:a16="http://schemas.microsoft.com/office/drawing/2014/main" id="{CCFA124F-3612-9D43-AF43-289321D7B41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55" name="Freeform 109">
                      <a:extLst>
                        <a:ext uri="{FF2B5EF4-FFF2-40B4-BE49-F238E27FC236}">
                          <a16:creationId xmlns:a16="http://schemas.microsoft.com/office/drawing/2014/main" id="{BBE55508-0C4C-3B41-B632-035E669EB74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56" name="Freeform 110">
                      <a:extLst>
                        <a:ext uri="{FF2B5EF4-FFF2-40B4-BE49-F238E27FC236}">
                          <a16:creationId xmlns:a16="http://schemas.microsoft.com/office/drawing/2014/main" id="{67AC8559-B50F-1D4C-AE4A-25789C90F2B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5463" name="Group 111">
                <a:extLst>
                  <a:ext uri="{FF2B5EF4-FFF2-40B4-BE49-F238E27FC236}">
                    <a16:creationId xmlns:a16="http://schemas.microsoft.com/office/drawing/2014/main" id="{F9D62683-B86D-DB4A-8F15-BF52E6A8EA4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56" y="3117"/>
                <a:ext cx="475" cy="442"/>
                <a:chOff x="192" y="1632"/>
                <a:chExt cx="475" cy="442"/>
              </a:xfrm>
            </p:grpSpPr>
            <p:sp>
              <p:nvSpPr>
                <p:cNvPr id="15587" name="Rectangle 112">
                  <a:extLst>
                    <a:ext uri="{FF2B5EF4-FFF2-40B4-BE49-F238E27FC236}">
                      <a16:creationId xmlns:a16="http://schemas.microsoft.com/office/drawing/2014/main" id="{40361E0C-E825-3D4B-A365-7BDCE8736A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5588" name="Rectangle 113">
                  <a:extLst>
                    <a:ext uri="{FF2B5EF4-FFF2-40B4-BE49-F238E27FC236}">
                      <a16:creationId xmlns:a16="http://schemas.microsoft.com/office/drawing/2014/main" id="{5281F055-6978-114E-9FE9-BC0C9A6B7C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5589" name="Group 114">
                  <a:extLst>
                    <a:ext uri="{FF2B5EF4-FFF2-40B4-BE49-F238E27FC236}">
                      <a16:creationId xmlns:a16="http://schemas.microsoft.com/office/drawing/2014/main" id="{B0812B9C-838E-8948-B467-0847D6F5C58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5590" name="Rectangle 115">
                    <a:extLst>
                      <a:ext uri="{FF2B5EF4-FFF2-40B4-BE49-F238E27FC236}">
                        <a16:creationId xmlns:a16="http://schemas.microsoft.com/office/drawing/2014/main" id="{A3407CD9-610C-F742-A508-EDD61CF72F9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5591" name="Group 116">
                    <a:extLst>
                      <a:ext uri="{FF2B5EF4-FFF2-40B4-BE49-F238E27FC236}">
                        <a16:creationId xmlns:a16="http://schemas.microsoft.com/office/drawing/2014/main" id="{25ED5698-4CCB-0049-99ED-19A0D6EDA0F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5592" name="Freeform 117">
                      <a:extLst>
                        <a:ext uri="{FF2B5EF4-FFF2-40B4-BE49-F238E27FC236}">
                          <a16:creationId xmlns:a16="http://schemas.microsoft.com/office/drawing/2014/main" id="{8EAD3A85-4504-5846-83B4-924C0340805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93" name="Freeform 118">
                      <a:extLst>
                        <a:ext uri="{FF2B5EF4-FFF2-40B4-BE49-F238E27FC236}">
                          <a16:creationId xmlns:a16="http://schemas.microsoft.com/office/drawing/2014/main" id="{B8A29B9E-D744-CE4D-BB53-22155BB8189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94" name="Freeform 119">
                      <a:extLst>
                        <a:ext uri="{FF2B5EF4-FFF2-40B4-BE49-F238E27FC236}">
                          <a16:creationId xmlns:a16="http://schemas.microsoft.com/office/drawing/2014/main" id="{5791E71B-E66D-BE41-BBA2-28BB420DC1E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95" name="Freeform 120">
                      <a:extLst>
                        <a:ext uri="{FF2B5EF4-FFF2-40B4-BE49-F238E27FC236}">
                          <a16:creationId xmlns:a16="http://schemas.microsoft.com/office/drawing/2014/main" id="{B0EB0C0C-7158-9144-9A24-4A83E1F6B0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96" name="Freeform 121">
                      <a:extLst>
                        <a:ext uri="{FF2B5EF4-FFF2-40B4-BE49-F238E27FC236}">
                          <a16:creationId xmlns:a16="http://schemas.microsoft.com/office/drawing/2014/main" id="{9D5344D6-0867-1F49-BF8B-DC285B86D44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97" name="Freeform 122">
                      <a:extLst>
                        <a:ext uri="{FF2B5EF4-FFF2-40B4-BE49-F238E27FC236}">
                          <a16:creationId xmlns:a16="http://schemas.microsoft.com/office/drawing/2014/main" id="{221774A2-91AE-A44C-B7EA-7FF8F73AA11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98" name="Freeform 123">
                      <a:extLst>
                        <a:ext uri="{FF2B5EF4-FFF2-40B4-BE49-F238E27FC236}">
                          <a16:creationId xmlns:a16="http://schemas.microsoft.com/office/drawing/2014/main" id="{3EFFA968-2A3D-2E42-9A1D-482023F7EA1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99" name="Freeform 124">
                      <a:extLst>
                        <a:ext uri="{FF2B5EF4-FFF2-40B4-BE49-F238E27FC236}">
                          <a16:creationId xmlns:a16="http://schemas.microsoft.com/office/drawing/2014/main" id="{FFFAF560-B856-8C4F-83E1-B0A6A4A8E1E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00" name="Freeform 125">
                      <a:extLst>
                        <a:ext uri="{FF2B5EF4-FFF2-40B4-BE49-F238E27FC236}">
                          <a16:creationId xmlns:a16="http://schemas.microsoft.com/office/drawing/2014/main" id="{CAB01FBE-DDD6-E04D-8553-3A4BE8500F8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01" name="Freeform 126">
                      <a:extLst>
                        <a:ext uri="{FF2B5EF4-FFF2-40B4-BE49-F238E27FC236}">
                          <a16:creationId xmlns:a16="http://schemas.microsoft.com/office/drawing/2014/main" id="{50B4D2BC-3F01-5544-8236-3AB5A5EFCB3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02" name="Freeform 127">
                      <a:extLst>
                        <a:ext uri="{FF2B5EF4-FFF2-40B4-BE49-F238E27FC236}">
                          <a16:creationId xmlns:a16="http://schemas.microsoft.com/office/drawing/2014/main" id="{E3F9F05F-145C-6B46-ACCE-7EDC8649D1B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03" name="Freeform 128">
                      <a:extLst>
                        <a:ext uri="{FF2B5EF4-FFF2-40B4-BE49-F238E27FC236}">
                          <a16:creationId xmlns:a16="http://schemas.microsoft.com/office/drawing/2014/main" id="{ABAF928B-9C58-4F4F-A59C-EC384B4B45E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04" name="Freeform 129">
                      <a:extLst>
                        <a:ext uri="{FF2B5EF4-FFF2-40B4-BE49-F238E27FC236}">
                          <a16:creationId xmlns:a16="http://schemas.microsoft.com/office/drawing/2014/main" id="{E0004EE4-CD57-414B-A253-319F40E6CE3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05" name="Freeform 130">
                      <a:extLst>
                        <a:ext uri="{FF2B5EF4-FFF2-40B4-BE49-F238E27FC236}">
                          <a16:creationId xmlns:a16="http://schemas.microsoft.com/office/drawing/2014/main" id="{2AA0F9DE-7B67-6C4A-B993-CE1F44DA9D0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06" name="Freeform 131">
                      <a:extLst>
                        <a:ext uri="{FF2B5EF4-FFF2-40B4-BE49-F238E27FC236}">
                          <a16:creationId xmlns:a16="http://schemas.microsoft.com/office/drawing/2014/main" id="{2F97024B-3226-B049-8AC2-9C16AC23957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07" name="Freeform 132">
                      <a:extLst>
                        <a:ext uri="{FF2B5EF4-FFF2-40B4-BE49-F238E27FC236}">
                          <a16:creationId xmlns:a16="http://schemas.microsoft.com/office/drawing/2014/main" id="{0026793C-BB81-8949-83D6-8303CDDCCC8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08" name="Freeform 133">
                      <a:extLst>
                        <a:ext uri="{FF2B5EF4-FFF2-40B4-BE49-F238E27FC236}">
                          <a16:creationId xmlns:a16="http://schemas.microsoft.com/office/drawing/2014/main" id="{396A672B-1E2D-294F-B870-79EA6BA093A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09" name="Freeform 134">
                      <a:extLst>
                        <a:ext uri="{FF2B5EF4-FFF2-40B4-BE49-F238E27FC236}">
                          <a16:creationId xmlns:a16="http://schemas.microsoft.com/office/drawing/2014/main" id="{D0863921-438C-F440-9A00-7E3CD547908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10" name="Freeform 135">
                      <a:extLst>
                        <a:ext uri="{FF2B5EF4-FFF2-40B4-BE49-F238E27FC236}">
                          <a16:creationId xmlns:a16="http://schemas.microsoft.com/office/drawing/2014/main" id="{8D6BBD02-04E4-0941-B8D9-3ABF540D72E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11" name="Freeform 136">
                      <a:extLst>
                        <a:ext uri="{FF2B5EF4-FFF2-40B4-BE49-F238E27FC236}">
                          <a16:creationId xmlns:a16="http://schemas.microsoft.com/office/drawing/2014/main" id="{5E565D11-A89F-6545-A4F8-435315B3634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12" name="Freeform 137">
                      <a:extLst>
                        <a:ext uri="{FF2B5EF4-FFF2-40B4-BE49-F238E27FC236}">
                          <a16:creationId xmlns:a16="http://schemas.microsoft.com/office/drawing/2014/main" id="{FB2AA4FB-1D8E-EA47-8137-B8C4BD33CBD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13" name="Freeform 138">
                      <a:extLst>
                        <a:ext uri="{FF2B5EF4-FFF2-40B4-BE49-F238E27FC236}">
                          <a16:creationId xmlns:a16="http://schemas.microsoft.com/office/drawing/2014/main" id="{8A4672D7-8169-D34A-987C-F9552F6CE00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14" name="Freeform 139">
                      <a:extLst>
                        <a:ext uri="{FF2B5EF4-FFF2-40B4-BE49-F238E27FC236}">
                          <a16:creationId xmlns:a16="http://schemas.microsoft.com/office/drawing/2014/main" id="{1D1013BB-B18A-6C4C-88B0-28812632D00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15" name="Freeform 140">
                      <a:extLst>
                        <a:ext uri="{FF2B5EF4-FFF2-40B4-BE49-F238E27FC236}">
                          <a16:creationId xmlns:a16="http://schemas.microsoft.com/office/drawing/2014/main" id="{5F0FB60B-54AB-8348-B459-97137EFD884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16" name="Freeform 141">
                      <a:extLst>
                        <a:ext uri="{FF2B5EF4-FFF2-40B4-BE49-F238E27FC236}">
                          <a16:creationId xmlns:a16="http://schemas.microsoft.com/office/drawing/2014/main" id="{2E2616A0-3FC1-3F43-8FA1-6BD944ED25D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17" name="Freeform 142">
                      <a:extLst>
                        <a:ext uri="{FF2B5EF4-FFF2-40B4-BE49-F238E27FC236}">
                          <a16:creationId xmlns:a16="http://schemas.microsoft.com/office/drawing/2014/main" id="{D5D79EED-3C76-9641-856A-5004B2A787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18" name="Freeform 143">
                      <a:extLst>
                        <a:ext uri="{FF2B5EF4-FFF2-40B4-BE49-F238E27FC236}">
                          <a16:creationId xmlns:a16="http://schemas.microsoft.com/office/drawing/2014/main" id="{799AB33C-91C4-A948-9F15-FE98D8BC84D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19" name="Freeform 144">
                      <a:extLst>
                        <a:ext uri="{FF2B5EF4-FFF2-40B4-BE49-F238E27FC236}">
                          <a16:creationId xmlns:a16="http://schemas.microsoft.com/office/drawing/2014/main" id="{1EF9EEF3-836D-0647-8155-7E4097A284A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20" name="Freeform 145">
                      <a:extLst>
                        <a:ext uri="{FF2B5EF4-FFF2-40B4-BE49-F238E27FC236}">
                          <a16:creationId xmlns:a16="http://schemas.microsoft.com/office/drawing/2014/main" id="{C70465D7-0FA6-924A-87EF-FB88BE93826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21" name="Freeform 146">
                      <a:extLst>
                        <a:ext uri="{FF2B5EF4-FFF2-40B4-BE49-F238E27FC236}">
                          <a16:creationId xmlns:a16="http://schemas.microsoft.com/office/drawing/2014/main" id="{6AE2EABB-0C50-354B-8F5F-A5CDADE62D1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5464" name="Group 147">
                <a:extLst>
                  <a:ext uri="{FF2B5EF4-FFF2-40B4-BE49-F238E27FC236}">
                    <a16:creationId xmlns:a16="http://schemas.microsoft.com/office/drawing/2014/main" id="{492C066F-E79F-724A-AEC8-356A6F0E69D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52" y="2301"/>
                <a:ext cx="475" cy="442"/>
                <a:chOff x="192" y="1632"/>
                <a:chExt cx="475" cy="442"/>
              </a:xfrm>
            </p:grpSpPr>
            <p:sp>
              <p:nvSpPr>
                <p:cNvPr id="15552" name="Rectangle 148">
                  <a:extLst>
                    <a:ext uri="{FF2B5EF4-FFF2-40B4-BE49-F238E27FC236}">
                      <a16:creationId xmlns:a16="http://schemas.microsoft.com/office/drawing/2014/main" id="{CFCCC19F-FE5D-2649-8D84-A83EB23CF3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5553" name="Rectangle 149">
                  <a:extLst>
                    <a:ext uri="{FF2B5EF4-FFF2-40B4-BE49-F238E27FC236}">
                      <a16:creationId xmlns:a16="http://schemas.microsoft.com/office/drawing/2014/main" id="{0EFEB496-4770-A342-BF8C-73FAD071EE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5554" name="Group 150">
                  <a:extLst>
                    <a:ext uri="{FF2B5EF4-FFF2-40B4-BE49-F238E27FC236}">
                      <a16:creationId xmlns:a16="http://schemas.microsoft.com/office/drawing/2014/main" id="{183A5DDC-53F6-814E-A932-5A22486021F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5555" name="Rectangle 151">
                    <a:extLst>
                      <a:ext uri="{FF2B5EF4-FFF2-40B4-BE49-F238E27FC236}">
                        <a16:creationId xmlns:a16="http://schemas.microsoft.com/office/drawing/2014/main" id="{321344FF-9F40-C542-96B3-7616721EA7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5556" name="Group 152">
                    <a:extLst>
                      <a:ext uri="{FF2B5EF4-FFF2-40B4-BE49-F238E27FC236}">
                        <a16:creationId xmlns:a16="http://schemas.microsoft.com/office/drawing/2014/main" id="{512FAF35-F65E-2A4B-92C9-A4D4537774A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5557" name="Freeform 153">
                      <a:extLst>
                        <a:ext uri="{FF2B5EF4-FFF2-40B4-BE49-F238E27FC236}">
                          <a16:creationId xmlns:a16="http://schemas.microsoft.com/office/drawing/2014/main" id="{D086843E-1F2A-274E-AB77-13A2721E9B3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58" name="Freeform 154">
                      <a:extLst>
                        <a:ext uri="{FF2B5EF4-FFF2-40B4-BE49-F238E27FC236}">
                          <a16:creationId xmlns:a16="http://schemas.microsoft.com/office/drawing/2014/main" id="{6DAE46A0-85C8-AD45-81EC-C9B94B96E4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59" name="Freeform 155">
                      <a:extLst>
                        <a:ext uri="{FF2B5EF4-FFF2-40B4-BE49-F238E27FC236}">
                          <a16:creationId xmlns:a16="http://schemas.microsoft.com/office/drawing/2014/main" id="{DB9CB39C-ACD1-D54E-BC16-D0E56CB9677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60" name="Freeform 156">
                      <a:extLst>
                        <a:ext uri="{FF2B5EF4-FFF2-40B4-BE49-F238E27FC236}">
                          <a16:creationId xmlns:a16="http://schemas.microsoft.com/office/drawing/2014/main" id="{12F04FE9-6665-7B48-B0F1-79180810EFC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61" name="Freeform 157">
                      <a:extLst>
                        <a:ext uri="{FF2B5EF4-FFF2-40B4-BE49-F238E27FC236}">
                          <a16:creationId xmlns:a16="http://schemas.microsoft.com/office/drawing/2014/main" id="{FD8EBAF9-EE32-8646-BCBE-94CB39C8A78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62" name="Freeform 158">
                      <a:extLst>
                        <a:ext uri="{FF2B5EF4-FFF2-40B4-BE49-F238E27FC236}">
                          <a16:creationId xmlns:a16="http://schemas.microsoft.com/office/drawing/2014/main" id="{F4080844-D009-604E-B454-0CC0672929B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63" name="Freeform 159">
                      <a:extLst>
                        <a:ext uri="{FF2B5EF4-FFF2-40B4-BE49-F238E27FC236}">
                          <a16:creationId xmlns:a16="http://schemas.microsoft.com/office/drawing/2014/main" id="{6B1DBA7E-756B-0C4B-84B7-96BF9837624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64" name="Freeform 160">
                      <a:extLst>
                        <a:ext uri="{FF2B5EF4-FFF2-40B4-BE49-F238E27FC236}">
                          <a16:creationId xmlns:a16="http://schemas.microsoft.com/office/drawing/2014/main" id="{0531BF0A-24E6-D440-9862-29D99F9E3B2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65" name="Freeform 161">
                      <a:extLst>
                        <a:ext uri="{FF2B5EF4-FFF2-40B4-BE49-F238E27FC236}">
                          <a16:creationId xmlns:a16="http://schemas.microsoft.com/office/drawing/2014/main" id="{8E6B3916-4E01-214E-AF89-31519DC79E5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66" name="Freeform 162">
                      <a:extLst>
                        <a:ext uri="{FF2B5EF4-FFF2-40B4-BE49-F238E27FC236}">
                          <a16:creationId xmlns:a16="http://schemas.microsoft.com/office/drawing/2014/main" id="{83CCFA29-333E-B84D-A002-F4B9248C8C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67" name="Freeform 163">
                      <a:extLst>
                        <a:ext uri="{FF2B5EF4-FFF2-40B4-BE49-F238E27FC236}">
                          <a16:creationId xmlns:a16="http://schemas.microsoft.com/office/drawing/2014/main" id="{398C65E3-51E7-5E45-9AF9-1DB51EC62B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68" name="Freeform 164">
                      <a:extLst>
                        <a:ext uri="{FF2B5EF4-FFF2-40B4-BE49-F238E27FC236}">
                          <a16:creationId xmlns:a16="http://schemas.microsoft.com/office/drawing/2014/main" id="{19A1C7E1-9071-5A48-B820-465318F7886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69" name="Freeform 165">
                      <a:extLst>
                        <a:ext uri="{FF2B5EF4-FFF2-40B4-BE49-F238E27FC236}">
                          <a16:creationId xmlns:a16="http://schemas.microsoft.com/office/drawing/2014/main" id="{3DE8F762-B9D8-0948-874F-8263E4A96A3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70" name="Freeform 166">
                      <a:extLst>
                        <a:ext uri="{FF2B5EF4-FFF2-40B4-BE49-F238E27FC236}">
                          <a16:creationId xmlns:a16="http://schemas.microsoft.com/office/drawing/2014/main" id="{38ABE269-5A3D-2C45-BE36-05643CB2C63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71" name="Freeform 167">
                      <a:extLst>
                        <a:ext uri="{FF2B5EF4-FFF2-40B4-BE49-F238E27FC236}">
                          <a16:creationId xmlns:a16="http://schemas.microsoft.com/office/drawing/2014/main" id="{AA807E18-6B52-A047-B61F-6714CF3FE9C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72" name="Freeform 168">
                      <a:extLst>
                        <a:ext uri="{FF2B5EF4-FFF2-40B4-BE49-F238E27FC236}">
                          <a16:creationId xmlns:a16="http://schemas.microsoft.com/office/drawing/2014/main" id="{2434F6EB-E195-AE4F-9E69-CE3A1E1399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73" name="Freeform 169">
                      <a:extLst>
                        <a:ext uri="{FF2B5EF4-FFF2-40B4-BE49-F238E27FC236}">
                          <a16:creationId xmlns:a16="http://schemas.microsoft.com/office/drawing/2014/main" id="{58AF92F0-3215-1A4C-AE61-0890E290E3C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74" name="Freeform 170">
                      <a:extLst>
                        <a:ext uri="{FF2B5EF4-FFF2-40B4-BE49-F238E27FC236}">
                          <a16:creationId xmlns:a16="http://schemas.microsoft.com/office/drawing/2014/main" id="{8F5633A8-CAE2-4C4D-8903-A3BB3D89472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75" name="Freeform 171">
                      <a:extLst>
                        <a:ext uri="{FF2B5EF4-FFF2-40B4-BE49-F238E27FC236}">
                          <a16:creationId xmlns:a16="http://schemas.microsoft.com/office/drawing/2014/main" id="{202A9EA8-C0D7-0148-B2EF-E1ECFA81D0A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76" name="Freeform 172">
                      <a:extLst>
                        <a:ext uri="{FF2B5EF4-FFF2-40B4-BE49-F238E27FC236}">
                          <a16:creationId xmlns:a16="http://schemas.microsoft.com/office/drawing/2014/main" id="{5B1F17D3-6523-6043-A42B-EBE3AB32FDB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77" name="Freeform 173">
                      <a:extLst>
                        <a:ext uri="{FF2B5EF4-FFF2-40B4-BE49-F238E27FC236}">
                          <a16:creationId xmlns:a16="http://schemas.microsoft.com/office/drawing/2014/main" id="{72912142-2C49-6A41-B9A7-C7AF6AF1ABD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78" name="Freeform 174">
                      <a:extLst>
                        <a:ext uri="{FF2B5EF4-FFF2-40B4-BE49-F238E27FC236}">
                          <a16:creationId xmlns:a16="http://schemas.microsoft.com/office/drawing/2014/main" id="{4681ECFD-BD7F-414E-9488-7F9B5C9DE8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79" name="Freeform 175">
                      <a:extLst>
                        <a:ext uri="{FF2B5EF4-FFF2-40B4-BE49-F238E27FC236}">
                          <a16:creationId xmlns:a16="http://schemas.microsoft.com/office/drawing/2014/main" id="{B3D784AB-6DEB-E749-B005-ED90C461EE3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80" name="Freeform 176">
                      <a:extLst>
                        <a:ext uri="{FF2B5EF4-FFF2-40B4-BE49-F238E27FC236}">
                          <a16:creationId xmlns:a16="http://schemas.microsoft.com/office/drawing/2014/main" id="{7B093051-57D2-A445-9562-0F4DFEEEE4D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81" name="Freeform 177">
                      <a:extLst>
                        <a:ext uri="{FF2B5EF4-FFF2-40B4-BE49-F238E27FC236}">
                          <a16:creationId xmlns:a16="http://schemas.microsoft.com/office/drawing/2014/main" id="{2C95581A-61F8-6A42-AE54-A8432484708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82" name="Freeform 178">
                      <a:extLst>
                        <a:ext uri="{FF2B5EF4-FFF2-40B4-BE49-F238E27FC236}">
                          <a16:creationId xmlns:a16="http://schemas.microsoft.com/office/drawing/2014/main" id="{CB974B60-2FAB-D74E-831C-B93DA499E5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83" name="Freeform 179">
                      <a:extLst>
                        <a:ext uri="{FF2B5EF4-FFF2-40B4-BE49-F238E27FC236}">
                          <a16:creationId xmlns:a16="http://schemas.microsoft.com/office/drawing/2014/main" id="{F13569FE-AA3E-7B4E-B26E-A1939295B6C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84" name="Freeform 180">
                      <a:extLst>
                        <a:ext uri="{FF2B5EF4-FFF2-40B4-BE49-F238E27FC236}">
                          <a16:creationId xmlns:a16="http://schemas.microsoft.com/office/drawing/2014/main" id="{79A5EE7A-6AF2-1341-BA1E-E22821C0A09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85" name="Freeform 181">
                      <a:extLst>
                        <a:ext uri="{FF2B5EF4-FFF2-40B4-BE49-F238E27FC236}">
                          <a16:creationId xmlns:a16="http://schemas.microsoft.com/office/drawing/2014/main" id="{0BF343E6-347E-BD45-A2F7-614B8ABB5C2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86" name="Freeform 182">
                      <a:extLst>
                        <a:ext uri="{FF2B5EF4-FFF2-40B4-BE49-F238E27FC236}">
                          <a16:creationId xmlns:a16="http://schemas.microsoft.com/office/drawing/2014/main" id="{51E5F672-62D9-3B40-8008-153300FA680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5465" name="Group 183">
                <a:extLst>
                  <a:ext uri="{FF2B5EF4-FFF2-40B4-BE49-F238E27FC236}">
                    <a16:creationId xmlns:a16="http://schemas.microsoft.com/office/drawing/2014/main" id="{5FF37F29-8305-114D-94B6-38BE599FB4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52" y="1437"/>
                <a:ext cx="475" cy="442"/>
                <a:chOff x="192" y="1632"/>
                <a:chExt cx="475" cy="442"/>
              </a:xfrm>
            </p:grpSpPr>
            <p:sp>
              <p:nvSpPr>
                <p:cNvPr id="15517" name="Rectangle 184">
                  <a:extLst>
                    <a:ext uri="{FF2B5EF4-FFF2-40B4-BE49-F238E27FC236}">
                      <a16:creationId xmlns:a16="http://schemas.microsoft.com/office/drawing/2014/main" id="{BE9D9F5A-739C-B642-8909-2E7AC2C8DC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5518" name="Rectangle 185">
                  <a:extLst>
                    <a:ext uri="{FF2B5EF4-FFF2-40B4-BE49-F238E27FC236}">
                      <a16:creationId xmlns:a16="http://schemas.microsoft.com/office/drawing/2014/main" id="{664ACE46-21C8-D54F-89B2-07DE541EBE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5519" name="Group 186">
                  <a:extLst>
                    <a:ext uri="{FF2B5EF4-FFF2-40B4-BE49-F238E27FC236}">
                      <a16:creationId xmlns:a16="http://schemas.microsoft.com/office/drawing/2014/main" id="{B876C073-5CF0-B84F-BCEB-66D836A8A15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5520" name="Rectangle 187">
                    <a:extLst>
                      <a:ext uri="{FF2B5EF4-FFF2-40B4-BE49-F238E27FC236}">
                        <a16:creationId xmlns:a16="http://schemas.microsoft.com/office/drawing/2014/main" id="{08AD9B91-F713-934E-9F29-F38AF1536E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5521" name="Group 188">
                    <a:extLst>
                      <a:ext uri="{FF2B5EF4-FFF2-40B4-BE49-F238E27FC236}">
                        <a16:creationId xmlns:a16="http://schemas.microsoft.com/office/drawing/2014/main" id="{3B444A79-5795-B64C-96F9-4E3C94BD85D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5522" name="Freeform 189">
                      <a:extLst>
                        <a:ext uri="{FF2B5EF4-FFF2-40B4-BE49-F238E27FC236}">
                          <a16:creationId xmlns:a16="http://schemas.microsoft.com/office/drawing/2014/main" id="{5AF33EDE-DCA7-6344-A4EF-43133AD88A1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23" name="Freeform 190">
                      <a:extLst>
                        <a:ext uri="{FF2B5EF4-FFF2-40B4-BE49-F238E27FC236}">
                          <a16:creationId xmlns:a16="http://schemas.microsoft.com/office/drawing/2014/main" id="{4C5F4570-3C34-FF44-9284-15C75970A45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24" name="Freeform 191">
                      <a:extLst>
                        <a:ext uri="{FF2B5EF4-FFF2-40B4-BE49-F238E27FC236}">
                          <a16:creationId xmlns:a16="http://schemas.microsoft.com/office/drawing/2014/main" id="{D0276825-1CFC-D44D-9E36-3AF369C82EC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25" name="Freeform 192">
                      <a:extLst>
                        <a:ext uri="{FF2B5EF4-FFF2-40B4-BE49-F238E27FC236}">
                          <a16:creationId xmlns:a16="http://schemas.microsoft.com/office/drawing/2014/main" id="{AEEDA0D6-5286-E84A-AC15-C830EAEDB74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26" name="Freeform 193">
                      <a:extLst>
                        <a:ext uri="{FF2B5EF4-FFF2-40B4-BE49-F238E27FC236}">
                          <a16:creationId xmlns:a16="http://schemas.microsoft.com/office/drawing/2014/main" id="{AFE7C387-B3F3-E043-B452-BCCE39C8F96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27" name="Freeform 194">
                      <a:extLst>
                        <a:ext uri="{FF2B5EF4-FFF2-40B4-BE49-F238E27FC236}">
                          <a16:creationId xmlns:a16="http://schemas.microsoft.com/office/drawing/2014/main" id="{DE1664F3-E61C-2143-B46E-BE934D09424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28" name="Freeform 195">
                      <a:extLst>
                        <a:ext uri="{FF2B5EF4-FFF2-40B4-BE49-F238E27FC236}">
                          <a16:creationId xmlns:a16="http://schemas.microsoft.com/office/drawing/2014/main" id="{1AB3F4EB-2827-5C45-8AE2-538929A7668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29" name="Freeform 196">
                      <a:extLst>
                        <a:ext uri="{FF2B5EF4-FFF2-40B4-BE49-F238E27FC236}">
                          <a16:creationId xmlns:a16="http://schemas.microsoft.com/office/drawing/2014/main" id="{908D728B-65A5-0449-8F62-437E7C4F42E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30" name="Freeform 197">
                      <a:extLst>
                        <a:ext uri="{FF2B5EF4-FFF2-40B4-BE49-F238E27FC236}">
                          <a16:creationId xmlns:a16="http://schemas.microsoft.com/office/drawing/2014/main" id="{59687C6E-53B8-A64E-9656-76C40EC8009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31" name="Freeform 198">
                      <a:extLst>
                        <a:ext uri="{FF2B5EF4-FFF2-40B4-BE49-F238E27FC236}">
                          <a16:creationId xmlns:a16="http://schemas.microsoft.com/office/drawing/2014/main" id="{553F42D5-27C0-6C46-A7E0-19C8D6F4DBC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32" name="Freeform 199">
                      <a:extLst>
                        <a:ext uri="{FF2B5EF4-FFF2-40B4-BE49-F238E27FC236}">
                          <a16:creationId xmlns:a16="http://schemas.microsoft.com/office/drawing/2014/main" id="{F05ACE3B-6ED4-F046-9908-2CFE5B8378C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33" name="Freeform 200">
                      <a:extLst>
                        <a:ext uri="{FF2B5EF4-FFF2-40B4-BE49-F238E27FC236}">
                          <a16:creationId xmlns:a16="http://schemas.microsoft.com/office/drawing/2014/main" id="{4A97103C-0E69-7741-877C-6E5B5D6EB2D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34" name="Freeform 201">
                      <a:extLst>
                        <a:ext uri="{FF2B5EF4-FFF2-40B4-BE49-F238E27FC236}">
                          <a16:creationId xmlns:a16="http://schemas.microsoft.com/office/drawing/2014/main" id="{72ACDA91-91B2-F74F-AA24-BA21A8280F0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35" name="Freeform 202">
                      <a:extLst>
                        <a:ext uri="{FF2B5EF4-FFF2-40B4-BE49-F238E27FC236}">
                          <a16:creationId xmlns:a16="http://schemas.microsoft.com/office/drawing/2014/main" id="{5D27CF30-91F9-9949-AB1C-15A0A473A8D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36" name="Freeform 203">
                      <a:extLst>
                        <a:ext uri="{FF2B5EF4-FFF2-40B4-BE49-F238E27FC236}">
                          <a16:creationId xmlns:a16="http://schemas.microsoft.com/office/drawing/2014/main" id="{991D9419-16D2-4545-8DDE-BBE26F7EFFC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37" name="Freeform 204">
                      <a:extLst>
                        <a:ext uri="{FF2B5EF4-FFF2-40B4-BE49-F238E27FC236}">
                          <a16:creationId xmlns:a16="http://schemas.microsoft.com/office/drawing/2014/main" id="{46E7A530-D699-504B-AFF1-535242A133D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38" name="Freeform 205">
                      <a:extLst>
                        <a:ext uri="{FF2B5EF4-FFF2-40B4-BE49-F238E27FC236}">
                          <a16:creationId xmlns:a16="http://schemas.microsoft.com/office/drawing/2014/main" id="{CB59FF37-F1FB-5F44-99A0-5E3E0DAB404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39" name="Freeform 206">
                      <a:extLst>
                        <a:ext uri="{FF2B5EF4-FFF2-40B4-BE49-F238E27FC236}">
                          <a16:creationId xmlns:a16="http://schemas.microsoft.com/office/drawing/2014/main" id="{F4B51D7E-EE3D-EF4A-BAA7-CAD4FC01D75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40" name="Freeform 207">
                      <a:extLst>
                        <a:ext uri="{FF2B5EF4-FFF2-40B4-BE49-F238E27FC236}">
                          <a16:creationId xmlns:a16="http://schemas.microsoft.com/office/drawing/2014/main" id="{27172C91-C09E-0148-9585-98A94737078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41" name="Freeform 208">
                      <a:extLst>
                        <a:ext uri="{FF2B5EF4-FFF2-40B4-BE49-F238E27FC236}">
                          <a16:creationId xmlns:a16="http://schemas.microsoft.com/office/drawing/2014/main" id="{F0631BEA-0AD0-4241-B26B-C0F67EF10D6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42" name="Freeform 209">
                      <a:extLst>
                        <a:ext uri="{FF2B5EF4-FFF2-40B4-BE49-F238E27FC236}">
                          <a16:creationId xmlns:a16="http://schemas.microsoft.com/office/drawing/2014/main" id="{DEEE68FB-1AE2-8D40-9250-1D03079D90D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43" name="Freeform 210">
                      <a:extLst>
                        <a:ext uri="{FF2B5EF4-FFF2-40B4-BE49-F238E27FC236}">
                          <a16:creationId xmlns:a16="http://schemas.microsoft.com/office/drawing/2014/main" id="{F331866C-A198-2442-A0BD-9B83710C8A1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44" name="Freeform 211">
                      <a:extLst>
                        <a:ext uri="{FF2B5EF4-FFF2-40B4-BE49-F238E27FC236}">
                          <a16:creationId xmlns:a16="http://schemas.microsoft.com/office/drawing/2014/main" id="{DF3A7442-5EAD-F842-9057-120ABC63E5D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45" name="Freeform 212">
                      <a:extLst>
                        <a:ext uri="{FF2B5EF4-FFF2-40B4-BE49-F238E27FC236}">
                          <a16:creationId xmlns:a16="http://schemas.microsoft.com/office/drawing/2014/main" id="{4EB53714-DBE7-A344-BB51-0FE17242A34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46" name="Freeform 213">
                      <a:extLst>
                        <a:ext uri="{FF2B5EF4-FFF2-40B4-BE49-F238E27FC236}">
                          <a16:creationId xmlns:a16="http://schemas.microsoft.com/office/drawing/2014/main" id="{C257DFED-27F2-2542-BDAD-9878328DDA5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47" name="Freeform 214">
                      <a:extLst>
                        <a:ext uri="{FF2B5EF4-FFF2-40B4-BE49-F238E27FC236}">
                          <a16:creationId xmlns:a16="http://schemas.microsoft.com/office/drawing/2014/main" id="{75D42E38-1CCE-D240-A95E-935EC29E4C4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48" name="Freeform 215">
                      <a:extLst>
                        <a:ext uri="{FF2B5EF4-FFF2-40B4-BE49-F238E27FC236}">
                          <a16:creationId xmlns:a16="http://schemas.microsoft.com/office/drawing/2014/main" id="{5ECB53C6-5782-9C4B-8358-2ADB1B85004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49" name="Freeform 216">
                      <a:extLst>
                        <a:ext uri="{FF2B5EF4-FFF2-40B4-BE49-F238E27FC236}">
                          <a16:creationId xmlns:a16="http://schemas.microsoft.com/office/drawing/2014/main" id="{CEA700AC-76DA-964A-A579-17AD140986A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50" name="Freeform 217">
                      <a:extLst>
                        <a:ext uri="{FF2B5EF4-FFF2-40B4-BE49-F238E27FC236}">
                          <a16:creationId xmlns:a16="http://schemas.microsoft.com/office/drawing/2014/main" id="{CCE6E3F4-B0F3-1D4B-B11B-C09D55C8692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51" name="Freeform 218">
                      <a:extLst>
                        <a:ext uri="{FF2B5EF4-FFF2-40B4-BE49-F238E27FC236}">
                          <a16:creationId xmlns:a16="http://schemas.microsoft.com/office/drawing/2014/main" id="{B3B1301B-DFDE-7544-80F5-F800FE70180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5466" name="Group 219">
                <a:extLst>
                  <a:ext uri="{FF2B5EF4-FFF2-40B4-BE49-F238E27FC236}">
                    <a16:creationId xmlns:a16="http://schemas.microsoft.com/office/drawing/2014/main" id="{09542C8B-FC00-3A45-A70E-545A193FE53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8" y="2925"/>
                <a:ext cx="475" cy="442"/>
                <a:chOff x="192" y="1632"/>
                <a:chExt cx="475" cy="442"/>
              </a:xfrm>
            </p:grpSpPr>
            <p:sp>
              <p:nvSpPr>
                <p:cNvPr id="15482" name="Rectangle 220">
                  <a:extLst>
                    <a:ext uri="{FF2B5EF4-FFF2-40B4-BE49-F238E27FC236}">
                      <a16:creationId xmlns:a16="http://schemas.microsoft.com/office/drawing/2014/main" id="{5DEB0459-4109-374E-B6C5-F51EA3B45D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5483" name="Rectangle 221">
                  <a:extLst>
                    <a:ext uri="{FF2B5EF4-FFF2-40B4-BE49-F238E27FC236}">
                      <a16:creationId xmlns:a16="http://schemas.microsoft.com/office/drawing/2014/main" id="{D6B0F91D-89E1-F540-9063-047CB60213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5484" name="Group 222">
                  <a:extLst>
                    <a:ext uri="{FF2B5EF4-FFF2-40B4-BE49-F238E27FC236}">
                      <a16:creationId xmlns:a16="http://schemas.microsoft.com/office/drawing/2014/main" id="{C3CB99A0-CC8D-5E42-A7B9-593963CDDB3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5485" name="Rectangle 223">
                    <a:extLst>
                      <a:ext uri="{FF2B5EF4-FFF2-40B4-BE49-F238E27FC236}">
                        <a16:creationId xmlns:a16="http://schemas.microsoft.com/office/drawing/2014/main" id="{85D1CA12-CA2C-3845-8151-79F4EF4851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5486" name="Group 224">
                    <a:extLst>
                      <a:ext uri="{FF2B5EF4-FFF2-40B4-BE49-F238E27FC236}">
                        <a16:creationId xmlns:a16="http://schemas.microsoft.com/office/drawing/2014/main" id="{F9540A95-1745-5242-9C44-D3550697F45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5487" name="Freeform 225">
                      <a:extLst>
                        <a:ext uri="{FF2B5EF4-FFF2-40B4-BE49-F238E27FC236}">
                          <a16:creationId xmlns:a16="http://schemas.microsoft.com/office/drawing/2014/main" id="{DED136ED-EB26-BB48-A594-2C0E1E7A1F5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488" name="Freeform 226">
                      <a:extLst>
                        <a:ext uri="{FF2B5EF4-FFF2-40B4-BE49-F238E27FC236}">
                          <a16:creationId xmlns:a16="http://schemas.microsoft.com/office/drawing/2014/main" id="{7FA60511-2F57-674C-851B-01466047FC9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489" name="Freeform 227">
                      <a:extLst>
                        <a:ext uri="{FF2B5EF4-FFF2-40B4-BE49-F238E27FC236}">
                          <a16:creationId xmlns:a16="http://schemas.microsoft.com/office/drawing/2014/main" id="{58A80DDC-894E-4D45-9FA2-87C1262753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490" name="Freeform 228">
                      <a:extLst>
                        <a:ext uri="{FF2B5EF4-FFF2-40B4-BE49-F238E27FC236}">
                          <a16:creationId xmlns:a16="http://schemas.microsoft.com/office/drawing/2014/main" id="{F0B4B2CB-92FD-6647-895C-B6D4041ABCE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491" name="Freeform 229">
                      <a:extLst>
                        <a:ext uri="{FF2B5EF4-FFF2-40B4-BE49-F238E27FC236}">
                          <a16:creationId xmlns:a16="http://schemas.microsoft.com/office/drawing/2014/main" id="{5857E8E4-642D-854D-95B2-BDBB9A0C380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492" name="Freeform 230">
                      <a:extLst>
                        <a:ext uri="{FF2B5EF4-FFF2-40B4-BE49-F238E27FC236}">
                          <a16:creationId xmlns:a16="http://schemas.microsoft.com/office/drawing/2014/main" id="{D7184520-384B-3040-8E17-03E7A4B0DFA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493" name="Freeform 231">
                      <a:extLst>
                        <a:ext uri="{FF2B5EF4-FFF2-40B4-BE49-F238E27FC236}">
                          <a16:creationId xmlns:a16="http://schemas.microsoft.com/office/drawing/2014/main" id="{CFC3A618-6F1C-BC4E-B312-21F37D7F826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494" name="Freeform 232">
                      <a:extLst>
                        <a:ext uri="{FF2B5EF4-FFF2-40B4-BE49-F238E27FC236}">
                          <a16:creationId xmlns:a16="http://schemas.microsoft.com/office/drawing/2014/main" id="{86634BBF-446D-104D-BFEB-693E6EAB8EA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495" name="Freeform 233">
                      <a:extLst>
                        <a:ext uri="{FF2B5EF4-FFF2-40B4-BE49-F238E27FC236}">
                          <a16:creationId xmlns:a16="http://schemas.microsoft.com/office/drawing/2014/main" id="{C2A7AA8F-0271-CA4B-B352-9C1CAFA7D8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496" name="Freeform 234">
                      <a:extLst>
                        <a:ext uri="{FF2B5EF4-FFF2-40B4-BE49-F238E27FC236}">
                          <a16:creationId xmlns:a16="http://schemas.microsoft.com/office/drawing/2014/main" id="{E2756224-C32E-0740-A014-F0B98F1053A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497" name="Freeform 235">
                      <a:extLst>
                        <a:ext uri="{FF2B5EF4-FFF2-40B4-BE49-F238E27FC236}">
                          <a16:creationId xmlns:a16="http://schemas.microsoft.com/office/drawing/2014/main" id="{C9998AB5-3B1F-CA4C-A607-B780F81637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498" name="Freeform 236">
                      <a:extLst>
                        <a:ext uri="{FF2B5EF4-FFF2-40B4-BE49-F238E27FC236}">
                          <a16:creationId xmlns:a16="http://schemas.microsoft.com/office/drawing/2014/main" id="{840F2470-E00B-ED4F-A5F9-CF767140D60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499" name="Freeform 237">
                      <a:extLst>
                        <a:ext uri="{FF2B5EF4-FFF2-40B4-BE49-F238E27FC236}">
                          <a16:creationId xmlns:a16="http://schemas.microsoft.com/office/drawing/2014/main" id="{E9A8BF60-E5C6-A845-A9B3-91C20F147DC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00" name="Freeform 238">
                      <a:extLst>
                        <a:ext uri="{FF2B5EF4-FFF2-40B4-BE49-F238E27FC236}">
                          <a16:creationId xmlns:a16="http://schemas.microsoft.com/office/drawing/2014/main" id="{23ABF200-D6A1-9D48-A882-039CD31FE4A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01" name="Freeform 239">
                      <a:extLst>
                        <a:ext uri="{FF2B5EF4-FFF2-40B4-BE49-F238E27FC236}">
                          <a16:creationId xmlns:a16="http://schemas.microsoft.com/office/drawing/2014/main" id="{555A9796-7915-D047-8C2C-6FDD09F76A4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02" name="Freeform 240">
                      <a:extLst>
                        <a:ext uri="{FF2B5EF4-FFF2-40B4-BE49-F238E27FC236}">
                          <a16:creationId xmlns:a16="http://schemas.microsoft.com/office/drawing/2014/main" id="{2AB83A5F-AD3E-CF46-9ACF-0E15D4D7C06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03" name="Freeform 241">
                      <a:extLst>
                        <a:ext uri="{FF2B5EF4-FFF2-40B4-BE49-F238E27FC236}">
                          <a16:creationId xmlns:a16="http://schemas.microsoft.com/office/drawing/2014/main" id="{DFD3B710-C207-3E40-A271-F7D919FE47E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04" name="Freeform 242">
                      <a:extLst>
                        <a:ext uri="{FF2B5EF4-FFF2-40B4-BE49-F238E27FC236}">
                          <a16:creationId xmlns:a16="http://schemas.microsoft.com/office/drawing/2014/main" id="{014D92AA-0ED9-8A47-B6B7-13610954E80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05" name="Freeform 243">
                      <a:extLst>
                        <a:ext uri="{FF2B5EF4-FFF2-40B4-BE49-F238E27FC236}">
                          <a16:creationId xmlns:a16="http://schemas.microsoft.com/office/drawing/2014/main" id="{0A5AB185-C44F-F544-9C72-5068EC7265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06" name="Freeform 244">
                      <a:extLst>
                        <a:ext uri="{FF2B5EF4-FFF2-40B4-BE49-F238E27FC236}">
                          <a16:creationId xmlns:a16="http://schemas.microsoft.com/office/drawing/2014/main" id="{AEB343B7-B0A2-7148-BD10-010BF6602D1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07" name="Freeform 245">
                      <a:extLst>
                        <a:ext uri="{FF2B5EF4-FFF2-40B4-BE49-F238E27FC236}">
                          <a16:creationId xmlns:a16="http://schemas.microsoft.com/office/drawing/2014/main" id="{CA68849D-4E1D-0F4E-947C-9363F5A7D84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08" name="Freeform 246">
                      <a:extLst>
                        <a:ext uri="{FF2B5EF4-FFF2-40B4-BE49-F238E27FC236}">
                          <a16:creationId xmlns:a16="http://schemas.microsoft.com/office/drawing/2014/main" id="{EDF9E05A-40A6-D84D-98C8-C99954E5F69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09" name="Freeform 247">
                      <a:extLst>
                        <a:ext uri="{FF2B5EF4-FFF2-40B4-BE49-F238E27FC236}">
                          <a16:creationId xmlns:a16="http://schemas.microsoft.com/office/drawing/2014/main" id="{FB7E8647-85F3-ED41-9577-3D633A05D8B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10" name="Freeform 248">
                      <a:extLst>
                        <a:ext uri="{FF2B5EF4-FFF2-40B4-BE49-F238E27FC236}">
                          <a16:creationId xmlns:a16="http://schemas.microsoft.com/office/drawing/2014/main" id="{6BA8F7C6-767D-1C45-A4D6-5BCA523D8EB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11" name="Freeform 249">
                      <a:extLst>
                        <a:ext uri="{FF2B5EF4-FFF2-40B4-BE49-F238E27FC236}">
                          <a16:creationId xmlns:a16="http://schemas.microsoft.com/office/drawing/2014/main" id="{4A107A9E-A71A-D74B-B219-D4639EB5793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12" name="Freeform 250">
                      <a:extLst>
                        <a:ext uri="{FF2B5EF4-FFF2-40B4-BE49-F238E27FC236}">
                          <a16:creationId xmlns:a16="http://schemas.microsoft.com/office/drawing/2014/main" id="{18A1713D-E175-1841-A578-3BA5FE639DC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13" name="Freeform 251">
                      <a:extLst>
                        <a:ext uri="{FF2B5EF4-FFF2-40B4-BE49-F238E27FC236}">
                          <a16:creationId xmlns:a16="http://schemas.microsoft.com/office/drawing/2014/main" id="{D259A6BD-426D-3F49-A0CC-367B23E932D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14" name="Freeform 252">
                      <a:extLst>
                        <a:ext uri="{FF2B5EF4-FFF2-40B4-BE49-F238E27FC236}">
                          <a16:creationId xmlns:a16="http://schemas.microsoft.com/office/drawing/2014/main" id="{0570C752-9C97-8047-AB98-CC1E53F0240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15" name="Freeform 253">
                      <a:extLst>
                        <a:ext uri="{FF2B5EF4-FFF2-40B4-BE49-F238E27FC236}">
                          <a16:creationId xmlns:a16="http://schemas.microsoft.com/office/drawing/2014/main" id="{D5402C13-7778-6049-9E7A-8FFADBD40E8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16" name="Freeform 254">
                      <a:extLst>
                        <a:ext uri="{FF2B5EF4-FFF2-40B4-BE49-F238E27FC236}">
                          <a16:creationId xmlns:a16="http://schemas.microsoft.com/office/drawing/2014/main" id="{6721B877-5A50-2A45-9288-639228EF3D6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5467" name="Group 255">
                <a:extLst>
                  <a:ext uri="{FF2B5EF4-FFF2-40B4-BE49-F238E27FC236}">
                    <a16:creationId xmlns:a16="http://schemas.microsoft.com/office/drawing/2014/main" id="{C99DB165-0701-444D-9897-6F14C999D0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06" y="1293"/>
                <a:ext cx="363" cy="369"/>
                <a:chOff x="1884" y="1812"/>
                <a:chExt cx="363" cy="369"/>
              </a:xfrm>
            </p:grpSpPr>
            <p:sp>
              <p:nvSpPr>
                <p:cNvPr id="15478" name="AutoShape 256">
                  <a:extLst>
                    <a:ext uri="{FF2B5EF4-FFF2-40B4-BE49-F238E27FC236}">
                      <a16:creationId xmlns:a16="http://schemas.microsoft.com/office/drawing/2014/main" id="{6ACB8B2F-71B9-0045-8605-31BD977682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5479" name="Group 257">
                  <a:extLst>
                    <a:ext uri="{FF2B5EF4-FFF2-40B4-BE49-F238E27FC236}">
                      <a16:creationId xmlns:a16="http://schemas.microsoft.com/office/drawing/2014/main" id="{D2168A33-05DC-BC46-BF38-FCE675BA7EA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5480" name="Freeform 258">
                    <a:extLst>
                      <a:ext uri="{FF2B5EF4-FFF2-40B4-BE49-F238E27FC236}">
                        <a16:creationId xmlns:a16="http://schemas.microsoft.com/office/drawing/2014/main" id="{0055F8D7-8B27-C745-93C1-42E54F8E0C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5481" name="Freeform 259">
                    <a:extLst>
                      <a:ext uri="{FF2B5EF4-FFF2-40B4-BE49-F238E27FC236}">
                        <a16:creationId xmlns:a16="http://schemas.microsoft.com/office/drawing/2014/main" id="{F0F070BC-E361-354B-A944-E45CBD2294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sp>
            <p:nvSpPr>
              <p:cNvPr id="15468" name="Text Box 260">
                <a:extLst>
                  <a:ext uri="{FF2B5EF4-FFF2-40B4-BE49-F238E27FC236}">
                    <a16:creationId xmlns:a16="http://schemas.microsoft.com/office/drawing/2014/main" id="{A3EDD448-A4D9-7745-9451-634556D0AB2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1488"/>
                <a:ext cx="256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A</a:t>
                </a:r>
              </a:p>
            </p:txBody>
          </p:sp>
          <p:sp>
            <p:nvSpPr>
              <p:cNvPr id="15469" name="Text Box 261">
                <a:extLst>
                  <a:ext uri="{FF2B5EF4-FFF2-40B4-BE49-F238E27FC236}">
                    <a16:creationId xmlns:a16="http://schemas.microsoft.com/office/drawing/2014/main" id="{5EA908EC-4047-6746-A6DC-389B9A5AEB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282"/>
                <a:ext cx="237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B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5470" name="Text Box 262">
                <a:extLst>
                  <a:ext uri="{FF2B5EF4-FFF2-40B4-BE49-F238E27FC236}">
                    <a16:creationId xmlns:a16="http://schemas.microsoft.com/office/drawing/2014/main" id="{999FF300-1F9E-F14E-A789-8557F0B4FF6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928"/>
                <a:ext cx="232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C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5471" name="Text Box 263">
                <a:extLst>
                  <a:ext uri="{FF2B5EF4-FFF2-40B4-BE49-F238E27FC236}">
                    <a16:creationId xmlns:a16="http://schemas.microsoft.com/office/drawing/2014/main" id="{E0E1C3B6-7647-7843-B435-F40EA90F787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01" y="1299"/>
                <a:ext cx="32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R1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5472" name="Text Box 264">
                <a:extLst>
                  <a:ext uri="{FF2B5EF4-FFF2-40B4-BE49-F238E27FC236}">
                    <a16:creationId xmlns:a16="http://schemas.microsoft.com/office/drawing/2014/main" id="{4BF6CF83-418D-1845-B747-B6AF5ED9950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2" y="2832"/>
                <a:ext cx="35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R2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5473" name="Text Box 265">
                <a:extLst>
                  <a:ext uri="{FF2B5EF4-FFF2-40B4-BE49-F238E27FC236}">
                    <a16:creationId xmlns:a16="http://schemas.microsoft.com/office/drawing/2014/main" id="{C0B56A9C-02C1-A24B-B2B1-F2C338A7E3D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96" y="1440"/>
                <a:ext cx="35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R4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5474" name="Text Box 266">
                <a:extLst>
                  <a:ext uri="{FF2B5EF4-FFF2-40B4-BE49-F238E27FC236}">
                    <a16:creationId xmlns:a16="http://schemas.microsoft.com/office/drawing/2014/main" id="{02CE431E-45A3-B648-B1B2-C1F8E55DAA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84" y="1440"/>
                <a:ext cx="255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D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5475" name="Text Box 267">
                <a:extLst>
                  <a:ext uri="{FF2B5EF4-FFF2-40B4-BE49-F238E27FC236}">
                    <a16:creationId xmlns:a16="http://schemas.microsoft.com/office/drawing/2014/main" id="{0674B333-D298-CD4B-950A-1D7A07BCB3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32" y="2304"/>
                <a:ext cx="236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E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5476" name="Text Box 268">
                <a:extLst>
                  <a:ext uri="{FF2B5EF4-FFF2-40B4-BE49-F238E27FC236}">
                    <a16:creationId xmlns:a16="http://schemas.microsoft.com/office/drawing/2014/main" id="{A8083D6E-48FB-D340-9E7E-5D4691305A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36" y="3168"/>
                <a:ext cx="23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F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5477" name="Text Box 269">
                <a:extLst>
                  <a:ext uri="{FF2B5EF4-FFF2-40B4-BE49-F238E27FC236}">
                    <a16:creationId xmlns:a16="http://schemas.microsoft.com/office/drawing/2014/main" id="{D4C080C8-1693-8E4B-A84A-55CC054827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96" y="3069"/>
                <a:ext cx="35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R5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</p:grpSp>
      </p:grpSp>
      <p:grpSp>
        <p:nvGrpSpPr>
          <p:cNvPr id="15364" name="Group 270">
            <a:extLst>
              <a:ext uri="{FF2B5EF4-FFF2-40B4-BE49-F238E27FC236}">
                <a16:creationId xmlns:a16="http://schemas.microsoft.com/office/drawing/2014/main" id="{AD0CF1B4-D493-FB46-AE0B-9C7C0E51A63C}"/>
              </a:ext>
            </a:extLst>
          </p:cNvPr>
          <p:cNvGrpSpPr>
            <a:grpSpLocks/>
          </p:cNvGrpSpPr>
          <p:nvPr/>
        </p:nvGrpSpPr>
        <p:grpSpPr bwMode="auto">
          <a:xfrm>
            <a:off x="2971800" y="3738563"/>
            <a:ext cx="2971800" cy="2114550"/>
            <a:chOff x="1776" y="2784"/>
            <a:chExt cx="1872" cy="1332"/>
          </a:xfrm>
        </p:grpSpPr>
        <p:sp>
          <p:nvSpPr>
            <p:cNvPr id="15424" name="Rectangle 271">
              <a:extLst>
                <a:ext uri="{FF2B5EF4-FFF2-40B4-BE49-F238E27FC236}">
                  <a16:creationId xmlns:a16="http://schemas.microsoft.com/office/drawing/2014/main" id="{79FDB2DD-F3F0-1C42-BF80-49B3D58437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3" y="3867"/>
              <a:ext cx="855" cy="249"/>
            </a:xfrm>
            <a:prstGeom prst="rect">
              <a:avLst/>
            </a:prstGeom>
            <a:noFill/>
            <a:ln w="95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chemeClr val="bg2"/>
                  </a:solidFill>
                </a:rPr>
                <a:t>R5</a:t>
              </a:r>
              <a:endParaRPr lang="en-US" altLang="en-US" sz="2000">
                <a:solidFill>
                  <a:schemeClr val="bg2"/>
                </a:solidFill>
              </a:endParaRPr>
            </a:p>
          </p:txBody>
        </p:sp>
        <p:sp>
          <p:nvSpPr>
            <p:cNvPr id="15425" name="Rectangle 272">
              <a:extLst>
                <a:ext uri="{FF2B5EF4-FFF2-40B4-BE49-F238E27FC236}">
                  <a16:creationId xmlns:a16="http://schemas.microsoft.com/office/drawing/2014/main" id="{4C8495FD-A7F7-E146-AD7D-220F657E1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867"/>
              <a:ext cx="1017" cy="249"/>
            </a:xfrm>
            <a:prstGeom prst="rect">
              <a:avLst/>
            </a:prstGeom>
            <a:noFill/>
            <a:ln w="95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chemeClr val="bg2"/>
                  </a:solidFill>
                </a:rPr>
                <a:t>F</a:t>
              </a:r>
              <a:endParaRPr lang="en-US" altLang="en-US" sz="2000">
                <a:solidFill>
                  <a:schemeClr val="bg2"/>
                </a:solidFill>
              </a:endParaRPr>
            </a:p>
          </p:txBody>
        </p:sp>
        <p:sp>
          <p:nvSpPr>
            <p:cNvPr id="15426" name="Rectangle 273">
              <a:extLst>
                <a:ext uri="{FF2B5EF4-FFF2-40B4-BE49-F238E27FC236}">
                  <a16:creationId xmlns:a16="http://schemas.microsoft.com/office/drawing/2014/main" id="{32742EFE-45B4-7549-B89B-83262E6BB9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3" y="3618"/>
              <a:ext cx="855" cy="249"/>
            </a:xfrm>
            <a:prstGeom prst="rect">
              <a:avLst/>
            </a:prstGeom>
            <a:noFill/>
            <a:ln w="95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chemeClr val="bg2"/>
                  </a:solidFill>
                </a:rPr>
                <a:t>R3</a:t>
              </a:r>
              <a:endParaRPr lang="en-US" altLang="en-US" sz="2000">
                <a:solidFill>
                  <a:schemeClr val="bg2"/>
                </a:solidFill>
              </a:endParaRPr>
            </a:p>
          </p:txBody>
        </p:sp>
        <p:sp>
          <p:nvSpPr>
            <p:cNvPr id="15427" name="Rectangle 274">
              <a:extLst>
                <a:ext uri="{FF2B5EF4-FFF2-40B4-BE49-F238E27FC236}">
                  <a16:creationId xmlns:a16="http://schemas.microsoft.com/office/drawing/2014/main" id="{C9FA0BB5-95B5-3340-A6FC-7C3235E497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618"/>
              <a:ext cx="1017" cy="249"/>
            </a:xfrm>
            <a:prstGeom prst="rect">
              <a:avLst/>
            </a:prstGeom>
            <a:noFill/>
            <a:ln w="95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chemeClr val="bg2"/>
                  </a:solidFill>
                </a:rPr>
                <a:t>E</a:t>
              </a:r>
              <a:endParaRPr lang="en-US" altLang="en-US" sz="2000">
                <a:solidFill>
                  <a:schemeClr val="bg2"/>
                </a:solidFill>
              </a:endParaRPr>
            </a:p>
          </p:txBody>
        </p:sp>
        <p:sp>
          <p:nvSpPr>
            <p:cNvPr id="15428" name="Rectangle 275">
              <a:extLst>
                <a:ext uri="{FF2B5EF4-FFF2-40B4-BE49-F238E27FC236}">
                  <a16:creationId xmlns:a16="http://schemas.microsoft.com/office/drawing/2014/main" id="{FCBDDAD2-9357-4945-9438-FD2255511F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3" y="3369"/>
              <a:ext cx="855" cy="249"/>
            </a:xfrm>
            <a:prstGeom prst="rect">
              <a:avLst/>
            </a:prstGeom>
            <a:solidFill>
              <a:schemeClr val="hlink">
                <a:alpha val="50195"/>
              </a:schemeClr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chemeClr val="bg2"/>
                  </a:solidFill>
                </a:rPr>
                <a:t>R3</a:t>
              </a:r>
              <a:endParaRPr lang="en-US" altLang="en-US" sz="2000">
                <a:solidFill>
                  <a:schemeClr val="bg2"/>
                </a:solidFill>
              </a:endParaRPr>
            </a:p>
          </p:txBody>
        </p:sp>
        <p:sp>
          <p:nvSpPr>
            <p:cNvPr id="15429" name="Rectangle 276">
              <a:extLst>
                <a:ext uri="{FF2B5EF4-FFF2-40B4-BE49-F238E27FC236}">
                  <a16:creationId xmlns:a16="http://schemas.microsoft.com/office/drawing/2014/main" id="{7DDFDDF9-E78C-754D-BEF6-ED0B22DE87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369"/>
              <a:ext cx="1017" cy="249"/>
            </a:xfrm>
            <a:prstGeom prst="rect">
              <a:avLst/>
            </a:prstGeom>
            <a:solidFill>
              <a:schemeClr val="hlink">
                <a:alpha val="50195"/>
              </a:schemeClr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chemeClr val="bg2"/>
                  </a:solidFill>
                </a:rPr>
                <a:t>D</a:t>
              </a:r>
              <a:endParaRPr lang="en-US" altLang="en-US" sz="2000">
                <a:solidFill>
                  <a:schemeClr val="bg2"/>
                </a:solidFill>
              </a:endParaRPr>
            </a:p>
          </p:txBody>
        </p:sp>
        <p:sp>
          <p:nvSpPr>
            <p:cNvPr id="15430" name="Rectangle 277">
              <a:extLst>
                <a:ext uri="{FF2B5EF4-FFF2-40B4-BE49-F238E27FC236}">
                  <a16:creationId xmlns:a16="http://schemas.microsoft.com/office/drawing/2014/main" id="{E11184DD-C5CC-6B41-9549-9EC1B140B0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3" y="3120"/>
              <a:ext cx="855" cy="249"/>
            </a:xfrm>
            <a:prstGeom prst="rect">
              <a:avLst/>
            </a:prstGeom>
            <a:noFill/>
            <a:ln w="95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chemeClr val="bg2"/>
                  </a:solidFill>
                </a:rPr>
                <a:t>Next Hop</a:t>
              </a:r>
              <a:endParaRPr lang="en-US" altLang="en-US" sz="2000">
                <a:solidFill>
                  <a:schemeClr val="bg2"/>
                </a:solidFill>
              </a:endParaRPr>
            </a:p>
          </p:txBody>
        </p:sp>
        <p:sp>
          <p:nvSpPr>
            <p:cNvPr id="15431" name="Rectangle 278">
              <a:extLst>
                <a:ext uri="{FF2B5EF4-FFF2-40B4-BE49-F238E27FC236}">
                  <a16:creationId xmlns:a16="http://schemas.microsoft.com/office/drawing/2014/main" id="{6457F6B7-DF7B-B142-91B0-7074AD0973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120"/>
              <a:ext cx="1017" cy="249"/>
            </a:xfrm>
            <a:prstGeom prst="rect">
              <a:avLst/>
            </a:prstGeom>
            <a:noFill/>
            <a:ln w="95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chemeClr val="bg2"/>
                  </a:solidFill>
                </a:rPr>
                <a:t>Destination</a:t>
              </a:r>
              <a:endParaRPr lang="en-US" altLang="en-US" sz="2000">
                <a:solidFill>
                  <a:schemeClr val="bg2"/>
                </a:solidFill>
              </a:endParaRPr>
            </a:p>
          </p:txBody>
        </p:sp>
        <p:sp>
          <p:nvSpPr>
            <p:cNvPr id="15432" name="Line 279">
              <a:extLst>
                <a:ext uri="{FF2B5EF4-FFF2-40B4-BE49-F238E27FC236}">
                  <a16:creationId xmlns:a16="http://schemas.microsoft.com/office/drawing/2014/main" id="{24CE51DA-8358-7E41-AFFC-5BA7C9F317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3120"/>
              <a:ext cx="1872" cy="0"/>
            </a:xfrm>
            <a:prstGeom prst="line">
              <a:avLst/>
            </a:prstGeom>
            <a:noFill/>
            <a:ln w="28575" cap="sq">
              <a:solidFill>
                <a:schemeClr val="fol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3" name="Line 280">
              <a:extLst>
                <a:ext uri="{FF2B5EF4-FFF2-40B4-BE49-F238E27FC236}">
                  <a16:creationId xmlns:a16="http://schemas.microsoft.com/office/drawing/2014/main" id="{15E0043F-C87B-784A-8E47-7F2AB07CDF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3369"/>
              <a:ext cx="1872" cy="0"/>
            </a:xfrm>
            <a:prstGeom prst="line">
              <a:avLst/>
            </a:prstGeom>
            <a:noFill/>
            <a:ln w="12700">
              <a:solidFill>
                <a:schemeClr val="fol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4" name="Line 281">
              <a:extLst>
                <a:ext uri="{FF2B5EF4-FFF2-40B4-BE49-F238E27FC236}">
                  <a16:creationId xmlns:a16="http://schemas.microsoft.com/office/drawing/2014/main" id="{35064F66-A766-BA42-AFC1-259E6A75A1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3618"/>
              <a:ext cx="1872" cy="0"/>
            </a:xfrm>
            <a:prstGeom prst="line">
              <a:avLst/>
            </a:prstGeom>
            <a:noFill/>
            <a:ln w="12700">
              <a:solidFill>
                <a:schemeClr val="fol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5" name="Line 282">
              <a:extLst>
                <a:ext uri="{FF2B5EF4-FFF2-40B4-BE49-F238E27FC236}">
                  <a16:creationId xmlns:a16="http://schemas.microsoft.com/office/drawing/2014/main" id="{9182E4A3-2764-5946-AFD9-AEEB490BA12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3867"/>
              <a:ext cx="1872" cy="0"/>
            </a:xfrm>
            <a:prstGeom prst="line">
              <a:avLst/>
            </a:prstGeom>
            <a:noFill/>
            <a:ln w="12700">
              <a:solidFill>
                <a:schemeClr val="fol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6" name="Line 283">
              <a:extLst>
                <a:ext uri="{FF2B5EF4-FFF2-40B4-BE49-F238E27FC236}">
                  <a16:creationId xmlns:a16="http://schemas.microsoft.com/office/drawing/2014/main" id="{991B4B48-6BB8-4649-87B3-0C1E14BF95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4116"/>
              <a:ext cx="1872" cy="0"/>
            </a:xfrm>
            <a:prstGeom prst="line">
              <a:avLst/>
            </a:prstGeom>
            <a:noFill/>
            <a:ln w="28575" cap="sq">
              <a:solidFill>
                <a:schemeClr val="fol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7" name="Line 284">
              <a:extLst>
                <a:ext uri="{FF2B5EF4-FFF2-40B4-BE49-F238E27FC236}">
                  <a16:creationId xmlns:a16="http://schemas.microsoft.com/office/drawing/2014/main" id="{FD0A948F-B792-A340-AA98-A8B0113705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3120"/>
              <a:ext cx="0" cy="996"/>
            </a:xfrm>
            <a:prstGeom prst="line">
              <a:avLst/>
            </a:prstGeom>
            <a:noFill/>
            <a:ln w="28575" cap="sq">
              <a:solidFill>
                <a:schemeClr val="fol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8" name="Line 285">
              <a:extLst>
                <a:ext uri="{FF2B5EF4-FFF2-40B4-BE49-F238E27FC236}">
                  <a16:creationId xmlns:a16="http://schemas.microsoft.com/office/drawing/2014/main" id="{70BBC6C1-4A7C-1541-B4C6-E2F4B1296E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93" y="3120"/>
              <a:ext cx="0" cy="996"/>
            </a:xfrm>
            <a:prstGeom prst="line">
              <a:avLst/>
            </a:prstGeom>
            <a:noFill/>
            <a:ln w="12700">
              <a:solidFill>
                <a:schemeClr val="fol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9" name="Line 286">
              <a:extLst>
                <a:ext uri="{FF2B5EF4-FFF2-40B4-BE49-F238E27FC236}">
                  <a16:creationId xmlns:a16="http://schemas.microsoft.com/office/drawing/2014/main" id="{0094FD1F-5954-DA4A-AB8F-FE74BD40D3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8" y="3120"/>
              <a:ext cx="0" cy="249"/>
            </a:xfrm>
            <a:prstGeom prst="line">
              <a:avLst/>
            </a:prstGeom>
            <a:noFill/>
            <a:ln w="28575">
              <a:solidFill>
                <a:schemeClr val="fol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0" name="Line 287">
              <a:extLst>
                <a:ext uri="{FF2B5EF4-FFF2-40B4-BE49-F238E27FC236}">
                  <a16:creationId xmlns:a16="http://schemas.microsoft.com/office/drawing/2014/main" id="{9C57E9C7-BF94-534E-A212-BA7A3E5275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8" y="3369"/>
              <a:ext cx="0" cy="747"/>
            </a:xfrm>
            <a:prstGeom prst="line">
              <a:avLst/>
            </a:prstGeom>
            <a:noFill/>
            <a:ln w="28575" cap="sq">
              <a:solidFill>
                <a:schemeClr val="fol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1" name="Freeform 288">
              <a:extLst>
                <a:ext uri="{FF2B5EF4-FFF2-40B4-BE49-F238E27FC236}">
                  <a16:creationId xmlns:a16="http://schemas.microsoft.com/office/drawing/2014/main" id="{7584F02A-9844-6043-9DDD-8DED6A5B1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2784"/>
              <a:ext cx="1872" cy="336"/>
            </a:xfrm>
            <a:custGeom>
              <a:avLst/>
              <a:gdLst>
                <a:gd name="T0" fmla="*/ 48 w 1872"/>
                <a:gd name="T1" fmla="*/ 0 h 336"/>
                <a:gd name="T2" fmla="*/ 0 w 1872"/>
                <a:gd name="T3" fmla="*/ 336 h 336"/>
                <a:gd name="T4" fmla="*/ 1872 w 1872"/>
                <a:gd name="T5" fmla="*/ 336 h 336"/>
                <a:gd name="T6" fmla="*/ 240 w 1872"/>
                <a:gd name="T7" fmla="*/ 0 h 3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72"/>
                <a:gd name="T13" fmla="*/ 0 h 336"/>
                <a:gd name="T14" fmla="*/ 1872 w 1872"/>
                <a:gd name="T15" fmla="*/ 336 h 3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72" h="336">
                  <a:moveTo>
                    <a:pt x="48" y="0"/>
                  </a:moveTo>
                  <a:lnTo>
                    <a:pt x="0" y="336"/>
                  </a:lnTo>
                  <a:lnTo>
                    <a:pt x="1872" y="336"/>
                  </a:lnTo>
                  <a:lnTo>
                    <a:pt x="240" y="0"/>
                  </a:lnTo>
                </a:path>
              </a:pathLst>
            </a:custGeom>
            <a:solidFill>
              <a:schemeClr val="bg1">
                <a:alpha val="50195"/>
              </a:schemeClr>
            </a:solidFill>
            <a:ln w="28575" cap="rnd">
              <a:solidFill>
                <a:schemeClr val="folHlink"/>
              </a:solidFill>
              <a:prstDash val="sysDot"/>
              <a:round/>
              <a:headEnd/>
              <a:tailEnd/>
            </a:ln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</p:grpSp>
      <p:grpSp>
        <p:nvGrpSpPr>
          <p:cNvPr id="15458" name="Group 289">
            <a:extLst>
              <a:ext uri="{FF2B5EF4-FFF2-40B4-BE49-F238E27FC236}">
                <a16:creationId xmlns:a16="http://schemas.microsoft.com/office/drawing/2014/main" id="{47A497BA-48CF-3549-BEE1-825EB900F3CD}"/>
              </a:ext>
            </a:extLst>
          </p:cNvPr>
          <p:cNvGrpSpPr>
            <a:grpSpLocks/>
          </p:cNvGrpSpPr>
          <p:nvPr/>
        </p:nvGrpSpPr>
        <p:grpSpPr bwMode="auto">
          <a:xfrm rot="3523642">
            <a:off x="2975769" y="3124994"/>
            <a:ext cx="515937" cy="828675"/>
            <a:chOff x="2039" y="1836"/>
            <a:chExt cx="325" cy="522"/>
          </a:xfrm>
        </p:grpSpPr>
        <p:sp>
          <p:nvSpPr>
            <p:cNvPr id="15421" name="Rectangle 290">
              <a:extLst>
                <a:ext uri="{FF2B5EF4-FFF2-40B4-BE49-F238E27FC236}">
                  <a16:creationId xmlns:a16="http://schemas.microsoft.com/office/drawing/2014/main" id="{044B7440-E5DC-1942-892A-E0B2F5CDA3C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3488662">
              <a:off x="1908" y="2083"/>
              <a:ext cx="406" cy="144"/>
            </a:xfrm>
            <a:prstGeom prst="rect">
              <a:avLst/>
            </a:prstGeom>
            <a:solidFill>
              <a:srgbClr val="0099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  <p:sp>
          <p:nvSpPr>
            <p:cNvPr id="15422" name="Rectangle 291">
              <a:extLst>
                <a:ext uri="{FF2B5EF4-FFF2-40B4-BE49-F238E27FC236}">
                  <a16:creationId xmlns:a16="http://schemas.microsoft.com/office/drawing/2014/main" id="{C05CEC0D-4822-3741-960F-30C08A6FD97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3488662">
              <a:off x="2194" y="1867"/>
              <a:ext cx="101" cy="144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  <p:sp>
          <p:nvSpPr>
            <p:cNvPr id="15423" name="Text Box 292">
              <a:extLst>
                <a:ext uri="{FF2B5EF4-FFF2-40B4-BE49-F238E27FC236}">
                  <a16:creationId xmlns:a16="http://schemas.microsoft.com/office/drawing/2014/main" id="{8DDC7A83-6867-1840-A662-215ED3827C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3891682">
              <a:off x="2154" y="1834"/>
              <a:ext cx="20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en-US" sz="16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D</a:t>
              </a:r>
            </a:p>
          </p:txBody>
        </p:sp>
      </p:grpSp>
      <p:grpSp>
        <p:nvGrpSpPr>
          <p:cNvPr id="15459" name="Group 293">
            <a:extLst>
              <a:ext uri="{FF2B5EF4-FFF2-40B4-BE49-F238E27FC236}">
                <a16:creationId xmlns:a16="http://schemas.microsoft.com/office/drawing/2014/main" id="{9AEA1A73-764F-3744-86EC-426D7BD25E78}"/>
              </a:ext>
            </a:extLst>
          </p:cNvPr>
          <p:cNvGrpSpPr>
            <a:grpSpLocks/>
          </p:cNvGrpSpPr>
          <p:nvPr/>
        </p:nvGrpSpPr>
        <p:grpSpPr bwMode="auto">
          <a:xfrm>
            <a:off x="228600" y="1295400"/>
            <a:ext cx="8497888" cy="4957763"/>
            <a:chOff x="0" y="1245"/>
            <a:chExt cx="5353" cy="3123"/>
          </a:xfrm>
        </p:grpSpPr>
        <p:sp>
          <p:nvSpPr>
            <p:cNvPr id="15367" name="Rectangle 294">
              <a:extLst>
                <a:ext uri="{FF2B5EF4-FFF2-40B4-BE49-F238E27FC236}">
                  <a16:creationId xmlns:a16="http://schemas.microsoft.com/office/drawing/2014/main" id="{D7B751E7-9697-0342-A30A-69B47390C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1245"/>
              <a:ext cx="5353" cy="3123"/>
            </a:xfrm>
            <a:prstGeom prst="rect">
              <a:avLst/>
            </a:prstGeom>
            <a:solidFill>
              <a:schemeClr val="bg1">
                <a:alpha val="5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  <p:grpSp>
          <p:nvGrpSpPr>
            <p:cNvPr id="15368" name="Group 295">
              <a:extLst>
                <a:ext uri="{FF2B5EF4-FFF2-40B4-BE49-F238E27FC236}">
                  <a16:creationId xmlns:a16="http://schemas.microsoft.com/office/drawing/2014/main" id="{C9206FD2-1A3D-5040-BC8D-03D21470AE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6" y="1578"/>
              <a:ext cx="4464" cy="2742"/>
              <a:chOff x="10" y="4218"/>
              <a:chExt cx="4464" cy="2742"/>
            </a:xfrm>
          </p:grpSpPr>
          <p:sp>
            <p:nvSpPr>
              <p:cNvPr id="15369" name="Line 296">
                <a:extLst>
                  <a:ext uri="{FF2B5EF4-FFF2-40B4-BE49-F238E27FC236}">
                    <a16:creationId xmlns:a16="http://schemas.microsoft.com/office/drawing/2014/main" id="{C3D2AF1D-40BB-4C41-BC93-0D7CE7C5A9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048" y="4350"/>
                <a:ext cx="426" cy="245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5370" name="Group 297">
                <a:extLst>
                  <a:ext uri="{FF2B5EF4-FFF2-40B4-BE49-F238E27FC236}">
                    <a16:creationId xmlns:a16="http://schemas.microsoft.com/office/drawing/2014/main" id="{E6F1CD70-E37E-2443-8D8F-941A6DCD931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" y="4474"/>
                <a:ext cx="4130" cy="2486"/>
                <a:chOff x="96" y="1786"/>
                <a:chExt cx="4130" cy="2486"/>
              </a:xfrm>
            </p:grpSpPr>
            <p:sp>
              <p:nvSpPr>
                <p:cNvPr id="15373" name="Rectangle 298">
                  <a:extLst>
                    <a:ext uri="{FF2B5EF4-FFF2-40B4-BE49-F238E27FC236}">
                      <a16:creationId xmlns:a16="http://schemas.microsoft.com/office/drawing/2014/main" id="{D86122CE-EF73-1546-90EE-26C4414606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6" y="1786"/>
                  <a:ext cx="4038" cy="2486"/>
                </a:xfrm>
                <a:prstGeom prst="rect">
                  <a:avLst/>
                </a:prstGeom>
                <a:solidFill>
                  <a:schemeClr val="bg1">
                    <a:alpha val="50195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5374" name="Group 299">
                  <a:extLst>
                    <a:ext uri="{FF2B5EF4-FFF2-40B4-BE49-F238E27FC236}">
                      <a16:creationId xmlns:a16="http://schemas.microsoft.com/office/drawing/2014/main" id="{6356B604-A1FD-2F4E-80B5-859674BE50B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7" y="1786"/>
                  <a:ext cx="4129" cy="2345"/>
                  <a:chOff x="97" y="1786"/>
                  <a:chExt cx="4129" cy="2345"/>
                </a:xfrm>
              </p:grpSpPr>
              <p:sp>
                <p:nvSpPr>
                  <p:cNvPr id="15375" name="Rectangle 300">
                    <a:extLst>
                      <a:ext uri="{FF2B5EF4-FFF2-40B4-BE49-F238E27FC236}">
                        <a16:creationId xmlns:a16="http://schemas.microsoft.com/office/drawing/2014/main" id="{2A90ED31-C5C8-8349-98E4-FC2C33BA79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528" y="1786"/>
                    <a:ext cx="248" cy="19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10000"/>
                      </a:spcBef>
                    </a:pPr>
                    <a:endParaRPr lang="en-US" altLang="en-US" sz="17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76" name="Rectangle 301">
                    <a:extLst>
                      <a:ext uri="{FF2B5EF4-FFF2-40B4-BE49-F238E27FC236}">
                        <a16:creationId xmlns:a16="http://schemas.microsoft.com/office/drawing/2014/main" id="{8D84C7DC-3D4E-4848-9F44-2BB476CB30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76" y="1786"/>
                    <a:ext cx="440" cy="19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10000"/>
                      </a:spcBef>
                    </a:pPr>
                    <a:endParaRPr lang="en-US" altLang="en-US" sz="17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77" name="Rectangle 302">
                    <a:extLst>
                      <a:ext uri="{FF2B5EF4-FFF2-40B4-BE49-F238E27FC236}">
                        <a16:creationId xmlns:a16="http://schemas.microsoft.com/office/drawing/2014/main" id="{55437089-8B84-2B4A-9B7E-44CA0B809E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40" y="1786"/>
                    <a:ext cx="459" cy="19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r">
                      <a:spcBef>
                        <a:spcPct val="10000"/>
                      </a:spcBef>
                    </a:pPr>
                    <a:r>
                      <a:rPr lang="es-ES" altLang="en-US" sz="1700">
                        <a:solidFill>
                          <a:srgbClr val="CC0000"/>
                        </a:solidFill>
                      </a:rPr>
                      <a:t>16</a:t>
                    </a:r>
                    <a:endParaRPr lang="en-US" altLang="en-US" sz="17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78" name="Rectangle 303">
                    <a:extLst>
                      <a:ext uri="{FF2B5EF4-FFF2-40B4-BE49-F238E27FC236}">
                        <a16:creationId xmlns:a16="http://schemas.microsoft.com/office/drawing/2014/main" id="{E0D4DBBA-66AC-3A42-B2B4-5B5F48BD84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675" y="1786"/>
                    <a:ext cx="459" cy="19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r"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32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79" name="Rectangle 304">
                    <a:extLst>
                      <a:ext uri="{FF2B5EF4-FFF2-40B4-BE49-F238E27FC236}">
                        <a16:creationId xmlns:a16="http://schemas.microsoft.com/office/drawing/2014/main" id="{5887CB12-FDC5-6D49-BF60-F1F7353A4A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216" y="1786"/>
                    <a:ext cx="459" cy="19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10000"/>
                      </a:spcBef>
                    </a:pPr>
                    <a:endParaRPr lang="en-US" altLang="en-US" sz="17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80" name="Rectangle 305">
                    <a:extLst>
                      <a:ext uri="{FF2B5EF4-FFF2-40B4-BE49-F238E27FC236}">
                        <a16:creationId xmlns:a16="http://schemas.microsoft.com/office/drawing/2014/main" id="{CC79E949-E67D-A84C-A2CF-446413C955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3" y="1786"/>
                    <a:ext cx="229" cy="19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r">
                      <a:spcBef>
                        <a:spcPct val="10000"/>
                      </a:spcBef>
                    </a:pPr>
                    <a:r>
                      <a:rPr lang="es-ES" altLang="en-US" sz="1700">
                        <a:solidFill>
                          <a:srgbClr val="CC0000"/>
                        </a:solidFill>
                      </a:rPr>
                      <a:t>4</a:t>
                    </a:r>
                    <a:endParaRPr lang="en-US" altLang="en-US" sz="17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81" name="Rectangle 306">
                    <a:extLst>
                      <a:ext uri="{FF2B5EF4-FFF2-40B4-BE49-F238E27FC236}">
                        <a16:creationId xmlns:a16="http://schemas.microsoft.com/office/drawing/2014/main" id="{CC14A209-A58F-8247-9BD3-323BABFBF1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51" y="1786"/>
                    <a:ext cx="230" cy="19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10000"/>
                      </a:spcBef>
                    </a:pPr>
                    <a:endParaRPr lang="en-US" altLang="en-US" sz="17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82" name="Rectangle 307">
                    <a:extLst>
                      <a:ext uri="{FF2B5EF4-FFF2-40B4-BE49-F238E27FC236}">
                        <a16:creationId xmlns:a16="http://schemas.microsoft.com/office/drawing/2014/main" id="{323868B0-901C-3743-95EE-CA8F88FE59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99" y="1786"/>
                    <a:ext cx="229" cy="19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10000"/>
                      </a:spcBef>
                    </a:pPr>
                    <a:endParaRPr lang="en-US" altLang="en-US" sz="17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83" name="Rectangle 308">
                    <a:extLst>
                      <a:ext uri="{FF2B5EF4-FFF2-40B4-BE49-F238E27FC236}">
                        <a16:creationId xmlns:a16="http://schemas.microsoft.com/office/drawing/2014/main" id="{F9581BDF-A899-5F4A-9464-62F66D2ECA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81" y="1786"/>
                    <a:ext cx="459" cy="19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10000"/>
                      </a:spcBef>
                    </a:pPr>
                    <a:endParaRPr lang="en-US" altLang="en-US" sz="17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84" name="Rectangle 309">
                    <a:extLst>
                      <a:ext uri="{FF2B5EF4-FFF2-40B4-BE49-F238E27FC236}">
                        <a16:creationId xmlns:a16="http://schemas.microsoft.com/office/drawing/2014/main" id="{3453B503-0FD2-A24C-83C8-8401A96A64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2" y="1786"/>
                    <a:ext cx="229" cy="19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10000"/>
                      </a:spcBef>
                    </a:pPr>
                    <a:endParaRPr lang="en-US" altLang="en-US" sz="17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85" name="Rectangle 310">
                    <a:extLst>
                      <a:ext uri="{FF2B5EF4-FFF2-40B4-BE49-F238E27FC236}">
                        <a16:creationId xmlns:a16="http://schemas.microsoft.com/office/drawing/2014/main" id="{CC45B7F9-D39F-B94D-BC72-228C3C476A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3" y="1786"/>
                    <a:ext cx="230" cy="19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10000"/>
                      </a:spcBef>
                    </a:pPr>
                    <a:r>
                      <a:rPr lang="es-ES" altLang="en-US" sz="1700">
                        <a:solidFill>
                          <a:srgbClr val="CC0000"/>
                        </a:solidFill>
                      </a:rPr>
                      <a:t>1</a:t>
                    </a:r>
                    <a:endParaRPr lang="en-US" altLang="en-US" sz="17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86" name="Rectangle 311">
                    <a:extLst>
                      <a:ext uri="{FF2B5EF4-FFF2-40B4-BE49-F238E27FC236}">
                        <a16:creationId xmlns:a16="http://schemas.microsoft.com/office/drawing/2014/main" id="{16C03974-0304-7C4D-A253-CE11F39EE8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3" y="3653"/>
                    <a:ext cx="3671" cy="47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Data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87" name="Rectangle 312">
                    <a:extLst>
                      <a:ext uri="{FF2B5EF4-FFF2-40B4-BE49-F238E27FC236}">
                        <a16:creationId xmlns:a16="http://schemas.microsoft.com/office/drawing/2014/main" id="{59F90BCF-FAD2-514E-9D0A-C5C587F616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3" y="3375"/>
                    <a:ext cx="3671" cy="27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Options (if any)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88" name="Rectangle 313">
                    <a:extLst>
                      <a:ext uri="{FF2B5EF4-FFF2-40B4-BE49-F238E27FC236}">
                        <a16:creationId xmlns:a16="http://schemas.microsoft.com/office/drawing/2014/main" id="{FBD4B1DC-FA5D-2B45-BC2E-48D8369873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3" y="3097"/>
                    <a:ext cx="3671" cy="278"/>
                  </a:xfrm>
                  <a:prstGeom prst="rect">
                    <a:avLst/>
                  </a:prstGeom>
                  <a:solidFill>
                    <a:srgbClr val="FFFF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Destination Address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89" name="Rectangle 314">
                    <a:extLst>
                      <a:ext uri="{FF2B5EF4-FFF2-40B4-BE49-F238E27FC236}">
                        <a16:creationId xmlns:a16="http://schemas.microsoft.com/office/drawing/2014/main" id="{8FC7BAFC-B84F-A04A-8669-1BB7B9C0BC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3" y="2819"/>
                    <a:ext cx="3671" cy="27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Source Address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90" name="Rectangle 315">
                    <a:extLst>
                      <a:ext uri="{FF2B5EF4-FFF2-40B4-BE49-F238E27FC236}">
                        <a16:creationId xmlns:a16="http://schemas.microsoft.com/office/drawing/2014/main" id="{F85BD0A8-A496-A746-B424-85D41C7B5B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99" y="2541"/>
                    <a:ext cx="1835" cy="27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Header Checksum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91" name="Rectangle 316">
                    <a:extLst>
                      <a:ext uri="{FF2B5EF4-FFF2-40B4-BE49-F238E27FC236}">
                        <a16:creationId xmlns:a16="http://schemas.microsoft.com/office/drawing/2014/main" id="{0EF87FA0-7306-5E44-A332-1460215C9E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81" y="2541"/>
                    <a:ext cx="918" cy="27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Protocol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92" name="Rectangle 317">
                    <a:extLst>
                      <a:ext uri="{FF2B5EF4-FFF2-40B4-BE49-F238E27FC236}">
                        <a16:creationId xmlns:a16="http://schemas.microsoft.com/office/drawing/2014/main" id="{7E84C4AB-BAD6-9741-962B-CF40AED3A0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3" y="2541"/>
                    <a:ext cx="918" cy="27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TTL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93" name="Rectangle 318">
                    <a:extLst>
                      <a:ext uri="{FF2B5EF4-FFF2-40B4-BE49-F238E27FC236}">
                        <a16:creationId xmlns:a16="http://schemas.microsoft.com/office/drawing/2014/main" id="{E54A1D96-AA3B-8D40-A5B1-683C6FE97F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66" y="2263"/>
                    <a:ext cx="1468" cy="27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Fragment Offset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94" name="Rectangle 319">
                    <a:extLst>
                      <a:ext uri="{FF2B5EF4-FFF2-40B4-BE49-F238E27FC236}">
                        <a16:creationId xmlns:a16="http://schemas.microsoft.com/office/drawing/2014/main" id="{839922A0-83DA-8348-BC46-3286F96BFD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99" y="2263"/>
                    <a:ext cx="367" cy="27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rIns="0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>
                      <a:spcBef>
                        <a:spcPct val="10000"/>
                      </a:spcBef>
                    </a:pPr>
                    <a:r>
                      <a:rPr lang="es-ES" altLang="en-US" sz="1700">
                        <a:solidFill>
                          <a:srgbClr val="CC0000"/>
                        </a:solidFill>
                      </a:rPr>
                      <a:t>Flags</a:t>
                    </a:r>
                    <a:endParaRPr lang="en-US" altLang="en-US" sz="17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95" name="Rectangle 320">
                    <a:extLst>
                      <a:ext uri="{FF2B5EF4-FFF2-40B4-BE49-F238E27FC236}">
                        <a16:creationId xmlns:a16="http://schemas.microsoft.com/office/drawing/2014/main" id="{7B23A114-8CF9-A348-A766-CBAB3E9E3A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3" y="2263"/>
                    <a:ext cx="1836" cy="27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Fragment ID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96" name="Rectangle 321">
                    <a:extLst>
                      <a:ext uri="{FF2B5EF4-FFF2-40B4-BE49-F238E27FC236}">
                        <a16:creationId xmlns:a16="http://schemas.microsoft.com/office/drawing/2014/main" id="{A6A916BD-BC0F-3947-A54B-7FCBC4FCFD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99" y="1985"/>
                    <a:ext cx="1835" cy="27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Total Packet Length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97" name="Rectangle 322">
                    <a:extLst>
                      <a:ext uri="{FF2B5EF4-FFF2-40B4-BE49-F238E27FC236}">
                        <a16:creationId xmlns:a16="http://schemas.microsoft.com/office/drawing/2014/main" id="{512AB9BB-1E0F-5241-8862-C2CC4AF114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81" y="1985"/>
                    <a:ext cx="918" cy="27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T.Service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98" name="Rectangle 323">
                    <a:extLst>
                      <a:ext uri="{FF2B5EF4-FFF2-40B4-BE49-F238E27FC236}">
                        <a16:creationId xmlns:a16="http://schemas.microsoft.com/office/drawing/2014/main" id="{B80FD24A-76B7-164B-8C1C-45244B74D4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2" y="1985"/>
                    <a:ext cx="459" cy="27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45720" rIns="45720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HLen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99" name="Rectangle 324">
                    <a:extLst>
                      <a:ext uri="{FF2B5EF4-FFF2-40B4-BE49-F238E27FC236}">
                        <a16:creationId xmlns:a16="http://schemas.microsoft.com/office/drawing/2014/main" id="{C237F925-A2B2-144C-97E2-D8D640C2F9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3" y="1985"/>
                    <a:ext cx="459" cy="27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Ver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400" name="Line 325">
                    <a:extLst>
                      <a:ext uri="{FF2B5EF4-FFF2-40B4-BE49-F238E27FC236}">
                        <a16:creationId xmlns:a16="http://schemas.microsoft.com/office/drawing/2014/main" id="{3894755F-185C-A049-8BAF-51857ECB39E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63" y="2263"/>
                    <a:ext cx="3671" cy="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01" name="Line 326">
                    <a:extLst>
                      <a:ext uri="{FF2B5EF4-FFF2-40B4-BE49-F238E27FC236}">
                        <a16:creationId xmlns:a16="http://schemas.microsoft.com/office/drawing/2014/main" id="{48A83CF7-EA87-A541-A29E-CB6740E61EC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63" y="2541"/>
                    <a:ext cx="3671" cy="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02" name="Line 327">
                    <a:extLst>
                      <a:ext uri="{FF2B5EF4-FFF2-40B4-BE49-F238E27FC236}">
                        <a16:creationId xmlns:a16="http://schemas.microsoft.com/office/drawing/2014/main" id="{3DA04718-2148-7D46-9C0A-A7539923CC2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63" y="2819"/>
                    <a:ext cx="3671" cy="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03" name="Line 328">
                    <a:extLst>
                      <a:ext uri="{FF2B5EF4-FFF2-40B4-BE49-F238E27FC236}">
                        <a16:creationId xmlns:a16="http://schemas.microsoft.com/office/drawing/2014/main" id="{7182695C-347B-374C-9F46-E0F656F5E9F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63" y="3097"/>
                    <a:ext cx="3671" cy="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04" name="Line 329">
                    <a:extLst>
                      <a:ext uri="{FF2B5EF4-FFF2-40B4-BE49-F238E27FC236}">
                        <a16:creationId xmlns:a16="http://schemas.microsoft.com/office/drawing/2014/main" id="{1D6C14B0-CE05-FC4C-B5F0-20D4B8CCECE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63" y="3375"/>
                    <a:ext cx="3671" cy="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05" name="Line 330">
                    <a:extLst>
                      <a:ext uri="{FF2B5EF4-FFF2-40B4-BE49-F238E27FC236}">
                        <a16:creationId xmlns:a16="http://schemas.microsoft.com/office/drawing/2014/main" id="{36C301E1-13B7-774B-BC2B-91C7C8BBC91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63" y="3653"/>
                    <a:ext cx="3671" cy="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06" name="Line 331">
                    <a:extLst>
                      <a:ext uri="{FF2B5EF4-FFF2-40B4-BE49-F238E27FC236}">
                        <a16:creationId xmlns:a16="http://schemas.microsoft.com/office/drawing/2014/main" id="{BA38DE8D-BD93-A344-B798-33B75BA4838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63" y="4131"/>
                    <a:ext cx="3671" cy="0"/>
                  </a:xfrm>
                  <a:prstGeom prst="line">
                    <a:avLst/>
                  </a:prstGeom>
                  <a:noFill/>
                  <a:ln w="28575" cap="sq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07" name="Line 332">
                    <a:extLst>
                      <a:ext uri="{FF2B5EF4-FFF2-40B4-BE49-F238E27FC236}">
                        <a16:creationId xmlns:a16="http://schemas.microsoft.com/office/drawing/2014/main" id="{3B714A34-8340-984E-B816-3A205C8D4ED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66" y="2263"/>
                    <a:ext cx="0" cy="278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08" name="Line 333">
                    <a:extLst>
                      <a:ext uri="{FF2B5EF4-FFF2-40B4-BE49-F238E27FC236}">
                        <a16:creationId xmlns:a16="http://schemas.microsoft.com/office/drawing/2014/main" id="{D871E443-F2A9-B941-A0B7-A441ED5235D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381" y="2541"/>
                    <a:ext cx="0" cy="278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09" name="Line 334">
                    <a:extLst>
                      <a:ext uri="{FF2B5EF4-FFF2-40B4-BE49-F238E27FC236}">
                        <a16:creationId xmlns:a16="http://schemas.microsoft.com/office/drawing/2014/main" id="{6B648217-C0D2-B740-9B2A-3ABFEF0CDD8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63" y="1985"/>
                    <a:ext cx="0" cy="2146"/>
                  </a:xfrm>
                  <a:prstGeom prst="line">
                    <a:avLst/>
                  </a:prstGeom>
                  <a:noFill/>
                  <a:ln w="28575" cap="sq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10" name="Line 335">
                    <a:extLst>
                      <a:ext uri="{FF2B5EF4-FFF2-40B4-BE49-F238E27FC236}">
                        <a16:creationId xmlns:a16="http://schemas.microsoft.com/office/drawing/2014/main" id="{0A87C335-E752-D94A-9DA6-F282E492D12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922" y="1985"/>
                    <a:ext cx="0" cy="278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11" name="Line 336">
                    <a:extLst>
                      <a:ext uri="{FF2B5EF4-FFF2-40B4-BE49-F238E27FC236}">
                        <a16:creationId xmlns:a16="http://schemas.microsoft.com/office/drawing/2014/main" id="{C44296EA-1349-7949-ADDC-13A12DAA132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381" y="1985"/>
                    <a:ext cx="0" cy="278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12" name="Line 337">
                    <a:extLst>
                      <a:ext uri="{FF2B5EF4-FFF2-40B4-BE49-F238E27FC236}">
                        <a16:creationId xmlns:a16="http://schemas.microsoft.com/office/drawing/2014/main" id="{50135616-53B9-104E-BBD5-03477BA5C73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299" y="1985"/>
                    <a:ext cx="0" cy="834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13" name="Line 338">
                    <a:extLst>
                      <a:ext uri="{FF2B5EF4-FFF2-40B4-BE49-F238E27FC236}">
                        <a16:creationId xmlns:a16="http://schemas.microsoft.com/office/drawing/2014/main" id="{C6A73A88-69CD-B041-A887-770DDAC7868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134" y="1985"/>
                    <a:ext cx="0" cy="2146"/>
                  </a:xfrm>
                  <a:prstGeom prst="line">
                    <a:avLst/>
                  </a:prstGeom>
                  <a:noFill/>
                  <a:ln w="28575" cap="sq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14" name="Line 339">
                    <a:extLst>
                      <a:ext uri="{FF2B5EF4-FFF2-40B4-BE49-F238E27FC236}">
                        <a16:creationId xmlns:a16="http://schemas.microsoft.com/office/drawing/2014/main" id="{3EB07F6C-0AA5-FB48-A5EE-509DBCE4A28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63" y="1985"/>
                    <a:ext cx="3671" cy="0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15" name="AutoShape 340">
                    <a:extLst>
                      <a:ext uri="{FF2B5EF4-FFF2-40B4-BE49-F238E27FC236}">
                        <a16:creationId xmlns:a16="http://schemas.microsoft.com/office/drawing/2014/main" id="{DBBF4564-1EC3-0142-87A0-62DBB45092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71" y="3474"/>
                    <a:ext cx="184" cy="94"/>
                  </a:xfrm>
                  <a:prstGeom prst="wave">
                    <a:avLst>
                      <a:gd name="adj1" fmla="val 13005"/>
                      <a:gd name="adj2" fmla="val 0"/>
                    </a:avLst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5416" name="AutoShape 341">
                    <a:extLst>
                      <a:ext uri="{FF2B5EF4-FFF2-40B4-BE49-F238E27FC236}">
                        <a16:creationId xmlns:a16="http://schemas.microsoft.com/office/drawing/2014/main" id="{37BB26E3-FFE6-E045-81FA-29D270113E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71" y="3803"/>
                    <a:ext cx="184" cy="140"/>
                  </a:xfrm>
                  <a:prstGeom prst="wave">
                    <a:avLst>
                      <a:gd name="adj1" fmla="val 13005"/>
                      <a:gd name="adj2" fmla="val 0"/>
                    </a:avLst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5417" name="AutoShape 342">
                    <a:extLst>
                      <a:ext uri="{FF2B5EF4-FFF2-40B4-BE49-F238E27FC236}">
                        <a16:creationId xmlns:a16="http://schemas.microsoft.com/office/drawing/2014/main" id="{F40BBD6B-D76A-C448-BBF0-19F13F6DCC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42" y="3474"/>
                    <a:ext cx="184" cy="94"/>
                  </a:xfrm>
                  <a:prstGeom prst="wave">
                    <a:avLst>
                      <a:gd name="adj1" fmla="val 13005"/>
                      <a:gd name="adj2" fmla="val 0"/>
                    </a:avLst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5418" name="AutoShape 343">
                    <a:extLst>
                      <a:ext uri="{FF2B5EF4-FFF2-40B4-BE49-F238E27FC236}">
                        <a16:creationId xmlns:a16="http://schemas.microsoft.com/office/drawing/2014/main" id="{6B9EA73B-55BB-0F4C-A43A-CF4E4F1EC5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42" y="3803"/>
                    <a:ext cx="184" cy="140"/>
                  </a:xfrm>
                  <a:prstGeom prst="wave">
                    <a:avLst>
                      <a:gd name="adj1" fmla="val 13005"/>
                      <a:gd name="adj2" fmla="val 0"/>
                    </a:avLst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5419" name="Line 344">
                    <a:extLst>
                      <a:ext uri="{FF2B5EF4-FFF2-40B4-BE49-F238E27FC236}">
                        <a16:creationId xmlns:a16="http://schemas.microsoft.com/office/drawing/2014/main" id="{CD89EB4A-917C-6044-A3E9-09D60E37D4E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71" y="1985"/>
                    <a:ext cx="0" cy="1390"/>
                  </a:xfrm>
                  <a:prstGeom prst="line">
                    <a:avLst/>
                  </a:prstGeom>
                  <a:noFill/>
                  <a:ln w="38100">
                    <a:solidFill>
                      <a:schemeClr val="tx1"/>
                    </a:solidFill>
                    <a:round/>
                    <a:headEnd type="triangle" w="med" len="med"/>
                    <a:tailEnd type="triangl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20" name="Text Box 345">
                    <a:extLst>
                      <a:ext uri="{FF2B5EF4-FFF2-40B4-BE49-F238E27FC236}">
                        <a16:creationId xmlns:a16="http://schemas.microsoft.com/office/drawing/2014/main" id="{2F5EF5F7-A057-3040-8040-5D6C5F7C02E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-372" y="2543"/>
                    <a:ext cx="1188" cy="250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r>
                      <a:rPr lang="es-ES" altLang="en-US" sz="2000" b="0">
                        <a:solidFill>
                          <a:schemeClr val="tx1"/>
                        </a:solidFill>
                        <a:latin typeface="Comic Sans MS" panose="030F0902030302020204" pitchFamily="66" charset="0"/>
                      </a:rPr>
                      <a:t>20 bytes </a:t>
                    </a:r>
                    <a:endParaRPr lang="en-US" altLang="en-US" sz="2000" b="0">
                      <a:solidFill>
                        <a:schemeClr val="tx1"/>
                      </a:solidFill>
                      <a:latin typeface="Comic Sans MS" panose="030F0902030302020204" pitchFamily="66" charset="0"/>
                    </a:endParaRPr>
                  </a:p>
                </p:txBody>
              </p:sp>
            </p:grpSp>
          </p:grpSp>
          <p:sp>
            <p:nvSpPr>
              <p:cNvPr id="15371" name="Line 346">
                <a:extLst>
                  <a:ext uri="{FF2B5EF4-FFF2-40B4-BE49-F238E27FC236}">
                    <a16:creationId xmlns:a16="http://schemas.microsoft.com/office/drawing/2014/main" id="{B26496FC-6B1C-4A49-81B1-A429BFC419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8" y="4236"/>
                <a:ext cx="3977" cy="43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72" name="Line 347">
                <a:extLst>
                  <a:ext uri="{FF2B5EF4-FFF2-40B4-BE49-F238E27FC236}">
                    <a16:creationId xmlns:a16="http://schemas.microsoft.com/office/drawing/2014/main" id="{303305F7-5D80-D448-9FF1-C7D54C3F9D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048" y="4218"/>
                <a:ext cx="390" cy="45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985723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2.22222E-6 L 0.12396 -0.26505 L 0.3118 -0.17408 L 0.42135 -0.22107 " pathEditMode="relative" rAng="0" ptsTypes="AAAA">
                                      <p:cBhvr>
                                        <p:cTn id="6" dur="2000" fill="hold"/>
                                        <p:tgtEl>
                                          <p:spTgt spid="154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100" y="-133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54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>
            <a:extLst>
              <a:ext uri="{FF2B5EF4-FFF2-40B4-BE49-F238E27FC236}">
                <a16:creationId xmlns:a16="http://schemas.microsoft.com/office/drawing/2014/main" id="{1101F08C-E727-9B4D-84F2-3ED7DC1696F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1143000"/>
          </a:xfrm>
        </p:spPr>
        <p:txBody>
          <a:bodyPr/>
          <a:lstStyle/>
          <a:p>
            <a:r>
              <a:rPr lang="en-US" altLang="en-US"/>
              <a:t>What does a router do?</a:t>
            </a:r>
          </a:p>
        </p:txBody>
      </p:sp>
      <p:grpSp>
        <p:nvGrpSpPr>
          <p:cNvPr id="16387" name="Group 3">
            <a:extLst>
              <a:ext uri="{FF2B5EF4-FFF2-40B4-BE49-F238E27FC236}">
                <a16:creationId xmlns:a16="http://schemas.microsoft.com/office/drawing/2014/main" id="{14F7B839-52D6-314A-8641-31A4543A97BD}"/>
              </a:ext>
            </a:extLst>
          </p:cNvPr>
          <p:cNvGrpSpPr>
            <a:grpSpLocks/>
          </p:cNvGrpSpPr>
          <p:nvPr/>
        </p:nvGrpSpPr>
        <p:grpSpPr bwMode="auto">
          <a:xfrm>
            <a:off x="136525" y="1600200"/>
            <a:ext cx="8543925" cy="4049713"/>
            <a:chOff x="86" y="1008"/>
            <a:chExt cx="5382" cy="2551"/>
          </a:xfrm>
        </p:grpSpPr>
        <p:sp>
          <p:nvSpPr>
            <p:cNvPr id="16400" name="Line 4">
              <a:extLst>
                <a:ext uri="{FF2B5EF4-FFF2-40B4-BE49-F238E27FC236}">
                  <a16:creationId xmlns:a16="http://schemas.microsoft.com/office/drawing/2014/main" id="{75331526-7531-1D4D-98AE-696810C255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20" y="1520"/>
              <a:ext cx="720" cy="1213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01" name="Line 5">
              <a:extLst>
                <a:ext uri="{FF2B5EF4-FFF2-40B4-BE49-F238E27FC236}">
                  <a16:creationId xmlns:a16="http://schemas.microsoft.com/office/drawing/2014/main" id="{6AEEFD0F-EF8C-AF45-AFD3-87F7880786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640" y="1507"/>
              <a:ext cx="1104" cy="127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02" name="Line 6">
              <a:extLst>
                <a:ext uri="{FF2B5EF4-FFF2-40B4-BE49-F238E27FC236}">
                  <a16:creationId xmlns:a16="http://schemas.microsoft.com/office/drawing/2014/main" id="{C4FF7117-F4A5-1444-A4CA-4DA35F8F3A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640" y="1503"/>
              <a:ext cx="1248" cy="41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03" name="Line 7">
              <a:extLst>
                <a:ext uri="{FF2B5EF4-FFF2-40B4-BE49-F238E27FC236}">
                  <a16:creationId xmlns:a16="http://schemas.microsoft.com/office/drawing/2014/main" id="{EBF8CF9B-2C24-794D-9913-BDEAFF8DD9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6" y="1539"/>
              <a:ext cx="912" cy="28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04" name="Line 8">
              <a:extLst>
                <a:ext uri="{FF2B5EF4-FFF2-40B4-BE49-F238E27FC236}">
                  <a16:creationId xmlns:a16="http://schemas.microsoft.com/office/drawing/2014/main" id="{CB2C4E56-9797-734E-9103-570DA105FF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4" y="1915"/>
              <a:ext cx="154" cy="82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05" name="Line 9">
              <a:extLst>
                <a:ext uri="{FF2B5EF4-FFF2-40B4-BE49-F238E27FC236}">
                  <a16:creationId xmlns:a16="http://schemas.microsoft.com/office/drawing/2014/main" id="{ACCBAB13-E29D-C445-8E08-D7938DF820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72" y="2733"/>
              <a:ext cx="1920" cy="19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06" name="Line 10">
              <a:extLst>
                <a:ext uri="{FF2B5EF4-FFF2-40B4-BE49-F238E27FC236}">
                  <a16:creationId xmlns:a16="http://schemas.microsoft.com/office/drawing/2014/main" id="{5122EE7C-0BA2-C642-89CD-CA338D61565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42" y="1840"/>
              <a:ext cx="41" cy="106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07" name="Line 11">
              <a:extLst>
                <a:ext uri="{FF2B5EF4-FFF2-40B4-BE49-F238E27FC236}">
                  <a16:creationId xmlns:a16="http://schemas.microsoft.com/office/drawing/2014/main" id="{77347238-E56A-754E-8F70-842B7E77C3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2" y="1620"/>
              <a:ext cx="1314" cy="20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08" name="Line 12">
              <a:extLst>
                <a:ext uri="{FF2B5EF4-FFF2-40B4-BE49-F238E27FC236}">
                  <a16:creationId xmlns:a16="http://schemas.microsoft.com/office/drawing/2014/main" id="{3C622518-3AAB-E94B-B981-A70DAC5C2C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2" y="1824"/>
              <a:ext cx="1266" cy="59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09" name="Line 13">
              <a:extLst>
                <a:ext uri="{FF2B5EF4-FFF2-40B4-BE49-F238E27FC236}">
                  <a16:creationId xmlns:a16="http://schemas.microsoft.com/office/drawing/2014/main" id="{83E8EEAD-8236-4548-A80B-394C878E6F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40" y="1620"/>
              <a:ext cx="1127" cy="297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10" name="Line 14">
              <a:extLst>
                <a:ext uri="{FF2B5EF4-FFF2-40B4-BE49-F238E27FC236}">
                  <a16:creationId xmlns:a16="http://schemas.microsoft.com/office/drawing/2014/main" id="{4EB51535-3941-0F45-BA64-5F48878B20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40" y="1917"/>
              <a:ext cx="1279" cy="65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11" name="Line 15">
              <a:extLst>
                <a:ext uri="{FF2B5EF4-FFF2-40B4-BE49-F238E27FC236}">
                  <a16:creationId xmlns:a16="http://schemas.microsoft.com/office/drawing/2014/main" id="{C9EFB802-674A-264C-AFDE-E9257BA215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6" y="2685"/>
              <a:ext cx="1344" cy="38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12" name="Line 16">
              <a:extLst>
                <a:ext uri="{FF2B5EF4-FFF2-40B4-BE49-F238E27FC236}">
                  <a16:creationId xmlns:a16="http://schemas.microsoft.com/office/drawing/2014/main" id="{58EEB243-0721-FE4B-8469-CAACECEDC9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40" y="2877"/>
              <a:ext cx="1030" cy="38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6413" name="Group 17">
              <a:extLst>
                <a:ext uri="{FF2B5EF4-FFF2-40B4-BE49-F238E27FC236}">
                  <a16:creationId xmlns:a16="http://schemas.microsoft.com/office/drawing/2014/main" id="{BC3B010B-C33E-8E45-9E6B-0837AE9FC9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8" y="1485"/>
              <a:ext cx="475" cy="442"/>
              <a:chOff x="192" y="1632"/>
              <a:chExt cx="475" cy="442"/>
            </a:xfrm>
          </p:grpSpPr>
          <p:sp>
            <p:nvSpPr>
              <p:cNvPr id="16630" name="Rectangle 18">
                <a:extLst>
                  <a:ext uri="{FF2B5EF4-FFF2-40B4-BE49-F238E27FC236}">
                    <a16:creationId xmlns:a16="http://schemas.microsoft.com/office/drawing/2014/main" id="{6EC6A367-D010-E546-A52B-7BA524053A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" y="1654"/>
                <a:ext cx="288" cy="240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sp>
            <p:nvSpPr>
              <p:cNvPr id="16631" name="Rectangle 19">
                <a:extLst>
                  <a:ext uri="{FF2B5EF4-FFF2-40B4-BE49-F238E27FC236}">
                    <a16:creationId xmlns:a16="http://schemas.microsoft.com/office/drawing/2014/main" id="{1A44D666-1C0E-9A48-B058-CE8219B200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" y="1956"/>
                <a:ext cx="418" cy="96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grpSp>
            <p:nvGrpSpPr>
              <p:cNvPr id="16632" name="Group 20">
                <a:extLst>
                  <a:ext uri="{FF2B5EF4-FFF2-40B4-BE49-F238E27FC236}">
                    <a16:creationId xmlns:a16="http://schemas.microsoft.com/office/drawing/2014/main" id="{96AD95C4-A36A-C942-94FE-F94A723FE51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2" y="1632"/>
                <a:ext cx="475" cy="442"/>
                <a:chOff x="5285" y="1536"/>
                <a:chExt cx="475" cy="442"/>
              </a:xfrm>
            </p:grpSpPr>
            <p:sp>
              <p:nvSpPr>
                <p:cNvPr id="16633" name="Rectangle 21">
                  <a:extLst>
                    <a:ext uri="{FF2B5EF4-FFF2-40B4-BE49-F238E27FC236}">
                      <a16:creationId xmlns:a16="http://schemas.microsoft.com/office/drawing/2014/main" id="{A47F04BE-825A-DB4C-8F9E-6CBAEF490F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424" y="1612"/>
                  <a:ext cx="192" cy="144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6634" name="Group 22">
                  <a:extLst>
                    <a:ext uri="{FF2B5EF4-FFF2-40B4-BE49-F238E27FC236}">
                      <a16:creationId xmlns:a16="http://schemas.microsoft.com/office/drawing/2014/main" id="{C3E6BF39-40AB-6943-ABB5-1ED33DD72D4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85" y="1536"/>
                  <a:ext cx="475" cy="442"/>
                  <a:chOff x="5285" y="1536"/>
                  <a:chExt cx="475" cy="442"/>
                </a:xfrm>
              </p:grpSpPr>
              <p:sp>
                <p:nvSpPr>
                  <p:cNvPr id="16635" name="Freeform 23">
                    <a:extLst>
                      <a:ext uri="{FF2B5EF4-FFF2-40B4-BE49-F238E27FC236}">
                        <a16:creationId xmlns:a16="http://schemas.microsoft.com/office/drawing/2014/main" id="{0FEBE374-9F3E-1946-8D39-47DC336B37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5" y="1943"/>
                    <a:ext cx="369" cy="35"/>
                  </a:xfrm>
                  <a:custGeom>
                    <a:avLst/>
                    <a:gdLst>
                      <a:gd name="T0" fmla="*/ 0 w 1105"/>
                      <a:gd name="T1" fmla="*/ 0 h 104"/>
                      <a:gd name="T2" fmla="*/ 0 w 1105"/>
                      <a:gd name="T3" fmla="*/ 0 h 104"/>
                      <a:gd name="T4" fmla="*/ 0 w 1105"/>
                      <a:gd name="T5" fmla="*/ 0 h 104"/>
                      <a:gd name="T6" fmla="*/ 0 w 1105"/>
                      <a:gd name="T7" fmla="*/ 0 h 104"/>
                      <a:gd name="T8" fmla="*/ 0 w 1105"/>
                      <a:gd name="T9" fmla="*/ 0 h 104"/>
                      <a:gd name="T10" fmla="*/ 0 w 1105"/>
                      <a:gd name="T11" fmla="*/ 0 h 104"/>
                      <a:gd name="T12" fmla="*/ 0 w 1105"/>
                      <a:gd name="T13" fmla="*/ 0 h 104"/>
                      <a:gd name="T14" fmla="*/ 0 w 1105"/>
                      <a:gd name="T15" fmla="*/ 0 h 104"/>
                      <a:gd name="T16" fmla="*/ 0 w 1105"/>
                      <a:gd name="T17" fmla="*/ 0 h 104"/>
                      <a:gd name="T18" fmla="*/ 0 w 1105"/>
                      <a:gd name="T19" fmla="*/ 0 h 104"/>
                      <a:gd name="T20" fmla="*/ 0 w 1105"/>
                      <a:gd name="T21" fmla="*/ 0 h 104"/>
                      <a:gd name="T22" fmla="*/ 0 w 1105"/>
                      <a:gd name="T23" fmla="*/ 0 h 104"/>
                      <a:gd name="T24" fmla="*/ 0 w 1105"/>
                      <a:gd name="T25" fmla="*/ 0 h 104"/>
                      <a:gd name="T26" fmla="*/ 0 w 1105"/>
                      <a:gd name="T27" fmla="*/ 0 h 104"/>
                      <a:gd name="T28" fmla="*/ 0 w 1105"/>
                      <a:gd name="T29" fmla="*/ 0 h 104"/>
                      <a:gd name="T30" fmla="*/ 0 w 1105"/>
                      <a:gd name="T31" fmla="*/ 0 h 104"/>
                      <a:gd name="T32" fmla="*/ 0 w 1105"/>
                      <a:gd name="T33" fmla="*/ 0 h 104"/>
                      <a:gd name="T34" fmla="*/ 0 w 1105"/>
                      <a:gd name="T35" fmla="*/ 0 h 104"/>
                      <a:gd name="T36" fmla="*/ 0 w 1105"/>
                      <a:gd name="T37" fmla="*/ 0 h 104"/>
                      <a:gd name="T38" fmla="*/ 0 w 1105"/>
                      <a:gd name="T39" fmla="*/ 0 h 104"/>
                      <a:gd name="T40" fmla="*/ 0 w 1105"/>
                      <a:gd name="T41" fmla="*/ 0 h 104"/>
                      <a:gd name="T42" fmla="*/ 0 w 1105"/>
                      <a:gd name="T43" fmla="*/ 0 h 104"/>
                      <a:gd name="T44" fmla="*/ 0 w 1105"/>
                      <a:gd name="T45" fmla="*/ 0 h 104"/>
                      <a:gd name="T46" fmla="*/ 0 w 1105"/>
                      <a:gd name="T47" fmla="*/ 0 h 104"/>
                      <a:gd name="T48" fmla="*/ 0 w 1105"/>
                      <a:gd name="T49" fmla="*/ 0 h 104"/>
                      <a:gd name="T50" fmla="*/ 0 w 1105"/>
                      <a:gd name="T51" fmla="*/ 0 h 104"/>
                      <a:gd name="T52" fmla="*/ 0 w 1105"/>
                      <a:gd name="T53" fmla="*/ 0 h 104"/>
                      <a:gd name="T54" fmla="*/ 0 w 1105"/>
                      <a:gd name="T55" fmla="*/ 0 h 104"/>
                      <a:gd name="T56" fmla="*/ 0 w 1105"/>
                      <a:gd name="T57" fmla="*/ 0 h 104"/>
                      <a:gd name="T58" fmla="*/ 0 w 1105"/>
                      <a:gd name="T59" fmla="*/ 0 h 104"/>
                      <a:gd name="T60" fmla="*/ 0 w 1105"/>
                      <a:gd name="T61" fmla="*/ 0 h 104"/>
                      <a:gd name="T62" fmla="*/ 0 w 1105"/>
                      <a:gd name="T63" fmla="*/ 0 h 104"/>
                      <a:gd name="T64" fmla="*/ 0 w 1105"/>
                      <a:gd name="T65" fmla="*/ 0 h 104"/>
                      <a:gd name="T66" fmla="*/ 0 w 1105"/>
                      <a:gd name="T67" fmla="*/ 0 h 104"/>
                      <a:gd name="T68" fmla="*/ 0 w 1105"/>
                      <a:gd name="T69" fmla="*/ 0 h 104"/>
                      <a:gd name="T70" fmla="*/ 0 w 1105"/>
                      <a:gd name="T71" fmla="*/ 0 h 104"/>
                      <a:gd name="T72" fmla="*/ 0 w 1105"/>
                      <a:gd name="T73" fmla="*/ 0 h 104"/>
                      <a:gd name="T74" fmla="*/ 0 w 1105"/>
                      <a:gd name="T75" fmla="*/ 0 h 104"/>
                      <a:gd name="T76" fmla="*/ 0 w 1105"/>
                      <a:gd name="T77" fmla="*/ 0 h 104"/>
                      <a:gd name="T78" fmla="*/ 0 w 1105"/>
                      <a:gd name="T79" fmla="*/ 0 h 104"/>
                      <a:gd name="T80" fmla="*/ 0 w 1105"/>
                      <a:gd name="T81" fmla="*/ 0 h 104"/>
                      <a:gd name="T82" fmla="*/ 0 w 1105"/>
                      <a:gd name="T83" fmla="*/ 0 h 104"/>
                      <a:gd name="T84" fmla="*/ 0 w 1105"/>
                      <a:gd name="T85" fmla="*/ 0 h 104"/>
                      <a:gd name="T86" fmla="*/ 0 w 1105"/>
                      <a:gd name="T87" fmla="*/ 0 h 104"/>
                      <a:gd name="T88" fmla="*/ 0 w 1105"/>
                      <a:gd name="T89" fmla="*/ 0 h 104"/>
                      <a:gd name="T90" fmla="*/ 0 w 1105"/>
                      <a:gd name="T91" fmla="*/ 0 h 104"/>
                      <a:gd name="T92" fmla="*/ 0 w 1105"/>
                      <a:gd name="T93" fmla="*/ 0 h 104"/>
                      <a:gd name="T94" fmla="*/ 0 w 1105"/>
                      <a:gd name="T95" fmla="*/ 0 h 104"/>
                      <a:gd name="T96" fmla="*/ 0 w 1105"/>
                      <a:gd name="T97" fmla="*/ 0 h 104"/>
                      <a:gd name="T98" fmla="*/ 0 w 1105"/>
                      <a:gd name="T99" fmla="*/ 0 h 104"/>
                      <a:gd name="T100" fmla="*/ 0 w 1105"/>
                      <a:gd name="T101" fmla="*/ 0 h 104"/>
                      <a:gd name="T102" fmla="*/ 0 w 1105"/>
                      <a:gd name="T103" fmla="*/ 0 h 104"/>
                      <a:gd name="T104" fmla="*/ 0 w 1105"/>
                      <a:gd name="T105" fmla="*/ 0 h 104"/>
                      <a:gd name="T106" fmla="*/ 0 w 1105"/>
                      <a:gd name="T107" fmla="*/ 0 h 104"/>
                      <a:gd name="T108" fmla="*/ 0 w 1105"/>
                      <a:gd name="T109" fmla="*/ 0 h 104"/>
                      <a:gd name="T110" fmla="*/ 0 w 1105"/>
                      <a:gd name="T111" fmla="*/ 0 h 104"/>
                      <a:gd name="T112" fmla="*/ 0 w 1105"/>
                      <a:gd name="T113" fmla="*/ 0 h 104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w 1105"/>
                      <a:gd name="T172" fmla="*/ 0 h 104"/>
                      <a:gd name="T173" fmla="*/ 1105 w 1105"/>
                      <a:gd name="T174" fmla="*/ 104 h 104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T171" t="T172" r="T173" b="T174"/>
                    <a:pathLst>
                      <a:path w="1105" h="104">
                        <a:moveTo>
                          <a:pt x="872" y="13"/>
                        </a:moveTo>
                        <a:lnTo>
                          <a:pt x="876" y="13"/>
                        </a:lnTo>
                        <a:lnTo>
                          <a:pt x="879" y="13"/>
                        </a:lnTo>
                        <a:lnTo>
                          <a:pt x="883" y="13"/>
                        </a:lnTo>
                        <a:lnTo>
                          <a:pt x="886" y="13"/>
                        </a:lnTo>
                        <a:lnTo>
                          <a:pt x="890" y="13"/>
                        </a:lnTo>
                        <a:lnTo>
                          <a:pt x="893" y="13"/>
                        </a:lnTo>
                        <a:lnTo>
                          <a:pt x="897" y="13"/>
                        </a:lnTo>
                        <a:lnTo>
                          <a:pt x="900" y="13"/>
                        </a:lnTo>
                        <a:lnTo>
                          <a:pt x="904" y="13"/>
                        </a:lnTo>
                        <a:lnTo>
                          <a:pt x="909" y="13"/>
                        </a:lnTo>
                        <a:lnTo>
                          <a:pt x="911" y="13"/>
                        </a:lnTo>
                        <a:lnTo>
                          <a:pt x="916" y="13"/>
                        </a:lnTo>
                        <a:lnTo>
                          <a:pt x="918" y="11"/>
                        </a:lnTo>
                        <a:lnTo>
                          <a:pt x="923" y="11"/>
                        </a:lnTo>
                        <a:lnTo>
                          <a:pt x="927" y="11"/>
                        </a:lnTo>
                        <a:lnTo>
                          <a:pt x="930" y="11"/>
                        </a:lnTo>
                        <a:lnTo>
                          <a:pt x="932" y="10"/>
                        </a:lnTo>
                        <a:lnTo>
                          <a:pt x="936" y="10"/>
                        </a:lnTo>
                        <a:lnTo>
                          <a:pt x="940" y="10"/>
                        </a:lnTo>
                        <a:lnTo>
                          <a:pt x="943" y="10"/>
                        </a:lnTo>
                        <a:lnTo>
                          <a:pt x="947" y="9"/>
                        </a:lnTo>
                        <a:lnTo>
                          <a:pt x="950" y="9"/>
                        </a:lnTo>
                        <a:lnTo>
                          <a:pt x="954" y="8"/>
                        </a:lnTo>
                        <a:lnTo>
                          <a:pt x="957" y="8"/>
                        </a:lnTo>
                        <a:lnTo>
                          <a:pt x="960" y="8"/>
                        </a:lnTo>
                        <a:lnTo>
                          <a:pt x="964" y="8"/>
                        </a:lnTo>
                        <a:lnTo>
                          <a:pt x="967" y="7"/>
                        </a:lnTo>
                        <a:lnTo>
                          <a:pt x="972" y="7"/>
                        </a:lnTo>
                        <a:lnTo>
                          <a:pt x="974" y="5"/>
                        </a:lnTo>
                        <a:lnTo>
                          <a:pt x="978" y="5"/>
                        </a:lnTo>
                        <a:lnTo>
                          <a:pt x="981" y="5"/>
                        </a:lnTo>
                        <a:lnTo>
                          <a:pt x="985" y="5"/>
                        </a:lnTo>
                        <a:lnTo>
                          <a:pt x="988" y="4"/>
                        </a:lnTo>
                        <a:lnTo>
                          <a:pt x="992" y="3"/>
                        </a:lnTo>
                        <a:lnTo>
                          <a:pt x="994" y="3"/>
                        </a:lnTo>
                        <a:lnTo>
                          <a:pt x="998" y="3"/>
                        </a:lnTo>
                        <a:lnTo>
                          <a:pt x="1001" y="3"/>
                        </a:lnTo>
                        <a:lnTo>
                          <a:pt x="1005" y="2"/>
                        </a:lnTo>
                        <a:lnTo>
                          <a:pt x="1007" y="2"/>
                        </a:lnTo>
                        <a:lnTo>
                          <a:pt x="1012" y="2"/>
                        </a:lnTo>
                        <a:lnTo>
                          <a:pt x="1014" y="1"/>
                        </a:lnTo>
                        <a:lnTo>
                          <a:pt x="1018" y="1"/>
                        </a:lnTo>
                        <a:lnTo>
                          <a:pt x="1021" y="1"/>
                        </a:lnTo>
                        <a:lnTo>
                          <a:pt x="1025" y="1"/>
                        </a:lnTo>
                        <a:lnTo>
                          <a:pt x="1029" y="1"/>
                        </a:lnTo>
                        <a:lnTo>
                          <a:pt x="1032" y="1"/>
                        </a:lnTo>
                        <a:lnTo>
                          <a:pt x="1034" y="1"/>
                        </a:lnTo>
                        <a:lnTo>
                          <a:pt x="1039" y="1"/>
                        </a:lnTo>
                        <a:lnTo>
                          <a:pt x="1042" y="0"/>
                        </a:lnTo>
                        <a:lnTo>
                          <a:pt x="1045" y="0"/>
                        </a:lnTo>
                        <a:lnTo>
                          <a:pt x="1048" y="0"/>
                        </a:lnTo>
                        <a:lnTo>
                          <a:pt x="1052" y="0"/>
                        </a:lnTo>
                        <a:lnTo>
                          <a:pt x="1055" y="0"/>
                        </a:lnTo>
                        <a:lnTo>
                          <a:pt x="1058" y="1"/>
                        </a:lnTo>
                        <a:lnTo>
                          <a:pt x="1062" y="1"/>
                        </a:lnTo>
                        <a:lnTo>
                          <a:pt x="1065" y="1"/>
                        </a:lnTo>
                        <a:lnTo>
                          <a:pt x="1068" y="1"/>
                        </a:lnTo>
                        <a:lnTo>
                          <a:pt x="1072" y="2"/>
                        </a:lnTo>
                        <a:lnTo>
                          <a:pt x="1075" y="2"/>
                        </a:lnTo>
                        <a:lnTo>
                          <a:pt x="1078" y="3"/>
                        </a:lnTo>
                        <a:lnTo>
                          <a:pt x="1082" y="3"/>
                        </a:lnTo>
                        <a:lnTo>
                          <a:pt x="1086" y="4"/>
                        </a:lnTo>
                        <a:lnTo>
                          <a:pt x="1089" y="5"/>
                        </a:lnTo>
                        <a:lnTo>
                          <a:pt x="1093" y="7"/>
                        </a:lnTo>
                        <a:lnTo>
                          <a:pt x="1093" y="9"/>
                        </a:lnTo>
                        <a:lnTo>
                          <a:pt x="1094" y="11"/>
                        </a:lnTo>
                        <a:lnTo>
                          <a:pt x="1095" y="14"/>
                        </a:lnTo>
                        <a:lnTo>
                          <a:pt x="1095" y="17"/>
                        </a:lnTo>
                        <a:lnTo>
                          <a:pt x="1096" y="20"/>
                        </a:lnTo>
                        <a:lnTo>
                          <a:pt x="1097" y="22"/>
                        </a:lnTo>
                        <a:lnTo>
                          <a:pt x="1097" y="24"/>
                        </a:lnTo>
                        <a:lnTo>
                          <a:pt x="1099" y="28"/>
                        </a:lnTo>
                        <a:lnTo>
                          <a:pt x="1099" y="30"/>
                        </a:lnTo>
                        <a:lnTo>
                          <a:pt x="1100" y="33"/>
                        </a:lnTo>
                        <a:lnTo>
                          <a:pt x="1101" y="35"/>
                        </a:lnTo>
                        <a:lnTo>
                          <a:pt x="1101" y="39"/>
                        </a:lnTo>
                        <a:lnTo>
                          <a:pt x="1102" y="41"/>
                        </a:lnTo>
                        <a:lnTo>
                          <a:pt x="1103" y="43"/>
                        </a:lnTo>
                        <a:lnTo>
                          <a:pt x="1103" y="46"/>
                        </a:lnTo>
                        <a:lnTo>
                          <a:pt x="1105" y="49"/>
                        </a:lnTo>
                        <a:lnTo>
                          <a:pt x="1099" y="53"/>
                        </a:lnTo>
                        <a:lnTo>
                          <a:pt x="1093" y="57"/>
                        </a:lnTo>
                        <a:lnTo>
                          <a:pt x="1086" y="60"/>
                        </a:lnTo>
                        <a:lnTo>
                          <a:pt x="1077" y="64"/>
                        </a:lnTo>
                        <a:lnTo>
                          <a:pt x="1068" y="66"/>
                        </a:lnTo>
                        <a:lnTo>
                          <a:pt x="1057" y="68"/>
                        </a:lnTo>
                        <a:lnTo>
                          <a:pt x="1048" y="72"/>
                        </a:lnTo>
                        <a:lnTo>
                          <a:pt x="1036" y="76"/>
                        </a:lnTo>
                        <a:lnTo>
                          <a:pt x="1024" y="78"/>
                        </a:lnTo>
                        <a:lnTo>
                          <a:pt x="1011" y="80"/>
                        </a:lnTo>
                        <a:lnTo>
                          <a:pt x="997" y="81"/>
                        </a:lnTo>
                        <a:lnTo>
                          <a:pt x="982" y="84"/>
                        </a:lnTo>
                        <a:lnTo>
                          <a:pt x="968" y="86"/>
                        </a:lnTo>
                        <a:lnTo>
                          <a:pt x="953" y="89"/>
                        </a:lnTo>
                        <a:lnTo>
                          <a:pt x="936" y="90"/>
                        </a:lnTo>
                        <a:lnTo>
                          <a:pt x="921" y="92"/>
                        </a:lnTo>
                        <a:lnTo>
                          <a:pt x="903" y="92"/>
                        </a:lnTo>
                        <a:lnTo>
                          <a:pt x="885" y="95"/>
                        </a:lnTo>
                        <a:lnTo>
                          <a:pt x="866" y="96"/>
                        </a:lnTo>
                        <a:lnTo>
                          <a:pt x="847" y="97"/>
                        </a:lnTo>
                        <a:lnTo>
                          <a:pt x="829" y="98"/>
                        </a:lnTo>
                        <a:lnTo>
                          <a:pt x="809" y="99"/>
                        </a:lnTo>
                        <a:lnTo>
                          <a:pt x="790" y="99"/>
                        </a:lnTo>
                        <a:lnTo>
                          <a:pt x="770" y="102"/>
                        </a:lnTo>
                        <a:lnTo>
                          <a:pt x="750" y="102"/>
                        </a:lnTo>
                        <a:lnTo>
                          <a:pt x="728" y="102"/>
                        </a:lnTo>
                        <a:lnTo>
                          <a:pt x="708" y="102"/>
                        </a:lnTo>
                        <a:lnTo>
                          <a:pt x="688" y="104"/>
                        </a:lnTo>
                        <a:lnTo>
                          <a:pt x="665" y="104"/>
                        </a:lnTo>
                        <a:lnTo>
                          <a:pt x="645" y="104"/>
                        </a:lnTo>
                        <a:lnTo>
                          <a:pt x="623" y="104"/>
                        </a:lnTo>
                        <a:lnTo>
                          <a:pt x="601" y="104"/>
                        </a:lnTo>
                        <a:lnTo>
                          <a:pt x="580" y="104"/>
                        </a:lnTo>
                        <a:lnTo>
                          <a:pt x="558" y="104"/>
                        </a:lnTo>
                        <a:lnTo>
                          <a:pt x="536" y="104"/>
                        </a:lnTo>
                        <a:lnTo>
                          <a:pt x="514" y="104"/>
                        </a:lnTo>
                        <a:lnTo>
                          <a:pt x="492" y="104"/>
                        </a:lnTo>
                        <a:lnTo>
                          <a:pt x="471" y="104"/>
                        </a:lnTo>
                        <a:lnTo>
                          <a:pt x="450" y="104"/>
                        </a:lnTo>
                        <a:lnTo>
                          <a:pt x="427" y="104"/>
                        </a:lnTo>
                        <a:lnTo>
                          <a:pt x="407" y="104"/>
                        </a:lnTo>
                        <a:lnTo>
                          <a:pt x="384" y="104"/>
                        </a:lnTo>
                        <a:lnTo>
                          <a:pt x="363" y="103"/>
                        </a:lnTo>
                        <a:lnTo>
                          <a:pt x="343" y="103"/>
                        </a:lnTo>
                        <a:lnTo>
                          <a:pt x="321" y="102"/>
                        </a:lnTo>
                        <a:lnTo>
                          <a:pt x="301" y="102"/>
                        </a:lnTo>
                        <a:lnTo>
                          <a:pt x="282" y="102"/>
                        </a:lnTo>
                        <a:lnTo>
                          <a:pt x="263" y="102"/>
                        </a:lnTo>
                        <a:lnTo>
                          <a:pt x="243" y="102"/>
                        </a:lnTo>
                        <a:lnTo>
                          <a:pt x="224" y="102"/>
                        </a:lnTo>
                        <a:lnTo>
                          <a:pt x="205" y="100"/>
                        </a:lnTo>
                        <a:lnTo>
                          <a:pt x="187" y="100"/>
                        </a:lnTo>
                        <a:lnTo>
                          <a:pt x="170" y="99"/>
                        </a:lnTo>
                        <a:lnTo>
                          <a:pt x="153" y="99"/>
                        </a:lnTo>
                        <a:lnTo>
                          <a:pt x="136" y="99"/>
                        </a:lnTo>
                        <a:lnTo>
                          <a:pt x="120" y="99"/>
                        </a:lnTo>
                        <a:lnTo>
                          <a:pt x="104" y="99"/>
                        </a:lnTo>
                        <a:lnTo>
                          <a:pt x="89" y="99"/>
                        </a:lnTo>
                        <a:lnTo>
                          <a:pt x="76" y="99"/>
                        </a:lnTo>
                        <a:lnTo>
                          <a:pt x="63" y="99"/>
                        </a:lnTo>
                        <a:lnTo>
                          <a:pt x="49" y="99"/>
                        </a:lnTo>
                        <a:lnTo>
                          <a:pt x="37" y="99"/>
                        </a:lnTo>
                        <a:lnTo>
                          <a:pt x="25" y="99"/>
                        </a:lnTo>
                        <a:lnTo>
                          <a:pt x="15" y="99"/>
                        </a:lnTo>
                        <a:lnTo>
                          <a:pt x="14" y="97"/>
                        </a:lnTo>
                        <a:lnTo>
                          <a:pt x="12" y="93"/>
                        </a:lnTo>
                        <a:lnTo>
                          <a:pt x="11" y="91"/>
                        </a:lnTo>
                        <a:lnTo>
                          <a:pt x="9" y="89"/>
                        </a:lnTo>
                        <a:lnTo>
                          <a:pt x="7" y="83"/>
                        </a:lnTo>
                        <a:lnTo>
                          <a:pt x="6" y="78"/>
                        </a:lnTo>
                        <a:lnTo>
                          <a:pt x="5" y="76"/>
                        </a:lnTo>
                        <a:lnTo>
                          <a:pt x="5" y="73"/>
                        </a:lnTo>
                        <a:lnTo>
                          <a:pt x="3" y="70"/>
                        </a:lnTo>
                        <a:lnTo>
                          <a:pt x="2" y="67"/>
                        </a:lnTo>
                        <a:lnTo>
                          <a:pt x="2" y="65"/>
                        </a:lnTo>
                        <a:lnTo>
                          <a:pt x="2" y="62"/>
                        </a:lnTo>
                        <a:lnTo>
                          <a:pt x="0" y="59"/>
                        </a:lnTo>
                        <a:lnTo>
                          <a:pt x="0" y="57"/>
                        </a:lnTo>
                        <a:lnTo>
                          <a:pt x="2" y="54"/>
                        </a:lnTo>
                        <a:lnTo>
                          <a:pt x="7" y="51"/>
                        </a:lnTo>
                        <a:lnTo>
                          <a:pt x="9" y="48"/>
                        </a:lnTo>
                        <a:lnTo>
                          <a:pt x="14" y="46"/>
                        </a:lnTo>
                        <a:lnTo>
                          <a:pt x="18" y="42"/>
                        </a:lnTo>
                        <a:lnTo>
                          <a:pt x="21" y="41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32" y="35"/>
                        </a:lnTo>
                        <a:lnTo>
                          <a:pt x="35" y="33"/>
                        </a:lnTo>
                        <a:lnTo>
                          <a:pt x="40" y="32"/>
                        </a:lnTo>
                        <a:lnTo>
                          <a:pt x="44" y="30"/>
                        </a:lnTo>
                        <a:lnTo>
                          <a:pt x="47" y="29"/>
                        </a:lnTo>
                        <a:lnTo>
                          <a:pt x="52" y="28"/>
                        </a:lnTo>
                        <a:lnTo>
                          <a:pt x="57" y="27"/>
                        </a:lnTo>
                        <a:lnTo>
                          <a:pt x="60" y="26"/>
                        </a:lnTo>
                        <a:lnTo>
                          <a:pt x="65" y="24"/>
                        </a:lnTo>
                        <a:lnTo>
                          <a:pt x="69" y="23"/>
                        </a:lnTo>
                        <a:lnTo>
                          <a:pt x="73" y="23"/>
                        </a:lnTo>
                        <a:lnTo>
                          <a:pt x="78" y="23"/>
                        </a:lnTo>
                        <a:lnTo>
                          <a:pt x="82" y="22"/>
                        </a:lnTo>
                        <a:lnTo>
                          <a:pt x="85" y="21"/>
                        </a:lnTo>
                        <a:lnTo>
                          <a:pt x="91" y="21"/>
                        </a:lnTo>
                        <a:lnTo>
                          <a:pt x="95" y="21"/>
                        </a:lnTo>
                        <a:lnTo>
                          <a:pt x="98" y="21"/>
                        </a:lnTo>
                        <a:lnTo>
                          <a:pt x="103" y="21"/>
                        </a:lnTo>
                        <a:lnTo>
                          <a:pt x="108" y="21"/>
                        </a:lnTo>
                        <a:lnTo>
                          <a:pt x="113" y="21"/>
                        </a:lnTo>
                        <a:lnTo>
                          <a:pt x="116" y="21"/>
                        </a:lnTo>
                        <a:lnTo>
                          <a:pt x="121" y="21"/>
                        </a:lnTo>
                        <a:lnTo>
                          <a:pt x="126" y="21"/>
                        </a:lnTo>
                        <a:lnTo>
                          <a:pt x="130" y="21"/>
                        </a:lnTo>
                        <a:lnTo>
                          <a:pt x="135" y="21"/>
                        </a:lnTo>
                        <a:lnTo>
                          <a:pt x="139" y="21"/>
                        </a:lnTo>
                        <a:lnTo>
                          <a:pt x="143" y="21"/>
                        </a:lnTo>
                        <a:lnTo>
                          <a:pt x="148" y="21"/>
                        </a:lnTo>
                        <a:lnTo>
                          <a:pt x="153" y="21"/>
                        </a:lnTo>
                        <a:lnTo>
                          <a:pt x="158" y="22"/>
                        </a:lnTo>
                        <a:lnTo>
                          <a:pt x="161" y="22"/>
                        </a:lnTo>
                        <a:lnTo>
                          <a:pt x="167" y="23"/>
                        </a:lnTo>
                        <a:lnTo>
                          <a:pt x="171" y="23"/>
                        </a:lnTo>
                        <a:lnTo>
                          <a:pt x="175" y="23"/>
                        </a:lnTo>
                        <a:lnTo>
                          <a:pt x="179" y="23"/>
                        </a:lnTo>
                        <a:lnTo>
                          <a:pt x="184" y="23"/>
                        </a:lnTo>
                        <a:lnTo>
                          <a:pt x="190" y="23"/>
                        </a:lnTo>
                        <a:lnTo>
                          <a:pt x="194" y="23"/>
                        </a:lnTo>
                        <a:lnTo>
                          <a:pt x="199" y="23"/>
                        </a:lnTo>
                        <a:lnTo>
                          <a:pt x="203" y="24"/>
                        </a:lnTo>
                        <a:lnTo>
                          <a:pt x="208" y="23"/>
                        </a:lnTo>
                        <a:lnTo>
                          <a:pt x="212" y="23"/>
                        </a:lnTo>
                        <a:lnTo>
                          <a:pt x="216" y="23"/>
                        </a:lnTo>
                        <a:lnTo>
                          <a:pt x="221" y="23"/>
                        </a:lnTo>
                        <a:lnTo>
                          <a:pt x="225" y="23"/>
                        </a:lnTo>
                        <a:lnTo>
                          <a:pt x="230" y="23"/>
                        </a:lnTo>
                        <a:lnTo>
                          <a:pt x="234" y="23"/>
                        </a:lnTo>
                        <a:lnTo>
                          <a:pt x="238" y="23"/>
                        </a:lnTo>
                        <a:lnTo>
                          <a:pt x="243" y="22"/>
                        </a:lnTo>
                        <a:lnTo>
                          <a:pt x="248" y="22"/>
                        </a:lnTo>
                        <a:lnTo>
                          <a:pt x="251" y="21"/>
                        </a:lnTo>
                        <a:lnTo>
                          <a:pt x="256" y="21"/>
                        </a:lnTo>
                        <a:lnTo>
                          <a:pt x="260" y="21"/>
                        </a:lnTo>
                        <a:lnTo>
                          <a:pt x="264" y="20"/>
                        </a:lnTo>
                        <a:lnTo>
                          <a:pt x="269" y="19"/>
                        </a:lnTo>
                        <a:lnTo>
                          <a:pt x="273" y="19"/>
                        </a:lnTo>
                        <a:lnTo>
                          <a:pt x="282" y="17"/>
                        </a:lnTo>
                        <a:lnTo>
                          <a:pt x="291" y="17"/>
                        </a:lnTo>
                        <a:lnTo>
                          <a:pt x="300" y="17"/>
                        </a:lnTo>
                        <a:lnTo>
                          <a:pt x="310" y="17"/>
                        </a:lnTo>
                        <a:lnTo>
                          <a:pt x="319" y="16"/>
                        </a:lnTo>
                        <a:lnTo>
                          <a:pt x="329" y="16"/>
                        </a:lnTo>
                        <a:lnTo>
                          <a:pt x="337" y="16"/>
                        </a:lnTo>
                        <a:lnTo>
                          <a:pt x="346" y="16"/>
                        </a:lnTo>
                        <a:lnTo>
                          <a:pt x="356" y="16"/>
                        </a:lnTo>
                        <a:lnTo>
                          <a:pt x="365" y="16"/>
                        </a:lnTo>
                        <a:lnTo>
                          <a:pt x="374" y="16"/>
                        </a:lnTo>
                        <a:lnTo>
                          <a:pt x="384" y="16"/>
                        </a:lnTo>
                        <a:lnTo>
                          <a:pt x="394" y="16"/>
                        </a:lnTo>
                        <a:lnTo>
                          <a:pt x="402" y="16"/>
                        </a:lnTo>
                        <a:lnTo>
                          <a:pt x="412" y="16"/>
                        </a:lnTo>
                        <a:lnTo>
                          <a:pt x="422" y="17"/>
                        </a:lnTo>
                        <a:lnTo>
                          <a:pt x="431" y="17"/>
                        </a:lnTo>
                        <a:lnTo>
                          <a:pt x="440" y="17"/>
                        </a:lnTo>
                        <a:lnTo>
                          <a:pt x="450" y="17"/>
                        </a:lnTo>
                        <a:lnTo>
                          <a:pt x="459" y="17"/>
                        </a:lnTo>
                        <a:lnTo>
                          <a:pt x="469" y="17"/>
                        </a:lnTo>
                        <a:lnTo>
                          <a:pt x="478" y="17"/>
                        </a:lnTo>
                        <a:lnTo>
                          <a:pt x="488" y="17"/>
                        </a:lnTo>
                        <a:lnTo>
                          <a:pt x="498" y="17"/>
                        </a:lnTo>
                        <a:lnTo>
                          <a:pt x="507" y="17"/>
                        </a:lnTo>
                        <a:lnTo>
                          <a:pt x="516" y="17"/>
                        </a:lnTo>
                        <a:lnTo>
                          <a:pt x="525" y="17"/>
                        </a:lnTo>
                        <a:lnTo>
                          <a:pt x="536" y="17"/>
                        </a:lnTo>
                        <a:lnTo>
                          <a:pt x="544" y="17"/>
                        </a:lnTo>
                        <a:lnTo>
                          <a:pt x="554" y="17"/>
                        </a:lnTo>
                        <a:lnTo>
                          <a:pt x="563" y="17"/>
                        </a:lnTo>
                        <a:lnTo>
                          <a:pt x="574" y="19"/>
                        </a:lnTo>
                        <a:lnTo>
                          <a:pt x="582" y="17"/>
                        </a:lnTo>
                        <a:lnTo>
                          <a:pt x="592" y="17"/>
                        </a:lnTo>
                        <a:lnTo>
                          <a:pt x="601" y="17"/>
                        </a:lnTo>
                        <a:lnTo>
                          <a:pt x="611" y="17"/>
                        </a:lnTo>
                        <a:lnTo>
                          <a:pt x="619" y="17"/>
                        </a:lnTo>
                        <a:lnTo>
                          <a:pt x="630" y="17"/>
                        </a:lnTo>
                        <a:lnTo>
                          <a:pt x="639" y="17"/>
                        </a:lnTo>
                        <a:lnTo>
                          <a:pt x="649" y="17"/>
                        </a:lnTo>
                        <a:lnTo>
                          <a:pt x="657" y="17"/>
                        </a:lnTo>
                        <a:lnTo>
                          <a:pt x="668" y="17"/>
                        </a:lnTo>
                        <a:lnTo>
                          <a:pt x="677" y="17"/>
                        </a:lnTo>
                        <a:lnTo>
                          <a:pt x="687" y="17"/>
                        </a:lnTo>
                        <a:lnTo>
                          <a:pt x="695" y="17"/>
                        </a:lnTo>
                        <a:lnTo>
                          <a:pt x="706" y="17"/>
                        </a:lnTo>
                        <a:lnTo>
                          <a:pt x="715" y="17"/>
                        </a:lnTo>
                        <a:lnTo>
                          <a:pt x="724" y="17"/>
                        </a:lnTo>
                        <a:lnTo>
                          <a:pt x="733" y="16"/>
                        </a:lnTo>
                        <a:lnTo>
                          <a:pt x="743" y="16"/>
                        </a:lnTo>
                        <a:lnTo>
                          <a:pt x="751" y="16"/>
                        </a:lnTo>
                        <a:lnTo>
                          <a:pt x="762" y="16"/>
                        </a:lnTo>
                        <a:lnTo>
                          <a:pt x="770" y="16"/>
                        </a:lnTo>
                        <a:lnTo>
                          <a:pt x="779" y="16"/>
                        </a:lnTo>
                        <a:lnTo>
                          <a:pt x="789" y="15"/>
                        </a:lnTo>
                        <a:lnTo>
                          <a:pt x="798" y="15"/>
                        </a:lnTo>
                        <a:lnTo>
                          <a:pt x="807" y="15"/>
                        </a:lnTo>
                        <a:lnTo>
                          <a:pt x="817" y="14"/>
                        </a:lnTo>
                        <a:lnTo>
                          <a:pt x="824" y="14"/>
                        </a:lnTo>
                        <a:lnTo>
                          <a:pt x="835" y="14"/>
                        </a:lnTo>
                        <a:lnTo>
                          <a:pt x="843" y="13"/>
                        </a:lnTo>
                        <a:lnTo>
                          <a:pt x="853" y="13"/>
                        </a:lnTo>
                        <a:lnTo>
                          <a:pt x="862" y="13"/>
                        </a:lnTo>
                        <a:lnTo>
                          <a:pt x="872" y="13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36" name="Freeform 24">
                    <a:extLst>
                      <a:ext uri="{FF2B5EF4-FFF2-40B4-BE49-F238E27FC236}">
                        <a16:creationId xmlns:a16="http://schemas.microsoft.com/office/drawing/2014/main" id="{29C470ED-F311-3242-A3AB-F6B16BC668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5" y="1536"/>
                    <a:ext cx="315" cy="39"/>
                  </a:xfrm>
                  <a:custGeom>
                    <a:avLst/>
                    <a:gdLst>
                      <a:gd name="T0" fmla="*/ 0 w 943"/>
                      <a:gd name="T1" fmla="*/ 0 h 116"/>
                      <a:gd name="T2" fmla="*/ 0 w 943"/>
                      <a:gd name="T3" fmla="*/ 0 h 116"/>
                      <a:gd name="T4" fmla="*/ 0 w 943"/>
                      <a:gd name="T5" fmla="*/ 0 h 116"/>
                      <a:gd name="T6" fmla="*/ 0 w 943"/>
                      <a:gd name="T7" fmla="*/ 0 h 116"/>
                      <a:gd name="T8" fmla="*/ 0 w 943"/>
                      <a:gd name="T9" fmla="*/ 0 h 116"/>
                      <a:gd name="T10" fmla="*/ 0 w 943"/>
                      <a:gd name="T11" fmla="*/ 0 h 116"/>
                      <a:gd name="T12" fmla="*/ 0 w 943"/>
                      <a:gd name="T13" fmla="*/ 0 h 116"/>
                      <a:gd name="T14" fmla="*/ 0 w 943"/>
                      <a:gd name="T15" fmla="*/ 0 h 116"/>
                      <a:gd name="T16" fmla="*/ 0 w 943"/>
                      <a:gd name="T17" fmla="*/ 0 h 116"/>
                      <a:gd name="T18" fmla="*/ 0 w 943"/>
                      <a:gd name="T19" fmla="*/ 0 h 116"/>
                      <a:gd name="T20" fmla="*/ 0 w 943"/>
                      <a:gd name="T21" fmla="*/ 0 h 116"/>
                      <a:gd name="T22" fmla="*/ 0 w 943"/>
                      <a:gd name="T23" fmla="*/ 0 h 116"/>
                      <a:gd name="T24" fmla="*/ 0 w 943"/>
                      <a:gd name="T25" fmla="*/ 0 h 116"/>
                      <a:gd name="T26" fmla="*/ 0 w 943"/>
                      <a:gd name="T27" fmla="*/ 0 h 116"/>
                      <a:gd name="T28" fmla="*/ 0 w 943"/>
                      <a:gd name="T29" fmla="*/ 0 h 116"/>
                      <a:gd name="T30" fmla="*/ 0 w 943"/>
                      <a:gd name="T31" fmla="*/ 0 h 116"/>
                      <a:gd name="T32" fmla="*/ 0 w 943"/>
                      <a:gd name="T33" fmla="*/ 0 h 116"/>
                      <a:gd name="T34" fmla="*/ 0 w 943"/>
                      <a:gd name="T35" fmla="*/ 0 h 116"/>
                      <a:gd name="T36" fmla="*/ 0 w 943"/>
                      <a:gd name="T37" fmla="*/ 0 h 116"/>
                      <a:gd name="T38" fmla="*/ 0 w 943"/>
                      <a:gd name="T39" fmla="*/ 0 h 116"/>
                      <a:gd name="T40" fmla="*/ 0 w 943"/>
                      <a:gd name="T41" fmla="*/ 0 h 116"/>
                      <a:gd name="T42" fmla="*/ 0 w 943"/>
                      <a:gd name="T43" fmla="*/ 0 h 116"/>
                      <a:gd name="T44" fmla="*/ 0 w 943"/>
                      <a:gd name="T45" fmla="*/ 0 h 116"/>
                      <a:gd name="T46" fmla="*/ 0 w 943"/>
                      <a:gd name="T47" fmla="*/ 0 h 116"/>
                      <a:gd name="T48" fmla="*/ 0 w 943"/>
                      <a:gd name="T49" fmla="*/ 0 h 116"/>
                      <a:gd name="T50" fmla="*/ 0 w 943"/>
                      <a:gd name="T51" fmla="*/ 0 h 116"/>
                      <a:gd name="T52" fmla="*/ 0 w 943"/>
                      <a:gd name="T53" fmla="*/ 0 h 116"/>
                      <a:gd name="T54" fmla="*/ 0 w 943"/>
                      <a:gd name="T55" fmla="*/ 0 h 116"/>
                      <a:gd name="T56" fmla="*/ 0 w 943"/>
                      <a:gd name="T57" fmla="*/ 0 h 116"/>
                      <a:gd name="T58" fmla="*/ 0 w 943"/>
                      <a:gd name="T59" fmla="*/ 0 h 116"/>
                      <a:gd name="T60" fmla="*/ 0 w 943"/>
                      <a:gd name="T61" fmla="*/ 0 h 116"/>
                      <a:gd name="T62" fmla="*/ 0 w 943"/>
                      <a:gd name="T63" fmla="*/ 0 h 116"/>
                      <a:gd name="T64" fmla="*/ 0 w 943"/>
                      <a:gd name="T65" fmla="*/ 0 h 116"/>
                      <a:gd name="T66" fmla="*/ 0 w 943"/>
                      <a:gd name="T67" fmla="*/ 0 h 116"/>
                      <a:gd name="T68" fmla="*/ 0 w 943"/>
                      <a:gd name="T69" fmla="*/ 0 h 116"/>
                      <a:gd name="T70" fmla="*/ 0 w 943"/>
                      <a:gd name="T71" fmla="*/ 0 h 116"/>
                      <a:gd name="T72" fmla="*/ 0 w 943"/>
                      <a:gd name="T73" fmla="*/ 0 h 116"/>
                      <a:gd name="T74" fmla="*/ 0 w 943"/>
                      <a:gd name="T75" fmla="*/ 0 h 116"/>
                      <a:gd name="T76" fmla="*/ 0 w 943"/>
                      <a:gd name="T77" fmla="*/ 0 h 116"/>
                      <a:gd name="T78" fmla="*/ 0 w 943"/>
                      <a:gd name="T79" fmla="*/ 0 h 116"/>
                      <a:gd name="T80" fmla="*/ 0 w 943"/>
                      <a:gd name="T81" fmla="*/ 0 h 116"/>
                      <a:gd name="T82" fmla="*/ 0 w 943"/>
                      <a:gd name="T83" fmla="*/ 0 h 116"/>
                      <a:gd name="T84" fmla="*/ 0 w 943"/>
                      <a:gd name="T85" fmla="*/ 0 h 116"/>
                      <a:gd name="T86" fmla="*/ 0 w 943"/>
                      <a:gd name="T87" fmla="*/ 0 h 116"/>
                      <a:gd name="T88" fmla="*/ 0 w 943"/>
                      <a:gd name="T89" fmla="*/ 0 h 116"/>
                      <a:gd name="T90" fmla="*/ 0 w 943"/>
                      <a:gd name="T91" fmla="*/ 0 h 116"/>
                      <a:gd name="T92" fmla="*/ 0 w 943"/>
                      <a:gd name="T93" fmla="*/ 0 h 116"/>
                      <a:gd name="T94" fmla="*/ 0 w 943"/>
                      <a:gd name="T95" fmla="*/ 0 h 116"/>
                      <a:gd name="T96" fmla="*/ 0 w 943"/>
                      <a:gd name="T97" fmla="*/ 0 h 116"/>
                      <a:gd name="T98" fmla="*/ 0 w 943"/>
                      <a:gd name="T99" fmla="*/ 0 h 116"/>
                      <a:gd name="T100" fmla="*/ 0 w 943"/>
                      <a:gd name="T101" fmla="*/ 0 h 116"/>
                      <a:gd name="T102" fmla="*/ 0 w 943"/>
                      <a:gd name="T103" fmla="*/ 0 h 116"/>
                      <a:gd name="T104" fmla="*/ 0 w 943"/>
                      <a:gd name="T105" fmla="*/ 0 h 116"/>
                      <a:gd name="T106" fmla="*/ 0 w 943"/>
                      <a:gd name="T107" fmla="*/ 0 h 116"/>
                      <a:gd name="T108" fmla="*/ 0 w 943"/>
                      <a:gd name="T109" fmla="*/ 0 h 116"/>
                      <a:gd name="T110" fmla="*/ 0 w 943"/>
                      <a:gd name="T111" fmla="*/ 0 h 11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943"/>
                      <a:gd name="T169" fmla="*/ 0 h 116"/>
                      <a:gd name="T170" fmla="*/ 943 w 943"/>
                      <a:gd name="T171" fmla="*/ 116 h 116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943" h="116">
                        <a:moveTo>
                          <a:pt x="435" y="0"/>
                        </a:moveTo>
                        <a:lnTo>
                          <a:pt x="442" y="0"/>
                        </a:lnTo>
                        <a:lnTo>
                          <a:pt x="450" y="1"/>
                        </a:lnTo>
                        <a:lnTo>
                          <a:pt x="458" y="1"/>
                        </a:lnTo>
                        <a:lnTo>
                          <a:pt x="465" y="1"/>
                        </a:lnTo>
                        <a:lnTo>
                          <a:pt x="472" y="1"/>
                        </a:lnTo>
                        <a:lnTo>
                          <a:pt x="480" y="1"/>
                        </a:lnTo>
                        <a:lnTo>
                          <a:pt x="488" y="1"/>
                        </a:lnTo>
                        <a:lnTo>
                          <a:pt x="496" y="2"/>
                        </a:lnTo>
                        <a:lnTo>
                          <a:pt x="503" y="2"/>
                        </a:lnTo>
                        <a:lnTo>
                          <a:pt x="510" y="2"/>
                        </a:lnTo>
                        <a:lnTo>
                          <a:pt x="518" y="2"/>
                        </a:lnTo>
                        <a:lnTo>
                          <a:pt x="525" y="4"/>
                        </a:lnTo>
                        <a:lnTo>
                          <a:pt x="533" y="4"/>
                        </a:lnTo>
                        <a:lnTo>
                          <a:pt x="540" y="5"/>
                        </a:lnTo>
                        <a:lnTo>
                          <a:pt x="548" y="5"/>
                        </a:lnTo>
                        <a:lnTo>
                          <a:pt x="555" y="5"/>
                        </a:lnTo>
                        <a:lnTo>
                          <a:pt x="562" y="5"/>
                        </a:lnTo>
                        <a:lnTo>
                          <a:pt x="571" y="5"/>
                        </a:lnTo>
                        <a:lnTo>
                          <a:pt x="578" y="5"/>
                        </a:lnTo>
                        <a:lnTo>
                          <a:pt x="586" y="5"/>
                        </a:lnTo>
                        <a:lnTo>
                          <a:pt x="593" y="5"/>
                        </a:lnTo>
                        <a:lnTo>
                          <a:pt x="600" y="6"/>
                        </a:lnTo>
                        <a:lnTo>
                          <a:pt x="609" y="6"/>
                        </a:lnTo>
                        <a:lnTo>
                          <a:pt x="616" y="7"/>
                        </a:lnTo>
                        <a:lnTo>
                          <a:pt x="623" y="7"/>
                        </a:lnTo>
                        <a:lnTo>
                          <a:pt x="630" y="7"/>
                        </a:lnTo>
                        <a:lnTo>
                          <a:pt x="638" y="7"/>
                        </a:lnTo>
                        <a:lnTo>
                          <a:pt x="645" y="7"/>
                        </a:lnTo>
                        <a:lnTo>
                          <a:pt x="652" y="7"/>
                        </a:lnTo>
                        <a:lnTo>
                          <a:pt x="661" y="8"/>
                        </a:lnTo>
                        <a:lnTo>
                          <a:pt x="668" y="9"/>
                        </a:lnTo>
                        <a:lnTo>
                          <a:pt x="676" y="9"/>
                        </a:lnTo>
                        <a:lnTo>
                          <a:pt x="683" y="9"/>
                        </a:lnTo>
                        <a:lnTo>
                          <a:pt x="690" y="9"/>
                        </a:lnTo>
                        <a:lnTo>
                          <a:pt x="699" y="9"/>
                        </a:lnTo>
                        <a:lnTo>
                          <a:pt x="706" y="11"/>
                        </a:lnTo>
                        <a:lnTo>
                          <a:pt x="713" y="11"/>
                        </a:lnTo>
                        <a:lnTo>
                          <a:pt x="720" y="12"/>
                        </a:lnTo>
                        <a:lnTo>
                          <a:pt x="728" y="12"/>
                        </a:lnTo>
                        <a:lnTo>
                          <a:pt x="735" y="12"/>
                        </a:lnTo>
                        <a:lnTo>
                          <a:pt x="743" y="12"/>
                        </a:lnTo>
                        <a:lnTo>
                          <a:pt x="750" y="13"/>
                        </a:lnTo>
                        <a:lnTo>
                          <a:pt x="757" y="14"/>
                        </a:lnTo>
                        <a:lnTo>
                          <a:pt x="765" y="14"/>
                        </a:lnTo>
                        <a:lnTo>
                          <a:pt x="772" y="15"/>
                        </a:lnTo>
                        <a:lnTo>
                          <a:pt x="779" y="17"/>
                        </a:lnTo>
                        <a:lnTo>
                          <a:pt x="787" y="17"/>
                        </a:lnTo>
                        <a:lnTo>
                          <a:pt x="795" y="18"/>
                        </a:lnTo>
                        <a:lnTo>
                          <a:pt x="802" y="18"/>
                        </a:lnTo>
                        <a:lnTo>
                          <a:pt x="809" y="19"/>
                        </a:lnTo>
                        <a:lnTo>
                          <a:pt x="816" y="19"/>
                        </a:lnTo>
                        <a:lnTo>
                          <a:pt x="824" y="20"/>
                        </a:lnTo>
                        <a:lnTo>
                          <a:pt x="832" y="23"/>
                        </a:lnTo>
                        <a:lnTo>
                          <a:pt x="839" y="23"/>
                        </a:lnTo>
                        <a:lnTo>
                          <a:pt x="846" y="24"/>
                        </a:lnTo>
                        <a:lnTo>
                          <a:pt x="853" y="25"/>
                        </a:lnTo>
                        <a:lnTo>
                          <a:pt x="860" y="26"/>
                        </a:lnTo>
                        <a:lnTo>
                          <a:pt x="867" y="27"/>
                        </a:lnTo>
                        <a:lnTo>
                          <a:pt x="876" y="28"/>
                        </a:lnTo>
                        <a:lnTo>
                          <a:pt x="883" y="30"/>
                        </a:lnTo>
                        <a:lnTo>
                          <a:pt x="890" y="31"/>
                        </a:lnTo>
                        <a:lnTo>
                          <a:pt x="897" y="32"/>
                        </a:lnTo>
                        <a:lnTo>
                          <a:pt x="904" y="34"/>
                        </a:lnTo>
                        <a:lnTo>
                          <a:pt x="912" y="36"/>
                        </a:lnTo>
                        <a:lnTo>
                          <a:pt x="916" y="39"/>
                        </a:lnTo>
                        <a:lnTo>
                          <a:pt x="919" y="44"/>
                        </a:lnTo>
                        <a:lnTo>
                          <a:pt x="923" y="49"/>
                        </a:lnTo>
                        <a:lnTo>
                          <a:pt x="928" y="52"/>
                        </a:lnTo>
                        <a:lnTo>
                          <a:pt x="931" y="57"/>
                        </a:lnTo>
                        <a:lnTo>
                          <a:pt x="934" y="62"/>
                        </a:lnTo>
                        <a:lnTo>
                          <a:pt x="938" y="65"/>
                        </a:lnTo>
                        <a:lnTo>
                          <a:pt x="943" y="70"/>
                        </a:lnTo>
                        <a:lnTo>
                          <a:pt x="940" y="75"/>
                        </a:lnTo>
                        <a:lnTo>
                          <a:pt x="936" y="78"/>
                        </a:lnTo>
                        <a:lnTo>
                          <a:pt x="934" y="83"/>
                        </a:lnTo>
                        <a:lnTo>
                          <a:pt x="931" y="88"/>
                        </a:lnTo>
                        <a:lnTo>
                          <a:pt x="929" y="91"/>
                        </a:lnTo>
                        <a:lnTo>
                          <a:pt x="927" y="95"/>
                        </a:lnTo>
                        <a:lnTo>
                          <a:pt x="925" y="101"/>
                        </a:lnTo>
                        <a:lnTo>
                          <a:pt x="923" y="106"/>
                        </a:lnTo>
                        <a:lnTo>
                          <a:pt x="918" y="106"/>
                        </a:lnTo>
                        <a:lnTo>
                          <a:pt x="915" y="106"/>
                        </a:lnTo>
                        <a:lnTo>
                          <a:pt x="911" y="106"/>
                        </a:lnTo>
                        <a:lnTo>
                          <a:pt x="906" y="106"/>
                        </a:lnTo>
                        <a:lnTo>
                          <a:pt x="902" y="106"/>
                        </a:lnTo>
                        <a:lnTo>
                          <a:pt x="898" y="106"/>
                        </a:lnTo>
                        <a:lnTo>
                          <a:pt x="893" y="106"/>
                        </a:lnTo>
                        <a:lnTo>
                          <a:pt x="889" y="106"/>
                        </a:lnTo>
                        <a:lnTo>
                          <a:pt x="885" y="106"/>
                        </a:lnTo>
                        <a:lnTo>
                          <a:pt x="880" y="106"/>
                        </a:lnTo>
                        <a:lnTo>
                          <a:pt x="876" y="106"/>
                        </a:lnTo>
                        <a:lnTo>
                          <a:pt x="872" y="106"/>
                        </a:lnTo>
                        <a:lnTo>
                          <a:pt x="867" y="106"/>
                        </a:lnTo>
                        <a:lnTo>
                          <a:pt x="864" y="106"/>
                        </a:lnTo>
                        <a:lnTo>
                          <a:pt x="859" y="106"/>
                        </a:lnTo>
                        <a:lnTo>
                          <a:pt x="855" y="106"/>
                        </a:lnTo>
                        <a:lnTo>
                          <a:pt x="851" y="104"/>
                        </a:lnTo>
                        <a:lnTo>
                          <a:pt x="847" y="104"/>
                        </a:lnTo>
                        <a:lnTo>
                          <a:pt x="842" y="103"/>
                        </a:lnTo>
                        <a:lnTo>
                          <a:pt x="838" y="103"/>
                        </a:lnTo>
                        <a:lnTo>
                          <a:pt x="834" y="103"/>
                        </a:lnTo>
                        <a:lnTo>
                          <a:pt x="829" y="102"/>
                        </a:lnTo>
                        <a:lnTo>
                          <a:pt x="826" y="102"/>
                        </a:lnTo>
                        <a:lnTo>
                          <a:pt x="822" y="102"/>
                        </a:lnTo>
                        <a:lnTo>
                          <a:pt x="817" y="101"/>
                        </a:lnTo>
                        <a:lnTo>
                          <a:pt x="814" y="101"/>
                        </a:lnTo>
                        <a:lnTo>
                          <a:pt x="809" y="100"/>
                        </a:lnTo>
                        <a:lnTo>
                          <a:pt x="806" y="100"/>
                        </a:lnTo>
                        <a:lnTo>
                          <a:pt x="801" y="100"/>
                        </a:lnTo>
                        <a:lnTo>
                          <a:pt x="797" y="99"/>
                        </a:lnTo>
                        <a:lnTo>
                          <a:pt x="792" y="99"/>
                        </a:lnTo>
                        <a:lnTo>
                          <a:pt x="789" y="99"/>
                        </a:lnTo>
                        <a:lnTo>
                          <a:pt x="784" y="97"/>
                        </a:lnTo>
                        <a:lnTo>
                          <a:pt x="781" y="97"/>
                        </a:lnTo>
                        <a:lnTo>
                          <a:pt x="776" y="96"/>
                        </a:lnTo>
                        <a:lnTo>
                          <a:pt x="772" y="95"/>
                        </a:lnTo>
                        <a:lnTo>
                          <a:pt x="768" y="95"/>
                        </a:lnTo>
                        <a:lnTo>
                          <a:pt x="764" y="95"/>
                        </a:lnTo>
                        <a:lnTo>
                          <a:pt x="759" y="94"/>
                        </a:lnTo>
                        <a:lnTo>
                          <a:pt x="756" y="94"/>
                        </a:lnTo>
                        <a:lnTo>
                          <a:pt x="751" y="93"/>
                        </a:lnTo>
                        <a:lnTo>
                          <a:pt x="746" y="93"/>
                        </a:lnTo>
                        <a:lnTo>
                          <a:pt x="743" y="93"/>
                        </a:lnTo>
                        <a:lnTo>
                          <a:pt x="739" y="93"/>
                        </a:lnTo>
                        <a:lnTo>
                          <a:pt x="734" y="91"/>
                        </a:lnTo>
                        <a:lnTo>
                          <a:pt x="731" y="91"/>
                        </a:lnTo>
                        <a:lnTo>
                          <a:pt x="726" y="91"/>
                        </a:lnTo>
                        <a:lnTo>
                          <a:pt x="722" y="91"/>
                        </a:lnTo>
                        <a:lnTo>
                          <a:pt x="719" y="90"/>
                        </a:lnTo>
                        <a:lnTo>
                          <a:pt x="713" y="90"/>
                        </a:lnTo>
                        <a:lnTo>
                          <a:pt x="709" y="90"/>
                        </a:lnTo>
                        <a:lnTo>
                          <a:pt x="706" y="90"/>
                        </a:lnTo>
                        <a:lnTo>
                          <a:pt x="701" y="89"/>
                        </a:lnTo>
                        <a:lnTo>
                          <a:pt x="696" y="89"/>
                        </a:lnTo>
                        <a:lnTo>
                          <a:pt x="693" y="89"/>
                        </a:lnTo>
                        <a:lnTo>
                          <a:pt x="688" y="89"/>
                        </a:lnTo>
                        <a:lnTo>
                          <a:pt x="684" y="89"/>
                        </a:lnTo>
                        <a:lnTo>
                          <a:pt x="680" y="89"/>
                        </a:lnTo>
                        <a:lnTo>
                          <a:pt x="675" y="89"/>
                        </a:lnTo>
                        <a:lnTo>
                          <a:pt x="671" y="89"/>
                        </a:lnTo>
                        <a:lnTo>
                          <a:pt x="667" y="89"/>
                        </a:lnTo>
                        <a:lnTo>
                          <a:pt x="663" y="89"/>
                        </a:lnTo>
                        <a:lnTo>
                          <a:pt x="658" y="89"/>
                        </a:lnTo>
                        <a:lnTo>
                          <a:pt x="655" y="90"/>
                        </a:lnTo>
                        <a:lnTo>
                          <a:pt x="650" y="89"/>
                        </a:lnTo>
                        <a:lnTo>
                          <a:pt x="645" y="88"/>
                        </a:lnTo>
                        <a:lnTo>
                          <a:pt x="641" y="88"/>
                        </a:lnTo>
                        <a:lnTo>
                          <a:pt x="636" y="88"/>
                        </a:lnTo>
                        <a:lnTo>
                          <a:pt x="632" y="87"/>
                        </a:lnTo>
                        <a:lnTo>
                          <a:pt x="628" y="87"/>
                        </a:lnTo>
                        <a:lnTo>
                          <a:pt x="623" y="85"/>
                        </a:lnTo>
                        <a:lnTo>
                          <a:pt x="619" y="85"/>
                        </a:lnTo>
                        <a:lnTo>
                          <a:pt x="614" y="85"/>
                        </a:lnTo>
                        <a:lnTo>
                          <a:pt x="610" y="84"/>
                        </a:lnTo>
                        <a:lnTo>
                          <a:pt x="605" y="84"/>
                        </a:lnTo>
                        <a:lnTo>
                          <a:pt x="600" y="84"/>
                        </a:lnTo>
                        <a:lnTo>
                          <a:pt x="595" y="83"/>
                        </a:lnTo>
                        <a:lnTo>
                          <a:pt x="592" y="83"/>
                        </a:lnTo>
                        <a:lnTo>
                          <a:pt x="587" y="83"/>
                        </a:lnTo>
                        <a:lnTo>
                          <a:pt x="582" y="83"/>
                        </a:lnTo>
                        <a:lnTo>
                          <a:pt x="578" y="82"/>
                        </a:lnTo>
                        <a:lnTo>
                          <a:pt x="573" y="82"/>
                        </a:lnTo>
                        <a:lnTo>
                          <a:pt x="568" y="81"/>
                        </a:lnTo>
                        <a:lnTo>
                          <a:pt x="563" y="81"/>
                        </a:lnTo>
                        <a:lnTo>
                          <a:pt x="559" y="81"/>
                        </a:lnTo>
                        <a:lnTo>
                          <a:pt x="554" y="81"/>
                        </a:lnTo>
                        <a:lnTo>
                          <a:pt x="549" y="81"/>
                        </a:lnTo>
                        <a:lnTo>
                          <a:pt x="544" y="81"/>
                        </a:lnTo>
                        <a:lnTo>
                          <a:pt x="540" y="81"/>
                        </a:lnTo>
                        <a:lnTo>
                          <a:pt x="536" y="81"/>
                        </a:lnTo>
                        <a:lnTo>
                          <a:pt x="531" y="81"/>
                        </a:lnTo>
                        <a:lnTo>
                          <a:pt x="525" y="81"/>
                        </a:lnTo>
                        <a:lnTo>
                          <a:pt x="521" y="81"/>
                        </a:lnTo>
                        <a:lnTo>
                          <a:pt x="516" y="81"/>
                        </a:lnTo>
                        <a:lnTo>
                          <a:pt x="512" y="81"/>
                        </a:lnTo>
                        <a:lnTo>
                          <a:pt x="508" y="82"/>
                        </a:lnTo>
                        <a:lnTo>
                          <a:pt x="501" y="81"/>
                        </a:lnTo>
                        <a:lnTo>
                          <a:pt x="493" y="81"/>
                        </a:lnTo>
                        <a:lnTo>
                          <a:pt x="485" y="81"/>
                        </a:lnTo>
                        <a:lnTo>
                          <a:pt x="479" y="81"/>
                        </a:lnTo>
                        <a:lnTo>
                          <a:pt x="472" y="80"/>
                        </a:lnTo>
                        <a:lnTo>
                          <a:pt x="465" y="80"/>
                        </a:lnTo>
                        <a:lnTo>
                          <a:pt x="458" y="80"/>
                        </a:lnTo>
                        <a:lnTo>
                          <a:pt x="451" y="80"/>
                        </a:lnTo>
                        <a:lnTo>
                          <a:pt x="444" y="78"/>
                        </a:lnTo>
                        <a:lnTo>
                          <a:pt x="438" y="78"/>
                        </a:lnTo>
                        <a:lnTo>
                          <a:pt x="429" y="78"/>
                        </a:lnTo>
                        <a:lnTo>
                          <a:pt x="422" y="78"/>
                        </a:lnTo>
                        <a:lnTo>
                          <a:pt x="415" y="78"/>
                        </a:lnTo>
                        <a:lnTo>
                          <a:pt x="409" y="78"/>
                        </a:lnTo>
                        <a:lnTo>
                          <a:pt x="402" y="78"/>
                        </a:lnTo>
                        <a:lnTo>
                          <a:pt x="395" y="78"/>
                        </a:lnTo>
                        <a:lnTo>
                          <a:pt x="387" y="78"/>
                        </a:lnTo>
                        <a:lnTo>
                          <a:pt x="381" y="78"/>
                        </a:lnTo>
                        <a:lnTo>
                          <a:pt x="374" y="78"/>
                        </a:lnTo>
                        <a:lnTo>
                          <a:pt x="366" y="78"/>
                        </a:lnTo>
                        <a:lnTo>
                          <a:pt x="359" y="78"/>
                        </a:lnTo>
                        <a:lnTo>
                          <a:pt x="352" y="78"/>
                        </a:lnTo>
                        <a:lnTo>
                          <a:pt x="345" y="80"/>
                        </a:lnTo>
                        <a:lnTo>
                          <a:pt x="339" y="80"/>
                        </a:lnTo>
                        <a:lnTo>
                          <a:pt x="331" y="80"/>
                        </a:lnTo>
                        <a:lnTo>
                          <a:pt x="325" y="80"/>
                        </a:lnTo>
                        <a:lnTo>
                          <a:pt x="318" y="81"/>
                        </a:lnTo>
                        <a:lnTo>
                          <a:pt x="311" y="81"/>
                        </a:lnTo>
                        <a:lnTo>
                          <a:pt x="304" y="81"/>
                        </a:lnTo>
                        <a:lnTo>
                          <a:pt x="298" y="82"/>
                        </a:lnTo>
                        <a:lnTo>
                          <a:pt x="291" y="82"/>
                        </a:lnTo>
                        <a:lnTo>
                          <a:pt x="283" y="83"/>
                        </a:lnTo>
                        <a:lnTo>
                          <a:pt x="276" y="83"/>
                        </a:lnTo>
                        <a:lnTo>
                          <a:pt x="269" y="83"/>
                        </a:lnTo>
                        <a:lnTo>
                          <a:pt x="263" y="84"/>
                        </a:lnTo>
                        <a:lnTo>
                          <a:pt x="256" y="84"/>
                        </a:lnTo>
                        <a:lnTo>
                          <a:pt x="249" y="85"/>
                        </a:lnTo>
                        <a:lnTo>
                          <a:pt x="242" y="85"/>
                        </a:lnTo>
                        <a:lnTo>
                          <a:pt x="235" y="87"/>
                        </a:lnTo>
                        <a:lnTo>
                          <a:pt x="229" y="88"/>
                        </a:lnTo>
                        <a:lnTo>
                          <a:pt x="222" y="88"/>
                        </a:lnTo>
                        <a:lnTo>
                          <a:pt x="215" y="89"/>
                        </a:lnTo>
                        <a:lnTo>
                          <a:pt x="208" y="90"/>
                        </a:lnTo>
                        <a:lnTo>
                          <a:pt x="202" y="90"/>
                        </a:lnTo>
                        <a:lnTo>
                          <a:pt x="194" y="91"/>
                        </a:lnTo>
                        <a:lnTo>
                          <a:pt x="187" y="93"/>
                        </a:lnTo>
                        <a:lnTo>
                          <a:pt x="181" y="94"/>
                        </a:lnTo>
                        <a:lnTo>
                          <a:pt x="174" y="95"/>
                        </a:lnTo>
                        <a:lnTo>
                          <a:pt x="167" y="95"/>
                        </a:lnTo>
                        <a:lnTo>
                          <a:pt x="161" y="96"/>
                        </a:lnTo>
                        <a:lnTo>
                          <a:pt x="154" y="97"/>
                        </a:lnTo>
                        <a:lnTo>
                          <a:pt x="147" y="99"/>
                        </a:lnTo>
                        <a:lnTo>
                          <a:pt x="141" y="100"/>
                        </a:lnTo>
                        <a:lnTo>
                          <a:pt x="134" y="101"/>
                        </a:lnTo>
                        <a:lnTo>
                          <a:pt x="127" y="103"/>
                        </a:lnTo>
                        <a:lnTo>
                          <a:pt x="121" y="104"/>
                        </a:lnTo>
                        <a:lnTo>
                          <a:pt x="114" y="106"/>
                        </a:lnTo>
                        <a:lnTo>
                          <a:pt x="108" y="107"/>
                        </a:lnTo>
                        <a:lnTo>
                          <a:pt x="101" y="108"/>
                        </a:lnTo>
                        <a:lnTo>
                          <a:pt x="95" y="110"/>
                        </a:lnTo>
                        <a:lnTo>
                          <a:pt x="88" y="112"/>
                        </a:lnTo>
                        <a:lnTo>
                          <a:pt x="82" y="113"/>
                        </a:lnTo>
                        <a:lnTo>
                          <a:pt x="76" y="115"/>
                        </a:lnTo>
                        <a:lnTo>
                          <a:pt x="69" y="116"/>
                        </a:lnTo>
                        <a:lnTo>
                          <a:pt x="65" y="115"/>
                        </a:lnTo>
                        <a:lnTo>
                          <a:pt x="62" y="115"/>
                        </a:lnTo>
                        <a:lnTo>
                          <a:pt x="58" y="114"/>
                        </a:lnTo>
                        <a:lnTo>
                          <a:pt x="56" y="114"/>
                        </a:lnTo>
                        <a:lnTo>
                          <a:pt x="52" y="113"/>
                        </a:lnTo>
                        <a:lnTo>
                          <a:pt x="49" y="113"/>
                        </a:lnTo>
                        <a:lnTo>
                          <a:pt x="45" y="113"/>
                        </a:lnTo>
                        <a:lnTo>
                          <a:pt x="43" y="113"/>
                        </a:lnTo>
                        <a:lnTo>
                          <a:pt x="39" y="113"/>
                        </a:lnTo>
                        <a:lnTo>
                          <a:pt x="37" y="113"/>
                        </a:lnTo>
                        <a:lnTo>
                          <a:pt x="33" y="113"/>
                        </a:lnTo>
                        <a:lnTo>
                          <a:pt x="31" y="113"/>
                        </a:lnTo>
                        <a:lnTo>
                          <a:pt x="27" y="113"/>
                        </a:lnTo>
                        <a:lnTo>
                          <a:pt x="25" y="113"/>
                        </a:lnTo>
                        <a:lnTo>
                          <a:pt x="22" y="113"/>
                        </a:lnTo>
                        <a:lnTo>
                          <a:pt x="19" y="113"/>
                        </a:lnTo>
                        <a:lnTo>
                          <a:pt x="18" y="109"/>
                        </a:lnTo>
                        <a:lnTo>
                          <a:pt x="16" y="107"/>
                        </a:lnTo>
                        <a:lnTo>
                          <a:pt x="15" y="103"/>
                        </a:lnTo>
                        <a:lnTo>
                          <a:pt x="14" y="101"/>
                        </a:lnTo>
                        <a:lnTo>
                          <a:pt x="12" y="95"/>
                        </a:lnTo>
                        <a:lnTo>
                          <a:pt x="9" y="91"/>
                        </a:lnTo>
                        <a:lnTo>
                          <a:pt x="7" y="87"/>
                        </a:lnTo>
                        <a:lnTo>
                          <a:pt x="5" y="83"/>
                        </a:lnTo>
                        <a:lnTo>
                          <a:pt x="2" y="78"/>
                        </a:lnTo>
                        <a:lnTo>
                          <a:pt x="0" y="75"/>
                        </a:lnTo>
                        <a:lnTo>
                          <a:pt x="2" y="70"/>
                        </a:lnTo>
                        <a:lnTo>
                          <a:pt x="6" y="68"/>
                        </a:lnTo>
                        <a:lnTo>
                          <a:pt x="8" y="64"/>
                        </a:lnTo>
                        <a:lnTo>
                          <a:pt x="12" y="61"/>
                        </a:lnTo>
                        <a:lnTo>
                          <a:pt x="14" y="58"/>
                        </a:lnTo>
                        <a:lnTo>
                          <a:pt x="18" y="55"/>
                        </a:lnTo>
                        <a:lnTo>
                          <a:pt x="21" y="52"/>
                        </a:lnTo>
                        <a:lnTo>
                          <a:pt x="25" y="51"/>
                        </a:lnTo>
                        <a:lnTo>
                          <a:pt x="27" y="49"/>
                        </a:lnTo>
                        <a:lnTo>
                          <a:pt x="31" y="46"/>
                        </a:lnTo>
                        <a:lnTo>
                          <a:pt x="34" y="44"/>
                        </a:lnTo>
                        <a:lnTo>
                          <a:pt x="38" y="43"/>
                        </a:lnTo>
                        <a:lnTo>
                          <a:pt x="41" y="40"/>
                        </a:lnTo>
                        <a:lnTo>
                          <a:pt x="45" y="39"/>
                        </a:lnTo>
                        <a:lnTo>
                          <a:pt x="49" y="38"/>
                        </a:lnTo>
                        <a:lnTo>
                          <a:pt x="53" y="37"/>
                        </a:lnTo>
                        <a:lnTo>
                          <a:pt x="56" y="34"/>
                        </a:lnTo>
                        <a:lnTo>
                          <a:pt x="60" y="33"/>
                        </a:lnTo>
                        <a:lnTo>
                          <a:pt x="64" y="32"/>
                        </a:lnTo>
                        <a:lnTo>
                          <a:pt x="67" y="31"/>
                        </a:lnTo>
                        <a:lnTo>
                          <a:pt x="71" y="30"/>
                        </a:lnTo>
                        <a:lnTo>
                          <a:pt x="76" y="30"/>
                        </a:lnTo>
                        <a:lnTo>
                          <a:pt x="79" y="28"/>
                        </a:lnTo>
                        <a:lnTo>
                          <a:pt x="83" y="27"/>
                        </a:lnTo>
                        <a:lnTo>
                          <a:pt x="88" y="27"/>
                        </a:lnTo>
                        <a:lnTo>
                          <a:pt x="91" y="26"/>
                        </a:lnTo>
                        <a:lnTo>
                          <a:pt x="95" y="25"/>
                        </a:lnTo>
                        <a:lnTo>
                          <a:pt x="98" y="25"/>
                        </a:lnTo>
                        <a:lnTo>
                          <a:pt x="103" y="25"/>
                        </a:lnTo>
                        <a:lnTo>
                          <a:pt x="107" y="25"/>
                        </a:lnTo>
                        <a:lnTo>
                          <a:pt x="111" y="24"/>
                        </a:lnTo>
                        <a:lnTo>
                          <a:pt x="116" y="24"/>
                        </a:lnTo>
                        <a:lnTo>
                          <a:pt x="120" y="23"/>
                        </a:lnTo>
                        <a:lnTo>
                          <a:pt x="123" y="23"/>
                        </a:lnTo>
                        <a:lnTo>
                          <a:pt x="127" y="23"/>
                        </a:lnTo>
                        <a:lnTo>
                          <a:pt x="132" y="23"/>
                        </a:lnTo>
                        <a:lnTo>
                          <a:pt x="135" y="23"/>
                        </a:lnTo>
                        <a:lnTo>
                          <a:pt x="140" y="21"/>
                        </a:lnTo>
                        <a:lnTo>
                          <a:pt x="143" y="21"/>
                        </a:lnTo>
                        <a:lnTo>
                          <a:pt x="148" y="21"/>
                        </a:lnTo>
                        <a:lnTo>
                          <a:pt x="152" y="20"/>
                        </a:lnTo>
                        <a:lnTo>
                          <a:pt x="156" y="20"/>
                        </a:lnTo>
                        <a:lnTo>
                          <a:pt x="161" y="20"/>
                        </a:lnTo>
                        <a:lnTo>
                          <a:pt x="165" y="20"/>
                        </a:lnTo>
                        <a:lnTo>
                          <a:pt x="170" y="19"/>
                        </a:lnTo>
                        <a:lnTo>
                          <a:pt x="173" y="19"/>
                        </a:lnTo>
                        <a:lnTo>
                          <a:pt x="177" y="19"/>
                        </a:lnTo>
                        <a:lnTo>
                          <a:pt x="181" y="19"/>
                        </a:lnTo>
                        <a:lnTo>
                          <a:pt x="186" y="19"/>
                        </a:lnTo>
                        <a:lnTo>
                          <a:pt x="190" y="19"/>
                        </a:lnTo>
                        <a:lnTo>
                          <a:pt x="194" y="18"/>
                        </a:lnTo>
                        <a:lnTo>
                          <a:pt x="198" y="18"/>
                        </a:lnTo>
                        <a:lnTo>
                          <a:pt x="202" y="17"/>
                        </a:lnTo>
                        <a:lnTo>
                          <a:pt x="206" y="17"/>
                        </a:lnTo>
                        <a:lnTo>
                          <a:pt x="210" y="15"/>
                        </a:lnTo>
                        <a:lnTo>
                          <a:pt x="215" y="15"/>
                        </a:lnTo>
                        <a:lnTo>
                          <a:pt x="218" y="14"/>
                        </a:lnTo>
                        <a:lnTo>
                          <a:pt x="222" y="14"/>
                        </a:lnTo>
                        <a:lnTo>
                          <a:pt x="225" y="13"/>
                        </a:lnTo>
                        <a:lnTo>
                          <a:pt x="230" y="12"/>
                        </a:lnTo>
                        <a:lnTo>
                          <a:pt x="234" y="12"/>
                        </a:lnTo>
                        <a:lnTo>
                          <a:pt x="237" y="11"/>
                        </a:lnTo>
                        <a:lnTo>
                          <a:pt x="242" y="9"/>
                        </a:lnTo>
                        <a:lnTo>
                          <a:pt x="245" y="9"/>
                        </a:lnTo>
                        <a:lnTo>
                          <a:pt x="249" y="7"/>
                        </a:lnTo>
                        <a:lnTo>
                          <a:pt x="251" y="7"/>
                        </a:lnTo>
                        <a:lnTo>
                          <a:pt x="255" y="7"/>
                        </a:lnTo>
                        <a:lnTo>
                          <a:pt x="257" y="7"/>
                        </a:lnTo>
                        <a:lnTo>
                          <a:pt x="260" y="7"/>
                        </a:lnTo>
                        <a:lnTo>
                          <a:pt x="263" y="6"/>
                        </a:lnTo>
                        <a:lnTo>
                          <a:pt x="266" y="6"/>
                        </a:lnTo>
                        <a:lnTo>
                          <a:pt x="269" y="6"/>
                        </a:lnTo>
                        <a:lnTo>
                          <a:pt x="272" y="5"/>
                        </a:lnTo>
                        <a:lnTo>
                          <a:pt x="275" y="5"/>
                        </a:lnTo>
                        <a:lnTo>
                          <a:pt x="278" y="5"/>
                        </a:lnTo>
                        <a:lnTo>
                          <a:pt x="281" y="5"/>
                        </a:lnTo>
                        <a:lnTo>
                          <a:pt x="283" y="5"/>
                        </a:lnTo>
                        <a:lnTo>
                          <a:pt x="287" y="5"/>
                        </a:lnTo>
                        <a:lnTo>
                          <a:pt x="289" y="5"/>
                        </a:lnTo>
                        <a:lnTo>
                          <a:pt x="293" y="5"/>
                        </a:lnTo>
                        <a:lnTo>
                          <a:pt x="295" y="5"/>
                        </a:lnTo>
                        <a:lnTo>
                          <a:pt x="298" y="5"/>
                        </a:lnTo>
                        <a:lnTo>
                          <a:pt x="301" y="5"/>
                        </a:lnTo>
                        <a:lnTo>
                          <a:pt x="304" y="5"/>
                        </a:lnTo>
                        <a:lnTo>
                          <a:pt x="307" y="5"/>
                        </a:lnTo>
                        <a:lnTo>
                          <a:pt x="311" y="5"/>
                        </a:lnTo>
                        <a:lnTo>
                          <a:pt x="313" y="5"/>
                        </a:lnTo>
                        <a:lnTo>
                          <a:pt x="315" y="5"/>
                        </a:lnTo>
                        <a:lnTo>
                          <a:pt x="319" y="5"/>
                        </a:lnTo>
                        <a:lnTo>
                          <a:pt x="321" y="5"/>
                        </a:lnTo>
                        <a:lnTo>
                          <a:pt x="325" y="5"/>
                        </a:lnTo>
                        <a:lnTo>
                          <a:pt x="329" y="5"/>
                        </a:lnTo>
                        <a:lnTo>
                          <a:pt x="331" y="5"/>
                        </a:lnTo>
                        <a:lnTo>
                          <a:pt x="333" y="5"/>
                        </a:lnTo>
                        <a:lnTo>
                          <a:pt x="337" y="5"/>
                        </a:lnTo>
                        <a:lnTo>
                          <a:pt x="340" y="6"/>
                        </a:lnTo>
                        <a:lnTo>
                          <a:pt x="343" y="5"/>
                        </a:lnTo>
                        <a:lnTo>
                          <a:pt x="346" y="5"/>
                        </a:lnTo>
                        <a:lnTo>
                          <a:pt x="349" y="5"/>
                        </a:lnTo>
                        <a:lnTo>
                          <a:pt x="351" y="5"/>
                        </a:lnTo>
                        <a:lnTo>
                          <a:pt x="355" y="5"/>
                        </a:lnTo>
                        <a:lnTo>
                          <a:pt x="357" y="5"/>
                        </a:lnTo>
                        <a:lnTo>
                          <a:pt x="361" y="5"/>
                        </a:lnTo>
                        <a:lnTo>
                          <a:pt x="364" y="5"/>
                        </a:lnTo>
                        <a:lnTo>
                          <a:pt x="366" y="5"/>
                        </a:lnTo>
                        <a:lnTo>
                          <a:pt x="369" y="5"/>
                        </a:lnTo>
                        <a:lnTo>
                          <a:pt x="371" y="5"/>
                        </a:lnTo>
                        <a:lnTo>
                          <a:pt x="376" y="5"/>
                        </a:lnTo>
                        <a:lnTo>
                          <a:pt x="378" y="5"/>
                        </a:lnTo>
                        <a:lnTo>
                          <a:pt x="382" y="5"/>
                        </a:lnTo>
                        <a:lnTo>
                          <a:pt x="384" y="5"/>
                        </a:lnTo>
                        <a:lnTo>
                          <a:pt x="387" y="5"/>
                        </a:lnTo>
                        <a:lnTo>
                          <a:pt x="390" y="5"/>
                        </a:lnTo>
                        <a:lnTo>
                          <a:pt x="394" y="5"/>
                        </a:lnTo>
                        <a:lnTo>
                          <a:pt x="396" y="5"/>
                        </a:lnTo>
                        <a:lnTo>
                          <a:pt x="400" y="5"/>
                        </a:lnTo>
                        <a:lnTo>
                          <a:pt x="402" y="5"/>
                        </a:lnTo>
                        <a:lnTo>
                          <a:pt x="404" y="5"/>
                        </a:lnTo>
                        <a:lnTo>
                          <a:pt x="407" y="4"/>
                        </a:lnTo>
                        <a:lnTo>
                          <a:pt x="410" y="4"/>
                        </a:lnTo>
                        <a:lnTo>
                          <a:pt x="414" y="2"/>
                        </a:lnTo>
                        <a:lnTo>
                          <a:pt x="418" y="2"/>
                        </a:lnTo>
                        <a:lnTo>
                          <a:pt x="420" y="1"/>
                        </a:lnTo>
                        <a:lnTo>
                          <a:pt x="422" y="1"/>
                        </a:lnTo>
                        <a:lnTo>
                          <a:pt x="426" y="1"/>
                        </a:lnTo>
                        <a:lnTo>
                          <a:pt x="428" y="1"/>
                        </a:lnTo>
                        <a:lnTo>
                          <a:pt x="432" y="0"/>
                        </a:lnTo>
                        <a:lnTo>
                          <a:pt x="43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37" name="Freeform 25">
                    <a:extLst>
                      <a:ext uri="{FF2B5EF4-FFF2-40B4-BE49-F238E27FC236}">
                        <a16:creationId xmlns:a16="http://schemas.microsoft.com/office/drawing/2014/main" id="{856AF863-A0BF-CB4C-BB34-C62B0DDA66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6" y="1602"/>
                    <a:ext cx="36" cy="166"/>
                  </a:xfrm>
                  <a:custGeom>
                    <a:avLst/>
                    <a:gdLst>
                      <a:gd name="T0" fmla="*/ 0 w 107"/>
                      <a:gd name="T1" fmla="*/ 0 h 499"/>
                      <a:gd name="T2" fmla="*/ 0 w 107"/>
                      <a:gd name="T3" fmla="*/ 0 h 499"/>
                      <a:gd name="T4" fmla="*/ 0 w 107"/>
                      <a:gd name="T5" fmla="*/ 0 h 499"/>
                      <a:gd name="T6" fmla="*/ 0 w 107"/>
                      <a:gd name="T7" fmla="*/ 0 h 499"/>
                      <a:gd name="T8" fmla="*/ 0 w 107"/>
                      <a:gd name="T9" fmla="*/ 0 h 499"/>
                      <a:gd name="T10" fmla="*/ 0 w 107"/>
                      <a:gd name="T11" fmla="*/ 0 h 499"/>
                      <a:gd name="T12" fmla="*/ 0 w 107"/>
                      <a:gd name="T13" fmla="*/ 0 h 499"/>
                      <a:gd name="T14" fmla="*/ 0 w 107"/>
                      <a:gd name="T15" fmla="*/ 0 h 499"/>
                      <a:gd name="T16" fmla="*/ 0 w 107"/>
                      <a:gd name="T17" fmla="*/ 0 h 499"/>
                      <a:gd name="T18" fmla="*/ 0 w 107"/>
                      <a:gd name="T19" fmla="*/ 0 h 499"/>
                      <a:gd name="T20" fmla="*/ 0 w 107"/>
                      <a:gd name="T21" fmla="*/ 0 h 499"/>
                      <a:gd name="T22" fmla="*/ 0 w 107"/>
                      <a:gd name="T23" fmla="*/ 0 h 499"/>
                      <a:gd name="T24" fmla="*/ 0 w 107"/>
                      <a:gd name="T25" fmla="*/ 0 h 499"/>
                      <a:gd name="T26" fmla="*/ 0 w 107"/>
                      <a:gd name="T27" fmla="*/ 0 h 499"/>
                      <a:gd name="T28" fmla="*/ 0 w 107"/>
                      <a:gd name="T29" fmla="*/ 0 h 499"/>
                      <a:gd name="T30" fmla="*/ 0 w 107"/>
                      <a:gd name="T31" fmla="*/ 0 h 499"/>
                      <a:gd name="T32" fmla="*/ 0 w 107"/>
                      <a:gd name="T33" fmla="*/ 0 h 499"/>
                      <a:gd name="T34" fmla="*/ 0 w 107"/>
                      <a:gd name="T35" fmla="*/ 0 h 499"/>
                      <a:gd name="T36" fmla="*/ 0 w 107"/>
                      <a:gd name="T37" fmla="*/ 0 h 499"/>
                      <a:gd name="T38" fmla="*/ 0 w 107"/>
                      <a:gd name="T39" fmla="*/ 0 h 499"/>
                      <a:gd name="T40" fmla="*/ 0 w 107"/>
                      <a:gd name="T41" fmla="*/ 0 h 499"/>
                      <a:gd name="T42" fmla="*/ 0 w 107"/>
                      <a:gd name="T43" fmla="*/ 0 h 499"/>
                      <a:gd name="T44" fmla="*/ 0 w 107"/>
                      <a:gd name="T45" fmla="*/ 0 h 499"/>
                      <a:gd name="T46" fmla="*/ 0 w 107"/>
                      <a:gd name="T47" fmla="*/ 0 h 499"/>
                      <a:gd name="T48" fmla="*/ 0 w 107"/>
                      <a:gd name="T49" fmla="*/ 0 h 499"/>
                      <a:gd name="T50" fmla="*/ 0 w 107"/>
                      <a:gd name="T51" fmla="*/ 0 h 499"/>
                      <a:gd name="T52" fmla="*/ 0 w 107"/>
                      <a:gd name="T53" fmla="*/ 0 h 499"/>
                      <a:gd name="T54" fmla="*/ 0 w 107"/>
                      <a:gd name="T55" fmla="*/ 0 h 499"/>
                      <a:gd name="T56" fmla="*/ 0 w 107"/>
                      <a:gd name="T57" fmla="*/ 0 h 499"/>
                      <a:gd name="T58" fmla="*/ 0 w 107"/>
                      <a:gd name="T59" fmla="*/ 0 h 499"/>
                      <a:gd name="T60" fmla="*/ 0 w 107"/>
                      <a:gd name="T61" fmla="*/ 0 h 499"/>
                      <a:gd name="T62" fmla="*/ 0 w 107"/>
                      <a:gd name="T63" fmla="*/ 0 h 499"/>
                      <a:gd name="T64" fmla="*/ 0 w 107"/>
                      <a:gd name="T65" fmla="*/ 0 h 499"/>
                      <a:gd name="T66" fmla="*/ 0 w 107"/>
                      <a:gd name="T67" fmla="*/ 0 h 499"/>
                      <a:gd name="T68" fmla="*/ 0 w 107"/>
                      <a:gd name="T69" fmla="*/ 0 h 499"/>
                      <a:gd name="T70" fmla="*/ 0 w 107"/>
                      <a:gd name="T71" fmla="*/ 0 h 499"/>
                      <a:gd name="T72" fmla="*/ 0 w 107"/>
                      <a:gd name="T73" fmla="*/ 0 h 499"/>
                      <a:gd name="T74" fmla="*/ 0 w 107"/>
                      <a:gd name="T75" fmla="*/ 0 h 499"/>
                      <a:gd name="T76" fmla="*/ 0 w 107"/>
                      <a:gd name="T77" fmla="*/ 0 h 499"/>
                      <a:gd name="T78" fmla="*/ 0 w 107"/>
                      <a:gd name="T79" fmla="*/ 0 h 499"/>
                      <a:gd name="T80" fmla="*/ 0 w 107"/>
                      <a:gd name="T81" fmla="*/ 0 h 499"/>
                      <a:gd name="T82" fmla="*/ 0 w 107"/>
                      <a:gd name="T83" fmla="*/ 0 h 499"/>
                      <a:gd name="T84" fmla="*/ 0 w 107"/>
                      <a:gd name="T85" fmla="*/ 0 h 499"/>
                      <a:gd name="T86" fmla="*/ 0 w 107"/>
                      <a:gd name="T87" fmla="*/ 0 h 499"/>
                      <a:gd name="T88" fmla="*/ 0 w 107"/>
                      <a:gd name="T89" fmla="*/ 0 h 499"/>
                      <a:gd name="T90" fmla="*/ 0 w 107"/>
                      <a:gd name="T91" fmla="*/ 0 h 499"/>
                      <a:gd name="T92" fmla="*/ 0 w 107"/>
                      <a:gd name="T93" fmla="*/ 0 h 499"/>
                      <a:gd name="T94" fmla="*/ 0 w 107"/>
                      <a:gd name="T95" fmla="*/ 0 h 499"/>
                      <a:gd name="T96" fmla="*/ 0 w 107"/>
                      <a:gd name="T97" fmla="*/ 0 h 499"/>
                      <a:gd name="T98" fmla="*/ 0 w 107"/>
                      <a:gd name="T99" fmla="*/ 0 h 499"/>
                      <a:gd name="T100" fmla="*/ 0 w 107"/>
                      <a:gd name="T101" fmla="*/ 0 h 499"/>
                      <a:gd name="T102" fmla="*/ 0 w 107"/>
                      <a:gd name="T103" fmla="*/ 0 h 499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107"/>
                      <a:gd name="T157" fmla="*/ 0 h 499"/>
                      <a:gd name="T158" fmla="*/ 107 w 107"/>
                      <a:gd name="T159" fmla="*/ 499 h 499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107" h="499">
                        <a:moveTo>
                          <a:pt x="54" y="0"/>
                        </a:moveTo>
                        <a:lnTo>
                          <a:pt x="57" y="2"/>
                        </a:lnTo>
                        <a:lnTo>
                          <a:pt x="61" y="4"/>
                        </a:lnTo>
                        <a:lnTo>
                          <a:pt x="64" y="5"/>
                        </a:lnTo>
                        <a:lnTo>
                          <a:pt x="69" y="7"/>
                        </a:lnTo>
                        <a:lnTo>
                          <a:pt x="71" y="8"/>
                        </a:lnTo>
                        <a:lnTo>
                          <a:pt x="74" y="11"/>
                        </a:lnTo>
                        <a:lnTo>
                          <a:pt x="76" y="12"/>
                        </a:lnTo>
                        <a:lnTo>
                          <a:pt x="80" y="15"/>
                        </a:lnTo>
                        <a:lnTo>
                          <a:pt x="85" y="19"/>
                        </a:lnTo>
                        <a:lnTo>
                          <a:pt x="88" y="24"/>
                        </a:lnTo>
                        <a:lnTo>
                          <a:pt x="89" y="26"/>
                        </a:lnTo>
                        <a:lnTo>
                          <a:pt x="92" y="30"/>
                        </a:lnTo>
                        <a:lnTo>
                          <a:pt x="92" y="32"/>
                        </a:lnTo>
                        <a:lnTo>
                          <a:pt x="94" y="36"/>
                        </a:lnTo>
                        <a:lnTo>
                          <a:pt x="94" y="38"/>
                        </a:lnTo>
                        <a:lnTo>
                          <a:pt x="95" y="40"/>
                        </a:lnTo>
                        <a:lnTo>
                          <a:pt x="95" y="44"/>
                        </a:lnTo>
                        <a:lnTo>
                          <a:pt x="96" y="46"/>
                        </a:lnTo>
                        <a:lnTo>
                          <a:pt x="96" y="50"/>
                        </a:lnTo>
                        <a:lnTo>
                          <a:pt x="96" y="53"/>
                        </a:lnTo>
                        <a:lnTo>
                          <a:pt x="96" y="56"/>
                        </a:lnTo>
                        <a:lnTo>
                          <a:pt x="98" y="59"/>
                        </a:lnTo>
                        <a:lnTo>
                          <a:pt x="96" y="63"/>
                        </a:lnTo>
                        <a:lnTo>
                          <a:pt x="96" y="65"/>
                        </a:lnTo>
                        <a:lnTo>
                          <a:pt x="96" y="69"/>
                        </a:lnTo>
                        <a:lnTo>
                          <a:pt x="96" y="74"/>
                        </a:lnTo>
                        <a:lnTo>
                          <a:pt x="95" y="76"/>
                        </a:lnTo>
                        <a:lnTo>
                          <a:pt x="95" y="81"/>
                        </a:lnTo>
                        <a:lnTo>
                          <a:pt x="94" y="83"/>
                        </a:lnTo>
                        <a:lnTo>
                          <a:pt x="94" y="88"/>
                        </a:lnTo>
                        <a:lnTo>
                          <a:pt x="93" y="90"/>
                        </a:lnTo>
                        <a:lnTo>
                          <a:pt x="92" y="94"/>
                        </a:lnTo>
                        <a:lnTo>
                          <a:pt x="92" y="97"/>
                        </a:lnTo>
                        <a:lnTo>
                          <a:pt x="90" y="101"/>
                        </a:lnTo>
                        <a:lnTo>
                          <a:pt x="89" y="105"/>
                        </a:lnTo>
                        <a:lnTo>
                          <a:pt x="89" y="108"/>
                        </a:lnTo>
                        <a:lnTo>
                          <a:pt x="87" y="112"/>
                        </a:lnTo>
                        <a:lnTo>
                          <a:pt x="87" y="116"/>
                        </a:lnTo>
                        <a:lnTo>
                          <a:pt x="86" y="119"/>
                        </a:lnTo>
                        <a:lnTo>
                          <a:pt x="85" y="122"/>
                        </a:lnTo>
                        <a:lnTo>
                          <a:pt x="85" y="126"/>
                        </a:lnTo>
                        <a:lnTo>
                          <a:pt x="83" y="129"/>
                        </a:lnTo>
                        <a:lnTo>
                          <a:pt x="82" y="133"/>
                        </a:lnTo>
                        <a:lnTo>
                          <a:pt x="82" y="137"/>
                        </a:lnTo>
                        <a:lnTo>
                          <a:pt x="80" y="140"/>
                        </a:lnTo>
                        <a:lnTo>
                          <a:pt x="80" y="144"/>
                        </a:lnTo>
                        <a:lnTo>
                          <a:pt x="79" y="147"/>
                        </a:lnTo>
                        <a:lnTo>
                          <a:pt x="77" y="151"/>
                        </a:lnTo>
                        <a:lnTo>
                          <a:pt x="76" y="154"/>
                        </a:lnTo>
                        <a:lnTo>
                          <a:pt x="76" y="158"/>
                        </a:lnTo>
                        <a:lnTo>
                          <a:pt x="76" y="162"/>
                        </a:lnTo>
                        <a:lnTo>
                          <a:pt x="76" y="165"/>
                        </a:lnTo>
                        <a:lnTo>
                          <a:pt x="75" y="169"/>
                        </a:lnTo>
                        <a:lnTo>
                          <a:pt x="75" y="172"/>
                        </a:lnTo>
                        <a:lnTo>
                          <a:pt x="74" y="175"/>
                        </a:lnTo>
                        <a:lnTo>
                          <a:pt x="74" y="178"/>
                        </a:lnTo>
                        <a:lnTo>
                          <a:pt x="74" y="182"/>
                        </a:lnTo>
                        <a:lnTo>
                          <a:pt x="75" y="184"/>
                        </a:lnTo>
                        <a:lnTo>
                          <a:pt x="75" y="188"/>
                        </a:lnTo>
                        <a:lnTo>
                          <a:pt x="76" y="191"/>
                        </a:lnTo>
                        <a:lnTo>
                          <a:pt x="76" y="195"/>
                        </a:lnTo>
                        <a:lnTo>
                          <a:pt x="77" y="197"/>
                        </a:lnTo>
                        <a:lnTo>
                          <a:pt x="76" y="202"/>
                        </a:lnTo>
                        <a:lnTo>
                          <a:pt x="76" y="207"/>
                        </a:lnTo>
                        <a:lnTo>
                          <a:pt x="76" y="210"/>
                        </a:lnTo>
                        <a:lnTo>
                          <a:pt x="76" y="215"/>
                        </a:lnTo>
                        <a:lnTo>
                          <a:pt x="75" y="220"/>
                        </a:lnTo>
                        <a:lnTo>
                          <a:pt x="74" y="224"/>
                        </a:lnTo>
                        <a:lnTo>
                          <a:pt x="74" y="228"/>
                        </a:lnTo>
                        <a:lnTo>
                          <a:pt x="74" y="233"/>
                        </a:lnTo>
                        <a:lnTo>
                          <a:pt x="74" y="237"/>
                        </a:lnTo>
                        <a:lnTo>
                          <a:pt x="74" y="241"/>
                        </a:lnTo>
                        <a:lnTo>
                          <a:pt x="74" y="246"/>
                        </a:lnTo>
                        <a:lnTo>
                          <a:pt x="74" y="251"/>
                        </a:lnTo>
                        <a:lnTo>
                          <a:pt x="74" y="255"/>
                        </a:lnTo>
                        <a:lnTo>
                          <a:pt x="74" y="259"/>
                        </a:lnTo>
                        <a:lnTo>
                          <a:pt x="74" y="264"/>
                        </a:lnTo>
                        <a:lnTo>
                          <a:pt x="74" y="268"/>
                        </a:lnTo>
                        <a:lnTo>
                          <a:pt x="74" y="272"/>
                        </a:lnTo>
                        <a:lnTo>
                          <a:pt x="74" y="277"/>
                        </a:lnTo>
                        <a:lnTo>
                          <a:pt x="74" y="281"/>
                        </a:lnTo>
                        <a:lnTo>
                          <a:pt x="74" y="285"/>
                        </a:lnTo>
                        <a:lnTo>
                          <a:pt x="74" y="290"/>
                        </a:lnTo>
                        <a:lnTo>
                          <a:pt x="75" y="293"/>
                        </a:lnTo>
                        <a:lnTo>
                          <a:pt x="76" y="298"/>
                        </a:lnTo>
                        <a:lnTo>
                          <a:pt x="76" y="303"/>
                        </a:lnTo>
                        <a:lnTo>
                          <a:pt x="76" y="306"/>
                        </a:lnTo>
                        <a:lnTo>
                          <a:pt x="76" y="311"/>
                        </a:lnTo>
                        <a:lnTo>
                          <a:pt x="76" y="316"/>
                        </a:lnTo>
                        <a:lnTo>
                          <a:pt x="76" y="319"/>
                        </a:lnTo>
                        <a:lnTo>
                          <a:pt x="77" y="324"/>
                        </a:lnTo>
                        <a:lnTo>
                          <a:pt x="77" y="329"/>
                        </a:lnTo>
                        <a:lnTo>
                          <a:pt x="79" y="332"/>
                        </a:lnTo>
                        <a:lnTo>
                          <a:pt x="79" y="336"/>
                        </a:lnTo>
                        <a:lnTo>
                          <a:pt x="79" y="341"/>
                        </a:lnTo>
                        <a:lnTo>
                          <a:pt x="80" y="346"/>
                        </a:lnTo>
                        <a:lnTo>
                          <a:pt x="80" y="349"/>
                        </a:lnTo>
                        <a:lnTo>
                          <a:pt x="81" y="354"/>
                        </a:lnTo>
                        <a:lnTo>
                          <a:pt x="82" y="357"/>
                        </a:lnTo>
                        <a:lnTo>
                          <a:pt x="82" y="362"/>
                        </a:lnTo>
                        <a:lnTo>
                          <a:pt x="82" y="366"/>
                        </a:lnTo>
                        <a:lnTo>
                          <a:pt x="85" y="369"/>
                        </a:lnTo>
                        <a:lnTo>
                          <a:pt x="85" y="374"/>
                        </a:lnTo>
                        <a:lnTo>
                          <a:pt x="85" y="378"/>
                        </a:lnTo>
                        <a:lnTo>
                          <a:pt x="86" y="382"/>
                        </a:lnTo>
                        <a:lnTo>
                          <a:pt x="87" y="387"/>
                        </a:lnTo>
                        <a:lnTo>
                          <a:pt x="87" y="391"/>
                        </a:lnTo>
                        <a:lnTo>
                          <a:pt x="89" y="395"/>
                        </a:lnTo>
                        <a:lnTo>
                          <a:pt x="89" y="400"/>
                        </a:lnTo>
                        <a:lnTo>
                          <a:pt x="90" y="404"/>
                        </a:lnTo>
                        <a:lnTo>
                          <a:pt x="92" y="407"/>
                        </a:lnTo>
                        <a:lnTo>
                          <a:pt x="92" y="412"/>
                        </a:lnTo>
                        <a:lnTo>
                          <a:pt x="93" y="416"/>
                        </a:lnTo>
                        <a:lnTo>
                          <a:pt x="94" y="420"/>
                        </a:lnTo>
                        <a:lnTo>
                          <a:pt x="94" y="424"/>
                        </a:lnTo>
                        <a:lnTo>
                          <a:pt x="95" y="429"/>
                        </a:lnTo>
                        <a:lnTo>
                          <a:pt x="96" y="433"/>
                        </a:lnTo>
                        <a:lnTo>
                          <a:pt x="98" y="437"/>
                        </a:lnTo>
                        <a:lnTo>
                          <a:pt x="99" y="440"/>
                        </a:lnTo>
                        <a:lnTo>
                          <a:pt x="100" y="445"/>
                        </a:lnTo>
                        <a:lnTo>
                          <a:pt x="101" y="449"/>
                        </a:lnTo>
                        <a:lnTo>
                          <a:pt x="102" y="454"/>
                        </a:lnTo>
                        <a:lnTo>
                          <a:pt x="103" y="458"/>
                        </a:lnTo>
                        <a:lnTo>
                          <a:pt x="105" y="462"/>
                        </a:lnTo>
                        <a:lnTo>
                          <a:pt x="106" y="467"/>
                        </a:lnTo>
                        <a:lnTo>
                          <a:pt x="107" y="471"/>
                        </a:lnTo>
                        <a:lnTo>
                          <a:pt x="103" y="474"/>
                        </a:lnTo>
                        <a:lnTo>
                          <a:pt x="99" y="477"/>
                        </a:lnTo>
                        <a:lnTo>
                          <a:pt x="94" y="481"/>
                        </a:lnTo>
                        <a:lnTo>
                          <a:pt x="90" y="484"/>
                        </a:lnTo>
                        <a:lnTo>
                          <a:pt x="87" y="488"/>
                        </a:lnTo>
                        <a:lnTo>
                          <a:pt x="82" y="492"/>
                        </a:lnTo>
                        <a:lnTo>
                          <a:pt x="77" y="494"/>
                        </a:lnTo>
                        <a:lnTo>
                          <a:pt x="74" y="499"/>
                        </a:lnTo>
                        <a:lnTo>
                          <a:pt x="68" y="495"/>
                        </a:lnTo>
                        <a:lnTo>
                          <a:pt x="64" y="493"/>
                        </a:lnTo>
                        <a:lnTo>
                          <a:pt x="58" y="489"/>
                        </a:lnTo>
                        <a:lnTo>
                          <a:pt x="55" y="487"/>
                        </a:lnTo>
                        <a:lnTo>
                          <a:pt x="51" y="483"/>
                        </a:lnTo>
                        <a:lnTo>
                          <a:pt x="48" y="481"/>
                        </a:lnTo>
                        <a:lnTo>
                          <a:pt x="44" y="477"/>
                        </a:lnTo>
                        <a:lnTo>
                          <a:pt x="41" y="475"/>
                        </a:lnTo>
                        <a:lnTo>
                          <a:pt x="37" y="471"/>
                        </a:lnTo>
                        <a:lnTo>
                          <a:pt x="33" y="467"/>
                        </a:lnTo>
                        <a:lnTo>
                          <a:pt x="31" y="463"/>
                        </a:lnTo>
                        <a:lnTo>
                          <a:pt x="29" y="459"/>
                        </a:lnTo>
                        <a:lnTo>
                          <a:pt x="26" y="456"/>
                        </a:lnTo>
                        <a:lnTo>
                          <a:pt x="23" y="451"/>
                        </a:lnTo>
                        <a:lnTo>
                          <a:pt x="20" y="448"/>
                        </a:lnTo>
                        <a:lnTo>
                          <a:pt x="19" y="444"/>
                        </a:lnTo>
                        <a:lnTo>
                          <a:pt x="17" y="439"/>
                        </a:lnTo>
                        <a:lnTo>
                          <a:pt x="16" y="435"/>
                        </a:lnTo>
                        <a:lnTo>
                          <a:pt x="13" y="430"/>
                        </a:lnTo>
                        <a:lnTo>
                          <a:pt x="12" y="426"/>
                        </a:lnTo>
                        <a:lnTo>
                          <a:pt x="11" y="421"/>
                        </a:lnTo>
                        <a:lnTo>
                          <a:pt x="9" y="417"/>
                        </a:lnTo>
                        <a:lnTo>
                          <a:pt x="9" y="412"/>
                        </a:lnTo>
                        <a:lnTo>
                          <a:pt x="7" y="407"/>
                        </a:lnTo>
                        <a:lnTo>
                          <a:pt x="6" y="402"/>
                        </a:lnTo>
                        <a:lnTo>
                          <a:pt x="5" y="398"/>
                        </a:lnTo>
                        <a:lnTo>
                          <a:pt x="4" y="392"/>
                        </a:lnTo>
                        <a:lnTo>
                          <a:pt x="4" y="387"/>
                        </a:lnTo>
                        <a:lnTo>
                          <a:pt x="3" y="382"/>
                        </a:lnTo>
                        <a:lnTo>
                          <a:pt x="3" y="378"/>
                        </a:lnTo>
                        <a:lnTo>
                          <a:pt x="1" y="372"/>
                        </a:lnTo>
                        <a:lnTo>
                          <a:pt x="1" y="367"/>
                        </a:lnTo>
                        <a:lnTo>
                          <a:pt x="1" y="362"/>
                        </a:lnTo>
                        <a:lnTo>
                          <a:pt x="0" y="357"/>
                        </a:lnTo>
                        <a:lnTo>
                          <a:pt x="0" y="351"/>
                        </a:lnTo>
                        <a:lnTo>
                          <a:pt x="0" y="347"/>
                        </a:lnTo>
                        <a:lnTo>
                          <a:pt x="0" y="341"/>
                        </a:lnTo>
                        <a:lnTo>
                          <a:pt x="0" y="336"/>
                        </a:lnTo>
                        <a:lnTo>
                          <a:pt x="0" y="330"/>
                        </a:lnTo>
                        <a:lnTo>
                          <a:pt x="0" y="325"/>
                        </a:lnTo>
                        <a:lnTo>
                          <a:pt x="0" y="319"/>
                        </a:lnTo>
                        <a:lnTo>
                          <a:pt x="0" y="313"/>
                        </a:lnTo>
                        <a:lnTo>
                          <a:pt x="0" y="309"/>
                        </a:lnTo>
                        <a:lnTo>
                          <a:pt x="0" y="304"/>
                        </a:lnTo>
                        <a:lnTo>
                          <a:pt x="0" y="298"/>
                        </a:lnTo>
                        <a:lnTo>
                          <a:pt x="0" y="292"/>
                        </a:lnTo>
                        <a:lnTo>
                          <a:pt x="0" y="287"/>
                        </a:lnTo>
                        <a:lnTo>
                          <a:pt x="1" y="281"/>
                        </a:lnTo>
                        <a:lnTo>
                          <a:pt x="1" y="275"/>
                        </a:lnTo>
                        <a:lnTo>
                          <a:pt x="1" y="271"/>
                        </a:lnTo>
                        <a:lnTo>
                          <a:pt x="1" y="266"/>
                        </a:lnTo>
                        <a:lnTo>
                          <a:pt x="1" y="260"/>
                        </a:lnTo>
                        <a:lnTo>
                          <a:pt x="1" y="255"/>
                        </a:lnTo>
                        <a:lnTo>
                          <a:pt x="1" y="251"/>
                        </a:lnTo>
                        <a:lnTo>
                          <a:pt x="1" y="245"/>
                        </a:lnTo>
                        <a:lnTo>
                          <a:pt x="1" y="240"/>
                        </a:lnTo>
                        <a:lnTo>
                          <a:pt x="1" y="235"/>
                        </a:lnTo>
                        <a:lnTo>
                          <a:pt x="1" y="230"/>
                        </a:lnTo>
                        <a:lnTo>
                          <a:pt x="1" y="224"/>
                        </a:lnTo>
                        <a:lnTo>
                          <a:pt x="1" y="220"/>
                        </a:lnTo>
                        <a:lnTo>
                          <a:pt x="0" y="215"/>
                        </a:lnTo>
                        <a:lnTo>
                          <a:pt x="0" y="210"/>
                        </a:lnTo>
                        <a:lnTo>
                          <a:pt x="0" y="205"/>
                        </a:lnTo>
                        <a:lnTo>
                          <a:pt x="0" y="201"/>
                        </a:lnTo>
                        <a:lnTo>
                          <a:pt x="0" y="197"/>
                        </a:lnTo>
                        <a:lnTo>
                          <a:pt x="0" y="194"/>
                        </a:lnTo>
                        <a:lnTo>
                          <a:pt x="0" y="190"/>
                        </a:lnTo>
                        <a:lnTo>
                          <a:pt x="0" y="188"/>
                        </a:lnTo>
                        <a:lnTo>
                          <a:pt x="0" y="183"/>
                        </a:lnTo>
                        <a:lnTo>
                          <a:pt x="1" y="181"/>
                        </a:lnTo>
                        <a:lnTo>
                          <a:pt x="1" y="177"/>
                        </a:lnTo>
                        <a:lnTo>
                          <a:pt x="1" y="173"/>
                        </a:lnTo>
                        <a:lnTo>
                          <a:pt x="1" y="170"/>
                        </a:lnTo>
                        <a:lnTo>
                          <a:pt x="1" y="166"/>
                        </a:lnTo>
                        <a:lnTo>
                          <a:pt x="1" y="163"/>
                        </a:lnTo>
                        <a:lnTo>
                          <a:pt x="3" y="159"/>
                        </a:lnTo>
                        <a:lnTo>
                          <a:pt x="3" y="156"/>
                        </a:lnTo>
                        <a:lnTo>
                          <a:pt x="3" y="153"/>
                        </a:lnTo>
                        <a:lnTo>
                          <a:pt x="3" y="150"/>
                        </a:lnTo>
                        <a:lnTo>
                          <a:pt x="3" y="146"/>
                        </a:lnTo>
                        <a:lnTo>
                          <a:pt x="3" y="143"/>
                        </a:lnTo>
                        <a:lnTo>
                          <a:pt x="3" y="139"/>
                        </a:lnTo>
                        <a:lnTo>
                          <a:pt x="3" y="135"/>
                        </a:lnTo>
                        <a:lnTo>
                          <a:pt x="4" y="132"/>
                        </a:lnTo>
                        <a:lnTo>
                          <a:pt x="4" y="129"/>
                        </a:lnTo>
                        <a:lnTo>
                          <a:pt x="4" y="126"/>
                        </a:lnTo>
                        <a:lnTo>
                          <a:pt x="4" y="121"/>
                        </a:lnTo>
                        <a:lnTo>
                          <a:pt x="5" y="119"/>
                        </a:lnTo>
                        <a:lnTo>
                          <a:pt x="5" y="115"/>
                        </a:lnTo>
                        <a:lnTo>
                          <a:pt x="5" y="112"/>
                        </a:lnTo>
                        <a:lnTo>
                          <a:pt x="6" y="108"/>
                        </a:lnTo>
                        <a:lnTo>
                          <a:pt x="6" y="106"/>
                        </a:lnTo>
                        <a:lnTo>
                          <a:pt x="6" y="101"/>
                        </a:lnTo>
                        <a:lnTo>
                          <a:pt x="6" y="99"/>
                        </a:lnTo>
                        <a:lnTo>
                          <a:pt x="7" y="95"/>
                        </a:lnTo>
                        <a:lnTo>
                          <a:pt x="9" y="91"/>
                        </a:lnTo>
                        <a:lnTo>
                          <a:pt x="9" y="88"/>
                        </a:lnTo>
                        <a:lnTo>
                          <a:pt x="9" y="86"/>
                        </a:lnTo>
                        <a:lnTo>
                          <a:pt x="9" y="81"/>
                        </a:lnTo>
                        <a:lnTo>
                          <a:pt x="10" y="78"/>
                        </a:lnTo>
                        <a:lnTo>
                          <a:pt x="11" y="75"/>
                        </a:lnTo>
                        <a:lnTo>
                          <a:pt x="11" y="71"/>
                        </a:lnTo>
                        <a:lnTo>
                          <a:pt x="12" y="68"/>
                        </a:lnTo>
                        <a:lnTo>
                          <a:pt x="13" y="65"/>
                        </a:lnTo>
                        <a:lnTo>
                          <a:pt x="13" y="62"/>
                        </a:lnTo>
                        <a:lnTo>
                          <a:pt x="14" y="59"/>
                        </a:lnTo>
                        <a:lnTo>
                          <a:pt x="16" y="56"/>
                        </a:lnTo>
                        <a:lnTo>
                          <a:pt x="17" y="53"/>
                        </a:lnTo>
                        <a:lnTo>
                          <a:pt x="18" y="50"/>
                        </a:lnTo>
                        <a:lnTo>
                          <a:pt x="19" y="48"/>
                        </a:lnTo>
                        <a:lnTo>
                          <a:pt x="20" y="44"/>
                        </a:lnTo>
                        <a:lnTo>
                          <a:pt x="22" y="42"/>
                        </a:lnTo>
                        <a:lnTo>
                          <a:pt x="23" y="38"/>
                        </a:lnTo>
                        <a:lnTo>
                          <a:pt x="24" y="36"/>
                        </a:lnTo>
                        <a:lnTo>
                          <a:pt x="26" y="32"/>
                        </a:lnTo>
                        <a:lnTo>
                          <a:pt x="28" y="30"/>
                        </a:lnTo>
                        <a:lnTo>
                          <a:pt x="29" y="27"/>
                        </a:lnTo>
                        <a:lnTo>
                          <a:pt x="31" y="24"/>
                        </a:lnTo>
                        <a:lnTo>
                          <a:pt x="32" y="21"/>
                        </a:lnTo>
                        <a:lnTo>
                          <a:pt x="35" y="19"/>
                        </a:lnTo>
                        <a:lnTo>
                          <a:pt x="38" y="14"/>
                        </a:lnTo>
                        <a:lnTo>
                          <a:pt x="44" y="10"/>
                        </a:lnTo>
                        <a:lnTo>
                          <a:pt x="45" y="7"/>
                        </a:lnTo>
                        <a:lnTo>
                          <a:pt x="48" y="5"/>
                        </a:lnTo>
                        <a:lnTo>
                          <a:pt x="51" y="2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38" name="Freeform 26">
                    <a:extLst>
                      <a:ext uri="{FF2B5EF4-FFF2-40B4-BE49-F238E27FC236}">
                        <a16:creationId xmlns:a16="http://schemas.microsoft.com/office/drawing/2014/main" id="{0A32B668-F73D-7B42-97CE-EE2B6473AD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36" y="1551"/>
                    <a:ext cx="53" cy="264"/>
                  </a:xfrm>
                  <a:custGeom>
                    <a:avLst/>
                    <a:gdLst>
                      <a:gd name="T0" fmla="*/ 0 w 159"/>
                      <a:gd name="T1" fmla="*/ 0 h 792"/>
                      <a:gd name="T2" fmla="*/ 0 w 159"/>
                      <a:gd name="T3" fmla="*/ 0 h 792"/>
                      <a:gd name="T4" fmla="*/ 0 w 159"/>
                      <a:gd name="T5" fmla="*/ 0 h 792"/>
                      <a:gd name="T6" fmla="*/ 0 w 159"/>
                      <a:gd name="T7" fmla="*/ 0 h 792"/>
                      <a:gd name="T8" fmla="*/ 0 w 159"/>
                      <a:gd name="T9" fmla="*/ 0 h 792"/>
                      <a:gd name="T10" fmla="*/ 0 w 159"/>
                      <a:gd name="T11" fmla="*/ 0 h 792"/>
                      <a:gd name="T12" fmla="*/ 0 w 159"/>
                      <a:gd name="T13" fmla="*/ 0 h 792"/>
                      <a:gd name="T14" fmla="*/ 0 w 159"/>
                      <a:gd name="T15" fmla="*/ 0 h 792"/>
                      <a:gd name="T16" fmla="*/ 0 w 159"/>
                      <a:gd name="T17" fmla="*/ 0 h 792"/>
                      <a:gd name="T18" fmla="*/ 0 w 159"/>
                      <a:gd name="T19" fmla="*/ 0 h 792"/>
                      <a:gd name="T20" fmla="*/ 0 w 159"/>
                      <a:gd name="T21" fmla="*/ 0 h 792"/>
                      <a:gd name="T22" fmla="*/ 0 w 159"/>
                      <a:gd name="T23" fmla="*/ 0 h 792"/>
                      <a:gd name="T24" fmla="*/ 0 w 159"/>
                      <a:gd name="T25" fmla="*/ 0 h 792"/>
                      <a:gd name="T26" fmla="*/ 0 w 159"/>
                      <a:gd name="T27" fmla="*/ 0 h 792"/>
                      <a:gd name="T28" fmla="*/ 0 w 159"/>
                      <a:gd name="T29" fmla="*/ 0 h 792"/>
                      <a:gd name="T30" fmla="*/ 0 w 159"/>
                      <a:gd name="T31" fmla="*/ 0 h 792"/>
                      <a:gd name="T32" fmla="*/ 0 w 159"/>
                      <a:gd name="T33" fmla="*/ 0 h 792"/>
                      <a:gd name="T34" fmla="*/ 0 w 159"/>
                      <a:gd name="T35" fmla="*/ 0 h 792"/>
                      <a:gd name="T36" fmla="*/ 0 w 159"/>
                      <a:gd name="T37" fmla="*/ 0 h 792"/>
                      <a:gd name="T38" fmla="*/ 0 w 159"/>
                      <a:gd name="T39" fmla="*/ 0 h 792"/>
                      <a:gd name="T40" fmla="*/ 0 w 159"/>
                      <a:gd name="T41" fmla="*/ 0 h 792"/>
                      <a:gd name="T42" fmla="*/ 0 w 159"/>
                      <a:gd name="T43" fmla="*/ 0 h 792"/>
                      <a:gd name="T44" fmla="*/ 0 w 159"/>
                      <a:gd name="T45" fmla="*/ 0 h 792"/>
                      <a:gd name="T46" fmla="*/ 0 w 159"/>
                      <a:gd name="T47" fmla="*/ 0 h 792"/>
                      <a:gd name="T48" fmla="*/ 0 w 159"/>
                      <a:gd name="T49" fmla="*/ 0 h 792"/>
                      <a:gd name="T50" fmla="*/ 0 w 159"/>
                      <a:gd name="T51" fmla="*/ 0 h 792"/>
                      <a:gd name="T52" fmla="*/ 0 w 159"/>
                      <a:gd name="T53" fmla="*/ 0 h 792"/>
                      <a:gd name="T54" fmla="*/ 0 w 159"/>
                      <a:gd name="T55" fmla="*/ 0 h 792"/>
                      <a:gd name="T56" fmla="*/ 0 w 159"/>
                      <a:gd name="T57" fmla="*/ 0 h 792"/>
                      <a:gd name="T58" fmla="*/ 0 w 159"/>
                      <a:gd name="T59" fmla="*/ 0 h 792"/>
                      <a:gd name="T60" fmla="*/ 0 w 159"/>
                      <a:gd name="T61" fmla="*/ 0 h 792"/>
                      <a:gd name="T62" fmla="*/ 0 w 159"/>
                      <a:gd name="T63" fmla="*/ 0 h 792"/>
                      <a:gd name="T64" fmla="*/ 0 w 159"/>
                      <a:gd name="T65" fmla="*/ 0 h 792"/>
                      <a:gd name="T66" fmla="*/ 0 w 159"/>
                      <a:gd name="T67" fmla="*/ 0 h 792"/>
                      <a:gd name="T68" fmla="*/ 0 w 159"/>
                      <a:gd name="T69" fmla="*/ 0 h 792"/>
                      <a:gd name="T70" fmla="*/ 0 w 159"/>
                      <a:gd name="T71" fmla="*/ 0 h 792"/>
                      <a:gd name="T72" fmla="*/ 0 w 159"/>
                      <a:gd name="T73" fmla="*/ 0 h 792"/>
                      <a:gd name="T74" fmla="*/ 0 w 159"/>
                      <a:gd name="T75" fmla="*/ 0 h 792"/>
                      <a:gd name="T76" fmla="*/ 0 w 159"/>
                      <a:gd name="T77" fmla="*/ 0 h 792"/>
                      <a:gd name="T78" fmla="*/ 0 w 159"/>
                      <a:gd name="T79" fmla="*/ 0 h 792"/>
                      <a:gd name="T80" fmla="*/ 0 w 159"/>
                      <a:gd name="T81" fmla="*/ 0 h 792"/>
                      <a:gd name="T82" fmla="*/ 0 w 159"/>
                      <a:gd name="T83" fmla="*/ 0 h 792"/>
                      <a:gd name="T84" fmla="*/ 0 w 159"/>
                      <a:gd name="T85" fmla="*/ 0 h 792"/>
                      <a:gd name="T86" fmla="*/ 0 w 159"/>
                      <a:gd name="T87" fmla="*/ 0 h 79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59"/>
                      <a:gd name="T133" fmla="*/ 0 h 792"/>
                      <a:gd name="T134" fmla="*/ 159 w 159"/>
                      <a:gd name="T135" fmla="*/ 792 h 79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59" h="792">
                        <a:moveTo>
                          <a:pt x="144" y="0"/>
                        </a:moveTo>
                        <a:lnTo>
                          <a:pt x="58" y="8"/>
                        </a:lnTo>
                        <a:lnTo>
                          <a:pt x="60" y="23"/>
                        </a:lnTo>
                        <a:lnTo>
                          <a:pt x="60" y="38"/>
                        </a:lnTo>
                        <a:lnTo>
                          <a:pt x="63" y="52"/>
                        </a:lnTo>
                        <a:lnTo>
                          <a:pt x="64" y="67"/>
                        </a:lnTo>
                        <a:lnTo>
                          <a:pt x="65" y="81"/>
                        </a:lnTo>
                        <a:lnTo>
                          <a:pt x="65" y="95"/>
                        </a:lnTo>
                        <a:lnTo>
                          <a:pt x="66" y="109"/>
                        </a:lnTo>
                        <a:lnTo>
                          <a:pt x="67" y="124"/>
                        </a:lnTo>
                        <a:lnTo>
                          <a:pt x="68" y="137"/>
                        </a:lnTo>
                        <a:lnTo>
                          <a:pt x="70" y="151"/>
                        </a:lnTo>
                        <a:lnTo>
                          <a:pt x="70" y="165"/>
                        </a:lnTo>
                        <a:lnTo>
                          <a:pt x="71" y="179"/>
                        </a:lnTo>
                        <a:lnTo>
                          <a:pt x="71" y="192"/>
                        </a:lnTo>
                        <a:lnTo>
                          <a:pt x="72" y="205"/>
                        </a:lnTo>
                        <a:lnTo>
                          <a:pt x="72" y="219"/>
                        </a:lnTo>
                        <a:lnTo>
                          <a:pt x="73" y="233"/>
                        </a:lnTo>
                        <a:lnTo>
                          <a:pt x="73" y="246"/>
                        </a:lnTo>
                        <a:lnTo>
                          <a:pt x="73" y="258"/>
                        </a:lnTo>
                        <a:lnTo>
                          <a:pt x="73" y="271"/>
                        </a:lnTo>
                        <a:lnTo>
                          <a:pt x="73" y="284"/>
                        </a:lnTo>
                        <a:lnTo>
                          <a:pt x="73" y="297"/>
                        </a:lnTo>
                        <a:lnTo>
                          <a:pt x="73" y="310"/>
                        </a:lnTo>
                        <a:lnTo>
                          <a:pt x="73" y="322"/>
                        </a:lnTo>
                        <a:lnTo>
                          <a:pt x="73" y="335"/>
                        </a:lnTo>
                        <a:lnTo>
                          <a:pt x="72" y="347"/>
                        </a:lnTo>
                        <a:lnTo>
                          <a:pt x="72" y="360"/>
                        </a:lnTo>
                        <a:lnTo>
                          <a:pt x="71" y="372"/>
                        </a:lnTo>
                        <a:lnTo>
                          <a:pt x="71" y="385"/>
                        </a:lnTo>
                        <a:lnTo>
                          <a:pt x="70" y="395"/>
                        </a:lnTo>
                        <a:lnTo>
                          <a:pt x="70" y="407"/>
                        </a:lnTo>
                        <a:lnTo>
                          <a:pt x="68" y="420"/>
                        </a:lnTo>
                        <a:lnTo>
                          <a:pt x="68" y="432"/>
                        </a:lnTo>
                        <a:lnTo>
                          <a:pt x="67" y="443"/>
                        </a:lnTo>
                        <a:lnTo>
                          <a:pt x="66" y="455"/>
                        </a:lnTo>
                        <a:lnTo>
                          <a:pt x="65" y="467"/>
                        </a:lnTo>
                        <a:lnTo>
                          <a:pt x="64" y="479"/>
                        </a:lnTo>
                        <a:lnTo>
                          <a:pt x="63" y="488"/>
                        </a:lnTo>
                        <a:lnTo>
                          <a:pt x="61" y="500"/>
                        </a:lnTo>
                        <a:lnTo>
                          <a:pt x="60" y="512"/>
                        </a:lnTo>
                        <a:lnTo>
                          <a:pt x="58" y="522"/>
                        </a:lnTo>
                        <a:lnTo>
                          <a:pt x="57" y="533"/>
                        </a:lnTo>
                        <a:lnTo>
                          <a:pt x="54" y="544"/>
                        </a:lnTo>
                        <a:lnTo>
                          <a:pt x="53" y="554"/>
                        </a:lnTo>
                        <a:lnTo>
                          <a:pt x="52" y="565"/>
                        </a:lnTo>
                        <a:lnTo>
                          <a:pt x="49" y="576"/>
                        </a:lnTo>
                        <a:lnTo>
                          <a:pt x="47" y="587"/>
                        </a:lnTo>
                        <a:lnTo>
                          <a:pt x="46" y="597"/>
                        </a:lnTo>
                        <a:lnTo>
                          <a:pt x="45" y="608"/>
                        </a:lnTo>
                        <a:lnTo>
                          <a:pt x="42" y="617"/>
                        </a:lnTo>
                        <a:lnTo>
                          <a:pt x="40" y="628"/>
                        </a:lnTo>
                        <a:lnTo>
                          <a:pt x="38" y="638"/>
                        </a:lnTo>
                        <a:lnTo>
                          <a:pt x="34" y="648"/>
                        </a:lnTo>
                        <a:lnTo>
                          <a:pt x="32" y="658"/>
                        </a:lnTo>
                        <a:lnTo>
                          <a:pt x="29" y="667"/>
                        </a:lnTo>
                        <a:lnTo>
                          <a:pt x="27" y="677"/>
                        </a:lnTo>
                        <a:lnTo>
                          <a:pt x="25" y="686"/>
                        </a:lnTo>
                        <a:lnTo>
                          <a:pt x="21" y="696"/>
                        </a:lnTo>
                        <a:lnTo>
                          <a:pt x="19" y="706"/>
                        </a:lnTo>
                        <a:lnTo>
                          <a:pt x="15" y="715"/>
                        </a:lnTo>
                        <a:lnTo>
                          <a:pt x="11" y="724"/>
                        </a:lnTo>
                        <a:lnTo>
                          <a:pt x="9" y="734"/>
                        </a:lnTo>
                        <a:lnTo>
                          <a:pt x="6" y="743"/>
                        </a:lnTo>
                        <a:lnTo>
                          <a:pt x="2" y="752"/>
                        </a:lnTo>
                        <a:lnTo>
                          <a:pt x="0" y="762"/>
                        </a:lnTo>
                        <a:lnTo>
                          <a:pt x="80" y="792"/>
                        </a:lnTo>
                        <a:lnTo>
                          <a:pt x="83" y="782"/>
                        </a:lnTo>
                        <a:lnTo>
                          <a:pt x="86" y="773"/>
                        </a:lnTo>
                        <a:lnTo>
                          <a:pt x="90" y="763"/>
                        </a:lnTo>
                        <a:lnTo>
                          <a:pt x="93" y="754"/>
                        </a:lnTo>
                        <a:lnTo>
                          <a:pt x="96" y="743"/>
                        </a:lnTo>
                        <a:lnTo>
                          <a:pt x="99" y="734"/>
                        </a:lnTo>
                        <a:lnTo>
                          <a:pt x="103" y="723"/>
                        </a:lnTo>
                        <a:lnTo>
                          <a:pt x="105" y="714"/>
                        </a:lnTo>
                        <a:lnTo>
                          <a:pt x="108" y="703"/>
                        </a:lnTo>
                        <a:lnTo>
                          <a:pt x="111" y="692"/>
                        </a:lnTo>
                        <a:lnTo>
                          <a:pt x="115" y="682"/>
                        </a:lnTo>
                        <a:lnTo>
                          <a:pt x="117" y="671"/>
                        </a:lnTo>
                        <a:lnTo>
                          <a:pt x="119" y="661"/>
                        </a:lnTo>
                        <a:lnTo>
                          <a:pt x="122" y="651"/>
                        </a:lnTo>
                        <a:lnTo>
                          <a:pt x="124" y="640"/>
                        </a:lnTo>
                        <a:lnTo>
                          <a:pt x="128" y="629"/>
                        </a:lnTo>
                        <a:lnTo>
                          <a:pt x="129" y="617"/>
                        </a:lnTo>
                        <a:lnTo>
                          <a:pt x="131" y="607"/>
                        </a:lnTo>
                        <a:lnTo>
                          <a:pt x="134" y="595"/>
                        </a:lnTo>
                        <a:lnTo>
                          <a:pt x="136" y="584"/>
                        </a:lnTo>
                        <a:lnTo>
                          <a:pt x="137" y="572"/>
                        </a:lnTo>
                        <a:lnTo>
                          <a:pt x="138" y="562"/>
                        </a:lnTo>
                        <a:lnTo>
                          <a:pt x="141" y="550"/>
                        </a:lnTo>
                        <a:lnTo>
                          <a:pt x="143" y="539"/>
                        </a:lnTo>
                        <a:lnTo>
                          <a:pt x="144" y="526"/>
                        </a:lnTo>
                        <a:lnTo>
                          <a:pt x="146" y="515"/>
                        </a:lnTo>
                        <a:lnTo>
                          <a:pt x="147" y="503"/>
                        </a:lnTo>
                        <a:lnTo>
                          <a:pt x="149" y="492"/>
                        </a:lnTo>
                        <a:lnTo>
                          <a:pt x="150" y="480"/>
                        </a:lnTo>
                        <a:lnTo>
                          <a:pt x="151" y="468"/>
                        </a:lnTo>
                        <a:lnTo>
                          <a:pt x="153" y="456"/>
                        </a:lnTo>
                        <a:lnTo>
                          <a:pt x="154" y="443"/>
                        </a:lnTo>
                        <a:lnTo>
                          <a:pt x="154" y="430"/>
                        </a:lnTo>
                        <a:lnTo>
                          <a:pt x="156" y="418"/>
                        </a:lnTo>
                        <a:lnTo>
                          <a:pt x="156" y="405"/>
                        </a:lnTo>
                        <a:lnTo>
                          <a:pt x="156" y="393"/>
                        </a:lnTo>
                        <a:lnTo>
                          <a:pt x="157" y="380"/>
                        </a:lnTo>
                        <a:lnTo>
                          <a:pt x="157" y="367"/>
                        </a:lnTo>
                        <a:lnTo>
                          <a:pt x="159" y="354"/>
                        </a:lnTo>
                        <a:lnTo>
                          <a:pt x="159" y="342"/>
                        </a:lnTo>
                        <a:lnTo>
                          <a:pt x="159" y="328"/>
                        </a:lnTo>
                        <a:lnTo>
                          <a:pt x="159" y="315"/>
                        </a:lnTo>
                        <a:lnTo>
                          <a:pt x="159" y="302"/>
                        </a:lnTo>
                        <a:lnTo>
                          <a:pt x="159" y="289"/>
                        </a:lnTo>
                        <a:lnTo>
                          <a:pt x="159" y="274"/>
                        </a:lnTo>
                        <a:lnTo>
                          <a:pt x="159" y="260"/>
                        </a:lnTo>
                        <a:lnTo>
                          <a:pt x="159" y="248"/>
                        </a:lnTo>
                        <a:lnTo>
                          <a:pt x="159" y="234"/>
                        </a:lnTo>
                        <a:lnTo>
                          <a:pt x="159" y="220"/>
                        </a:lnTo>
                        <a:lnTo>
                          <a:pt x="159" y="205"/>
                        </a:lnTo>
                        <a:lnTo>
                          <a:pt x="157" y="191"/>
                        </a:lnTo>
                        <a:lnTo>
                          <a:pt x="157" y="177"/>
                        </a:lnTo>
                        <a:lnTo>
                          <a:pt x="156" y="163"/>
                        </a:lnTo>
                        <a:lnTo>
                          <a:pt x="156" y="148"/>
                        </a:lnTo>
                        <a:lnTo>
                          <a:pt x="154" y="134"/>
                        </a:lnTo>
                        <a:lnTo>
                          <a:pt x="154" y="120"/>
                        </a:lnTo>
                        <a:lnTo>
                          <a:pt x="153" y="105"/>
                        </a:lnTo>
                        <a:lnTo>
                          <a:pt x="151" y="90"/>
                        </a:lnTo>
                        <a:lnTo>
                          <a:pt x="151" y="76"/>
                        </a:lnTo>
                        <a:lnTo>
                          <a:pt x="149" y="61"/>
                        </a:lnTo>
                        <a:lnTo>
                          <a:pt x="148" y="45"/>
                        </a:lnTo>
                        <a:lnTo>
                          <a:pt x="147" y="30"/>
                        </a:lnTo>
                        <a:lnTo>
                          <a:pt x="146" y="16"/>
                        </a:lnTo>
                        <a:lnTo>
                          <a:pt x="14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39" name="Freeform 27">
                    <a:extLst>
                      <a:ext uri="{FF2B5EF4-FFF2-40B4-BE49-F238E27FC236}">
                        <a16:creationId xmlns:a16="http://schemas.microsoft.com/office/drawing/2014/main" id="{4FBA7575-D33E-E940-BCF4-A9FB8A5ECD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45" y="1557"/>
                    <a:ext cx="318" cy="269"/>
                  </a:xfrm>
                  <a:custGeom>
                    <a:avLst/>
                    <a:gdLst>
                      <a:gd name="T0" fmla="*/ 0 w 954"/>
                      <a:gd name="T1" fmla="*/ 0 h 808"/>
                      <a:gd name="T2" fmla="*/ 0 w 954"/>
                      <a:gd name="T3" fmla="*/ 0 h 808"/>
                      <a:gd name="T4" fmla="*/ 0 w 954"/>
                      <a:gd name="T5" fmla="*/ 0 h 808"/>
                      <a:gd name="T6" fmla="*/ 0 w 954"/>
                      <a:gd name="T7" fmla="*/ 0 h 808"/>
                      <a:gd name="T8" fmla="*/ 0 w 954"/>
                      <a:gd name="T9" fmla="*/ 0 h 808"/>
                      <a:gd name="T10" fmla="*/ 0 w 954"/>
                      <a:gd name="T11" fmla="*/ 0 h 808"/>
                      <a:gd name="T12" fmla="*/ 0 w 954"/>
                      <a:gd name="T13" fmla="*/ 0 h 808"/>
                      <a:gd name="T14" fmla="*/ 0 w 954"/>
                      <a:gd name="T15" fmla="*/ 0 h 808"/>
                      <a:gd name="T16" fmla="*/ 0 w 954"/>
                      <a:gd name="T17" fmla="*/ 0 h 808"/>
                      <a:gd name="T18" fmla="*/ 0 w 954"/>
                      <a:gd name="T19" fmla="*/ 0 h 808"/>
                      <a:gd name="T20" fmla="*/ 0 w 954"/>
                      <a:gd name="T21" fmla="*/ 0 h 808"/>
                      <a:gd name="T22" fmla="*/ 0 w 954"/>
                      <a:gd name="T23" fmla="*/ 0 h 808"/>
                      <a:gd name="T24" fmla="*/ 0 w 954"/>
                      <a:gd name="T25" fmla="*/ 0 h 808"/>
                      <a:gd name="T26" fmla="*/ 0 w 954"/>
                      <a:gd name="T27" fmla="*/ 0 h 808"/>
                      <a:gd name="T28" fmla="*/ 0 w 954"/>
                      <a:gd name="T29" fmla="*/ 0 h 808"/>
                      <a:gd name="T30" fmla="*/ 0 w 954"/>
                      <a:gd name="T31" fmla="*/ 0 h 808"/>
                      <a:gd name="T32" fmla="*/ 0 w 954"/>
                      <a:gd name="T33" fmla="*/ 0 h 808"/>
                      <a:gd name="T34" fmla="*/ 0 w 954"/>
                      <a:gd name="T35" fmla="*/ 0 h 808"/>
                      <a:gd name="T36" fmla="*/ 0 w 954"/>
                      <a:gd name="T37" fmla="*/ 0 h 808"/>
                      <a:gd name="T38" fmla="*/ 0 w 954"/>
                      <a:gd name="T39" fmla="*/ 0 h 808"/>
                      <a:gd name="T40" fmla="*/ 0 w 954"/>
                      <a:gd name="T41" fmla="*/ 0 h 808"/>
                      <a:gd name="T42" fmla="*/ 0 w 954"/>
                      <a:gd name="T43" fmla="*/ 0 h 808"/>
                      <a:gd name="T44" fmla="*/ 0 w 954"/>
                      <a:gd name="T45" fmla="*/ 0 h 808"/>
                      <a:gd name="T46" fmla="*/ 0 w 954"/>
                      <a:gd name="T47" fmla="*/ 0 h 808"/>
                      <a:gd name="T48" fmla="*/ 0 w 954"/>
                      <a:gd name="T49" fmla="*/ 0 h 808"/>
                      <a:gd name="T50" fmla="*/ 0 w 954"/>
                      <a:gd name="T51" fmla="*/ 0 h 808"/>
                      <a:gd name="T52" fmla="*/ 0 w 954"/>
                      <a:gd name="T53" fmla="*/ 0 h 808"/>
                      <a:gd name="T54" fmla="*/ 0 w 954"/>
                      <a:gd name="T55" fmla="*/ 0 h 808"/>
                      <a:gd name="T56" fmla="*/ 0 w 954"/>
                      <a:gd name="T57" fmla="*/ 0 h 808"/>
                      <a:gd name="T58" fmla="*/ 0 w 954"/>
                      <a:gd name="T59" fmla="*/ 0 h 808"/>
                      <a:gd name="T60" fmla="*/ 0 w 954"/>
                      <a:gd name="T61" fmla="*/ 0 h 808"/>
                      <a:gd name="T62" fmla="*/ 0 w 954"/>
                      <a:gd name="T63" fmla="*/ 0 h 808"/>
                      <a:gd name="T64" fmla="*/ 0 w 954"/>
                      <a:gd name="T65" fmla="*/ 0 h 808"/>
                      <a:gd name="T66" fmla="*/ 0 w 954"/>
                      <a:gd name="T67" fmla="*/ 0 h 808"/>
                      <a:gd name="T68" fmla="*/ 0 w 954"/>
                      <a:gd name="T69" fmla="*/ 0 h 808"/>
                      <a:gd name="T70" fmla="*/ 0 w 954"/>
                      <a:gd name="T71" fmla="*/ 0 h 808"/>
                      <a:gd name="T72" fmla="*/ 0 w 954"/>
                      <a:gd name="T73" fmla="*/ 0 h 808"/>
                      <a:gd name="T74" fmla="*/ 0 w 954"/>
                      <a:gd name="T75" fmla="*/ 0 h 808"/>
                      <a:gd name="T76" fmla="*/ 0 w 954"/>
                      <a:gd name="T77" fmla="*/ 0 h 808"/>
                      <a:gd name="T78" fmla="*/ 0 w 954"/>
                      <a:gd name="T79" fmla="*/ 0 h 808"/>
                      <a:gd name="T80" fmla="*/ 0 w 954"/>
                      <a:gd name="T81" fmla="*/ 0 h 808"/>
                      <a:gd name="T82" fmla="*/ 0 w 954"/>
                      <a:gd name="T83" fmla="*/ 0 h 808"/>
                      <a:gd name="T84" fmla="*/ 0 w 954"/>
                      <a:gd name="T85" fmla="*/ 0 h 808"/>
                      <a:gd name="T86" fmla="*/ 0 w 954"/>
                      <a:gd name="T87" fmla="*/ 0 h 808"/>
                      <a:gd name="T88" fmla="*/ 0 w 954"/>
                      <a:gd name="T89" fmla="*/ 0 h 808"/>
                      <a:gd name="T90" fmla="*/ 0 w 954"/>
                      <a:gd name="T91" fmla="*/ 0 h 808"/>
                      <a:gd name="T92" fmla="*/ 0 w 954"/>
                      <a:gd name="T93" fmla="*/ 0 h 808"/>
                      <a:gd name="T94" fmla="*/ 0 w 954"/>
                      <a:gd name="T95" fmla="*/ 0 h 808"/>
                      <a:gd name="T96" fmla="*/ 0 w 954"/>
                      <a:gd name="T97" fmla="*/ 0 h 808"/>
                      <a:gd name="T98" fmla="*/ 0 w 954"/>
                      <a:gd name="T99" fmla="*/ 0 h 808"/>
                      <a:gd name="T100" fmla="*/ 0 w 954"/>
                      <a:gd name="T101" fmla="*/ 0 h 808"/>
                      <a:gd name="T102" fmla="*/ 0 w 954"/>
                      <a:gd name="T103" fmla="*/ 0 h 808"/>
                      <a:gd name="T104" fmla="*/ 0 w 954"/>
                      <a:gd name="T105" fmla="*/ 0 h 808"/>
                      <a:gd name="T106" fmla="*/ 0 w 954"/>
                      <a:gd name="T107" fmla="*/ 0 h 808"/>
                      <a:gd name="T108" fmla="*/ 0 w 954"/>
                      <a:gd name="T109" fmla="*/ 0 h 808"/>
                      <a:gd name="T110" fmla="*/ 0 w 954"/>
                      <a:gd name="T111" fmla="*/ 0 h 808"/>
                      <a:gd name="T112" fmla="*/ 0 w 954"/>
                      <a:gd name="T113" fmla="*/ 0 h 808"/>
                      <a:gd name="T114" fmla="*/ 0 w 954"/>
                      <a:gd name="T115" fmla="*/ 0 h 808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w 954"/>
                      <a:gd name="T175" fmla="*/ 0 h 808"/>
                      <a:gd name="T176" fmla="*/ 954 w 954"/>
                      <a:gd name="T177" fmla="*/ 808 h 808"/>
                    </a:gdLst>
                    <a:ahLst/>
                    <a:cxnLst>
                      <a:cxn ang="T116">
                        <a:pos x="T0" y="T1"/>
                      </a:cxn>
                      <a:cxn ang="T117">
                        <a:pos x="T2" y="T3"/>
                      </a:cxn>
                      <a:cxn ang="T118">
                        <a:pos x="T4" y="T5"/>
                      </a:cxn>
                      <a:cxn ang="T119">
                        <a:pos x="T6" y="T7"/>
                      </a:cxn>
                      <a:cxn ang="T120">
                        <a:pos x="T8" y="T9"/>
                      </a:cxn>
                      <a:cxn ang="T121">
                        <a:pos x="T10" y="T11"/>
                      </a:cxn>
                      <a:cxn ang="T122">
                        <a:pos x="T12" y="T13"/>
                      </a:cxn>
                      <a:cxn ang="T123">
                        <a:pos x="T14" y="T15"/>
                      </a:cxn>
                      <a:cxn ang="T124">
                        <a:pos x="T16" y="T17"/>
                      </a:cxn>
                      <a:cxn ang="T125">
                        <a:pos x="T18" y="T19"/>
                      </a:cxn>
                      <a:cxn ang="T126">
                        <a:pos x="T20" y="T21"/>
                      </a:cxn>
                      <a:cxn ang="T127">
                        <a:pos x="T22" y="T23"/>
                      </a:cxn>
                      <a:cxn ang="T128">
                        <a:pos x="T24" y="T25"/>
                      </a:cxn>
                      <a:cxn ang="T129">
                        <a:pos x="T26" y="T27"/>
                      </a:cxn>
                      <a:cxn ang="T130">
                        <a:pos x="T28" y="T29"/>
                      </a:cxn>
                      <a:cxn ang="T131">
                        <a:pos x="T30" y="T31"/>
                      </a:cxn>
                      <a:cxn ang="T132">
                        <a:pos x="T32" y="T33"/>
                      </a:cxn>
                      <a:cxn ang="T133">
                        <a:pos x="T34" y="T35"/>
                      </a:cxn>
                      <a:cxn ang="T134">
                        <a:pos x="T36" y="T37"/>
                      </a:cxn>
                      <a:cxn ang="T135">
                        <a:pos x="T38" y="T39"/>
                      </a:cxn>
                      <a:cxn ang="T136">
                        <a:pos x="T40" y="T41"/>
                      </a:cxn>
                      <a:cxn ang="T137">
                        <a:pos x="T42" y="T43"/>
                      </a:cxn>
                      <a:cxn ang="T138">
                        <a:pos x="T44" y="T45"/>
                      </a:cxn>
                      <a:cxn ang="T139">
                        <a:pos x="T46" y="T47"/>
                      </a:cxn>
                      <a:cxn ang="T140">
                        <a:pos x="T48" y="T49"/>
                      </a:cxn>
                      <a:cxn ang="T141">
                        <a:pos x="T50" y="T51"/>
                      </a:cxn>
                      <a:cxn ang="T142">
                        <a:pos x="T52" y="T53"/>
                      </a:cxn>
                      <a:cxn ang="T143">
                        <a:pos x="T54" y="T55"/>
                      </a:cxn>
                      <a:cxn ang="T144">
                        <a:pos x="T56" y="T57"/>
                      </a:cxn>
                      <a:cxn ang="T145">
                        <a:pos x="T58" y="T59"/>
                      </a:cxn>
                      <a:cxn ang="T146">
                        <a:pos x="T60" y="T61"/>
                      </a:cxn>
                      <a:cxn ang="T147">
                        <a:pos x="T62" y="T63"/>
                      </a:cxn>
                      <a:cxn ang="T148">
                        <a:pos x="T64" y="T65"/>
                      </a:cxn>
                      <a:cxn ang="T149">
                        <a:pos x="T66" y="T67"/>
                      </a:cxn>
                      <a:cxn ang="T150">
                        <a:pos x="T68" y="T69"/>
                      </a:cxn>
                      <a:cxn ang="T151">
                        <a:pos x="T70" y="T71"/>
                      </a:cxn>
                      <a:cxn ang="T152">
                        <a:pos x="T72" y="T73"/>
                      </a:cxn>
                      <a:cxn ang="T153">
                        <a:pos x="T74" y="T75"/>
                      </a:cxn>
                      <a:cxn ang="T154">
                        <a:pos x="T76" y="T77"/>
                      </a:cxn>
                      <a:cxn ang="T155">
                        <a:pos x="T78" y="T79"/>
                      </a:cxn>
                      <a:cxn ang="T156">
                        <a:pos x="T80" y="T81"/>
                      </a:cxn>
                      <a:cxn ang="T157">
                        <a:pos x="T82" y="T83"/>
                      </a:cxn>
                      <a:cxn ang="T158">
                        <a:pos x="T84" y="T85"/>
                      </a:cxn>
                      <a:cxn ang="T159">
                        <a:pos x="T86" y="T87"/>
                      </a:cxn>
                      <a:cxn ang="T160">
                        <a:pos x="T88" y="T89"/>
                      </a:cxn>
                      <a:cxn ang="T161">
                        <a:pos x="T90" y="T91"/>
                      </a:cxn>
                      <a:cxn ang="T162">
                        <a:pos x="T92" y="T93"/>
                      </a:cxn>
                      <a:cxn ang="T163">
                        <a:pos x="T94" y="T95"/>
                      </a:cxn>
                      <a:cxn ang="T164">
                        <a:pos x="T96" y="T97"/>
                      </a:cxn>
                      <a:cxn ang="T165">
                        <a:pos x="T98" y="T99"/>
                      </a:cxn>
                      <a:cxn ang="T166">
                        <a:pos x="T100" y="T101"/>
                      </a:cxn>
                      <a:cxn ang="T167">
                        <a:pos x="T102" y="T103"/>
                      </a:cxn>
                      <a:cxn ang="T168">
                        <a:pos x="T104" y="T105"/>
                      </a:cxn>
                      <a:cxn ang="T169">
                        <a:pos x="T106" y="T107"/>
                      </a:cxn>
                      <a:cxn ang="T170">
                        <a:pos x="T108" y="T109"/>
                      </a:cxn>
                      <a:cxn ang="T171">
                        <a:pos x="T110" y="T111"/>
                      </a:cxn>
                      <a:cxn ang="T172">
                        <a:pos x="T112" y="T113"/>
                      </a:cxn>
                      <a:cxn ang="T173">
                        <a:pos x="T114" y="T115"/>
                      </a:cxn>
                    </a:cxnLst>
                    <a:rect l="T174" t="T175" r="T176" b="T177"/>
                    <a:pathLst>
                      <a:path w="954" h="808">
                        <a:moveTo>
                          <a:pt x="932" y="710"/>
                        </a:moveTo>
                        <a:lnTo>
                          <a:pt x="916" y="711"/>
                        </a:lnTo>
                        <a:lnTo>
                          <a:pt x="899" y="711"/>
                        </a:lnTo>
                        <a:lnTo>
                          <a:pt x="882" y="712"/>
                        </a:lnTo>
                        <a:lnTo>
                          <a:pt x="865" y="712"/>
                        </a:lnTo>
                        <a:lnTo>
                          <a:pt x="849" y="713"/>
                        </a:lnTo>
                        <a:lnTo>
                          <a:pt x="832" y="714"/>
                        </a:lnTo>
                        <a:lnTo>
                          <a:pt x="814" y="714"/>
                        </a:lnTo>
                        <a:lnTo>
                          <a:pt x="799" y="716"/>
                        </a:lnTo>
                        <a:lnTo>
                          <a:pt x="782" y="716"/>
                        </a:lnTo>
                        <a:lnTo>
                          <a:pt x="764" y="717"/>
                        </a:lnTo>
                        <a:lnTo>
                          <a:pt x="748" y="717"/>
                        </a:lnTo>
                        <a:lnTo>
                          <a:pt x="731" y="717"/>
                        </a:lnTo>
                        <a:lnTo>
                          <a:pt x="715" y="717"/>
                        </a:lnTo>
                        <a:lnTo>
                          <a:pt x="698" y="718"/>
                        </a:lnTo>
                        <a:lnTo>
                          <a:pt x="681" y="718"/>
                        </a:lnTo>
                        <a:lnTo>
                          <a:pt x="666" y="719"/>
                        </a:lnTo>
                        <a:lnTo>
                          <a:pt x="648" y="719"/>
                        </a:lnTo>
                        <a:lnTo>
                          <a:pt x="633" y="720"/>
                        </a:lnTo>
                        <a:lnTo>
                          <a:pt x="615" y="720"/>
                        </a:lnTo>
                        <a:lnTo>
                          <a:pt x="600" y="720"/>
                        </a:lnTo>
                        <a:lnTo>
                          <a:pt x="583" y="720"/>
                        </a:lnTo>
                        <a:lnTo>
                          <a:pt x="566" y="720"/>
                        </a:lnTo>
                        <a:lnTo>
                          <a:pt x="552" y="720"/>
                        </a:lnTo>
                        <a:lnTo>
                          <a:pt x="535" y="721"/>
                        </a:lnTo>
                        <a:lnTo>
                          <a:pt x="520" y="721"/>
                        </a:lnTo>
                        <a:lnTo>
                          <a:pt x="503" y="721"/>
                        </a:lnTo>
                        <a:lnTo>
                          <a:pt x="488" y="721"/>
                        </a:lnTo>
                        <a:lnTo>
                          <a:pt x="474" y="721"/>
                        </a:lnTo>
                        <a:lnTo>
                          <a:pt x="458" y="721"/>
                        </a:lnTo>
                        <a:lnTo>
                          <a:pt x="444" y="721"/>
                        </a:lnTo>
                        <a:lnTo>
                          <a:pt x="430" y="721"/>
                        </a:lnTo>
                        <a:lnTo>
                          <a:pt x="414" y="721"/>
                        </a:lnTo>
                        <a:lnTo>
                          <a:pt x="400" y="721"/>
                        </a:lnTo>
                        <a:lnTo>
                          <a:pt x="387" y="720"/>
                        </a:lnTo>
                        <a:lnTo>
                          <a:pt x="372" y="720"/>
                        </a:lnTo>
                        <a:lnTo>
                          <a:pt x="359" y="720"/>
                        </a:lnTo>
                        <a:lnTo>
                          <a:pt x="346" y="720"/>
                        </a:lnTo>
                        <a:lnTo>
                          <a:pt x="333" y="719"/>
                        </a:lnTo>
                        <a:lnTo>
                          <a:pt x="320" y="719"/>
                        </a:lnTo>
                        <a:lnTo>
                          <a:pt x="308" y="719"/>
                        </a:lnTo>
                        <a:lnTo>
                          <a:pt x="295" y="718"/>
                        </a:lnTo>
                        <a:lnTo>
                          <a:pt x="283" y="717"/>
                        </a:lnTo>
                        <a:lnTo>
                          <a:pt x="271" y="717"/>
                        </a:lnTo>
                        <a:lnTo>
                          <a:pt x="260" y="717"/>
                        </a:lnTo>
                        <a:lnTo>
                          <a:pt x="248" y="716"/>
                        </a:lnTo>
                        <a:lnTo>
                          <a:pt x="238" y="714"/>
                        </a:lnTo>
                        <a:lnTo>
                          <a:pt x="228" y="714"/>
                        </a:lnTo>
                        <a:lnTo>
                          <a:pt x="219" y="714"/>
                        </a:lnTo>
                        <a:lnTo>
                          <a:pt x="208" y="713"/>
                        </a:lnTo>
                        <a:lnTo>
                          <a:pt x="200" y="712"/>
                        </a:lnTo>
                        <a:lnTo>
                          <a:pt x="190" y="711"/>
                        </a:lnTo>
                        <a:lnTo>
                          <a:pt x="182" y="711"/>
                        </a:lnTo>
                        <a:lnTo>
                          <a:pt x="174" y="710"/>
                        </a:lnTo>
                        <a:lnTo>
                          <a:pt x="166" y="708"/>
                        </a:lnTo>
                        <a:lnTo>
                          <a:pt x="159" y="707"/>
                        </a:lnTo>
                        <a:lnTo>
                          <a:pt x="152" y="707"/>
                        </a:lnTo>
                        <a:lnTo>
                          <a:pt x="145" y="705"/>
                        </a:lnTo>
                        <a:lnTo>
                          <a:pt x="139" y="705"/>
                        </a:lnTo>
                        <a:lnTo>
                          <a:pt x="134" y="702"/>
                        </a:lnTo>
                        <a:lnTo>
                          <a:pt x="128" y="702"/>
                        </a:lnTo>
                        <a:lnTo>
                          <a:pt x="125" y="700"/>
                        </a:lnTo>
                        <a:lnTo>
                          <a:pt x="120" y="699"/>
                        </a:lnTo>
                        <a:lnTo>
                          <a:pt x="117" y="698"/>
                        </a:lnTo>
                        <a:lnTo>
                          <a:pt x="114" y="697"/>
                        </a:lnTo>
                        <a:lnTo>
                          <a:pt x="113" y="693"/>
                        </a:lnTo>
                        <a:lnTo>
                          <a:pt x="111" y="689"/>
                        </a:lnTo>
                        <a:lnTo>
                          <a:pt x="110" y="687"/>
                        </a:lnTo>
                        <a:lnTo>
                          <a:pt x="108" y="682"/>
                        </a:lnTo>
                        <a:lnTo>
                          <a:pt x="107" y="678"/>
                        </a:lnTo>
                        <a:lnTo>
                          <a:pt x="106" y="674"/>
                        </a:lnTo>
                        <a:lnTo>
                          <a:pt x="105" y="668"/>
                        </a:lnTo>
                        <a:lnTo>
                          <a:pt x="104" y="663"/>
                        </a:lnTo>
                        <a:lnTo>
                          <a:pt x="102" y="656"/>
                        </a:lnTo>
                        <a:lnTo>
                          <a:pt x="101" y="650"/>
                        </a:lnTo>
                        <a:lnTo>
                          <a:pt x="101" y="644"/>
                        </a:lnTo>
                        <a:lnTo>
                          <a:pt x="100" y="636"/>
                        </a:lnTo>
                        <a:lnTo>
                          <a:pt x="99" y="629"/>
                        </a:lnTo>
                        <a:lnTo>
                          <a:pt x="99" y="622"/>
                        </a:lnTo>
                        <a:lnTo>
                          <a:pt x="98" y="613"/>
                        </a:lnTo>
                        <a:lnTo>
                          <a:pt x="96" y="606"/>
                        </a:lnTo>
                        <a:lnTo>
                          <a:pt x="95" y="597"/>
                        </a:lnTo>
                        <a:lnTo>
                          <a:pt x="95" y="589"/>
                        </a:lnTo>
                        <a:lnTo>
                          <a:pt x="94" y="578"/>
                        </a:lnTo>
                        <a:lnTo>
                          <a:pt x="93" y="570"/>
                        </a:lnTo>
                        <a:lnTo>
                          <a:pt x="93" y="559"/>
                        </a:lnTo>
                        <a:lnTo>
                          <a:pt x="92" y="549"/>
                        </a:lnTo>
                        <a:lnTo>
                          <a:pt x="91" y="540"/>
                        </a:lnTo>
                        <a:lnTo>
                          <a:pt x="91" y="529"/>
                        </a:lnTo>
                        <a:lnTo>
                          <a:pt x="91" y="517"/>
                        </a:lnTo>
                        <a:lnTo>
                          <a:pt x="89" y="507"/>
                        </a:lnTo>
                        <a:lnTo>
                          <a:pt x="89" y="496"/>
                        </a:lnTo>
                        <a:lnTo>
                          <a:pt x="89" y="484"/>
                        </a:lnTo>
                        <a:lnTo>
                          <a:pt x="88" y="473"/>
                        </a:lnTo>
                        <a:lnTo>
                          <a:pt x="88" y="462"/>
                        </a:lnTo>
                        <a:lnTo>
                          <a:pt x="88" y="450"/>
                        </a:lnTo>
                        <a:lnTo>
                          <a:pt x="88" y="438"/>
                        </a:lnTo>
                        <a:lnTo>
                          <a:pt x="87" y="425"/>
                        </a:lnTo>
                        <a:lnTo>
                          <a:pt x="87" y="413"/>
                        </a:lnTo>
                        <a:lnTo>
                          <a:pt x="86" y="400"/>
                        </a:lnTo>
                        <a:lnTo>
                          <a:pt x="86" y="388"/>
                        </a:lnTo>
                        <a:lnTo>
                          <a:pt x="86" y="374"/>
                        </a:lnTo>
                        <a:lnTo>
                          <a:pt x="86" y="361"/>
                        </a:lnTo>
                        <a:lnTo>
                          <a:pt x="86" y="348"/>
                        </a:lnTo>
                        <a:lnTo>
                          <a:pt x="86" y="334"/>
                        </a:lnTo>
                        <a:lnTo>
                          <a:pt x="85" y="320"/>
                        </a:lnTo>
                        <a:lnTo>
                          <a:pt x="85" y="307"/>
                        </a:lnTo>
                        <a:lnTo>
                          <a:pt x="85" y="294"/>
                        </a:lnTo>
                        <a:lnTo>
                          <a:pt x="85" y="280"/>
                        </a:lnTo>
                        <a:lnTo>
                          <a:pt x="85" y="267"/>
                        </a:lnTo>
                        <a:lnTo>
                          <a:pt x="85" y="253"/>
                        </a:lnTo>
                        <a:lnTo>
                          <a:pt x="85" y="238"/>
                        </a:lnTo>
                        <a:lnTo>
                          <a:pt x="86" y="226"/>
                        </a:lnTo>
                        <a:lnTo>
                          <a:pt x="86" y="211"/>
                        </a:lnTo>
                        <a:lnTo>
                          <a:pt x="86" y="198"/>
                        </a:lnTo>
                        <a:lnTo>
                          <a:pt x="86" y="184"/>
                        </a:lnTo>
                        <a:lnTo>
                          <a:pt x="86" y="169"/>
                        </a:lnTo>
                        <a:lnTo>
                          <a:pt x="86" y="155"/>
                        </a:lnTo>
                        <a:lnTo>
                          <a:pt x="86" y="141"/>
                        </a:lnTo>
                        <a:lnTo>
                          <a:pt x="86" y="127"/>
                        </a:lnTo>
                        <a:lnTo>
                          <a:pt x="87" y="114"/>
                        </a:lnTo>
                        <a:lnTo>
                          <a:pt x="87" y="99"/>
                        </a:lnTo>
                        <a:lnTo>
                          <a:pt x="87" y="85"/>
                        </a:lnTo>
                        <a:lnTo>
                          <a:pt x="87" y="71"/>
                        </a:lnTo>
                        <a:lnTo>
                          <a:pt x="88" y="58"/>
                        </a:lnTo>
                        <a:lnTo>
                          <a:pt x="88" y="44"/>
                        </a:lnTo>
                        <a:lnTo>
                          <a:pt x="88" y="31"/>
                        </a:lnTo>
                        <a:lnTo>
                          <a:pt x="89" y="18"/>
                        </a:lnTo>
                        <a:lnTo>
                          <a:pt x="91" y="4"/>
                        </a:lnTo>
                        <a:lnTo>
                          <a:pt x="88" y="2"/>
                        </a:lnTo>
                        <a:lnTo>
                          <a:pt x="86" y="1"/>
                        </a:lnTo>
                        <a:lnTo>
                          <a:pt x="83" y="1"/>
                        </a:lnTo>
                        <a:lnTo>
                          <a:pt x="81" y="1"/>
                        </a:lnTo>
                        <a:lnTo>
                          <a:pt x="79" y="1"/>
                        </a:lnTo>
                        <a:lnTo>
                          <a:pt x="76" y="1"/>
                        </a:lnTo>
                        <a:lnTo>
                          <a:pt x="73" y="0"/>
                        </a:lnTo>
                        <a:lnTo>
                          <a:pt x="69" y="0"/>
                        </a:lnTo>
                        <a:lnTo>
                          <a:pt x="66" y="0"/>
                        </a:lnTo>
                        <a:lnTo>
                          <a:pt x="63" y="0"/>
                        </a:lnTo>
                        <a:lnTo>
                          <a:pt x="58" y="0"/>
                        </a:lnTo>
                        <a:lnTo>
                          <a:pt x="55" y="1"/>
                        </a:lnTo>
                        <a:lnTo>
                          <a:pt x="50" y="1"/>
                        </a:lnTo>
                        <a:lnTo>
                          <a:pt x="48" y="1"/>
                        </a:lnTo>
                        <a:lnTo>
                          <a:pt x="43" y="1"/>
                        </a:lnTo>
                        <a:lnTo>
                          <a:pt x="38" y="1"/>
                        </a:lnTo>
                        <a:lnTo>
                          <a:pt x="35" y="2"/>
                        </a:lnTo>
                        <a:lnTo>
                          <a:pt x="30" y="2"/>
                        </a:lnTo>
                        <a:lnTo>
                          <a:pt x="28" y="2"/>
                        </a:lnTo>
                        <a:lnTo>
                          <a:pt x="24" y="3"/>
                        </a:lnTo>
                        <a:lnTo>
                          <a:pt x="21" y="3"/>
                        </a:lnTo>
                        <a:lnTo>
                          <a:pt x="17" y="4"/>
                        </a:lnTo>
                        <a:lnTo>
                          <a:pt x="15" y="4"/>
                        </a:lnTo>
                        <a:lnTo>
                          <a:pt x="12" y="6"/>
                        </a:lnTo>
                        <a:lnTo>
                          <a:pt x="9" y="6"/>
                        </a:lnTo>
                        <a:lnTo>
                          <a:pt x="7" y="6"/>
                        </a:lnTo>
                        <a:lnTo>
                          <a:pt x="5" y="7"/>
                        </a:lnTo>
                        <a:lnTo>
                          <a:pt x="4" y="8"/>
                        </a:lnTo>
                        <a:lnTo>
                          <a:pt x="4" y="10"/>
                        </a:lnTo>
                        <a:lnTo>
                          <a:pt x="4" y="13"/>
                        </a:lnTo>
                        <a:lnTo>
                          <a:pt x="4" y="16"/>
                        </a:lnTo>
                        <a:lnTo>
                          <a:pt x="3" y="20"/>
                        </a:lnTo>
                        <a:lnTo>
                          <a:pt x="3" y="26"/>
                        </a:lnTo>
                        <a:lnTo>
                          <a:pt x="3" y="28"/>
                        </a:lnTo>
                        <a:lnTo>
                          <a:pt x="3" y="31"/>
                        </a:lnTo>
                        <a:lnTo>
                          <a:pt x="3" y="34"/>
                        </a:lnTo>
                        <a:lnTo>
                          <a:pt x="3" y="39"/>
                        </a:lnTo>
                        <a:lnTo>
                          <a:pt x="3" y="41"/>
                        </a:lnTo>
                        <a:lnTo>
                          <a:pt x="3" y="46"/>
                        </a:lnTo>
                        <a:lnTo>
                          <a:pt x="3" y="50"/>
                        </a:lnTo>
                        <a:lnTo>
                          <a:pt x="3" y="53"/>
                        </a:lnTo>
                        <a:lnTo>
                          <a:pt x="3" y="58"/>
                        </a:lnTo>
                        <a:lnTo>
                          <a:pt x="3" y="61"/>
                        </a:lnTo>
                        <a:lnTo>
                          <a:pt x="3" y="66"/>
                        </a:lnTo>
                        <a:lnTo>
                          <a:pt x="3" y="72"/>
                        </a:lnTo>
                        <a:lnTo>
                          <a:pt x="2" y="77"/>
                        </a:lnTo>
                        <a:lnTo>
                          <a:pt x="2" y="82"/>
                        </a:lnTo>
                        <a:lnTo>
                          <a:pt x="2" y="86"/>
                        </a:lnTo>
                        <a:lnTo>
                          <a:pt x="2" y="92"/>
                        </a:lnTo>
                        <a:lnTo>
                          <a:pt x="2" y="98"/>
                        </a:lnTo>
                        <a:lnTo>
                          <a:pt x="2" y="104"/>
                        </a:lnTo>
                        <a:lnTo>
                          <a:pt x="2" y="110"/>
                        </a:lnTo>
                        <a:lnTo>
                          <a:pt x="2" y="117"/>
                        </a:lnTo>
                        <a:lnTo>
                          <a:pt x="0" y="122"/>
                        </a:lnTo>
                        <a:lnTo>
                          <a:pt x="0" y="128"/>
                        </a:lnTo>
                        <a:lnTo>
                          <a:pt x="0" y="134"/>
                        </a:lnTo>
                        <a:lnTo>
                          <a:pt x="0" y="141"/>
                        </a:lnTo>
                        <a:lnTo>
                          <a:pt x="0" y="147"/>
                        </a:lnTo>
                        <a:lnTo>
                          <a:pt x="0" y="154"/>
                        </a:lnTo>
                        <a:lnTo>
                          <a:pt x="0" y="160"/>
                        </a:lnTo>
                        <a:lnTo>
                          <a:pt x="0" y="167"/>
                        </a:lnTo>
                        <a:lnTo>
                          <a:pt x="0" y="174"/>
                        </a:lnTo>
                        <a:lnTo>
                          <a:pt x="0" y="181"/>
                        </a:lnTo>
                        <a:lnTo>
                          <a:pt x="0" y="188"/>
                        </a:lnTo>
                        <a:lnTo>
                          <a:pt x="0" y="196"/>
                        </a:lnTo>
                        <a:lnTo>
                          <a:pt x="0" y="203"/>
                        </a:lnTo>
                        <a:lnTo>
                          <a:pt x="0" y="210"/>
                        </a:lnTo>
                        <a:lnTo>
                          <a:pt x="0" y="218"/>
                        </a:lnTo>
                        <a:lnTo>
                          <a:pt x="0" y="225"/>
                        </a:lnTo>
                        <a:lnTo>
                          <a:pt x="0" y="232"/>
                        </a:lnTo>
                        <a:lnTo>
                          <a:pt x="0" y="240"/>
                        </a:lnTo>
                        <a:lnTo>
                          <a:pt x="0" y="247"/>
                        </a:lnTo>
                        <a:lnTo>
                          <a:pt x="0" y="255"/>
                        </a:lnTo>
                        <a:lnTo>
                          <a:pt x="0" y="262"/>
                        </a:lnTo>
                        <a:lnTo>
                          <a:pt x="0" y="269"/>
                        </a:lnTo>
                        <a:lnTo>
                          <a:pt x="0" y="278"/>
                        </a:lnTo>
                        <a:lnTo>
                          <a:pt x="0" y="286"/>
                        </a:lnTo>
                        <a:lnTo>
                          <a:pt x="0" y="293"/>
                        </a:lnTo>
                        <a:lnTo>
                          <a:pt x="0" y="301"/>
                        </a:lnTo>
                        <a:lnTo>
                          <a:pt x="0" y="308"/>
                        </a:lnTo>
                        <a:lnTo>
                          <a:pt x="0" y="317"/>
                        </a:lnTo>
                        <a:lnTo>
                          <a:pt x="0" y="325"/>
                        </a:lnTo>
                        <a:lnTo>
                          <a:pt x="0" y="332"/>
                        </a:lnTo>
                        <a:lnTo>
                          <a:pt x="0" y="340"/>
                        </a:lnTo>
                        <a:lnTo>
                          <a:pt x="0" y="349"/>
                        </a:lnTo>
                        <a:lnTo>
                          <a:pt x="0" y="364"/>
                        </a:lnTo>
                        <a:lnTo>
                          <a:pt x="0" y="381"/>
                        </a:lnTo>
                        <a:lnTo>
                          <a:pt x="0" y="395"/>
                        </a:lnTo>
                        <a:lnTo>
                          <a:pt x="0" y="410"/>
                        </a:lnTo>
                        <a:lnTo>
                          <a:pt x="0" y="424"/>
                        </a:lnTo>
                        <a:lnTo>
                          <a:pt x="2" y="439"/>
                        </a:lnTo>
                        <a:lnTo>
                          <a:pt x="2" y="452"/>
                        </a:lnTo>
                        <a:lnTo>
                          <a:pt x="3" y="465"/>
                        </a:lnTo>
                        <a:lnTo>
                          <a:pt x="3" y="478"/>
                        </a:lnTo>
                        <a:lnTo>
                          <a:pt x="3" y="490"/>
                        </a:lnTo>
                        <a:lnTo>
                          <a:pt x="3" y="502"/>
                        </a:lnTo>
                        <a:lnTo>
                          <a:pt x="4" y="514"/>
                        </a:lnTo>
                        <a:lnTo>
                          <a:pt x="4" y="524"/>
                        </a:lnTo>
                        <a:lnTo>
                          <a:pt x="5" y="535"/>
                        </a:lnTo>
                        <a:lnTo>
                          <a:pt x="5" y="546"/>
                        </a:lnTo>
                        <a:lnTo>
                          <a:pt x="6" y="556"/>
                        </a:lnTo>
                        <a:lnTo>
                          <a:pt x="6" y="565"/>
                        </a:lnTo>
                        <a:lnTo>
                          <a:pt x="7" y="575"/>
                        </a:lnTo>
                        <a:lnTo>
                          <a:pt x="7" y="584"/>
                        </a:lnTo>
                        <a:lnTo>
                          <a:pt x="9" y="593"/>
                        </a:lnTo>
                        <a:lnTo>
                          <a:pt x="10" y="600"/>
                        </a:lnTo>
                        <a:lnTo>
                          <a:pt x="10" y="609"/>
                        </a:lnTo>
                        <a:lnTo>
                          <a:pt x="11" y="617"/>
                        </a:lnTo>
                        <a:lnTo>
                          <a:pt x="12" y="625"/>
                        </a:lnTo>
                        <a:lnTo>
                          <a:pt x="12" y="631"/>
                        </a:lnTo>
                        <a:lnTo>
                          <a:pt x="13" y="638"/>
                        </a:lnTo>
                        <a:lnTo>
                          <a:pt x="15" y="646"/>
                        </a:lnTo>
                        <a:lnTo>
                          <a:pt x="15" y="651"/>
                        </a:lnTo>
                        <a:lnTo>
                          <a:pt x="16" y="657"/>
                        </a:lnTo>
                        <a:lnTo>
                          <a:pt x="17" y="663"/>
                        </a:lnTo>
                        <a:lnTo>
                          <a:pt x="17" y="669"/>
                        </a:lnTo>
                        <a:lnTo>
                          <a:pt x="19" y="674"/>
                        </a:lnTo>
                        <a:lnTo>
                          <a:pt x="21" y="679"/>
                        </a:lnTo>
                        <a:lnTo>
                          <a:pt x="21" y="685"/>
                        </a:lnTo>
                        <a:lnTo>
                          <a:pt x="22" y="689"/>
                        </a:lnTo>
                        <a:lnTo>
                          <a:pt x="23" y="693"/>
                        </a:lnTo>
                        <a:lnTo>
                          <a:pt x="23" y="697"/>
                        </a:lnTo>
                        <a:lnTo>
                          <a:pt x="25" y="701"/>
                        </a:lnTo>
                        <a:lnTo>
                          <a:pt x="25" y="705"/>
                        </a:lnTo>
                        <a:lnTo>
                          <a:pt x="26" y="708"/>
                        </a:lnTo>
                        <a:lnTo>
                          <a:pt x="28" y="712"/>
                        </a:lnTo>
                        <a:lnTo>
                          <a:pt x="28" y="714"/>
                        </a:lnTo>
                        <a:lnTo>
                          <a:pt x="29" y="718"/>
                        </a:lnTo>
                        <a:lnTo>
                          <a:pt x="30" y="720"/>
                        </a:lnTo>
                        <a:lnTo>
                          <a:pt x="30" y="723"/>
                        </a:lnTo>
                        <a:lnTo>
                          <a:pt x="32" y="726"/>
                        </a:lnTo>
                        <a:lnTo>
                          <a:pt x="32" y="729"/>
                        </a:lnTo>
                        <a:lnTo>
                          <a:pt x="34" y="731"/>
                        </a:lnTo>
                        <a:lnTo>
                          <a:pt x="35" y="735"/>
                        </a:lnTo>
                        <a:lnTo>
                          <a:pt x="37" y="738"/>
                        </a:lnTo>
                        <a:lnTo>
                          <a:pt x="38" y="740"/>
                        </a:lnTo>
                        <a:lnTo>
                          <a:pt x="41" y="744"/>
                        </a:lnTo>
                        <a:lnTo>
                          <a:pt x="43" y="749"/>
                        </a:lnTo>
                        <a:lnTo>
                          <a:pt x="48" y="752"/>
                        </a:lnTo>
                        <a:lnTo>
                          <a:pt x="50" y="757"/>
                        </a:lnTo>
                        <a:lnTo>
                          <a:pt x="55" y="762"/>
                        </a:lnTo>
                        <a:lnTo>
                          <a:pt x="56" y="763"/>
                        </a:lnTo>
                        <a:lnTo>
                          <a:pt x="61" y="765"/>
                        </a:lnTo>
                        <a:lnTo>
                          <a:pt x="63" y="768"/>
                        </a:lnTo>
                        <a:lnTo>
                          <a:pt x="68" y="771"/>
                        </a:lnTo>
                        <a:lnTo>
                          <a:pt x="70" y="773"/>
                        </a:lnTo>
                        <a:lnTo>
                          <a:pt x="73" y="774"/>
                        </a:lnTo>
                        <a:lnTo>
                          <a:pt x="75" y="775"/>
                        </a:lnTo>
                        <a:lnTo>
                          <a:pt x="79" y="775"/>
                        </a:lnTo>
                        <a:lnTo>
                          <a:pt x="81" y="777"/>
                        </a:lnTo>
                        <a:lnTo>
                          <a:pt x="85" y="778"/>
                        </a:lnTo>
                        <a:lnTo>
                          <a:pt x="88" y="780"/>
                        </a:lnTo>
                        <a:lnTo>
                          <a:pt x="92" y="781"/>
                        </a:lnTo>
                        <a:lnTo>
                          <a:pt x="96" y="782"/>
                        </a:lnTo>
                        <a:lnTo>
                          <a:pt x="100" y="783"/>
                        </a:lnTo>
                        <a:lnTo>
                          <a:pt x="105" y="784"/>
                        </a:lnTo>
                        <a:lnTo>
                          <a:pt x="110" y="786"/>
                        </a:lnTo>
                        <a:lnTo>
                          <a:pt x="114" y="786"/>
                        </a:lnTo>
                        <a:lnTo>
                          <a:pt x="119" y="788"/>
                        </a:lnTo>
                        <a:lnTo>
                          <a:pt x="125" y="788"/>
                        </a:lnTo>
                        <a:lnTo>
                          <a:pt x="131" y="790"/>
                        </a:lnTo>
                        <a:lnTo>
                          <a:pt x="137" y="790"/>
                        </a:lnTo>
                        <a:lnTo>
                          <a:pt x="144" y="793"/>
                        </a:lnTo>
                        <a:lnTo>
                          <a:pt x="150" y="793"/>
                        </a:lnTo>
                        <a:lnTo>
                          <a:pt x="157" y="794"/>
                        </a:lnTo>
                        <a:lnTo>
                          <a:pt x="164" y="795"/>
                        </a:lnTo>
                        <a:lnTo>
                          <a:pt x="172" y="796"/>
                        </a:lnTo>
                        <a:lnTo>
                          <a:pt x="181" y="796"/>
                        </a:lnTo>
                        <a:lnTo>
                          <a:pt x="190" y="799"/>
                        </a:lnTo>
                        <a:lnTo>
                          <a:pt x="198" y="799"/>
                        </a:lnTo>
                        <a:lnTo>
                          <a:pt x="208" y="800"/>
                        </a:lnTo>
                        <a:lnTo>
                          <a:pt x="217" y="800"/>
                        </a:lnTo>
                        <a:lnTo>
                          <a:pt x="228" y="801"/>
                        </a:lnTo>
                        <a:lnTo>
                          <a:pt x="238" y="801"/>
                        </a:lnTo>
                        <a:lnTo>
                          <a:pt x="250" y="802"/>
                        </a:lnTo>
                        <a:lnTo>
                          <a:pt x="260" y="803"/>
                        </a:lnTo>
                        <a:lnTo>
                          <a:pt x="273" y="803"/>
                        </a:lnTo>
                        <a:lnTo>
                          <a:pt x="284" y="803"/>
                        </a:lnTo>
                        <a:lnTo>
                          <a:pt x="297" y="805"/>
                        </a:lnTo>
                        <a:lnTo>
                          <a:pt x="310" y="806"/>
                        </a:lnTo>
                        <a:lnTo>
                          <a:pt x="324" y="806"/>
                        </a:lnTo>
                        <a:lnTo>
                          <a:pt x="339" y="806"/>
                        </a:lnTo>
                        <a:lnTo>
                          <a:pt x="352" y="806"/>
                        </a:lnTo>
                        <a:lnTo>
                          <a:pt x="367" y="807"/>
                        </a:lnTo>
                        <a:lnTo>
                          <a:pt x="384" y="808"/>
                        </a:lnTo>
                        <a:lnTo>
                          <a:pt x="399" y="808"/>
                        </a:lnTo>
                        <a:lnTo>
                          <a:pt x="416" y="808"/>
                        </a:lnTo>
                        <a:lnTo>
                          <a:pt x="432" y="808"/>
                        </a:lnTo>
                        <a:lnTo>
                          <a:pt x="451" y="808"/>
                        </a:lnTo>
                        <a:lnTo>
                          <a:pt x="470" y="808"/>
                        </a:lnTo>
                        <a:lnTo>
                          <a:pt x="488" y="808"/>
                        </a:lnTo>
                        <a:lnTo>
                          <a:pt x="508" y="808"/>
                        </a:lnTo>
                        <a:lnTo>
                          <a:pt x="528" y="808"/>
                        </a:lnTo>
                        <a:lnTo>
                          <a:pt x="538" y="808"/>
                        </a:lnTo>
                        <a:lnTo>
                          <a:pt x="546" y="808"/>
                        </a:lnTo>
                        <a:lnTo>
                          <a:pt x="557" y="807"/>
                        </a:lnTo>
                        <a:lnTo>
                          <a:pt x="566" y="807"/>
                        </a:lnTo>
                        <a:lnTo>
                          <a:pt x="575" y="806"/>
                        </a:lnTo>
                        <a:lnTo>
                          <a:pt x="585" y="806"/>
                        </a:lnTo>
                        <a:lnTo>
                          <a:pt x="595" y="806"/>
                        </a:lnTo>
                        <a:lnTo>
                          <a:pt x="604" y="806"/>
                        </a:lnTo>
                        <a:lnTo>
                          <a:pt x="614" y="806"/>
                        </a:lnTo>
                        <a:lnTo>
                          <a:pt x="622" y="806"/>
                        </a:lnTo>
                        <a:lnTo>
                          <a:pt x="632" y="806"/>
                        </a:lnTo>
                        <a:lnTo>
                          <a:pt x="641" y="806"/>
                        </a:lnTo>
                        <a:lnTo>
                          <a:pt x="651" y="806"/>
                        </a:lnTo>
                        <a:lnTo>
                          <a:pt x="660" y="806"/>
                        </a:lnTo>
                        <a:lnTo>
                          <a:pt x="668" y="806"/>
                        </a:lnTo>
                        <a:lnTo>
                          <a:pt x="678" y="806"/>
                        </a:lnTo>
                        <a:lnTo>
                          <a:pt x="686" y="805"/>
                        </a:lnTo>
                        <a:lnTo>
                          <a:pt x="696" y="803"/>
                        </a:lnTo>
                        <a:lnTo>
                          <a:pt x="704" y="803"/>
                        </a:lnTo>
                        <a:lnTo>
                          <a:pt x="713" y="803"/>
                        </a:lnTo>
                        <a:lnTo>
                          <a:pt x="722" y="803"/>
                        </a:lnTo>
                        <a:lnTo>
                          <a:pt x="730" y="803"/>
                        </a:lnTo>
                        <a:lnTo>
                          <a:pt x="738" y="803"/>
                        </a:lnTo>
                        <a:lnTo>
                          <a:pt x="747" y="803"/>
                        </a:lnTo>
                        <a:lnTo>
                          <a:pt x="755" y="802"/>
                        </a:lnTo>
                        <a:lnTo>
                          <a:pt x="763" y="801"/>
                        </a:lnTo>
                        <a:lnTo>
                          <a:pt x="772" y="801"/>
                        </a:lnTo>
                        <a:lnTo>
                          <a:pt x="780" y="801"/>
                        </a:lnTo>
                        <a:lnTo>
                          <a:pt x="787" y="801"/>
                        </a:lnTo>
                        <a:lnTo>
                          <a:pt x="794" y="801"/>
                        </a:lnTo>
                        <a:lnTo>
                          <a:pt x="802" y="801"/>
                        </a:lnTo>
                        <a:lnTo>
                          <a:pt x="810" y="801"/>
                        </a:lnTo>
                        <a:lnTo>
                          <a:pt x="817" y="801"/>
                        </a:lnTo>
                        <a:lnTo>
                          <a:pt x="824" y="800"/>
                        </a:lnTo>
                        <a:lnTo>
                          <a:pt x="830" y="800"/>
                        </a:lnTo>
                        <a:lnTo>
                          <a:pt x="838" y="800"/>
                        </a:lnTo>
                        <a:lnTo>
                          <a:pt x="844" y="799"/>
                        </a:lnTo>
                        <a:lnTo>
                          <a:pt x="850" y="799"/>
                        </a:lnTo>
                        <a:lnTo>
                          <a:pt x="856" y="799"/>
                        </a:lnTo>
                        <a:lnTo>
                          <a:pt x="863" y="799"/>
                        </a:lnTo>
                        <a:lnTo>
                          <a:pt x="868" y="797"/>
                        </a:lnTo>
                        <a:lnTo>
                          <a:pt x="875" y="797"/>
                        </a:lnTo>
                        <a:lnTo>
                          <a:pt x="881" y="797"/>
                        </a:lnTo>
                        <a:lnTo>
                          <a:pt x="885" y="797"/>
                        </a:lnTo>
                        <a:lnTo>
                          <a:pt x="890" y="796"/>
                        </a:lnTo>
                        <a:lnTo>
                          <a:pt x="896" y="796"/>
                        </a:lnTo>
                        <a:lnTo>
                          <a:pt x="901" y="796"/>
                        </a:lnTo>
                        <a:lnTo>
                          <a:pt x="906" y="796"/>
                        </a:lnTo>
                        <a:lnTo>
                          <a:pt x="909" y="796"/>
                        </a:lnTo>
                        <a:lnTo>
                          <a:pt x="914" y="795"/>
                        </a:lnTo>
                        <a:lnTo>
                          <a:pt x="919" y="795"/>
                        </a:lnTo>
                        <a:lnTo>
                          <a:pt x="921" y="795"/>
                        </a:lnTo>
                        <a:lnTo>
                          <a:pt x="925" y="794"/>
                        </a:lnTo>
                        <a:lnTo>
                          <a:pt x="928" y="794"/>
                        </a:lnTo>
                        <a:lnTo>
                          <a:pt x="932" y="794"/>
                        </a:lnTo>
                        <a:lnTo>
                          <a:pt x="935" y="794"/>
                        </a:lnTo>
                        <a:lnTo>
                          <a:pt x="940" y="794"/>
                        </a:lnTo>
                        <a:lnTo>
                          <a:pt x="944" y="794"/>
                        </a:lnTo>
                        <a:lnTo>
                          <a:pt x="947" y="794"/>
                        </a:lnTo>
                        <a:lnTo>
                          <a:pt x="950" y="794"/>
                        </a:lnTo>
                        <a:lnTo>
                          <a:pt x="952" y="793"/>
                        </a:lnTo>
                        <a:lnTo>
                          <a:pt x="954" y="790"/>
                        </a:lnTo>
                        <a:lnTo>
                          <a:pt x="954" y="788"/>
                        </a:lnTo>
                        <a:lnTo>
                          <a:pt x="954" y="786"/>
                        </a:lnTo>
                        <a:lnTo>
                          <a:pt x="954" y="783"/>
                        </a:lnTo>
                        <a:lnTo>
                          <a:pt x="954" y="781"/>
                        </a:lnTo>
                        <a:lnTo>
                          <a:pt x="954" y="777"/>
                        </a:lnTo>
                        <a:lnTo>
                          <a:pt x="953" y="774"/>
                        </a:lnTo>
                        <a:lnTo>
                          <a:pt x="952" y="770"/>
                        </a:lnTo>
                        <a:lnTo>
                          <a:pt x="952" y="767"/>
                        </a:lnTo>
                        <a:lnTo>
                          <a:pt x="951" y="763"/>
                        </a:lnTo>
                        <a:lnTo>
                          <a:pt x="950" y="759"/>
                        </a:lnTo>
                        <a:lnTo>
                          <a:pt x="950" y="755"/>
                        </a:lnTo>
                        <a:lnTo>
                          <a:pt x="948" y="751"/>
                        </a:lnTo>
                        <a:lnTo>
                          <a:pt x="946" y="748"/>
                        </a:lnTo>
                        <a:lnTo>
                          <a:pt x="945" y="743"/>
                        </a:lnTo>
                        <a:lnTo>
                          <a:pt x="944" y="739"/>
                        </a:lnTo>
                        <a:lnTo>
                          <a:pt x="942" y="736"/>
                        </a:lnTo>
                        <a:lnTo>
                          <a:pt x="941" y="732"/>
                        </a:lnTo>
                        <a:lnTo>
                          <a:pt x="939" y="729"/>
                        </a:lnTo>
                        <a:lnTo>
                          <a:pt x="939" y="725"/>
                        </a:lnTo>
                        <a:lnTo>
                          <a:pt x="938" y="723"/>
                        </a:lnTo>
                        <a:lnTo>
                          <a:pt x="937" y="720"/>
                        </a:lnTo>
                        <a:lnTo>
                          <a:pt x="934" y="717"/>
                        </a:lnTo>
                        <a:lnTo>
                          <a:pt x="934" y="714"/>
                        </a:lnTo>
                        <a:lnTo>
                          <a:pt x="934" y="713"/>
                        </a:lnTo>
                        <a:lnTo>
                          <a:pt x="932" y="711"/>
                        </a:lnTo>
                        <a:lnTo>
                          <a:pt x="932" y="71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40" name="Freeform 28">
                    <a:extLst>
                      <a:ext uri="{FF2B5EF4-FFF2-40B4-BE49-F238E27FC236}">
                        <a16:creationId xmlns:a16="http://schemas.microsoft.com/office/drawing/2014/main" id="{326603DE-E94E-894D-88E9-30ECF1B0ED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9" y="1590"/>
                    <a:ext cx="202" cy="39"/>
                  </a:xfrm>
                  <a:custGeom>
                    <a:avLst/>
                    <a:gdLst>
                      <a:gd name="T0" fmla="*/ 0 w 605"/>
                      <a:gd name="T1" fmla="*/ 0 h 119"/>
                      <a:gd name="T2" fmla="*/ 0 w 605"/>
                      <a:gd name="T3" fmla="*/ 0 h 119"/>
                      <a:gd name="T4" fmla="*/ 0 w 605"/>
                      <a:gd name="T5" fmla="*/ 0 h 119"/>
                      <a:gd name="T6" fmla="*/ 0 w 605"/>
                      <a:gd name="T7" fmla="*/ 0 h 119"/>
                      <a:gd name="T8" fmla="*/ 0 w 605"/>
                      <a:gd name="T9" fmla="*/ 0 h 119"/>
                      <a:gd name="T10" fmla="*/ 0 w 605"/>
                      <a:gd name="T11" fmla="*/ 0 h 119"/>
                      <a:gd name="T12" fmla="*/ 0 w 605"/>
                      <a:gd name="T13" fmla="*/ 0 h 119"/>
                      <a:gd name="T14" fmla="*/ 0 w 605"/>
                      <a:gd name="T15" fmla="*/ 0 h 119"/>
                      <a:gd name="T16" fmla="*/ 0 w 605"/>
                      <a:gd name="T17" fmla="*/ 0 h 119"/>
                      <a:gd name="T18" fmla="*/ 0 w 605"/>
                      <a:gd name="T19" fmla="*/ 0 h 119"/>
                      <a:gd name="T20" fmla="*/ 0 w 605"/>
                      <a:gd name="T21" fmla="*/ 0 h 119"/>
                      <a:gd name="T22" fmla="*/ 0 w 605"/>
                      <a:gd name="T23" fmla="*/ 0 h 119"/>
                      <a:gd name="T24" fmla="*/ 0 w 605"/>
                      <a:gd name="T25" fmla="*/ 0 h 119"/>
                      <a:gd name="T26" fmla="*/ 0 w 605"/>
                      <a:gd name="T27" fmla="*/ 0 h 119"/>
                      <a:gd name="T28" fmla="*/ 0 w 605"/>
                      <a:gd name="T29" fmla="*/ 0 h 119"/>
                      <a:gd name="T30" fmla="*/ 0 w 605"/>
                      <a:gd name="T31" fmla="*/ 0 h 119"/>
                      <a:gd name="T32" fmla="*/ 0 w 605"/>
                      <a:gd name="T33" fmla="*/ 0 h 119"/>
                      <a:gd name="T34" fmla="*/ 0 w 605"/>
                      <a:gd name="T35" fmla="*/ 0 h 119"/>
                      <a:gd name="T36" fmla="*/ 0 w 605"/>
                      <a:gd name="T37" fmla="*/ 0 h 119"/>
                      <a:gd name="T38" fmla="*/ 0 w 605"/>
                      <a:gd name="T39" fmla="*/ 0 h 119"/>
                      <a:gd name="T40" fmla="*/ 0 w 605"/>
                      <a:gd name="T41" fmla="*/ 0 h 119"/>
                      <a:gd name="T42" fmla="*/ 0 w 605"/>
                      <a:gd name="T43" fmla="*/ 0 h 119"/>
                      <a:gd name="T44" fmla="*/ 0 w 605"/>
                      <a:gd name="T45" fmla="*/ 0 h 119"/>
                      <a:gd name="T46" fmla="*/ 0 w 605"/>
                      <a:gd name="T47" fmla="*/ 0 h 119"/>
                      <a:gd name="T48" fmla="*/ 0 w 605"/>
                      <a:gd name="T49" fmla="*/ 0 h 119"/>
                      <a:gd name="T50" fmla="*/ 0 w 605"/>
                      <a:gd name="T51" fmla="*/ 0 h 119"/>
                      <a:gd name="T52" fmla="*/ 0 w 605"/>
                      <a:gd name="T53" fmla="*/ 0 h 119"/>
                      <a:gd name="T54" fmla="*/ 0 w 605"/>
                      <a:gd name="T55" fmla="*/ 0 h 119"/>
                      <a:gd name="T56" fmla="*/ 0 w 605"/>
                      <a:gd name="T57" fmla="*/ 0 h 119"/>
                      <a:gd name="T58" fmla="*/ 0 w 605"/>
                      <a:gd name="T59" fmla="*/ 0 h 119"/>
                      <a:gd name="T60" fmla="*/ 0 w 605"/>
                      <a:gd name="T61" fmla="*/ 0 h 119"/>
                      <a:gd name="T62" fmla="*/ 0 w 605"/>
                      <a:gd name="T63" fmla="*/ 0 h 119"/>
                      <a:gd name="T64" fmla="*/ 0 w 605"/>
                      <a:gd name="T65" fmla="*/ 0 h 119"/>
                      <a:gd name="T66" fmla="*/ 0 w 605"/>
                      <a:gd name="T67" fmla="*/ 0 h 119"/>
                      <a:gd name="T68" fmla="*/ 0 w 605"/>
                      <a:gd name="T69" fmla="*/ 0 h 119"/>
                      <a:gd name="T70" fmla="*/ 0 w 605"/>
                      <a:gd name="T71" fmla="*/ 0 h 119"/>
                      <a:gd name="T72" fmla="*/ 0 w 605"/>
                      <a:gd name="T73" fmla="*/ 0 h 119"/>
                      <a:gd name="T74" fmla="*/ 0 w 605"/>
                      <a:gd name="T75" fmla="*/ 0 h 119"/>
                      <a:gd name="T76" fmla="*/ 0 w 605"/>
                      <a:gd name="T77" fmla="*/ 0 h 119"/>
                      <a:gd name="T78" fmla="*/ 0 w 605"/>
                      <a:gd name="T79" fmla="*/ 0 h 119"/>
                      <a:gd name="T80" fmla="*/ 0 w 605"/>
                      <a:gd name="T81" fmla="*/ 0 h 119"/>
                      <a:gd name="T82" fmla="*/ 0 w 605"/>
                      <a:gd name="T83" fmla="*/ 0 h 119"/>
                      <a:gd name="T84" fmla="*/ 0 w 605"/>
                      <a:gd name="T85" fmla="*/ 0 h 119"/>
                      <a:gd name="T86" fmla="*/ 0 w 605"/>
                      <a:gd name="T87" fmla="*/ 0 h 11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605"/>
                      <a:gd name="T133" fmla="*/ 0 h 119"/>
                      <a:gd name="T134" fmla="*/ 605 w 605"/>
                      <a:gd name="T135" fmla="*/ 119 h 11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605" h="119">
                        <a:moveTo>
                          <a:pt x="0" y="34"/>
                        </a:moveTo>
                        <a:lnTo>
                          <a:pt x="14" y="119"/>
                        </a:lnTo>
                        <a:lnTo>
                          <a:pt x="23" y="117"/>
                        </a:lnTo>
                        <a:lnTo>
                          <a:pt x="34" y="114"/>
                        </a:lnTo>
                        <a:lnTo>
                          <a:pt x="42" y="112"/>
                        </a:lnTo>
                        <a:lnTo>
                          <a:pt x="52" y="111"/>
                        </a:lnTo>
                        <a:lnTo>
                          <a:pt x="62" y="110"/>
                        </a:lnTo>
                        <a:lnTo>
                          <a:pt x="72" y="108"/>
                        </a:lnTo>
                        <a:lnTo>
                          <a:pt x="80" y="106"/>
                        </a:lnTo>
                        <a:lnTo>
                          <a:pt x="91" y="105"/>
                        </a:lnTo>
                        <a:lnTo>
                          <a:pt x="100" y="104"/>
                        </a:lnTo>
                        <a:lnTo>
                          <a:pt x="110" y="101"/>
                        </a:lnTo>
                        <a:lnTo>
                          <a:pt x="119" y="101"/>
                        </a:lnTo>
                        <a:lnTo>
                          <a:pt x="129" y="99"/>
                        </a:lnTo>
                        <a:lnTo>
                          <a:pt x="138" y="98"/>
                        </a:lnTo>
                        <a:lnTo>
                          <a:pt x="148" y="97"/>
                        </a:lnTo>
                        <a:lnTo>
                          <a:pt x="156" y="97"/>
                        </a:lnTo>
                        <a:lnTo>
                          <a:pt x="166" y="95"/>
                        </a:lnTo>
                        <a:lnTo>
                          <a:pt x="176" y="94"/>
                        </a:lnTo>
                        <a:lnTo>
                          <a:pt x="185" y="94"/>
                        </a:lnTo>
                        <a:lnTo>
                          <a:pt x="194" y="93"/>
                        </a:lnTo>
                        <a:lnTo>
                          <a:pt x="204" y="92"/>
                        </a:lnTo>
                        <a:lnTo>
                          <a:pt x="212" y="92"/>
                        </a:lnTo>
                        <a:lnTo>
                          <a:pt x="221" y="91"/>
                        </a:lnTo>
                        <a:lnTo>
                          <a:pt x="231" y="89"/>
                        </a:lnTo>
                        <a:lnTo>
                          <a:pt x="239" y="89"/>
                        </a:lnTo>
                        <a:lnTo>
                          <a:pt x="249" y="89"/>
                        </a:lnTo>
                        <a:lnTo>
                          <a:pt x="257" y="88"/>
                        </a:lnTo>
                        <a:lnTo>
                          <a:pt x="268" y="88"/>
                        </a:lnTo>
                        <a:lnTo>
                          <a:pt x="276" y="88"/>
                        </a:lnTo>
                        <a:lnTo>
                          <a:pt x="286" y="87"/>
                        </a:lnTo>
                        <a:lnTo>
                          <a:pt x="294" y="87"/>
                        </a:lnTo>
                        <a:lnTo>
                          <a:pt x="303" y="87"/>
                        </a:lnTo>
                        <a:lnTo>
                          <a:pt x="313" y="87"/>
                        </a:lnTo>
                        <a:lnTo>
                          <a:pt x="321" y="86"/>
                        </a:lnTo>
                        <a:lnTo>
                          <a:pt x="329" y="86"/>
                        </a:lnTo>
                        <a:lnTo>
                          <a:pt x="339" y="86"/>
                        </a:lnTo>
                        <a:lnTo>
                          <a:pt x="347" y="86"/>
                        </a:lnTo>
                        <a:lnTo>
                          <a:pt x="356" y="86"/>
                        </a:lnTo>
                        <a:lnTo>
                          <a:pt x="365" y="86"/>
                        </a:lnTo>
                        <a:lnTo>
                          <a:pt x="373" y="86"/>
                        </a:lnTo>
                        <a:lnTo>
                          <a:pt x="383" y="87"/>
                        </a:lnTo>
                        <a:lnTo>
                          <a:pt x="391" y="87"/>
                        </a:lnTo>
                        <a:lnTo>
                          <a:pt x="399" y="88"/>
                        </a:lnTo>
                        <a:lnTo>
                          <a:pt x="409" y="88"/>
                        </a:lnTo>
                        <a:lnTo>
                          <a:pt x="417" y="89"/>
                        </a:lnTo>
                        <a:lnTo>
                          <a:pt x="427" y="89"/>
                        </a:lnTo>
                        <a:lnTo>
                          <a:pt x="435" y="91"/>
                        </a:lnTo>
                        <a:lnTo>
                          <a:pt x="443" y="91"/>
                        </a:lnTo>
                        <a:lnTo>
                          <a:pt x="453" y="92"/>
                        </a:lnTo>
                        <a:lnTo>
                          <a:pt x="461" y="92"/>
                        </a:lnTo>
                        <a:lnTo>
                          <a:pt x="469" y="93"/>
                        </a:lnTo>
                        <a:lnTo>
                          <a:pt x="478" y="94"/>
                        </a:lnTo>
                        <a:lnTo>
                          <a:pt x="487" y="95"/>
                        </a:lnTo>
                        <a:lnTo>
                          <a:pt x="496" y="97"/>
                        </a:lnTo>
                        <a:lnTo>
                          <a:pt x="503" y="97"/>
                        </a:lnTo>
                        <a:lnTo>
                          <a:pt x="512" y="98"/>
                        </a:lnTo>
                        <a:lnTo>
                          <a:pt x="520" y="99"/>
                        </a:lnTo>
                        <a:lnTo>
                          <a:pt x="529" y="100"/>
                        </a:lnTo>
                        <a:lnTo>
                          <a:pt x="537" y="101"/>
                        </a:lnTo>
                        <a:lnTo>
                          <a:pt x="545" y="104"/>
                        </a:lnTo>
                        <a:lnTo>
                          <a:pt x="555" y="104"/>
                        </a:lnTo>
                        <a:lnTo>
                          <a:pt x="563" y="106"/>
                        </a:lnTo>
                        <a:lnTo>
                          <a:pt x="571" y="107"/>
                        </a:lnTo>
                        <a:lnTo>
                          <a:pt x="580" y="110"/>
                        </a:lnTo>
                        <a:lnTo>
                          <a:pt x="589" y="111"/>
                        </a:lnTo>
                        <a:lnTo>
                          <a:pt x="605" y="25"/>
                        </a:lnTo>
                        <a:lnTo>
                          <a:pt x="594" y="23"/>
                        </a:lnTo>
                        <a:lnTo>
                          <a:pt x="586" y="22"/>
                        </a:lnTo>
                        <a:lnTo>
                          <a:pt x="576" y="21"/>
                        </a:lnTo>
                        <a:lnTo>
                          <a:pt x="568" y="18"/>
                        </a:lnTo>
                        <a:lnTo>
                          <a:pt x="558" y="18"/>
                        </a:lnTo>
                        <a:lnTo>
                          <a:pt x="550" y="16"/>
                        </a:lnTo>
                        <a:lnTo>
                          <a:pt x="541" y="15"/>
                        </a:lnTo>
                        <a:lnTo>
                          <a:pt x="532" y="14"/>
                        </a:lnTo>
                        <a:lnTo>
                          <a:pt x="523" y="12"/>
                        </a:lnTo>
                        <a:lnTo>
                          <a:pt x="513" y="11"/>
                        </a:lnTo>
                        <a:lnTo>
                          <a:pt x="505" y="10"/>
                        </a:lnTo>
                        <a:lnTo>
                          <a:pt x="496" y="9"/>
                        </a:lnTo>
                        <a:lnTo>
                          <a:pt x="487" y="8"/>
                        </a:lnTo>
                        <a:lnTo>
                          <a:pt x="478" y="8"/>
                        </a:lnTo>
                        <a:lnTo>
                          <a:pt x="468" y="6"/>
                        </a:lnTo>
                        <a:lnTo>
                          <a:pt x="460" y="5"/>
                        </a:lnTo>
                        <a:lnTo>
                          <a:pt x="450" y="4"/>
                        </a:lnTo>
                        <a:lnTo>
                          <a:pt x="441" y="4"/>
                        </a:lnTo>
                        <a:lnTo>
                          <a:pt x="431" y="3"/>
                        </a:lnTo>
                        <a:lnTo>
                          <a:pt x="423" y="3"/>
                        </a:lnTo>
                        <a:lnTo>
                          <a:pt x="414" y="2"/>
                        </a:lnTo>
                        <a:lnTo>
                          <a:pt x="404" y="2"/>
                        </a:lnTo>
                        <a:lnTo>
                          <a:pt x="395" y="0"/>
                        </a:lnTo>
                        <a:lnTo>
                          <a:pt x="386" y="0"/>
                        </a:lnTo>
                        <a:lnTo>
                          <a:pt x="377" y="0"/>
                        </a:lnTo>
                        <a:lnTo>
                          <a:pt x="369" y="0"/>
                        </a:lnTo>
                        <a:lnTo>
                          <a:pt x="359" y="0"/>
                        </a:lnTo>
                        <a:lnTo>
                          <a:pt x="350" y="0"/>
                        </a:lnTo>
                        <a:lnTo>
                          <a:pt x="340" y="0"/>
                        </a:lnTo>
                        <a:lnTo>
                          <a:pt x="331" y="0"/>
                        </a:lnTo>
                        <a:lnTo>
                          <a:pt x="321" y="0"/>
                        </a:lnTo>
                        <a:lnTo>
                          <a:pt x="312" y="0"/>
                        </a:lnTo>
                        <a:lnTo>
                          <a:pt x="302" y="0"/>
                        </a:lnTo>
                        <a:lnTo>
                          <a:pt x="293" y="0"/>
                        </a:lnTo>
                        <a:lnTo>
                          <a:pt x="283" y="0"/>
                        </a:lnTo>
                        <a:lnTo>
                          <a:pt x="274" y="0"/>
                        </a:lnTo>
                        <a:lnTo>
                          <a:pt x="264" y="0"/>
                        </a:lnTo>
                        <a:lnTo>
                          <a:pt x="255" y="2"/>
                        </a:lnTo>
                        <a:lnTo>
                          <a:pt x="245" y="2"/>
                        </a:lnTo>
                        <a:lnTo>
                          <a:pt x="236" y="3"/>
                        </a:lnTo>
                        <a:lnTo>
                          <a:pt x="226" y="3"/>
                        </a:lnTo>
                        <a:lnTo>
                          <a:pt x="217" y="4"/>
                        </a:lnTo>
                        <a:lnTo>
                          <a:pt x="207" y="5"/>
                        </a:lnTo>
                        <a:lnTo>
                          <a:pt x="197" y="5"/>
                        </a:lnTo>
                        <a:lnTo>
                          <a:pt x="187" y="6"/>
                        </a:lnTo>
                        <a:lnTo>
                          <a:pt x="178" y="8"/>
                        </a:lnTo>
                        <a:lnTo>
                          <a:pt x="168" y="8"/>
                        </a:lnTo>
                        <a:lnTo>
                          <a:pt x="159" y="10"/>
                        </a:lnTo>
                        <a:lnTo>
                          <a:pt x="149" y="10"/>
                        </a:lnTo>
                        <a:lnTo>
                          <a:pt x="138" y="11"/>
                        </a:lnTo>
                        <a:lnTo>
                          <a:pt x="128" y="14"/>
                        </a:lnTo>
                        <a:lnTo>
                          <a:pt x="118" y="14"/>
                        </a:lnTo>
                        <a:lnTo>
                          <a:pt x="109" y="16"/>
                        </a:lnTo>
                        <a:lnTo>
                          <a:pt x="99" y="17"/>
                        </a:lnTo>
                        <a:lnTo>
                          <a:pt x="89" y="18"/>
                        </a:lnTo>
                        <a:lnTo>
                          <a:pt x="80" y="19"/>
                        </a:lnTo>
                        <a:lnTo>
                          <a:pt x="70" y="21"/>
                        </a:lnTo>
                        <a:lnTo>
                          <a:pt x="60" y="23"/>
                        </a:lnTo>
                        <a:lnTo>
                          <a:pt x="49" y="24"/>
                        </a:lnTo>
                        <a:lnTo>
                          <a:pt x="40" y="25"/>
                        </a:lnTo>
                        <a:lnTo>
                          <a:pt x="29" y="28"/>
                        </a:lnTo>
                        <a:lnTo>
                          <a:pt x="20" y="29"/>
                        </a:lnTo>
                        <a:lnTo>
                          <a:pt x="9" y="31"/>
                        </a:lnTo>
                        <a:lnTo>
                          <a:pt x="0" y="3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41" name="Freeform 29">
                    <a:extLst>
                      <a:ext uri="{FF2B5EF4-FFF2-40B4-BE49-F238E27FC236}">
                        <a16:creationId xmlns:a16="http://schemas.microsoft.com/office/drawing/2014/main" id="{140883AF-4344-D74A-9E1B-C86CEA554B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38" y="1833"/>
                    <a:ext cx="380" cy="33"/>
                  </a:xfrm>
                  <a:custGeom>
                    <a:avLst/>
                    <a:gdLst>
                      <a:gd name="T0" fmla="*/ 0 w 1140"/>
                      <a:gd name="T1" fmla="*/ 0 h 99"/>
                      <a:gd name="T2" fmla="*/ 0 w 1140"/>
                      <a:gd name="T3" fmla="*/ 0 h 99"/>
                      <a:gd name="T4" fmla="*/ 0 w 1140"/>
                      <a:gd name="T5" fmla="*/ 0 h 99"/>
                      <a:gd name="T6" fmla="*/ 0 w 1140"/>
                      <a:gd name="T7" fmla="*/ 0 h 99"/>
                      <a:gd name="T8" fmla="*/ 0 w 1140"/>
                      <a:gd name="T9" fmla="*/ 0 h 99"/>
                      <a:gd name="T10" fmla="*/ 0 w 1140"/>
                      <a:gd name="T11" fmla="*/ 0 h 99"/>
                      <a:gd name="T12" fmla="*/ 0 w 1140"/>
                      <a:gd name="T13" fmla="*/ 0 h 99"/>
                      <a:gd name="T14" fmla="*/ 0 w 1140"/>
                      <a:gd name="T15" fmla="*/ 0 h 99"/>
                      <a:gd name="T16" fmla="*/ 0 w 1140"/>
                      <a:gd name="T17" fmla="*/ 0 h 99"/>
                      <a:gd name="T18" fmla="*/ 0 w 1140"/>
                      <a:gd name="T19" fmla="*/ 0 h 99"/>
                      <a:gd name="T20" fmla="*/ 0 w 1140"/>
                      <a:gd name="T21" fmla="*/ 0 h 99"/>
                      <a:gd name="T22" fmla="*/ 0 w 1140"/>
                      <a:gd name="T23" fmla="*/ 0 h 99"/>
                      <a:gd name="T24" fmla="*/ 0 w 1140"/>
                      <a:gd name="T25" fmla="*/ 0 h 99"/>
                      <a:gd name="T26" fmla="*/ 0 w 1140"/>
                      <a:gd name="T27" fmla="*/ 0 h 99"/>
                      <a:gd name="T28" fmla="*/ 0 w 1140"/>
                      <a:gd name="T29" fmla="*/ 0 h 99"/>
                      <a:gd name="T30" fmla="*/ 0 w 1140"/>
                      <a:gd name="T31" fmla="*/ 0 h 99"/>
                      <a:gd name="T32" fmla="*/ 0 w 1140"/>
                      <a:gd name="T33" fmla="*/ 0 h 99"/>
                      <a:gd name="T34" fmla="*/ 0 w 1140"/>
                      <a:gd name="T35" fmla="*/ 0 h 99"/>
                      <a:gd name="T36" fmla="*/ 0 w 1140"/>
                      <a:gd name="T37" fmla="*/ 0 h 99"/>
                      <a:gd name="T38" fmla="*/ 0 w 1140"/>
                      <a:gd name="T39" fmla="*/ 0 h 99"/>
                      <a:gd name="T40" fmla="*/ 0 w 1140"/>
                      <a:gd name="T41" fmla="*/ 0 h 99"/>
                      <a:gd name="T42" fmla="*/ 0 w 1140"/>
                      <a:gd name="T43" fmla="*/ 0 h 99"/>
                      <a:gd name="T44" fmla="*/ 0 w 1140"/>
                      <a:gd name="T45" fmla="*/ 0 h 99"/>
                      <a:gd name="T46" fmla="*/ 0 w 1140"/>
                      <a:gd name="T47" fmla="*/ 0 h 99"/>
                      <a:gd name="T48" fmla="*/ 0 w 1140"/>
                      <a:gd name="T49" fmla="*/ 0 h 99"/>
                      <a:gd name="T50" fmla="*/ 0 w 1140"/>
                      <a:gd name="T51" fmla="*/ 0 h 99"/>
                      <a:gd name="T52" fmla="*/ 0 w 1140"/>
                      <a:gd name="T53" fmla="*/ 0 h 99"/>
                      <a:gd name="T54" fmla="*/ 0 w 1140"/>
                      <a:gd name="T55" fmla="*/ 0 h 99"/>
                      <a:gd name="T56" fmla="*/ 0 w 1140"/>
                      <a:gd name="T57" fmla="*/ 0 h 99"/>
                      <a:gd name="T58" fmla="*/ 0 w 1140"/>
                      <a:gd name="T59" fmla="*/ 0 h 99"/>
                      <a:gd name="T60" fmla="*/ 0 w 1140"/>
                      <a:gd name="T61" fmla="*/ 0 h 99"/>
                      <a:gd name="T62" fmla="*/ 0 w 1140"/>
                      <a:gd name="T63" fmla="*/ 0 h 99"/>
                      <a:gd name="T64" fmla="*/ 0 w 1140"/>
                      <a:gd name="T65" fmla="*/ 0 h 99"/>
                      <a:gd name="T66" fmla="*/ 0 w 1140"/>
                      <a:gd name="T67" fmla="*/ 0 h 99"/>
                      <a:gd name="T68" fmla="*/ 0 w 1140"/>
                      <a:gd name="T69" fmla="*/ 0 h 99"/>
                      <a:gd name="T70" fmla="*/ 0 w 1140"/>
                      <a:gd name="T71" fmla="*/ 0 h 99"/>
                      <a:gd name="T72" fmla="*/ 0 w 1140"/>
                      <a:gd name="T73" fmla="*/ 0 h 99"/>
                      <a:gd name="T74" fmla="*/ 0 w 1140"/>
                      <a:gd name="T75" fmla="*/ 0 h 99"/>
                      <a:gd name="T76" fmla="*/ 0 w 1140"/>
                      <a:gd name="T77" fmla="*/ 0 h 99"/>
                      <a:gd name="T78" fmla="*/ 0 w 1140"/>
                      <a:gd name="T79" fmla="*/ 0 h 99"/>
                      <a:gd name="T80" fmla="*/ 0 w 1140"/>
                      <a:gd name="T81" fmla="*/ 0 h 99"/>
                      <a:gd name="T82" fmla="*/ 0 w 1140"/>
                      <a:gd name="T83" fmla="*/ 0 h 99"/>
                      <a:gd name="T84" fmla="*/ 0 w 1140"/>
                      <a:gd name="T85" fmla="*/ 0 h 99"/>
                      <a:gd name="T86" fmla="*/ 0 w 1140"/>
                      <a:gd name="T87" fmla="*/ 0 h 9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140"/>
                      <a:gd name="T133" fmla="*/ 0 h 99"/>
                      <a:gd name="T134" fmla="*/ 1140 w 1140"/>
                      <a:gd name="T135" fmla="*/ 99 h 9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140" h="99">
                        <a:moveTo>
                          <a:pt x="0" y="13"/>
                        </a:moveTo>
                        <a:lnTo>
                          <a:pt x="3" y="99"/>
                        </a:lnTo>
                        <a:lnTo>
                          <a:pt x="19" y="97"/>
                        </a:lnTo>
                        <a:lnTo>
                          <a:pt x="35" y="97"/>
                        </a:lnTo>
                        <a:lnTo>
                          <a:pt x="52" y="97"/>
                        </a:lnTo>
                        <a:lnTo>
                          <a:pt x="69" y="96"/>
                        </a:lnTo>
                        <a:lnTo>
                          <a:pt x="86" y="94"/>
                        </a:lnTo>
                        <a:lnTo>
                          <a:pt x="102" y="94"/>
                        </a:lnTo>
                        <a:lnTo>
                          <a:pt x="120" y="94"/>
                        </a:lnTo>
                        <a:lnTo>
                          <a:pt x="137" y="94"/>
                        </a:lnTo>
                        <a:lnTo>
                          <a:pt x="154" y="93"/>
                        </a:lnTo>
                        <a:lnTo>
                          <a:pt x="171" y="92"/>
                        </a:lnTo>
                        <a:lnTo>
                          <a:pt x="188" y="92"/>
                        </a:lnTo>
                        <a:lnTo>
                          <a:pt x="204" y="92"/>
                        </a:lnTo>
                        <a:lnTo>
                          <a:pt x="222" y="92"/>
                        </a:lnTo>
                        <a:lnTo>
                          <a:pt x="240" y="91"/>
                        </a:lnTo>
                        <a:lnTo>
                          <a:pt x="256" y="91"/>
                        </a:lnTo>
                        <a:lnTo>
                          <a:pt x="274" y="91"/>
                        </a:lnTo>
                        <a:lnTo>
                          <a:pt x="291" y="90"/>
                        </a:lnTo>
                        <a:lnTo>
                          <a:pt x="309" y="90"/>
                        </a:lnTo>
                        <a:lnTo>
                          <a:pt x="326" y="90"/>
                        </a:lnTo>
                        <a:lnTo>
                          <a:pt x="343" y="90"/>
                        </a:lnTo>
                        <a:lnTo>
                          <a:pt x="361" y="89"/>
                        </a:lnTo>
                        <a:lnTo>
                          <a:pt x="379" y="89"/>
                        </a:lnTo>
                        <a:lnTo>
                          <a:pt x="395" y="87"/>
                        </a:lnTo>
                        <a:lnTo>
                          <a:pt x="413" y="87"/>
                        </a:lnTo>
                        <a:lnTo>
                          <a:pt x="430" y="87"/>
                        </a:lnTo>
                        <a:lnTo>
                          <a:pt x="447" y="87"/>
                        </a:lnTo>
                        <a:lnTo>
                          <a:pt x="465" y="87"/>
                        </a:lnTo>
                        <a:lnTo>
                          <a:pt x="483" y="87"/>
                        </a:lnTo>
                        <a:lnTo>
                          <a:pt x="501" y="87"/>
                        </a:lnTo>
                        <a:lnTo>
                          <a:pt x="519" y="87"/>
                        </a:lnTo>
                        <a:lnTo>
                          <a:pt x="536" y="87"/>
                        </a:lnTo>
                        <a:lnTo>
                          <a:pt x="554" y="87"/>
                        </a:lnTo>
                        <a:lnTo>
                          <a:pt x="572" y="86"/>
                        </a:lnTo>
                        <a:lnTo>
                          <a:pt x="590" y="86"/>
                        </a:lnTo>
                        <a:lnTo>
                          <a:pt x="606" y="86"/>
                        </a:lnTo>
                        <a:lnTo>
                          <a:pt x="625" y="86"/>
                        </a:lnTo>
                        <a:lnTo>
                          <a:pt x="643" y="86"/>
                        </a:lnTo>
                        <a:lnTo>
                          <a:pt x="661" y="86"/>
                        </a:lnTo>
                        <a:lnTo>
                          <a:pt x="679" y="86"/>
                        </a:lnTo>
                        <a:lnTo>
                          <a:pt x="698" y="87"/>
                        </a:lnTo>
                        <a:lnTo>
                          <a:pt x="714" y="87"/>
                        </a:lnTo>
                        <a:lnTo>
                          <a:pt x="733" y="87"/>
                        </a:lnTo>
                        <a:lnTo>
                          <a:pt x="751" y="87"/>
                        </a:lnTo>
                        <a:lnTo>
                          <a:pt x="769" y="87"/>
                        </a:lnTo>
                        <a:lnTo>
                          <a:pt x="787" y="87"/>
                        </a:lnTo>
                        <a:lnTo>
                          <a:pt x="805" y="87"/>
                        </a:lnTo>
                        <a:lnTo>
                          <a:pt x="824" y="87"/>
                        </a:lnTo>
                        <a:lnTo>
                          <a:pt x="843" y="89"/>
                        </a:lnTo>
                        <a:lnTo>
                          <a:pt x="860" y="89"/>
                        </a:lnTo>
                        <a:lnTo>
                          <a:pt x="878" y="89"/>
                        </a:lnTo>
                        <a:lnTo>
                          <a:pt x="896" y="90"/>
                        </a:lnTo>
                        <a:lnTo>
                          <a:pt x="915" y="90"/>
                        </a:lnTo>
                        <a:lnTo>
                          <a:pt x="934" y="90"/>
                        </a:lnTo>
                        <a:lnTo>
                          <a:pt x="952" y="91"/>
                        </a:lnTo>
                        <a:lnTo>
                          <a:pt x="970" y="91"/>
                        </a:lnTo>
                        <a:lnTo>
                          <a:pt x="989" y="92"/>
                        </a:lnTo>
                        <a:lnTo>
                          <a:pt x="1006" y="92"/>
                        </a:lnTo>
                        <a:lnTo>
                          <a:pt x="1024" y="93"/>
                        </a:lnTo>
                        <a:lnTo>
                          <a:pt x="1043" y="94"/>
                        </a:lnTo>
                        <a:lnTo>
                          <a:pt x="1062" y="94"/>
                        </a:lnTo>
                        <a:lnTo>
                          <a:pt x="1080" y="96"/>
                        </a:lnTo>
                        <a:lnTo>
                          <a:pt x="1099" y="97"/>
                        </a:lnTo>
                        <a:lnTo>
                          <a:pt x="1118" y="97"/>
                        </a:lnTo>
                        <a:lnTo>
                          <a:pt x="1136" y="99"/>
                        </a:lnTo>
                        <a:lnTo>
                          <a:pt x="1140" y="13"/>
                        </a:lnTo>
                        <a:lnTo>
                          <a:pt x="1121" y="11"/>
                        </a:lnTo>
                        <a:lnTo>
                          <a:pt x="1102" y="10"/>
                        </a:lnTo>
                        <a:lnTo>
                          <a:pt x="1083" y="9"/>
                        </a:lnTo>
                        <a:lnTo>
                          <a:pt x="1066" y="9"/>
                        </a:lnTo>
                        <a:lnTo>
                          <a:pt x="1047" y="8"/>
                        </a:lnTo>
                        <a:lnTo>
                          <a:pt x="1028" y="7"/>
                        </a:lnTo>
                        <a:lnTo>
                          <a:pt x="1010" y="7"/>
                        </a:lnTo>
                        <a:lnTo>
                          <a:pt x="991" y="7"/>
                        </a:lnTo>
                        <a:lnTo>
                          <a:pt x="972" y="4"/>
                        </a:lnTo>
                        <a:lnTo>
                          <a:pt x="954" y="4"/>
                        </a:lnTo>
                        <a:lnTo>
                          <a:pt x="936" y="4"/>
                        </a:lnTo>
                        <a:lnTo>
                          <a:pt x="917" y="4"/>
                        </a:lnTo>
                        <a:lnTo>
                          <a:pt x="898" y="3"/>
                        </a:lnTo>
                        <a:lnTo>
                          <a:pt x="881" y="2"/>
                        </a:lnTo>
                        <a:lnTo>
                          <a:pt x="863" y="2"/>
                        </a:lnTo>
                        <a:lnTo>
                          <a:pt x="844" y="2"/>
                        </a:lnTo>
                        <a:lnTo>
                          <a:pt x="825" y="1"/>
                        </a:lnTo>
                        <a:lnTo>
                          <a:pt x="807" y="1"/>
                        </a:lnTo>
                        <a:lnTo>
                          <a:pt x="789" y="1"/>
                        </a:lnTo>
                        <a:lnTo>
                          <a:pt x="771" y="1"/>
                        </a:lnTo>
                        <a:lnTo>
                          <a:pt x="752" y="1"/>
                        </a:lnTo>
                        <a:lnTo>
                          <a:pt x="733" y="1"/>
                        </a:lnTo>
                        <a:lnTo>
                          <a:pt x="716" y="1"/>
                        </a:lnTo>
                        <a:lnTo>
                          <a:pt x="698" y="1"/>
                        </a:lnTo>
                        <a:lnTo>
                          <a:pt x="680" y="0"/>
                        </a:lnTo>
                        <a:lnTo>
                          <a:pt x="662" y="0"/>
                        </a:lnTo>
                        <a:lnTo>
                          <a:pt x="643" y="0"/>
                        </a:lnTo>
                        <a:lnTo>
                          <a:pt x="625" y="0"/>
                        </a:lnTo>
                        <a:lnTo>
                          <a:pt x="608" y="0"/>
                        </a:lnTo>
                        <a:lnTo>
                          <a:pt x="590" y="0"/>
                        </a:lnTo>
                        <a:lnTo>
                          <a:pt x="572" y="0"/>
                        </a:lnTo>
                        <a:lnTo>
                          <a:pt x="554" y="1"/>
                        </a:lnTo>
                        <a:lnTo>
                          <a:pt x="536" y="1"/>
                        </a:lnTo>
                        <a:lnTo>
                          <a:pt x="519" y="1"/>
                        </a:lnTo>
                        <a:lnTo>
                          <a:pt x="501" y="1"/>
                        </a:lnTo>
                        <a:lnTo>
                          <a:pt x="483" y="1"/>
                        </a:lnTo>
                        <a:lnTo>
                          <a:pt x="465" y="1"/>
                        </a:lnTo>
                        <a:lnTo>
                          <a:pt x="447" y="1"/>
                        </a:lnTo>
                        <a:lnTo>
                          <a:pt x="430" y="1"/>
                        </a:lnTo>
                        <a:lnTo>
                          <a:pt x="412" y="1"/>
                        </a:lnTo>
                        <a:lnTo>
                          <a:pt x="394" y="1"/>
                        </a:lnTo>
                        <a:lnTo>
                          <a:pt x="376" y="2"/>
                        </a:lnTo>
                        <a:lnTo>
                          <a:pt x="359" y="2"/>
                        </a:lnTo>
                        <a:lnTo>
                          <a:pt x="342" y="3"/>
                        </a:lnTo>
                        <a:lnTo>
                          <a:pt x="324" y="3"/>
                        </a:lnTo>
                        <a:lnTo>
                          <a:pt x="307" y="4"/>
                        </a:lnTo>
                        <a:lnTo>
                          <a:pt x="291" y="4"/>
                        </a:lnTo>
                        <a:lnTo>
                          <a:pt x="273" y="4"/>
                        </a:lnTo>
                        <a:lnTo>
                          <a:pt x="255" y="4"/>
                        </a:lnTo>
                        <a:lnTo>
                          <a:pt x="237" y="4"/>
                        </a:lnTo>
                        <a:lnTo>
                          <a:pt x="221" y="5"/>
                        </a:lnTo>
                        <a:lnTo>
                          <a:pt x="203" y="7"/>
                        </a:lnTo>
                        <a:lnTo>
                          <a:pt x="186" y="7"/>
                        </a:lnTo>
                        <a:lnTo>
                          <a:pt x="169" y="7"/>
                        </a:lnTo>
                        <a:lnTo>
                          <a:pt x="151" y="7"/>
                        </a:lnTo>
                        <a:lnTo>
                          <a:pt x="135" y="8"/>
                        </a:lnTo>
                        <a:lnTo>
                          <a:pt x="118" y="8"/>
                        </a:lnTo>
                        <a:lnTo>
                          <a:pt x="101" y="9"/>
                        </a:lnTo>
                        <a:lnTo>
                          <a:pt x="83" y="9"/>
                        </a:lnTo>
                        <a:lnTo>
                          <a:pt x="68" y="9"/>
                        </a:lnTo>
                        <a:lnTo>
                          <a:pt x="50" y="10"/>
                        </a:lnTo>
                        <a:lnTo>
                          <a:pt x="33" y="11"/>
                        </a:lnTo>
                        <a:lnTo>
                          <a:pt x="17" y="11"/>
                        </a:lnTo>
                        <a:lnTo>
                          <a:pt x="0" y="13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42" name="Freeform 30">
                    <a:extLst>
                      <a:ext uri="{FF2B5EF4-FFF2-40B4-BE49-F238E27FC236}">
                        <a16:creationId xmlns:a16="http://schemas.microsoft.com/office/drawing/2014/main" id="{D1B910D9-A165-0D43-BB44-6978DF6C7F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5" y="1836"/>
                    <a:ext cx="67" cy="128"/>
                  </a:xfrm>
                  <a:custGeom>
                    <a:avLst/>
                    <a:gdLst>
                      <a:gd name="T0" fmla="*/ 0 w 202"/>
                      <a:gd name="T1" fmla="*/ 0 h 383"/>
                      <a:gd name="T2" fmla="*/ 0 w 202"/>
                      <a:gd name="T3" fmla="*/ 0 h 383"/>
                      <a:gd name="T4" fmla="*/ 0 w 202"/>
                      <a:gd name="T5" fmla="*/ 0 h 383"/>
                      <a:gd name="T6" fmla="*/ 0 w 202"/>
                      <a:gd name="T7" fmla="*/ 0 h 383"/>
                      <a:gd name="T8" fmla="*/ 0 w 202"/>
                      <a:gd name="T9" fmla="*/ 0 h 383"/>
                      <a:gd name="T10" fmla="*/ 0 w 202"/>
                      <a:gd name="T11" fmla="*/ 0 h 383"/>
                      <a:gd name="T12" fmla="*/ 0 w 202"/>
                      <a:gd name="T13" fmla="*/ 0 h 383"/>
                      <a:gd name="T14" fmla="*/ 0 w 202"/>
                      <a:gd name="T15" fmla="*/ 0 h 383"/>
                      <a:gd name="T16" fmla="*/ 0 w 202"/>
                      <a:gd name="T17" fmla="*/ 0 h 383"/>
                      <a:gd name="T18" fmla="*/ 0 w 202"/>
                      <a:gd name="T19" fmla="*/ 0 h 383"/>
                      <a:gd name="T20" fmla="*/ 0 w 202"/>
                      <a:gd name="T21" fmla="*/ 0 h 383"/>
                      <a:gd name="T22" fmla="*/ 0 w 202"/>
                      <a:gd name="T23" fmla="*/ 0 h 383"/>
                      <a:gd name="T24" fmla="*/ 0 w 202"/>
                      <a:gd name="T25" fmla="*/ 0 h 383"/>
                      <a:gd name="T26" fmla="*/ 0 w 202"/>
                      <a:gd name="T27" fmla="*/ 0 h 383"/>
                      <a:gd name="T28" fmla="*/ 0 w 202"/>
                      <a:gd name="T29" fmla="*/ 0 h 383"/>
                      <a:gd name="T30" fmla="*/ 0 w 202"/>
                      <a:gd name="T31" fmla="*/ 0 h 383"/>
                      <a:gd name="T32" fmla="*/ 0 w 202"/>
                      <a:gd name="T33" fmla="*/ 0 h 383"/>
                      <a:gd name="T34" fmla="*/ 0 w 202"/>
                      <a:gd name="T35" fmla="*/ 0 h 383"/>
                      <a:gd name="T36" fmla="*/ 0 w 202"/>
                      <a:gd name="T37" fmla="*/ 0 h 383"/>
                      <a:gd name="T38" fmla="*/ 0 w 202"/>
                      <a:gd name="T39" fmla="*/ 0 h 383"/>
                      <a:gd name="T40" fmla="*/ 0 w 202"/>
                      <a:gd name="T41" fmla="*/ 0 h 383"/>
                      <a:gd name="T42" fmla="*/ 0 w 202"/>
                      <a:gd name="T43" fmla="*/ 0 h 383"/>
                      <a:gd name="T44" fmla="*/ 0 w 202"/>
                      <a:gd name="T45" fmla="*/ 0 h 383"/>
                      <a:gd name="T46" fmla="*/ 0 w 202"/>
                      <a:gd name="T47" fmla="*/ 0 h 383"/>
                      <a:gd name="T48" fmla="*/ 0 w 202"/>
                      <a:gd name="T49" fmla="*/ 0 h 383"/>
                      <a:gd name="T50" fmla="*/ 0 w 202"/>
                      <a:gd name="T51" fmla="*/ 0 h 383"/>
                      <a:gd name="T52" fmla="*/ 0 w 202"/>
                      <a:gd name="T53" fmla="*/ 0 h 383"/>
                      <a:gd name="T54" fmla="*/ 0 w 202"/>
                      <a:gd name="T55" fmla="*/ 0 h 383"/>
                      <a:gd name="T56" fmla="*/ 0 w 202"/>
                      <a:gd name="T57" fmla="*/ 0 h 383"/>
                      <a:gd name="T58" fmla="*/ 0 w 202"/>
                      <a:gd name="T59" fmla="*/ 0 h 383"/>
                      <a:gd name="T60" fmla="*/ 0 w 202"/>
                      <a:gd name="T61" fmla="*/ 0 h 383"/>
                      <a:gd name="T62" fmla="*/ 0 w 202"/>
                      <a:gd name="T63" fmla="*/ 0 h 383"/>
                      <a:gd name="T64" fmla="*/ 0 w 202"/>
                      <a:gd name="T65" fmla="*/ 0 h 383"/>
                      <a:gd name="T66" fmla="*/ 0 w 202"/>
                      <a:gd name="T67" fmla="*/ 0 h 383"/>
                      <a:gd name="T68" fmla="*/ 0 w 202"/>
                      <a:gd name="T69" fmla="*/ 0 h 383"/>
                      <a:gd name="T70" fmla="*/ 0 w 202"/>
                      <a:gd name="T71" fmla="*/ 0 h 383"/>
                      <a:gd name="T72" fmla="*/ 0 w 202"/>
                      <a:gd name="T73" fmla="*/ 0 h 383"/>
                      <a:gd name="T74" fmla="*/ 0 w 202"/>
                      <a:gd name="T75" fmla="*/ 0 h 383"/>
                      <a:gd name="T76" fmla="*/ 0 w 202"/>
                      <a:gd name="T77" fmla="*/ 0 h 383"/>
                      <a:gd name="T78" fmla="*/ 0 w 202"/>
                      <a:gd name="T79" fmla="*/ 0 h 383"/>
                      <a:gd name="T80" fmla="*/ 0 w 202"/>
                      <a:gd name="T81" fmla="*/ 0 h 383"/>
                      <a:gd name="T82" fmla="*/ 0 w 202"/>
                      <a:gd name="T83" fmla="*/ 0 h 383"/>
                      <a:gd name="T84" fmla="*/ 0 w 202"/>
                      <a:gd name="T85" fmla="*/ 0 h 383"/>
                      <a:gd name="T86" fmla="*/ 0 w 202"/>
                      <a:gd name="T87" fmla="*/ 0 h 383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202"/>
                      <a:gd name="T133" fmla="*/ 0 h 383"/>
                      <a:gd name="T134" fmla="*/ 202 w 202"/>
                      <a:gd name="T135" fmla="*/ 383 h 383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202" h="383">
                        <a:moveTo>
                          <a:pt x="109" y="6"/>
                        </a:moveTo>
                        <a:lnTo>
                          <a:pt x="104" y="13"/>
                        </a:lnTo>
                        <a:lnTo>
                          <a:pt x="101" y="20"/>
                        </a:lnTo>
                        <a:lnTo>
                          <a:pt x="98" y="27"/>
                        </a:lnTo>
                        <a:lnTo>
                          <a:pt x="96" y="34"/>
                        </a:lnTo>
                        <a:lnTo>
                          <a:pt x="94" y="42"/>
                        </a:lnTo>
                        <a:lnTo>
                          <a:pt x="90" y="49"/>
                        </a:lnTo>
                        <a:lnTo>
                          <a:pt x="88" y="56"/>
                        </a:lnTo>
                        <a:lnTo>
                          <a:pt x="85" y="63"/>
                        </a:lnTo>
                        <a:lnTo>
                          <a:pt x="82" y="69"/>
                        </a:lnTo>
                        <a:lnTo>
                          <a:pt x="79" y="76"/>
                        </a:lnTo>
                        <a:lnTo>
                          <a:pt x="77" y="82"/>
                        </a:lnTo>
                        <a:lnTo>
                          <a:pt x="75" y="88"/>
                        </a:lnTo>
                        <a:lnTo>
                          <a:pt x="72" y="95"/>
                        </a:lnTo>
                        <a:lnTo>
                          <a:pt x="70" y="101"/>
                        </a:lnTo>
                        <a:lnTo>
                          <a:pt x="68" y="108"/>
                        </a:lnTo>
                        <a:lnTo>
                          <a:pt x="65" y="114"/>
                        </a:lnTo>
                        <a:lnTo>
                          <a:pt x="63" y="121"/>
                        </a:lnTo>
                        <a:lnTo>
                          <a:pt x="61" y="126"/>
                        </a:lnTo>
                        <a:lnTo>
                          <a:pt x="58" y="133"/>
                        </a:lnTo>
                        <a:lnTo>
                          <a:pt x="56" y="139"/>
                        </a:lnTo>
                        <a:lnTo>
                          <a:pt x="53" y="145"/>
                        </a:lnTo>
                        <a:lnTo>
                          <a:pt x="52" y="152"/>
                        </a:lnTo>
                        <a:lnTo>
                          <a:pt x="50" y="157"/>
                        </a:lnTo>
                        <a:lnTo>
                          <a:pt x="49" y="164"/>
                        </a:lnTo>
                        <a:lnTo>
                          <a:pt x="46" y="170"/>
                        </a:lnTo>
                        <a:lnTo>
                          <a:pt x="45" y="175"/>
                        </a:lnTo>
                        <a:lnTo>
                          <a:pt x="43" y="180"/>
                        </a:lnTo>
                        <a:lnTo>
                          <a:pt x="42" y="186"/>
                        </a:lnTo>
                        <a:lnTo>
                          <a:pt x="39" y="192"/>
                        </a:lnTo>
                        <a:lnTo>
                          <a:pt x="38" y="198"/>
                        </a:lnTo>
                        <a:lnTo>
                          <a:pt x="37" y="204"/>
                        </a:lnTo>
                        <a:lnTo>
                          <a:pt x="36" y="210"/>
                        </a:lnTo>
                        <a:lnTo>
                          <a:pt x="33" y="215"/>
                        </a:lnTo>
                        <a:lnTo>
                          <a:pt x="32" y="221"/>
                        </a:lnTo>
                        <a:lnTo>
                          <a:pt x="31" y="226"/>
                        </a:lnTo>
                        <a:lnTo>
                          <a:pt x="28" y="232"/>
                        </a:lnTo>
                        <a:lnTo>
                          <a:pt x="28" y="237"/>
                        </a:lnTo>
                        <a:lnTo>
                          <a:pt x="26" y="243"/>
                        </a:lnTo>
                        <a:lnTo>
                          <a:pt x="25" y="248"/>
                        </a:lnTo>
                        <a:lnTo>
                          <a:pt x="23" y="253"/>
                        </a:lnTo>
                        <a:lnTo>
                          <a:pt x="21" y="259"/>
                        </a:lnTo>
                        <a:lnTo>
                          <a:pt x="20" y="264"/>
                        </a:lnTo>
                        <a:lnTo>
                          <a:pt x="20" y="269"/>
                        </a:lnTo>
                        <a:lnTo>
                          <a:pt x="18" y="275"/>
                        </a:lnTo>
                        <a:lnTo>
                          <a:pt x="18" y="281"/>
                        </a:lnTo>
                        <a:lnTo>
                          <a:pt x="15" y="286"/>
                        </a:lnTo>
                        <a:lnTo>
                          <a:pt x="15" y="291"/>
                        </a:lnTo>
                        <a:lnTo>
                          <a:pt x="14" y="297"/>
                        </a:lnTo>
                        <a:lnTo>
                          <a:pt x="13" y="302"/>
                        </a:lnTo>
                        <a:lnTo>
                          <a:pt x="12" y="307"/>
                        </a:lnTo>
                        <a:lnTo>
                          <a:pt x="11" y="312"/>
                        </a:lnTo>
                        <a:lnTo>
                          <a:pt x="11" y="319"/>
                        </a:lnTo>
                        <a:lnTo>
                          <a:pt x="8" y="324"/>
                        </a:lnTo>
                        <a:lnTo>
                          <a:pt x="7" y="329"/>
                        </a:lnTo>
                        <a:lnTo>
                          <a:pt x="7" y="334"/>
                        </a:lnTo>
                        <a:lnTo>
                          <a:pt x="7" y="340"/>
                        </a:lnTo>
                        <a:lnTo>
                          <a:pt x="5" y="345"/>
                        </a:lnTo>
                        <a:lnTo>
                          <a:pt x="5" y="350"/>
                        </a:lnTo>
                        <a:lnTo>
                          <a:pt x="5" y="356"/>
                        </a:lnTo>
                        <a:lnTo>
                          <a:pt x="4" y="362"/>
                        </a:lnTo>
                        <a:lnTo>
                          <a:pt x="2" y="367"/>
                        </a:lnTo>
                        <a:lnTo>
                          <a:pt x="2" y="372"/>
                        </a:lnTo>
                        <a:lnTo>
                          <a:pt x="1" y="378"/>
                        </a:lnTo>
                        <a:lnTo>
                          <a:pt x="0" y="383"/>
                        </a:lnTo>
                        <a:lnTo>
                          <a:pt x="93" y="383"/>
                        </a:lnTo>
                        <a:lnTo>
                          <a:pt x="93" y="378"/>
                        </a:lnTo>
                        <a:lnTo>
                          <a:pt x="94" y="372"/>
                        </a:lnTo>
                        <a:lnTo>
                          <a:pt x="94" y="367"/>
                        </a:lnTo>
                        <a:lnTo>
                          <a:pt x="95" y="362"/>
                        </a:lnTo>
                        <a:lnTo>
                          <a:pt x="96" y="357"/>
                        </a:lnTo>
                        <a:lnTo>
                          <a:pt x="96" y="351"/>
                        </a:lnTo>
                        <a:lnTo>
                          <a:pt x="98" y="347"/>
                        </a:lnTo>
                        <a:lnTo>
                          <a:pt x="98" y="342"/>
                        </a:lnTo>
                        <a:lnTo>
                          <a:pt x="100" y="336"/>
                        </a:lnTo>
                        <a:lnTo>
                          <a:pt x="101" y="331"/>
                        </a:lnTo>
                        <a:lnTo>
                          <a:pt x="101" y="325"/>
                        </a:lnTo>
                        <a:lnTo>
                          <a:pt x="103" y="321"/>
                        </a:lnTo>
                        <a:lnTo>
                          <a:pt x="104" y="315"/>
                        </a:lnTo>
                        <a:lnTo>
                          <a:pt x="107" y="310"/>
                        </a:lnTo>
                        <a:lnTo>
                          <a:pt x="107" y="304"/>
                        </a:lnTo>
                        <a:lnTo>
                          <a:pt x="109" y="299"/>
                        </a:lnTo>
                        <a:lnTo>
                          <a:pt x="109" y="293"/>
                        </a:lnTo>
                        <a:lnTo>
                          <a:pt x="112" y="288"/>
                        </a:lnTo>
                        <a:lnTo>
                          <a:pt x="113" y="284"/>
                        </a:lnTo>
                        <a:lnTo>
                          <a:pt x="114" y="278"/>
                        </a:lnTo>
                        <a:lnTo>
                          <a:pt x="116" y="272"/>
                        </a:lnTo>
                        <a:lnTo>
                          <a:pt x="117" y="266"/>
                        </a:lnTo>
                        <a:lnTo>
                          <a:pt x="119" y="261"/>
                        </a:lnTo>
                        <a:lnTo>
                          <a:pt x="121" y="255"/>
                        </a:lnTo>
                        <a:lnTo>
                          <a:pt x="122" y="249"/>
                        </a:lnTo>
                        <a:lnTo>
                          <a:pt x="125" y="243"/>
                        </a:lnTo>
                        <a:lnTo>
                          <a:pt x="126" y="237"/>
                        </a:lnTo>
                        <a:lnTo>
                          <a:pt x="127" y="233"/>
                        </a:lnTo>
                        <a:lnTo>
                          <a:pt x="129" y="227"/>
                        </a:lnTo>
                        <a:lnTo>
                          <a:pt x="132" y="221"/>
                        </a:lnTo>
                        <a:lnTo>
                          <a:pt x="133" y="215"/>
                        </a:lnTo>
                        <a:lnTo>
                          <a:pt x="134" y="209"/>
                        </a:lnTo>
                        <a:lnTo>
                          <a:pt x="136" y="203"/>
                        </a:lnTo>
                        <a:lnTo>
                          <a:pt x="138" y="197"/>
                        </a:lnTo>
                        <a:lnTo>
                          <a:pt x="140" y="190"/>
                        </a:lnTo>
                        <a:lnTo>
                          <a:pt x="142" y="185"/>
                        </a:lnTo>
                        <a:lnTo>
                          <a:pt x="144" y="178"/>
                        </a:lnTo>
                        <a:lnTo>
                          <a:pt x="145" y="172"/>
                        </a:lnTo>
                        <a:lnTo>
                          <a:pt x="147" y="166"/>
                        </a:lnTo>
                        <a:lnTo>
                          <a:pt x="150" y="160"/>
                        </a:lnTo>
                        <a:lnTo>
                          <a:pt x="152" y="154"/>
                        </a:lnTo>
                        <a:lnTo>
                          <a:pt x="153" y="147"/>
                        </a:lnTo>
                        <a:lnTo>
                          <a:pt x="155" y="141"/>
                        </a:lnTo>
                        <a:lnTo>
                          <a:pt x="158" y="134"/>
                        </a:lnTo>
                        <a:lnTo>
                          <a:pt x="159" y="128"/>
                        </a:lnTo>
                        <a:lnTo>
                          <a:pt x="163" y="121"/>
                        </a:lnTo>
                        <a:lnTo>
                          <a:pt x="164" y="116"/>
                        </a:lnTo>
                        <a:lnTo>
                          <a:pt x="166" y="109"/>
                        </a:lnTo>
                        <a:lnTo>
                          <a:pt x="168" y="103"/>
                        </a:lnTo>
                        <a:lnTo>
                          <a:pt x="171" y="96"/>
                        </a:lnTo>
                        <a:lnTo>
                          <a:pt x="172" y="89"/>
                        </a:lnTo>
                        <a:lnTo>
                          <a:pt x="174" y="83"/>
                        </a:lnTo>
                        <a:lnTo>
                          <a:pt x="177" y="76"/>
                        </a:lnTo>
                        <a:lnTo>
                          <a:pt x="179" y="70"/>
                        </a:lnTo>
                        <a:lnTo>
                          <a:pt x="182" y="63"/>
                        </a:lnTo>
                        <a:lnTo>
                          <a:pt x="184" y="56"/>
                        </a:lnTo>
                        <a:lnTo>
                          <a:pt x="185" y="49"/>
                        </a:lnTo>
                        <a:lnTo>
                          <a:pt x="187" y="43"/>
                        </a:lnTo>
                        <a:lnTo>
                          <a:pt x="190" y="36"/>
                        </a:lnTo>
                        <a:lnTo>
                          <a:pt x="192" y="29"/>
                        </a:lnTo>
                        <a:lnTo>
                          <a:pt x="195" y="21"/>
                        </a:lnTo>
                        <a:lnTo>
                          <a:pt x="197" y="15"/>
                        </a:lnTo>
                        <a:lnTo>
                          <a:pt x="198" y="7"/>
                        </a:lnTo>
                        <a:lnTo>
                          <a:pt x="202" y="0"/>
                        </a:lnTo>
                        <a:lnTo>
                          <a:pt x="109" y="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43" name="Freeform 31">
                    <a:extLst>
                      <a:ext uri="{FF2B5EF4-FFF2-40B4-BE49-F238E27FC236}">
                        <a16:creationId xmlns:a16="http://schemas.microsoft.com/office/drawing/2014/main" id="{11173FA7-AA0C-F548-AD0A-05BCE44004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95" y="1837"/>
                    <a:ext cx="64" cy="124"/>
                  </a:xfrm>
                  <a:custGeom>
                    <a:avLst/>
                    <a:gdLst>
                      <a:gd name="T0" fmla="*/ 0 w 193"/>
                      <a:gd name="T1" fmla="*/ 0 h 372"/>
                      <a:gd name="T2" fmla="*/ 0 w 193"/>
                      <a:gd name="T3" fmla="*/ 0 h 372"/>
                      <a:gd name="T4" fmla="*/ 0 w 193"/>
                      <a:gd name="T5" fmla="*/ 0 h 372"/>
                      <a:gd name="T6" fmla="*/ 0 w 193"/>
                      <a:gd name="T7" fmla="*/ 0 h 372"/>
                      <a:gd name="T8" fmla="*/ 0 w 193"/>
                      <a:gd name="T9" fmla="*/ 0 h 372"/>
                      <a:gd name="T10" fmla="*/ 0 w 193"/>
                      <a:gd name="T11" fmla="*/ 0 h 372"/>
                      <a:gd name="T12" fmla="*/ 0 w 193"/>
                      <a:gd name="T13" fmla="*/ 0 h 372"/>
                      <a:gd name="T14" fmla="*/ 0 w 193"/>
                      <a:gd name="T15" fmla="*/ 0 h 372"/>
                      <a:gd name="T16" fmla="*/ 0 w 193"/>
                      <a:gd name="T17" fmla="*/ 0 h 372"/>
                      <a:gd name="T18" fmla="*/ 0 w 193"/>
                      <a:gd name="T19" fmla="*/ 0 h 372"/>
                      <a:gd name="T20" fmla="*/ 0 w 193"/>
                      <a:gd name="T21" fmla="*/ 0 h 372"/>
                      <a:gd name="T22" fmla="*/ 0 w 193"/>
                      <a:gd name="T23" fmla="*/ 0 h 372"/>
                      <a:gd name="T24" fmla="*/ 0 w 193"/>
                      <a:gd name="T25" fmla="*/ 0 h 372"/>
                      <a:gd name="T26" fmla="*/ 0 w 193"/>
                      <a:gd name="T27" fmla="*/ 0 h 372"/>
                      <a:gd name="T28" fmla="*/ 0 w 193"/>
                      <a:gd name="T29" fmla="*/ 0 h 372"/>
                      <a:gd name="T30" fmla="*/ 0 w 193"/>
                      <a:gd name="T31" fmla="*/ 0 h 372"/>
                      <a:gd name="T32" fmla="*/ 0 w 193"/>
                      <a:gd name="T33" fmla="*/ 0 h 372"/>
                      <a:gd name="T34" fmla="*/ 0 w 193"/>
                      <a:gd name="T35" fmla="*/ 0 h 372"/>
                      <a:gd name="T36" fmla="*/ 0 w 193"/>
                      <a:gd name="T37" fmla="*/ 0 h 372"/>
                      <a:gd name="T38" fmla="*/ 0 w 193"/>
                      <a:gd name="T39" fmla="*/ 0 h 372"/>
                      <a:gd name="T40" fmla="*/ 0 w 193"/>
                      <a:gd name="T41" fmla="*/ 0 h 372"/>
                      <a:gd name="T42" fmla="*/ 0 w 193"/>
                      <a:gd name="T43" fmla="*/ 0 h 372"/>
                      <a:gd name="T44" fmla="*/ 0 w 193"/>
                      <a:gd name="T45" fmla="*/ 0 h 372"/>
                      <a:gd name="T46" fmla="*/ 0 w 193"/>
                      <a:gd name="T47" fmla="*/ 0 h 372"/>
                      <a:gd name="T48" fmla="*/ 0 w 193"/>
                      <a:gd name="T49" fmla="*/ 0 h 372"/>
                      <a:gd name="T50" fmla="*/ 0 w 193"/>
                      <a:gd name="T51" fmla="*/ 0 h 372"/>
                      <a:gd name="T52" fmla="*/ 0 w 193"/>
                      <a:gd name="T53" fmla="*/ 0 h 372"/>
                      <a:gd name="T54" fmla="*/ 0 w 193"/>
                      <a:gd name="T55" fmla="*/ 0 h 372"/>
                      <a:gd name="T56" fmla="*/ 0 w 193"/>
                      <a:gd name="T57" fmla="*/ 0 h 372"/>
                      <a:gd name="T58" fmla="*/ 0 w 193"/>
                      <a:gd name="T59" fmla="*/ 0 h 372"/>
                      <a:gd name="T60" fmla="*/ 0 w 193"/>
                      <a:gd name="T61" fmla="*/ 0 h 372"/>
                      <a:gd name="T62" fmla="*/ 0 w 193"/>
                      <a:gd name="T63" fmla="*/ 0 h 372"/>
                      <a:gd name="T64" fmla="*/ 0 w 193"/>
                      <a:gd name="T65" fmla="*/ 0 h 372"/>
                      <a:gd name="T66" fmla="*/ 0 w 193"/>
                      <a:gd name="T67" fmla="*/ 0 h 372"/>
                      <a:gd name="T68" fmla="*/ 0 w 193"/>
                      <a:gd name="T69" fmla="*/ 0 h 372"/>
                      <a:gd name="T70" fmla="*/ 0 w 193"/>
                      <a:gd name="T71" fmla="*/ 0 h 372"/>
                      <a:gd name="T72" fmla="*/ 0 w 193"/>
                      <a:gd name="T73" fmla="*/ 0 h 372"/>
                      <a:gd name="T74" fmla="*/ 0 w 193"/>
                      <a:gd name="T75" fmla="*/ 0 h 372"/>
                      <a:gd name="T76" fmla="*/ 0 w 193"/>
                      <a:gd name="T77" fmla="*/ 0 h 372"/>
                      <a:gd name="T78" fmla="*/ 0 w 193"/>
                      <a:gd name="T79" fmla="*/ 0 h 372"/>
                      <a:gd name="T80" fmla="*/ 0 w 193"/>
                      <a:gd name="T81" fmla="*/ 0 h 372"/>
                      <a:gd name="T82" fmla="*/ 0 w 193"/>
                      <a:gd name="T83" fmla="*/ 0 h 372"/>
                      <a:gd name="T84" fmla="*/ 0 w 193"/>
                      <a:gd name="T85" fmla="*/ 0 h 372"/>
                      <a:gd name="T86" fmla="*/ 0 w 193"/>
                      <a:gd name="T87" fmla="*/ 0 h 37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93"/>
                      <a:gd name="T133" fmla="*/ 0 h 372"/>
                      <a:gd name="T134" fmla="*/ 193 w 193"/>
                      <a:gd name="T135" fmla="*/ 372 h 37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93" h="372">
                        <a:moveTo>
                          <a:pt x="74" y="0"/>
                        </a:moveTo>
                        <a:lnTo>
                          <a:pt x="0" y="49"/>
                        </a:lnTo>
                        <a:lnTo>
                          <a:pt x="3" y="54"/>
                        </a:lnTo>
                        <a:lnTo>
                          <a:pt x="5" y="60"/>
                        </a:lnTo>
                        <a:lnTo>
                          <a:pt x="9" y="66"/>
                        </a:lnTo>
                        <a:lnTo>
                          <a:pt x="11" y="72"/>
                        </a:lnTo>
                        <a:lnTo>
                          <a:pt x="15" y="76"/>
                        </a:lnTo>
                        <a:lnTo>
                          <a:pt x="17" y="82"/>
                        </a:lnTo>
                        <a:lnTo>
                          <a:pt x="21" y="88"/>
                        </a:lnTo>
                        <a:lnTo>
                          <a:pt x="23" y="94"/>
                        </a:lnTo>
                        <a:lnTo>
                          <a:pt x="25" y="99"/>
                        </a:lnTo>
                        <a:lnTo>
                          <a:pt x="28" y="104"/>
                        </a:lnTo>
                        <a:lnTo>
                          <a:pt x="30" y="110"/>
                        </a:lnTo>
                        <a:lnTo>
                          <a:pt x="34" y="114"/>
                        </a:lnTo>
                        <a:lnTo>
                          <a:pt x="36" y="120"/>
                        </a:lnTo>
                        <a:lnTo>
                          <a:pt x="38" y="126"/>
                        </a:lnTo>
                        <a:lnTo>
                          <a:pt x="41" y="131"/>
                        </a:lnTo>
                        <a:lnTo>
                          <a:pt x="43" y="137"/>
                        </a:lnTo>
                        <a:lnTo>
                          <a:pt x="45" y="142"/>
                        </a:lnTo>
                        <a:lnTo>
                          <a:pt x="48" y="148"/>
                        </a:lnTo>
                        <a:lnTo>
                          <a:pt x="50" y="152"/>
                        </a:lnTo>
                        <a:lnTo>
                          <a:pt x="53" y="157"/>
                        </a:lnTo>
                        <a:lnTo>
                          <a:pt x="54" y="162"/>
                        </a:lnTo>
                        <a:lnTo>
                          <a:pt x="56" y="168"/>
                        </a:lnTo>
                        <a:lnTo>
                          <a:pt x="59" y="173"/>
                        </a:lnTo>
                        <a:lnTo>
                          <a:pt x="61" y="178"/>
                        </a:lnTo>
                        <a:lnTo>
                          <a:pt x="63" y="183"/>
                        </a:lnTo>
                        <a:lnTo>
                          <a:pt x="64" y="188"/>
                        </a:lnTo>
                        <a:lnTo>
                          <a:pt x="66" y="194"/>
                        </a:lnTo>
                        <a:lnTo>
                          <a:pt x="68" y="199"/>
                        </a:lnTo>
                        <a:lnTo>
                          <a:pt x="70" y="203"/>
                        </a:lnTo>
                        <a:lnTo>
                          <a:pt x="72" y="209"/>
                        </a:lnTo>
                        <a:lnTo>
                          <a:pt x="74" y="214"/>
                        </a:lnTo>
                        <a:lnTo>
                          <a:pt x="76" y="220"/>
                        </a:lnTo>
                        <a:lnTo>
                          <a:pt x="78" y="225"/>
                        </a:lnTo>
                        <a:lnTo>
                          <a:pt x="79" y="230"/>
                        </a:lnTo>
                        <a:lnTo>
                          <a:pt x="80" y="234"/>
                        </a:lnTo>
                        <a:lnTo>
                          <a:pt x="81" y="239"/>
                        </a:lnTo>
                        <a:lnTo>
                          <a:pt x="83" y="244"/>
                        </a:lnTo>
                        <a:lnTo>
                          <a:pt x="85" y="248"/>
                        </a:lnTo>
                        <a:lnTo>
                          <a:pt x="86" y="253"/>
                        </a:lnTo>
                        <a:lnTo>
                          <a:pt x="87" y="259"/>
                        </a:lnTo>
                        <a:lnTo>
                          <a:pt x="89" y="264"/>
                        </a:lnTo>
                        <a:lnTo>
                          <a:pt x="89" y="269"/>
                        </a:lnTo>
                        <a:lnTo>
                          <a:pt x="92" y="273"/>
                        </a:lnTo>
                        <a:lnTo>
                          <a:pt x="92" y="278"/>
                        </a:lnTo>
                        <a:lnTo>
                          <a:pt x="93" y="283"/>
                        </a:lnTo>
                        <a:lnTo>
                          <a:pt x="94" y="288"/>
                        </a:lnTo>
                        <a:lnTo>
                          <a:pt x="95" y="292"/>
                        </a:lnTo>
                        <a:lnTo>
                          <a:pt x="97" y="297"/>
                        </a:lnTo>
                        <a:lnTo>
                          <a:pt x="97" y="302"/>
                        </a:lnTo>
                        <a:lnTo>
                          <a:pt x="98" y="307"/>
                        </a:lnTo>
                        <a:lnTo>
                          <a:pt x="99" y="311"/>
                        </a:lnTo>
                        <a:lnTo>
                          <a:pt x="99" y="316"/>
                        </a:lnTo>
                        <a:lnTo>
                          <a:pt x="100" y="320"/>
                        </a:lnTo>
                        <a:lnTo>
                          <a:pt x="101" y="324"/>
                        </a:lnTo>
                        <a:lnTo>
                          <a:pt x="101" y="329"/>
                        </a:lnTo>
                        <a:lnTo>
                          <a:pt x="102" y="335"/>
                        </a:lnTo>
                        <a:lnTo>
                          <a:pt x="102" y="339"/>
                        </a:lnTo>
                        <a:lnTo>
                          <a:pt x="104" y="343"/>
                        </a:lnTo>
                        <a:lnTo>
                          <a:pt x="104" y="348"/>
                        </a:lnTo>
                        <a:lnTo>
                          <a:pt x="104" y="353"/>
                        </a:lnTo>
                        <a:lnTo>
                          <a:pt x="105" y="358"/>
                        </a:lnTo>
                        <a:lnTo>
                          <a:pt x="105" y="362"/>
                        </a:lnTo>
                        <a:lnTo>
                          <a:pt x="106" y="367"/>
                        </a:lnTo>
                        <a:lnTo>
                          <a:pt x="106" y="372"/>
                        </a:lnTo>
                        <a:lnTo>
                          <a:pt x="193" y="366"/>
                        </a:lnTo>
                        <a:lnTo>
                          <a:pt x="191" y="360"/>
                        </a:lnTo>
                        <a:lnTo>
                          <a:pt x="191" y="355"/>
                        </a:lnTo>
                        <a:lnTo>
                          <a:pt x="190" y="349"/>
                        </a:lnTo>
                        <a:lnTo>
                          <a:pt x="190" y="345"/>
                        </a:lnTo>
                        <a:lnTo>
                          <a:pt x="190" y="340"/>
                        </a:lnTo>
                        <a:lnTo>
                          <a:pt x="189" y="334"/>
                        </a:lnTo>
                        <a:lnTo>
                          <a:pt x="188" y="329"/>
                        </a:lnTo>
                        <a:lnTo>
                          <a:pt x="188" y="323"/>
                        </a:lnTo>
                        <a:lnTo>
                          <a:pt x="188" y="317"/>
                        </a:lnTo>
                        <a:lnTo>
                          <a:pt x="186" y="313"/>
                        </a:lnTo>
                        <a:lnTo>
                          <a:pt x="186" y="307"/>
                        </a:lnTo>
                        <a:lnTo>
                          <a:pt x="186" y="302"/>
                        </a:lnTo>
                        <a:lnTo>
                          <a:pt x="183" y="297"/>
                        </a:lnTo>
                        <a:lnTo>
                          <a:pt x="182" y="291"/>
                        </a:lnTo>
                        <a:lnTo>
                          <a:pt x="182" y="286"/>
                        </a:lnTo>
                        <a:lnTo>
                          <a:pt x="182" y="282"/>
                        </a:lnTo>
                        <a:lnTo>
                          <a:pt x="180" y="276"/>
                        </a:lnTo>
                        <a:lnTo>
                          <a:pt x="180" y="269"/>
                        </a:lnTo>
                        <a:lnTo>
                          <a:pt x="177" y="264"/>
                        </a:lnTo>
                        <a:lnTo>
                          <a:pt x="177" y="259"/>
                        </a:lnTo>
                        <a:lnTo>
                          <a:pt x="175" y="253"/>
                        </a:lnTo>
                        <a:lnTo>
                          <a:pt x="174" y="247"/>
                        </a:lnTo>
                        <a:lnTo>
                          <a:pt x="172" y="241"/>
                        </a:lnTo>
                        <a:lnTo>
                          <a:pt x="171" y="235"/>
                        </a:lnTo>
                        <a:lnTo>
                          <a:pt x="170" y="231"/>
                        </a:lnTo>
                        <a:lnTo>
                          <a:pt x="168" y="225"/>
                        </a:lnTo>
                        <a:lnTo>
                          <a:pt x="167" y="219"/>
                        </a:lnTo>
                        <a:lnTo>
                          <a:pt x="165" y="214"/>
                        </a:lnTo>
                        <a:lnTo>
                          <a:pt x="163" y="208"/>
                        </a:lnTo>
                        <a:lnTo>
                          <a:pt x="162" y="203"/>
                        </a:lnTo>
                        <a:lnTo>
                          <a:pt x="159" y="197"/>
                        </a:lnTo>
                        <a:lnTo>
                          <a:pt x="158" y="192"/>
                        </a:lnTo>
                        <a:lnTo>
                          <a:pt x="156" y="186"/>
                        </a:lnTo>
                        <a:lnTo>
                          <a:pt x="155" y="180"/>
                        </a:lnTo>
                        <a:lnTo>
                          <a:pt x="152" y="175"/>
                        </a:lnTo>
                        <a:lnTo>
                          <a:pt x="150" y="169"/>
                        </a:lnTo>
                        <a:lnTo>
                          <a:pt x="148" y="163"/>
                        </a:lnTo>
                        <a:lnTo>
                          <a:pt x="146" y="157"/>
                        </a:lnTo>
                        <a:lnTo>
                          <a:pt x="144" y="152"/>
                        </a:lnTo>
                        <a:lnTo>
                          <a:pt x="142" y="145"/>
                        </a:lnTo>
                        <a:lnTo>
                          <a:pt x="139" y="139"/>
                        </a:lnTo>
                        <a:lnTo>
                          <a:pt x="137" y="135"/>
                        </a:lnTo>
                        <a:lnTo>
                          <a:pt x="134" y="127"/>
                        </a:lnTo>
                        <a:lnTo>
                          <a:pt x="132" y="121"/>
                        </a:lnTo>
                        <a:lnTo>
                          <a:pt x="130" y="116"/>
                        </a:lnTo>
                        <a:lnTo>
                          <a:pt x="127" y="110"/>
                        </a:lnTo>
                        <a:lnTo>
                          <a:pt x="125" y="104"/>
                        </a:lnTo>
                        <a:lnTo>
                          <a:pt x="123" y="99"/>
                        </a:lnTo>
                        <a:lnTo>
                          <a:pt x="119" y="92"/>
                        </a:lnTo>
                        <a:lnTo>
                          <a:pt x="117" y="86"/>
                        </a:lnTo>
                        <a:lnTo>
                          <a:pt x="114" y="80"/>
                        </a:lnTo>
                        <a:lnTo>
                          <a:pt x="111" y="74"/>
                        </a:lnTo>
                        <a:lnTo>
                          <a:pt x="108" y="68"/>
                        </a:lnTo>
                        <a:lnTo>
                          <a:pt x="105" y="62"/>
                        </a:lnTo>
                        <a:lnTo>
                          <a:pt x="102" y="56"/>
                        </a:lnTo>
                        <a:lnTo>
                          <a:pt x="99" y="50"/>
                        </a:lnTo>
                        <a:lnTo>
                          <a:pt x="97" y="43"/>
                        </a:lnTo>
                        <a:lnTo>
                          <a:pt x="93" y="37"/>
                        </a:lnTo>
                        <a:lnTo>
                          <a:pt x="89" y="31"/>
                        </a:lnTo>
                        <a:lnTo>
                          <a:pt x="86" y="25"/>
                        </a:lnTo>
                        <a:lnTo>
                          <a:pt x="83" y="18"/>
                        </a:lnTo>
                        <a:lnTo>
                          <a:pt x="80" y="12"/>
                        </a:lnTo>
                        <a:lnTo>
                          <a:pt x="76" y="5"/>
                        </a:lnTo>
                        <a:lnTo>
                          <a:pt x="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44" name="Freeform 32">
                    <a:extLst>
                      <a:ext uri="{FF2B5EF4-FFF2-40B4-BE49-F238E27FC236}">
                        <a16:creationId xmlns:a16="http://schemas.microsoft.com/office/drawing/2014/main" id="{428FE4A9-1705-C640-ABCF-B9626AAD5B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1" y="1875"/>
                    <a:ext cx="25" cy="26"/>
                  </a:xfrm>
                  <a:custGeom>
                    <a:avLst/>
                    <a:gdLst>
                      <a:gd name="T0" fmla="*/ 0 w 77"/>
                      <a:gd name="T1" fmla="*/ 0 h 79"/>
                      <a:gd name="T2" fmla="*/ 0 w 77"/>
                      <a:gd name="T3" fmla="*/ 0 h 79"/>
                      <a:gd name="T4" fmla="*/ 0 w 77"/>
                      <a:gd name="T5" fmla="*/ 0 h 79"/>
                      <a:gd name="T6" fmla="*/ 0 w 77"/>
                      <a:gd name="T7" fmla="*/ 0 h 79"/>
                      <a:gd name="T8" fmla="*/ 0 w 77"/>
                      <a:gd name="T9" fmla="*/ 0 h 79"/>
                      <a:gd name="T10" fmla="*/ 0 w 77"/>
                      <a:gd name="T11" fmla="*/ 0 h 79"/>
                      <a:gd name="T12" fmla="*/ 0 w 77"/>
                      <a:gd name="T13" fmla="*/ 0 h 79"/>
                      <a:gd name="T14" fmla="*/ 0 w 77"/>
                      <a:gd name="T15" fmla="*/ 0 h 79"/>
                      <a:gd name="T16" fmla="*/ 0 w 77"/>
                      <a:gd name="T17" fmla="*/ 0 h 79"/>
                      <a:gd name="T18" fmla="*/ 0 w 77"/>
                      <a:gd name="T19" fmla="*/ 0 h 79"/>
                      <a:gd name="T20" fmla="*/ 0 w 77"/>
                      <a:gd name="T21" fmla="*/ 0 h 79"/>
                      <a:gd name="T22" fmla="*/ 0 w 77"/>
                      <a:gd name="T23" fmla="*/ 0 h 79"/>
                      <a:gd name="T24" fmla="*/ 0 w 77"/>
                      <a:gd name="T25" fmla="*/ 0 h 79"/>
                      <a:gd name="T26" fmla="*/ 0 w 77"/>
                      <a:gd name="T27" fmla="*/ 0 h 79"/>
                      <a:gd name="T28" fmla="*/ 0 w 77"/>
                      <a:gd name="T29" fmla="*/ 0 h 79"/>
                      <a:gd name="T30" fmla="*/ 0 w 77"/>
                      <a:gd name="T31" fmla="*/ 0 h 79"/>
                      <a:gd name="T32" fmla="*/ 0 w 77"/>
                      <a:gd name="T33" fmla="*/ 0 h 79"/>
                      <a:gd name="T34" fmla="*/ 0 w 77"/>
                      <a:gd name="T35" fmla="*/ 0 h 79"/>
                      <a:gd name="T36" fmla="*/ 0 w 77"/>
                      <a:gd name="T37" fmla="*/ 0 h 79"/>
                      <a:gd name="T38" fmla="*/ 0 w 77"/>
                      <a:gd name="T39" fmla="*/ 0 h 79"/>
                      <a:gd name="T40" fmla="*/ 0 w 77"/>
                      <a:gd name="T41" fmla="*/ 0 h 79"/>
                      <a:gd name="T42" fmla="*/ 0 w 77"/>
                      <a:gd name="T43" fmla="*/ 0 h 79"/>
                      <a:gd name="T44" fmla="*/ 0 w 77"/>
                      <a:gd name="T45" fmla="*/ 0 h 79"/>
                      <a:gd name="T46" fmla="*/ 0 w 77"/>
                      <a:gd name="T47" fmla="*/ 0 h 79"/>
                      <a:gd name="T48" fmla="*/ 0 w 77"/>
                      <a:gd name="T49" fmla="*/ 0 h 79"/>
                      <a:gd name="T50" fmla="*/ 0 w 77"/>
                      <a:gd name="T51" fmla="*/ 0 h 79"/>
                      <a:gd name="T52" fmla="*/ 0 w 77"/>
                      <a:gd name="T53" fmla="*/ 0 h 79"/>
                      <a:gd name="T54" fmla="*/ 0 w 77"/>
                      <a:gd name="T55" fmla="*/ 0 h 79"/>
                      <a:gd name="T56" fmla="*/ 0 w 77"/>
                      <a:gd name="T57" fmla="*/ 0 h 79"/>
                      <a:gd name="T58" fmla="*/ 0 w 77"/>
                      <a:gd name="T59" fmla="*/ 0 h 79"/>
                      <a:gd name="T60" fmla="*/ 0 w 77"/>
                      <a:gd name="T61" fmla="*/ 0 h 79"/>
                      <a:gd name="T62" fmla="*/ 0 w 77"/>
                      <a:gd name="T63" fmla="*/ 0 h 79"/>
                      <a:gd name="T64" fmla="*/ 0 w 77"/>
                      <a:gd name="T65" fmla="*/ 0 h 7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9"/>
                      <a:gd name="T101" fmla="*/ 77 w 77"/>
                      <a:gd name="T102" fmla="*/ 79 h 7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9">
                        <a:moveTo>
                          <a:pt x="38" y="79"/>
                        </a:moveTo>
                        <a:lnTo>
                          <a:pt x="41" y="78"/>
                        </a:lnTo>
                        <a:lnTo>
                          <a:pt x="45" y="78"/>
                        </a:lnTo>
                        <a:lnTo>
                          <a:pt x="49" y="76"/>
                        </a:lnTo>
                        <a:lnTo>
                          <a:pt x="53" y="75"/>
                        </a:lnTo>
                        <a:lnTo>
                          <a:pt x="57" y="73"/>
                        </a:lnTo>
                        <a:lnTo>
                          <a:pt x="59" y="72"/>
                        </a:lnTo>
                        <a:lnTo>
                          <a:pt x="63" y="69"/>
                        </a:lnTo>
                        <a:lnTo>
                          <a:pt x="65" y="67"/>
                        </a:lnTo>
                        <a:lnTo>
                          <a:pt x="67" y="63"/>
                        </a:lnTo>
                        <a:lnTo>
                          <a:pt x="70" y="61"/>
                        </a:lnTo>
                        <a:lnTo>
                          <a:pt x="72" y="57"/>
                        </a:lnTo>
                        <a:lnTo>
                          <a:pt x="74" y="55"/>
                        </a:lnTo>
                        <a:lnTo>
                          <a:pt x="74" y="51"/>
                        </a:lnTo>
                        <a:lnTo>
                          <a:pt x="77" y="47"/>
                        </a:lnTo>
                        <a:lnTo>
                          <a:pt x="77" y="43"/>
                        </a:lnTo>
                        <a:lnTo>
                          <a:pt x="77" y="40"/>
                        </a:lnTo>
                        <a:lnTo>
                          <a:pt x="77" y="36"/>
                        </a:lnTo>
                        <a:lnTo>
                          <a:pt x="77" y="31"/>
                        </a:lnTo>
                        <a:lnTo>
                          <a:pt x="74" y="28"/>
                        </a:lnTo>
                        <a:lnTo>
                          <a:pt x="74" y="24"/>
                        </a:lnTo>
                        <a:lnTo>
                          <a:pt x="72" y="21"/>
                        </a:lnTo>
                        <a:lnTo>
                          <a:pt x="70" y="18"/>
                        </a:lnTo>
                        <a:lnTo>
                          <a:pt x="67" y="15"/>
                        </a:lnTo>
                        <a:lnTo>
                          <a:pt x="65" y="12"/>
                        </a:lnTo>
                        <a:lnTo>
                          <a:pt x="63" y="10"/>
                        </a:lnTo>
                        <a:lnTo>
                          <a:pt x="59" y="7"/>
                        </a:lnTo>
                        <a:lnTo>
                          <a:pt x="57" y="5"/>
                        </a:lnTo>
                        <a:lnTo>
                          <a:pt x="53" y="3"/>
                        </a:lnTo>
                        <a:lnTo>
                          <a:pt x="49" y="3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6" y="3"/>
                        </a:lnTo>
                        <a:lnTo>
                          <a:pt x="22" y="3"/>
                        </a:lnTo>
                        <a:lnTo>
                          <a:pt x="19" y="5"/>
                        </a:lnTo>
                        <a:lnTo>
                          <a:pt x="16" y="7"/>
                        </a:lnTo>
                        <a:lnTo>
                          <a:pt x="14" y="10"/>
                        </a:lnTo>
                        <a:lnTo>
                          <a:pt x="11" y="12"/>
                        </a:lnTo>
                        <a:lnTo>
                          <a:pt x="8" y="15"/>
                        </a:lnTo>
                        <a:lnTo>
                          <a:pt x="6" y="18"/>
                        </a:lnTo>
                        <a:lnTo>
                          <a:pt x="3" y="21"/>
                        </a:lnTo>
                        <a:lnTo>
                          <a:pt x="3" y="24"/>
                        </a:lnTo>
                        <a:lnTo>
                          <a:pt x="1" y="28"/>
                        </a:lnTo>
                        <a:lnTo>
                          <a:pt x="1" y="31"/>
                        </a:lnTo>
                        <a:lnTo>
                          <a:pt x="0" y="36"/>
                        </a:lnTo>
                        <a:lnTo>
                          <a:pt x="0" y="40"/>
                        </a:lnTo>
                        <a:lnTo>
                          <a:pt x="0" y="43"/>
                        </a:lnTo>
                        <a:lnTo>
                          <a:pt x="1" y="47"/>
                        </a:lnTo>
                        <a:lnTo>
                          <a:pt x="1" y="51"/>
                        </a:lnTo>
                        <a:lnTo>
                          <a:pt x="3" y="55"/>
                        </a:lnTo>
                        <a:lnTo>
                          <a:pt x="3" y="57"/>
                        </a:lnTo>
                        <a:lnTo>
                          <a:pt x="6" y="61"/>
                        </a:lnTo>
                        <a:lnTo>
                          <a:pt x="8" y="63"/>
                        </a:lnTo>
                        <a:lnTo>
                          <a:pt x="11" y="67"/>
                        </a:lnTo>
                        <a:lnTo>
                          <a:pt x="14" y="69"/>
                        </a:lnTo>
                        <a:lnTo>
                          <a:pt x="16" y="72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6"/>
                        </a:lnTo>
                        <a:lnTo>
                          <a:pt x="29" y="78"/>
                        </a:lnTo>
                        <a:lnTo>
                          <a:pt x="34" y="78"/>
                        </a:lnTo>
                        <a:lnTo>
                          <a:pt x="38" y="7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45" name="Freeform 33">
                    <a:extLst>
                      <a:ext uri="{FF2B5EF4-FFF2-40B4-BE49-F238E27FC236}">
                        <a16:creationId xmlns:a16="http://schemas.microsoft.com/office/drawing/2014/main" id="{6837BD7E-393E-1B43-ABF1-34CDD93C3C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12" y="1877"/>
                    <a:ext cx="26" cy="25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8" y="77"/>
                        </a:moveTo>
                        <a:lnTo>
                          <a:pt x="43" y="76"/>
                        </a:lnTo>
                        <a:lnTo>
                          <a:pt x="46" y="76"/>
                        </a:lnTo>
                        <a:lnTo>
                          <a:pt x="50" y="75"/>
                        </a:lnTo>
                        <a:lnTo>
                          <a:pt x="53" y="74"/>
                        </a:lnTo>
                        <a:lnTo>
                          <a:pt x="56" y="71"/>
                        </a:lnTo>
                        <a:lnTo>
                          <a:pt x="59" y="70"/>
                        </a:lnTo>
                        <a:lnTo>
                          <a:pt x="63" y="68"/>
                        </a:lnTo>
                        <a:lnTo>
                          <a:pt x="67" y="65"/>
                        </a:lnTo>
                        <a:lnTo>
                          <a:pt x="69" y="62"/>
                        </a:lnTo>
                        <a:lnTo>
                          <a:pt x="71" y="59"/>
                        </a:lnTo>
                        <a:lnTo>
                          <a:pt x="72" y="56"/>
                        </a:lnTo>
                        <a:lnTo>
                          <a:pt x="74" y="54"/>
                        </a:lnTo>
                        <a:lnTo>
                          <a:pt x="75" y="49"/>
                        </a:lnTo>
                        <a:lnTo>
                          <a:pt x="76" y="46"/>
                        </a:lnTo>
                        <a:lnTo>
                          <a:pt x="77" y="42"/>
                        </a:lnTo>
                        <a:lnTo>
                          <a:pt x="77" y="38"/>
                        </a:lnTo>
                        <a:lnTo>
                          <a:pt x="77" y="33"/>
                        </a:lnTo>
                        <a:lnTo>
                          <a:pt x="76" y="31"/>
                        </a:lnTo>
                        <a:lnTo>
                          <a:pt x="75" y="26"/>
                        </a:lnTo>
                        <a:lnTo>
                          <a:pt x="74" y="23"/>
                        </a:lnTo>
                        <a:lnTo>
                          <a:pt x="72" y="19"/>
                        </a:lnTo>
                        <a:lnTo>
                          <a:pt x="71" y="16"/>
                        </a:lnTo>
                        <a:lnTo>
                          <a:pt x="69" y="13"/>
                        </a:lnTo>
                        <a:lnTo>
                          <a:pt x="67" y="11"/>
                        </a:lnTo>
                        <a:lnTo>
                          <a:pt x="63" y="8"/>
                        </a:lnTo>
                        <a:lnTo>
                          <a:pt x="59" y="6"/>
                        </a:lnTo>
                        <a:lnTo>
                          <a:pt x="56" y="5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3" y="2"/>
                        </a:lnTo>
                        <a:lnTo>
                          <a:pt x="20" y="5"/>
                        </a:lnTo>
                        <a:lnTo>
                          <a:pt x="17" y="6"/>
                        </a:lnTo>
                        <a:lnTo>
                          <a:pt x="13" y="8"/>
                        </a:lnTo>
                        <a:lnTo>
                          <a:pt x="11" y="11"/>
                        </a:lnTo>
                        <a:lnTo>
                          <a:pt x="8" y="13"/>
                        </a:lnTo>
                        <a:lnTo>
                          <a:pt x="6" y="16"/>
                        </a:lnTo>
                        <a:lnTo>
                          <a:pt x="5" y="19"/>
                        </a:lnTo>
                        <a:lnTo>
                          <a:pt x="2" y="23"/>
                        </a:lnTo>
                        <a:lnTo>
                          <a:pt x="1" y="26"/>
                        </a:lnTo>
                        <a:lnTo>
                          <a:pt x="0" y="31"/>
                        </a:lnTo>
                        <a:lnTo>
                          <a:pt x="0" y="33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49"/>
                        </a:lnTo>
                        <a:lnTo>
                          <a:pt x="2" y="54"/>
                        </a:lnTo>
                        <a:lnTo>
                          <a:pt x="5" y="56"/>
                        </a:lnTo>
                        <a:lnTo>
                          <a:pt x="6" y="59"/>
                        </a:lnTo>
                        <a:lnTo>
                          <a:pt x="8" y="62"/>
                        </a:lnTo>
                        <a:lnTo>
                          <a:pt x="11" y="65"/>
                        </a:lnTo>
                        <a:lnTo>
                          <a:pt x="13" y="68"/>
                        </a:lnTo>
                        <a:lnTo>
                          <a:pt x="17" y="70"/>
                        </a:lnTo>
                        <a:lnTo>
                          <a:pt x="20" y="71"/>
                        </a:lnTo>
                        <a:lnTo>
                          <a:pt x="23" y="74"/>
                        </a:lnTo>
                        <a:lnTo>
                          <a:pt x="26" y="75"/>
                        </a:lnTo>
                        <a:lnTo>
                          <a:pt x="31" y="76"/>
                        </a:lnTo>
                        <a:lnTo>
                          <a:pt x="34" y="76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46" name="Freeform 34">
                    <a:extLst>
                      <a:ext uri="{FF2B5EF4-FFF2-40B4-BE49-F238E27FC236}">
                        <a16:creationId xmlns:a16="http://schemas.microsoft.com/office/drawing/2014/main" id="{C4CE8019-06CE-D548-81D4-EC95AA421F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61" y="1876"/>
                    <a:ext cx="26" cy="26"/>
                  </a:xfrm>
                  <a:custGeom>
                    <a:avLst/>
                    <a:gdLst>
                      <a:gd name="T0" fmla="*/ 0 w 78"/>
                      <a:gd name="T1" fmla="*/ 0 h 77"/>
                      <a:gd name="T2" fmla="*/ 0 w 78"/>
                      <a:gd name="T3" fmla="*/ 0 h 77"/>
                      <a:gd name="T4" fmla="*/ 0 w 78"/>
                      <a:gd name="T5" fmla="*/ 0 h 77"/>
                      <a:gd name="T6" fmla="*/ 0 w 78"/>
                      <a:gd name="T7" fmla="*/ 0 h 77"/>
                      <a:gd name="T8" fmla="*/ 0 w 78"/>
                      <a:gd name="T9" fmla="*/ 0 h 77"/>
                      <a:gd name="T10" fmla="*/ 0 w 78"/>
                      <a:gd name="T11" fmla="*/ 0 h 77"/>
                      <a:gd name="T12" fmla="*/ 0 w 78"/>
                      <a:gd name="T13" fmla="*/ 0 h 77"/>
                      <a:gd name="T14" fmla="*/ 0 w 78"/>
                      <a:gd name="T15" fmla="*/ 0 h 77"/>
                      <a:gd name="T16" fmla="*/ 0 w 78"/>
                      <a:gd name="T17" fmla="*/ 0 h 77"/>
                      <a:gd name="T18" fmla="*/ 0 w 78"/>
                      <a:gd name="T19" fmla="*/ 0 h 77"/>
                      <a:gd name="T20" fmla="*/ 0 w 78"/>
                      <a:gd name="T21" fmla="*/ 0 h 77"/>
                      <a:gd name="T22" fmla="*/ 0 w 78"/>
                      <a:gd name="T23" fmla="*/ 0 h 77"/>
                      <a:gd name="T24" fmla="*/ 0 w 78"/>
                      <a:gd name="T25" fmla="*/ 0 h 77"/>
                      <a:gd name="T26" fmla="*/ 0 w 78"/>
                      <a:gd name="T27" fmla="*/ 0 h 77"/>
                      <a:gd name="T28" fmla="*/ 0 w 78"/>
                      <a:gd name="T29" fmla="*/ 0 h 77"/>
                      <a:gd name="T30" fmla="*/ 0 w 78"/>
                      <a:gd name="T31" fmla="*/ 0 h 77"/>
                      <a:gd name="T32" fmla="*/ 0 w 78"/>
                      <a:gd name="T33" fmla="*/ 0 h 77"/>
                      <a:gd name="T34" fmla="*/ 0 w 78"/>
                      <a:gd name="T35" fmla="*/ 0 h 77"/>
                      <a:gd name="T36" fmla="*/ 0 w 78"/>
                      <a:gd name="T37" fmla="*/ 0 h 77"/>
                      <a:gd name="T38" fmla="*/ 0 w 78"/>
                      <a:gd name="T39" fmla="*/ 0 h 77"/>
                      <a:gd name="T40" fmla="*/ 0 w 78"/>
                      <a:gd name="T41" fmla="*/ 0 h 77"/>
                      <a:gd name="T42" fmla="*/ 0 w 78"/>
                      <a:gd name="T43" fmla="*/ 0 h 77"/>
                      <a:gd name="T44" fmla="*/ 0 w 78"/>
                      <a:gd name="T45" fmla="*/ 0 h 77"/>
                      <a:gd name="T46" fmla="*/ 0 w 78"/>
                      <a:gd name="T47" fmla="*/ 0 h 77"/>
                      <a:gd name="T48" fmla="*/ 0 w 78"/>
                      <a:gd name="T49" fmla="*/ 0 h 77"/>
                      <a:gd name="T50" fmla="*/ 0 w 78"/>
                      <a:gd name="T51" fmla="*/ 0 h 77"/>
                      <a:gd name="T52" fmla="*/ 0 w 78"/>
                      <a:gd name="T53" fmla="*/ 0 h 77"/>
                      <a:gd name="T54" fmla="*/ 0 w 78"/>
                      <a:gd name="T55" fmla="*/ 0 h 77"/>
                      <a:gd name="T56" fmla="*/ 0 w 78"/>
                      <a:gd name="T57" fmla="*/ 0 h 77"/>
                      <a:gd name="T58" fmla="*/ 0 w 78"/>
                      <a:gd name="T59" fmla="*/ 0 h 77"/>
                      <a:gd name="T60" fmla="*/ 0 w 78"/>
                      <a:gd name="T61" fmla="*/ 0 h 77"/>
                      <a:gd name="T62" fmla="*/ 0 w 78"/>
                      <a:gd name="T63" fmla="*/ 0 h 77"/>
                      <a:gd name="T64" fmla="*/ 0 w 78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7"/>
                      <a:gd name="T101" fmla="*/ 78 w 78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7">
                        <a:moveTo>
                          <a:pt x="41" y="77"/>
                        </a:moveTo>
                        <a:lnTo>
                          <a:pt x="43" y="76"/>
                        </a:lnTo>
                        <a:lnTo>
                          <a:pt x="48" y="76"/>
                        </a:lnTo>
                        <a:lnTo>
                          <a:pt x="51" y="75"/>
                        </a:lnTo>
                        <a:lnTo>
                          <a:pt x="55" y="73"/>
                        </a:lnTo>
                        <a:lnTo>
                          <a:pt x="57" y="71"/>
                        </a:lnTo>
                        <a:lnTo>
                          <a:pt x="61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9" y="61"/>
                        </a:lnTo>
                        <a:lnTo>
                          <a:pt x="71" y="59"/>
                        </a:lnTo>
                        <a:lnTo>
                          <a:pt x="74" y="56"/>
                        </a:lnTo>
                        <a:lnTo>
                          <a:pt x="75" y="53"/>
                        </a:lnTo>
                        <a:lnTo>
                          <a:pt x="76" y="48"/>
                        </a:lnTo>
                        <a:lnTo>
                          <a:pt x="77" y="45"/>
                        </a:lnTo>
                        <a:lnTo>
                          <a:pt x="78" y="41"/>
                        </a:lnTo>
                        <a:lnTo>
                          <a:pt x="78" y="38"/>
                        </a:lnTo>
                        <a:lnTo>
                          <a:pt x="78" y="34"/>
                        </a:lnTo>
                        <a:lnTo>
                          <a:pt x="77" y="31"/>
                        </a:lnTo>
                        <a:lnTo>
                          <a:pt x="76" y="26"/>
                        </a:lnTo>
                        <a:lnTo>
                          <a:pt x="75" y="22"/>
                        </a:lnTo>
                        <a:lnTo>
                          <a:pt x="74" y="19"/>
                        </a:lnTo>
                        <a:lnTo>
                          <a:pt x="71" y="15"/>
                        </a:lnTo>
                        <a:lnTo>
                          <a:pt x="69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1" y="4"/>
                        </a:lnTo>
                        <a:lnTo>
                          <a:pt x="57" y="3"/>
                        </a:lnTo>
                        <a:lnTo>
                          <a:pt x="55" y="2"/>
                        </a:lnTo>
                        <a:lnTo>
                          <a:pt x="51" y="0"/>
                        </a:lnTo>
                        <a:lnTo>
                          <a:pt x="48" y="0"/>
                        </a:lnTo>
                        <a:lnTo>
                          <a:pt x="43" y="0"/>
                        </a:lnTo>
                        <a:lnTo>
                          <a:pt x="41" y="0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7" y="0"/>
                        </a:lnTo>
                        <a:lnTo>
                          <a:pt x="25" y="2"/>
                        </a:lnTo>
                        <a:lnTo>
                          <a:pt x="20" y="3"/>
                        </a:lnTo>
                        <a:lnTo>
                          <a:pt x="18" y="4"/>
                        </a:lnTo>
                        <a:lnTo>
                          <a:pt x="16" y="7"/>
                        </a:lnTo>
                        <a:lnTo>
                          <a:pt x="13" y="10"/>
                        </a:lnTo>
                        <a:lnTo>
                          <a:pt x="10" y="13"/>
                        </a:lnTo>
                        <a:lnTo>
                          <a:pt x="7" y="15"/>
                        </a:lnTo>
                        <a:lnTo>
                          <a:pt x="5" y="19"/>
                        </a:lnTo>
                        <a:lnTo>
                          <a:pt x="4" y="22"/>
                        </a:lnTo>
                        <a:lnTo>
                          <a:pt x="3" y="26"/>
                        </a:lnTo>
                        <a:lnTo>
                          <a:pt x="1" y="31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1" y="45"/>
                        </a:lnTo>
                        <a:lnTo>
                          <a:pt x="3" y="48"/>
                        </a:lnTo>
                        <a:lnTo>
                          <a:pt x="4" y="53"/>
                        </a:lnTo>
                        <a:lnTo>
                          <a:pt x="5" y="56"/>
                        </a:lnTo>
                        <a:lnTo>
                          <a:pt x="7" y="59"/>
                        </a:lnTo>
                        <a:lnTo>
                          <a:pt x="10" y="61"/>
                        </a:lnTo>
                        <a:lnTo>
                          <a:pt x="13" y="65"/>
                        </a:lnTo>
                        <a:lnTo>
                          <a:pt x="16" y="67"/>
                        </a:lnTo>
                        <a:lnTo>
                          <a:pt x="18" y="70"/>
                        </a:lnTo>
                        <a:lnTo>
                          <a:pt x="20" y="71"/>
                        </a:lnTo>
                        <a:lnTo>
                          <a:pt x="25" y="73"/>
                        </a:lnTo>
                        <a:lnTo>
                          <a:pt x="27" y="75"/>
                        </a:lnTo>
                        <a:lnTo>
                          <a:pt x="31" y="76"/>
                        </a:lnTo>
                        <a:lnTo>
                          <a:pt x="36" y="76"/>
                        </a:lnTo>
                        <a:lnTo>
                          <a:pt x="41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47" name="Freeform 35">
                    <a:extLst>
                      <a:ext uri="{FF2B5EF4-FFF2-40B4-BE49-F238E27FC236}">
                        <a16:creationId xmlns:a16="http://schemas.microsoft.com/office/drawing/2014/main" id="{4CEA467A-95ED-D241-B82A-C7F7243A8A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11" y="1877"/>
                    <a:ext cx="26" cy="26"/>
                  </a:xfrm>
                  <a:custGeom>
                    <a:avLst/>
                    <a:gdLst>
                      <a:gd name="T0" fmla="*/ 0 w 76"/>
                      <a:gd name="T1" fmla="*/ 0 h 78"/>
                      <a:gd name="T2" fmla="*/ 0 w 76"/>
                      <a:gd name="T3" fmla="*/ 0 h 78"/>
                      <a:gd name="T4" fmla="*/ 0 w 76"/>
                      <a:gd name="T5" fmla="*/ 0 h 78"/>
                      <a:gd name="T6" fmla="*/ 0 w 76"/>
                      <a:gd name="T7" fmla="*/ 0 h 78"/>
                      <a:gd name="T8" fmla="*/ 0 w 76"/>
                      <a:gd name="T9" fmla="*/ 0 h 78"/>
                      <a:gd name="T10" fmla="*/ 0 w 76"/>
                      <a:gd name="T11" fmla="*/ 0 h 78"/>
                      <a:gd name="T12" fmla="*/ 0 w 76"/>
                      <a:gd name="T13" fmla="*/ 0 h 78"/>
                      <a:gd name="T14" fmla="*/ 0 w 76"/>
                      <a:gd name="T15" fmla="*/ 0 h 78"/>
                      <a:gd name="T16" fmla="*/ 0 w 76"/>
                      <a:gd name="T17" fmla="*/ 0 h 78"/>
                      <a:gd name="T18" fmla="*/ 0 w 76"/>
                      <a:gd name="T19" fmla="*/ 0 h 78"/>
                      <a:gd name="T20" fmla="*/ 0 w 76"/>
                      <a:gd name="T21" fmla="*/ 0 h 78"/>
                      <a:gd name="T22" fmla="*/ 0 w 76"/>
                      <a:gd name="T23" fmla="*/ 0 h 78"/>
                      <a:gd name="T24" fmla="*/ 0 w 76"/>
                      <a:gd name="T25" fmla="*/ 0 h 78"/>
                      <a:gd name="T26" fmla="*/ 0 w 76"/>
                      <a:gd name="T27" fmla="*/ 0 h 78"/>
                      <a:gd name="T28" fmla="*/ 0 w 76"/>
                      <a:gd name="T29" fmla="*/ 0 h 78"/>
                      <a:gd name="T30" fmla="*/ 0 w 76"/>
                      <a:gd name="T31" fmla="*/ 0 h 78"/>
                      <a:gd name="T32" fmla="*/ 0 w 76"/>
                      <a:gd name="T33" fmla="*/ 0 h 78"/>
                      <a:gd name="T34" fmla="*/ 0 w 76"/>
                      <a:gd name="T35" fmla="*/ 0 h 78"/>
                      <a:gd name="T36" fmla="*/ 0 w 76"/>
                      <a:gd name="T37" fmla="*/ 0 h 78"/>
                      <a:gd name="T38" fmla="*/ 0 w 76"/>
                      <a:gd name="T39" fmla="*/ 0 h 78"/>
                      <a:gd name="T40" fmla="*/ 0 w 76"/>
                      <a:gd name="T41" fmla="*/ 0 h 78"/>
                      <a:gd name="T42" fmla="*/ 0 w 76"/>
                      <a:gd name="T43" fmla="*/ 0 h 78"/>
                      <a:gd name="T44" fmla="*/ 0 w 76"/>
                      <a:gd name="T45" fmla="*/ 0 h 78"/>
                      <a:gd name="T46" fmla="*/ 0 w 76"/>
                      <a:gd name="T47" fmla="*/ 0 h 78"/>
                      <a:gd name="T48" fmla="*/ 0 w 76"/>
                      <a:gd name="T49" fmla="*/ 0 h 78"/>
                      <a:gd name="T50" fmla="*/ 0 w 76"/>
                      <a:gd name="T51" fmla="*/ 0 h 78"/>
                      <a:gd name="T52" fmla="*/ 0 w 76"/>
                      <a:gd name="T53" fmla="*/ 0 h 78"/>
                      <a:gd name="T54" fmla="*/ 0 w 76"/>
                      <a:gd name="T55" fmla="*/ 0 h 78"/>
                      <a:gd name="T56" fmla="*/ 0 w 76"/>
                      <a:gd name="T57" fmla="*/ 0 h 78"/>
                      <a:gd name="T58" fmla="*/ 0 w 76"/>
                      <a:gd name="T59" fmla="*/ 0 h 78"/>
                      <a:gd name="T60" fmla="*/ 0 w 76"/>
                      <a:gd name="T61" fmla="*/ 0 h 78"/>
                      <a:gd name="T62" fmla="*/ 0 w 76"/>
                      <a:gd name="T63" fmla="*/ 0 h 78"/>
                      <a:gd name="T64" fmla="*/ 0 w 76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6"/>
                      <a:gd name="T100" fmla="*/ 0 h 78"/>
                      <a:gd name="T101" fmla="*/ 76 w 76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6" h="78">
                        <a:moveTo>
                          <a:pt x="38" y="78"/>
                        </a:moveTo>
                        <a:lnTo>
                          <a:pt x="41" y="77"/>
                        </a:lnTo>
                        <a:lnTo>
                          <a:pt x="45" y="77"/>
                        </a:lnTo>
                        <a:lnTo>
                          <a:pt x="50" y="76"/>
                        </a:lnTo>
                        <a:lnTo>
                          <a:pt x="53" y="75"/>
                        </a:lnTo>
                        <a:lnTo>
                          <a:pt x="55" y="73"/>
                        </a:lnTo>
                        <a:lnTo>
                          <a:pt x="59" y="71"/>
                        </a:lnTo>
                        <a:lnTo>
                          <a:pt x="63" y="69"/>
                        </a:lnTo>
                        <a:lnTo>
                          <a:pt x="65" y="67"/>
                        </a:lnTo>
                        <a:lnTo>
                          <a:pt x="67" y="64"/>
                        </a:lnTo>
                        <a:lnTo>
                          <a:pt x="70" y="61"/>
                        </a:lnTo>
                        <a:lnTo>
                          <a:pt x="71" y="57"/>
                        </a:lnTo>
                        <a:lnTo>
                          <a:pt x="73" y="55"/>
                        </a:lnTo>
                        <a:lnTo>
                          <a:pt x="74" y="51"/>
                        </a:lnTo>
                        <a:lnTo>
                          <a:pt x="76" y="46"/>
                        </a:lnTo>
                        <a:lnTo>
                          <a:pt x="76" y="43"/>
                        </a:lnTo>
                        <a:lnTo>
                          <a:pt x="76" y="39"/>
                        </a:lnTo>
                        <a:lnTo>
                          <a:pt x="76" y="36"/>
                        </a:lnTo>
                        <a:lnTo>
                          <a:pt x="76" y="31"/>
                        </a:lnTo>
                        <a:lnTo>
                          <a:pt x="74" y="27"/>
                        </a:lnTo>
                        <a:lnTo>
                          <a:pt x="73" y="24"/>
                        </a:lnTo>
                        <a:lnTo>
                          <a:pt x="71" y="20"/>
                        </a:lnTo>
                        <a:lnTo>
                          <a:pt x="70" y="17"/>
                        </a:lnTo>
                        <a:lnTo>
                          <a:pt x="67" y="14"/>
                        </a:lnTo>
                        <a:lnTo>
                          <a:pt x="65" y="12"/>
                        </a:lnTo>
                        <a:lnTo>
                          <a:pt x="63" y="8"/>
                        </a:lnTo>
                        <a:lnTo>
                          <a:pt x="59" y="7"/>
                        </a:lnTo>
                        <a:lnTo>
                          <a:pt x="55" y="5"/>
                        </a:lnTo>
                        <a:lnTo>
                          <a:pt x="53" y="2"/>
                        </a:lnTo>
                        <a:lnTo>
                          <a:pt x="50" y="2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6" y="2"/>
                        </a:lnTo>
                        <a:lnTo>
                          <a:pt x="22" y="2"/>
                        </a:lnTo>
                        <a:lnTo>
                          <a:pt x="19" y="5"/>
                        </a:lnTo>
                        <a:lnTo>
                          <a:pt x="15" y="7"/>
                        </a:lnTo>
                        <a:lnTo>
                          <a:pt x="13" y="8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6" y="17"/>
                        </a:lnTo>
                        <a:lnTo>
                          <a:pt x="3" y="20"/>
                        </a:lnTo>
                        <a:lnTo>
                          <a:pt x="2" y="24"/>
                        </a:lnTo>
                        <a:lnTo>
                          <a:pt x="1" y="27"/>
                        </a:lnTo>
                        <a:lnTo>
                          <a:pt x="0" y="31"/>
                        </a:lnTo>
                        <a:lnTo>
                          <a:pt x="0" y="36"/>
                        </a:lnTo>
                        <a:lnTo>
                          <a:pt x="0" y="39"/>
                        </a:lnTo>
                        <a:lnTo>
                          <a:pt x="0" y="43"/>
                        </a:lnTo>
                        <a:lnTo>
                          <a:pt x="0" y="46"/>
                        </a:lnTo>
                        <a:lnTo>
                          <a:pt x="1" y="51"/>
                        </a:lnTo>
                        <a:lnTo>
                          <a:pt x="2" y="55"/>
                        </a:lnTo>
                        <a:lnTo>
                          <a:pt x="3" y="57"/>
                        </a:lnTo>
                        <a:lnTo>
                          <a:pt x="6" y="61"/>
                        </a:lnTo>
                        <a:lnTo>
                          <a:pt x="7" y="64"/>
                        </a:lnTo>
                        <a:lnTo>
                          <a:pt x="10" y="67"/>
                        </a:lnTo>
                        <a:lnTo>
                          <a:pt x="13" y="69"/>
                        </a:lnTo>
                        <a:lnTo>
                          <a:pt x="15" y="71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6"/>
                        </a:lnTo>
                        <a:lnTo>
                          <a:pt x="29" y="77"/>
                        </a:lnTo>
                        <a:lnTo>
                          <a:pt x="34" y="77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48" name="Freeform 36">
                    <a:extLst>
                      <a:ext uri="{FF2B5EF4-FFF2-40B4-BE49-F238E27FC236}">
                        <a16:creationId xmlns:a16="http://schemas.microsoft.com/office/drawing/2014/main" id="{4A1895F1-433F-7A48-86DF-FF0F758BC4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60" y="1876"/>
                    <a:ext cx="26" cy="26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9" y="77"/>
                        </a:moveTo>
                        <a:lnTo>
                          <a:pt x="42" y="76"/>
                        </a:lnTo>
                        <a:lnTo>
                          <a:pt x="46" y="76"/>
                        </a:lnTo>
                        <a:lnTo>
                          <a:pt x="49" y="75"/>
                        </a:lnTo>
                        <a:lnTo>
                          <a:pt x="53" y="73"/>
                        </a:lnTo>
                        <a:lnTo>
                          <a:pt x="55" y="71"/>
                        </a:lnTo>
                        <a:lnTo>
                          <a:pt x="59" y="70"/>
                        </a:lnTo>
                        <a:lnTo>
                          <a:pt x="63" y="67"/>
                        </a:lnTo>
                        <a:lnTo>
                          <a:pt x="66" y="65"/>
                        </a:lnTo>
                        <a:lnTo>
                          <a:pt x="67" y="61"/>
                        </a:lnTo>
                        <a:lnTo>
                          <a:pt x="70" y="59"/>
                        </a:lnTo>
                        <a:lnTo>
                          <a:pt x="72" y="56"/>
                        </a:lnTo>
                        <a:lnTo>
                          <a:pt x="73" y="53"/>
                        </a:lnTo>
                        <a:lnTo>
                          <a:pt x="74" y="48"/>
                        </a:lnTo>
                        <a:lnTo>
                          <a:pt x="77" y="45"/>
                        </a:lnTo>
                        <a:lnTo>
                          <a:pt x="77" y="41"/>
                        </a:lnTo>
                        <a:lnTo>
                          <a:pt x="77" y="38"/>
                        </a:lnTo>
                        <a:lnTo>
                          <a:pt x="77" y="34"/>
                        </a:lnTo>
                        <a:lnTo>
                          <a:pt x="77" y="31"/>
                        </a:lnTo>
                        <a:lnTo>
                          <a:pt x="74" y="26"/>
                        </a:lnTo>
                        <a:lnTo>
                          <a:pt x="73" y="22"/>
                        </a:lnTo>
                        <a:lnTo>
                          <a:pt x="72" y="19"/>
                        </a:lnTo>
                        <a:lnTo>
                          <a:pt x="70" y="15"/>
                        </a:lnTo>
                        <a:lnTo>
                          <a:pt x="67" y="13"/>
                        </a:lnTo>
                        <a:lnTo>
                          <a:pt x="66" y="10"/>
                        </a:lnTo>
                        <a:lnTo>
                          <a:pt x="63" y="7"/>
                        </a:lnTo>
                        <a:lnTo>
                          <a:pt x="59" y="4"/>
                        </a:lnTo>
                        <a:lnTo>
                          <a:pt x="55" y="3"/>
                        </a:lnTo>
                        <a:lnTo>
                          <a:pt x="53" y="2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2" y="0"/>
                        </a:lnTo>
                        <a:lnTo>
                          <a:pt x="39" y="0"/>
                        </a:lnTo>
                        <a:lnTo>
                          <a:pt x="35" y="0"/>
                        </a:lnTo>
                        <a:lnTo>
                          <a:pt x="30" y="0"/>
                        </a:lnTo>
                        <a:lnTo>
                          <a:pt x="27" y="0"/>
                        </a:lnTo>
                        <a:lnTo>
                          <a:pt x="23" y="2"/>
                        </a:lnTo>
                        <a:lnTo>
                          <a:pt x="20" y="3"/>
                        </a:lnTo>
                        <a:lnTo>
                          <a:pt x="16" y="4"/>
                        </a:lnTo>
                        <a:lnTo>
                          <a:pt x="13" y="7"/>
                        </a:lnTo>
                        <a:lnTo>
                          <a:pt x="11" y="10"/>
                        </a:lnTo>
                        <a:lnTo>
                          <a:pt x="8" y="13"/>
                        </a:lnTo>
                        <a:lnTo>
                          <a:pt x="6" y="15"/>
                        </a:lnTo>
                        <a:lnTo>
                          <a:pt x="4" y="19"/>
                        </a:lnTo>
                        <a:lnTo>
                          <a:pt x="3" y="22"/>
                        </a:lnTo>
                        <a:lnTo>
                          <a:pt x="1" y="26"/>
                        </a:lnTo>
                        <a:lnTo>
                          <a:pt x="1" y="31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1" y="45"/>
                        </a:lnTo>
                        <a:lnTo>
                          <a:pt x="1" y="48"/>
                        </a:lnTo>
                        <a:lnTo>
                          <a:pt x="3" y="53"/>
                        </a:lnTo>
                        <a:lnTo>
                          <a:pt x="4" y="56"/>
                        </a:lnTo>
                        <a:lnTo>
                          <a:pt x="6" y="59"/>
                        </a:lnTo>
                        <a:lnTo>
                          <a:pt x="8" y="61"/>
                        </a:lnTo>
                        <a:lnTo>
                          <a:pt x="11" y="65"/>
                        </a:lnTo>
                        <a:lnTo>
                          <a:pt x="13" y="67"/>
                        </a:lnTo>
                        <a:lnTo>
                          <a:pt x="16" y="70"/>
                        </a:lnTo>
                        <a:lnTo>
                          <a:pt x="20" y="71"/>
                        </a:lnTo>
                        <a:lnTo>
                          <a:pt x="23" y="73"/>
                        </a:lnTo>
                        <a:lnTo>
                          <a:pt x="27" y="75"/>
                        </a:lnTo>
                        <a:lnTo>
                          <a:pt x="30" y="76"/>
                        </a:lnTo>
                        <a:lnTo>
                          <a:pt x="35" y="76"/>
                        </a:lnTo>
                        <a:lnTo>
                          <a:pt x="39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49" name="Freeform 37">
                    <a:extLst>
                      <a:ext uri="{FF2B5EF4-FFF2-40B4-BE49-F238E27FC236}">
                        <a16:creationId xmlns:a16="http://schemas.microsoft.com/office/drawing/2014/main" id="{B8FDF23E-4774-B946-A42F-2E40C4043D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12" y="1877"/>
                    <a:ext cx="26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w 78"/>
                      <a:gd name="T25" fmla="*/ 0 h 78"/>
                      <a:gd name="T26" fmla="*/ 0 w 78"/>
                      <a:gd name="T27" fmla="*/ 0 h 78"/>
                      <a:gd name="T28" fmla="*/ 0 w 78"/>
                      <a:gd name="T29" fmla="*/ 0 h 78"/>
                      <a:gd name="T30" fmla="*/ 0 w 78"/>
                      <a:gd name="T31" fmla="*/ 0 h 78"/>
                      <a:gd name="T32" fmla="*/ 0 w 78"/>
                      <a:gd name="T33" fmla="*/ 0 h 78"/>
                      <a:gd name="T34" fmla="*/ 0 w 78"/>
                      <a:gd name="T35" fmla="*/ 0 h 78"/>
                      <a:gd name="T36" fmla="*/ 0 w 78"/>
                      <a:gd name="T37" fmla="*/ 0 h 78"/>
                      <a:gd name="T38" fmla="*/ 0 w 78"/>
                      <a:gd name="T39" fmla="*/ 0 h 78"/>
                      <a:gd name="T40" fmla="*/ 0 w 78"/>
                      <a:gd name="T41" fmla="*/ 0 h 78"/>
                      <a:gd name="T42" fmla="*/ 0 w 78"/>
                      <a:gd name="T43" fmla="*/ 0 h 78"/>
                      <a:gd name="T44" fmla="*/ 0 w 78"/>
                      <a:gd name="T45" fmla="*/ 0 h 78"/>
                      <a:gd name="T46" fmla="*/ 0 w 78"/>
                      <a:gd name="T47" fmla="*/ 0 h 78"/>
                      <a:gd name="T48" fmla="*/ 0 w 78"/>
                      <a:gd name="T49" fmla="*/ 0 h 78"/>
                      <a:gd name="T50" fmla="*/ 0 w 78"/>
                      <a:gd name="T51" fmla="*/ 0 h 78"/>
                      <a:gd name="T52" fmla="*/ 0 w 78"/>
                      <a:gd name="T53" fmla="*/ 0 h 78"/>
                      <a:gd name="T54" fmla="*/ 0 w 78"/>
                      <a:gd name="T55" fmla="*/ 0 h 78"/>
                      <a:gd name="T56" fmla="*/ 0 w 78"/>
                      <a:gd name="T57" fmla="*/ 0 h 78"/>
                      <a:gd name="T58" fmla="*/ 0 w 78"/>
                      <a:gd name="T59" fmla="*/ 0 h 78"/>
                      <a:gd name="T60" fmla="*/ 0 w 78"/>
                      <a:gd name="T61" fmla="*/ 0 h 78"/>
                      <a:gd name="T62" fmla="*/ 0 w 78"/>
                      <a:gd name="T63" fmla="*/ 0 h 78"/>
                      <a:gd name="T64" fmla="*/ 0 w 78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8"/>
                      <a:gd name="T101" fmla="*/ 78 w 78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8">
                        <a:moveTo>
                          <a:pt x="39" y="78"/>
                        </a:moveTo>
                        <a:lnTo>
                          <a:pt x="43" y="77"/>
                        </a:lnTo>
                        <a:lnTo>
                          <a:pt x="46" y="77"/>
                        </a:lnTo>
                        <a:lnTo>
                          <a:pt x="50" y="76"/>
                        </a:lnTo>
                        <a:lnTo>
                          <a:pt x="55" y="75"/>
                        </a:lnTo>
                        <a:lnTo>
                          <a:pt x="57" y="73"/>
                        </a:lnTo>
                        <a:lnTo>
                          <a:pt x="61" y="71"/>
                        </a:lnTo>
                        <a:lnTo>
                          <a:pt x="63" y="69"/>
                        </a:lnTo>
                        <a:lnTo>
                          <a:pt x="67" y="67"/>
                        </a:lnTo>
                        <a:lnTo>
                          <a:pt x="68" y="64"/>
                        </a:lnTo>
                        <a:lnTo>
                          <a:pt x="70" y="61"/>
                        </a:lnTo>
                        <a:lnTo>
                          <a:pt x="74" y="57"/>
                        </a:lnTo>
                        <a:lnTo>
                          <a:pt x="75" y="55"/>
                        </a:lnTo>
                        <a:lnTo>
                          <a:pt x="76" y="51"/>
                        </a:lnTo>
                        <a:lnTo>
                          <a:pt x="77" y="46"/>
                        </a:lnTo>
                        <a:lnTo>
                          <a:pt x="78" y="43"/>
                        </a:lnTo>
                        <a:lnTo>
                          <a:pt x="78" y="39"/>
                        </a:lnTo>
                        <a:lnTo>
                          <a:pt x="78" y="36"/>
                        </a:lnTo>
                        <a:lnTo>
                          <a:pt x="77" y="31"/>
                        </a:lnTo>
                        <a:lnTo>
                          <a:pt x="76" y="27"/>
                        </a:lnTo>
                        <a:lnTo>
                          <a:pt x="75" y="24"/>
                        </a:lnTo>
                        <a:lnTo>
                          <a:pt x="74" y="20"/>
                        </a:lnTo>
                        <a:lnTo>
                          <a:pt x="70" y="17"/>
                        </a:lnTo>
                        <a:lnTo>
                          <a:pt x="68" y="14"/>
                        </a:lnTo>
                        <a:lnTo>
                          <a:pt x="67" y="12"/>
                        </a:lnTo>
                        <a:lnTo>
                          <a:pt x="63" y="8"/>
                        </a:lnTo>
                        <a:lnTo>
                          <a:pt x="61" y="7"/>
                        </a:lnTo>
                        <a:lnTo>
                          <a:pt x="57" y="5"/>
                        </a:lnTo>
                        <a:lnTo>
                          <a:pt x="55" y="2"/>
                        </a:lnTo>
                        <a:lnTo>
                          <a:pt x="50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9" y="0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7" y="2"/>
                        </a:lnTo>
                        <a:lnTo>
                          <a:pt x="24" y="2"/>
                        </a:lnTo>
                        <a:lnTo>
                          <a:pt x="20" y="5"/>
                        </a:lnTo>
                        <a:lnTo>
                          <a:pt x="18" y="7"/>
                        </a:lnTo>
                        <a:lnTo>
                          <a:pt x="14" y="8"/>
                        </a:lnTo>
                        <a:lnTo>
                          <a:pt x="12" y="12"/>
                        </a:lnTo>
                        <a:lnTo>
                          <a:pt x="8" y="14"/>
                        </a:lnTo>
                        <a:lnTo>
                          <a:pt x="7" y="17"/>
                        </a:lnTo>
                        <a:lnTo>
                          <a:pt x="5" y="20"/>
                        </a:lnTo>
                        <a:lnTo>
                          <a:pt x="4" y="24"/>
                        </a:lnTo>
                        <a:lnTo>
                          <a:pt x="2" y="27"/>
                        </a:lnTo>
                        <a:lnTo>
                          <a:pt x="1" y="31"/>
                        </a:lnTo>
                        <a:lnTo>
                          <a:pt x="0" y="36"/>
                        </a:lnTo>
                        <a:lnTo>
                          <a:pt x="0" y="39"/>
                        </a:lnTo>
                        <a:lnTo>
                          <a:pt x="0" y="43"/>
                        </a:lnTo>
                        <a:lnTo>
                          <a:pt x="1" y="46"/>
                        </a:lnTo>
                        <a:lnTo>
                          <a:pt x="2" y="51"/>
                        </a:lnTo>
                        <a:lnTo>
                          <a:pt x="4" y="55"/>
                        </a:lnTo>
                        <a:lnTo>
                          <a:pt x="5" y="57"/>
                        </a:lnTo>
                        <a:lnTo>
                          <a:pt x="7" y="61"/>
                        </a:lnTo>
                        <a:lnTo>
                          <a:pt x="8" y="64"/>
                        </a:lnTo>
                        <a:lnTo>
                          <a:pt x="12" y="67"/>
                        </a:lnTo>
                        <a:lnTo>
                          <a:pt x="14" y="69"/>
                        </a:lnTo>
                        <a:lnTo>
                          <a:pt x="18" y="71"/>
                        </a:lnTo>
                        <a:lnTo>
                          <a:pt x="20" y="73"/>
                        </a:lnTo>
                        <a:lnTo>
                          <a:pt x="24" y="75"/>
                        </a:lnTo>
                        <a:lnTo>
                          <a:pt x="27" y="76"/>
                        </a:lnTo>
                        <a:lnTo>
                          <a:pt x="31" y="77"/>
                        </a:lnTo>
                        <a:lnTo>
                          <a:pt x="36" y="77"/>
                        </a:lnTo>
                        <a:lnTo>
                          <a:pt x="39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50" name="Freeform 38">
                    <a:extLst>
                      <a:ext uri="{FF2B5EF4-FFF2-40B4-BE49-F238E27FC236}">
                        <a16:creationId xmlns:a16="http://schemas.microsoft.com/office/drawing/2014/main" id="{04E724C6-C794-D042-BBA5-C7FA749C21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62" y="1876"/>
                    <a:ext cx="25" cy="26"/>
                  </a:xfrm>
                  <a:custGeom>
                    <a:avLst/>
                    <a:gdLst>
                      <a:gd name="T0" fmla="*/ 0 w 75"/>
                      <a:gd name="T1" fmla="*/ 0 h 78"/>
                      <a:gd name="T2" fmla="*/ 0 w 75"/>
                      <a:gd name="T3" fmla="*/ 0 h 78"/>
                      <a:gd name="T4" fmla="*/ 0 w 75"/>
                      <a:gd name="T5" fmla="*/ 0 h 78"/>
                      <a:gd name="T6" fmla="*/ 0 w 75"/>
                      <a:gd name="T7" fmla="*/ 0 h 78"/>
                      <a:gd name="T8" fmla="*/ 0 w 75"/>
                      <a:gd name="T9" fmla="*/ 0 h 78"/>
                      <a:gd name="T10" fmla="*/ 0 w 75"/>
                      <a:gd name="T11" fmla="*/ 0 h 78"/>
                      <a:gd name="T12" fmla="*/ 0 w 75"/>
                      <a:gd name="T13" fmla="*/ 0 h 78"/>
                      <a:gd name="T14" fmla="*/ 0 w 75"/>
                      <a:gd name="T15" fmla="*/ 0 h 78"/>
                      <a:gd name="T16" fmla="*/ 0 w 75"/>
                      <a:gd name="T17" fmla="*/ 0 h 78"/>
                      <a:gd name="T18" fmla="*/ 0 w 75"/>
                      <a:gd name="T19" fmla="*/ 0 h 78"/>
                      <a:gd name="T20" fmla="*/ 0 w 75"/>
                      <a:gd name="T21" fmla="*/ 0 h 78"/>
                      <a:gd name="T22" fmla="*/ 0 w 75"/>
                      <a:gd name="T23" fmla="*/ 0 h 78"/>
                      <a:gd name="T24" fmla="*/ 0 w 75"/>
                      <a:gd name="T25" fmla="*/ 0 h 78"/>
                      <a:gd name="T26" fmla="*/ 0 w 75"/>
                      <a:gd name="T27" fmla="*/ 0 h 78"/>
                      <a:gd name="T28" fmla="*/ 0 w 75"/>
                      <a:gd name="T29" fmla="*/ 0 h 78"/>
                      <a:gd name="T30" fmla="*/ 0 w 75"/>
                      <a:gd name="T31" fmla="*/ 0 h 78"/>
                      <a:gd name="T32" fmla="*/ 0 w 75"/>
                      <a:gd name="T33" fmla="*/ 0 h 78"/>
                      <a:gd name="T34" fmla="*/ 0 w 75"/>
                      <a:gd name="T35" fmla="*/ 0 h 78"/>
                      <a:gd name="T36" fmla="*/ 0 w 75"/>
                      <a:gd name="T37" fmla="*/ 0 h 78"/>
                      <a:gd name="T38" fmla="*/ 0 w 75"/>
                      <a:gd name="T39" fmla="*/ 0 h 78"/>
                      <a:gd name="T40" fmla="*/ 0 w 75"/>
                      <a:gd name="T41" fmla="*/ 0 h 78"/>
                      <a:gd name="T42" fmla="*/ 0 w 75"/>
                      <a:gd name="T43" fmla="*/ 0 h 78"/>
                      <a:gd name="T44" fmla="*/ 0 w 75"/>
                      <a:gd name="T45" fmla="*/ 0 h 78"/>
                      <a:gd name="T46" fmla="*/ 0 w 75"/>
                      <a:gd name="T47" fmla="*/ 0 h 78"/>
                      <a:gd name="T48" fmla="*/ 0 w 75"/>
                      <a:gd name="T49" fmla="*/ 0 h 78"/>
                      <a:gd name="T50" fmla="*/ 0 w 75"/>
                      <a:gd name="T51" fmla="*/ 0 h 78"/>
                      <a:gd name="T52" fmla="*/ 0 w 75"/>
                      <a:gd name="T53" fmla="*/ 0 h 78"/>
                      <a:gd name="T54" fmla="*/ 0 w 75"/>
                      <a:gd name="T55" fmla="*/ 0 h 78"/>
                      <a:gd name="T56" fmla="*/ 0 w 75"/>
                      <a:gd name="T57" fmla="*/ 0 h 78"/>
                      <a:gd name="T58" fmla="*/ 0 w 75"/>
                      <a:gd name="T59" fmla="*/ 0 h 78"/>
                      <a:gd name="T60" fmla="*/ 0 w 75"/>
                      <a:gd name="T61" fmla="*/ 0 h 78"/>
                      <a:gd name="T62" fmla="*/ 0 w 75"/>
                      <a:gd name="T63" fmla="*/ 0 h 78"/>
                      <a:gd name="T64" fmla="*/ 0 w 75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5"/>
                      <a:gd name="T100" fmla="*/ 0 h 78"/>
                      <a:gd name="T101" fmla="*/ 75 w 75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5" h="78">
                        <a:moveTo>
                          <a:pt x="38" y="78"/>
                        </a:moveTo>
                        <a:lnTo>
                          <a:pt x="41" y="78"/>
                        </a:lnTo>
                        <a:lnTo>
                          <a:pt x="45" y="77"/>
                        </a:lnTo>
                        <a:lnTo>
                          <a:pt x="48" y="76"/>
                        </a:lnTo>
                        <a:lnTo>
                          <a:pt x="52" y="75"/>
                        </a:lnTo>
                        <a:lnTo>
                          <a:pt x="54" y="72"/>
                        </a:lnTo>
                        <a:lnTo>
                          <a:pt x="58" y="71"/>
                        </a:lnTo>
                        <a:lnTo>
                          <a:pt x="61" y="69"/>
                        </a:lnTo>
                        <a:lnTo>
                          <a:pt x="65" y="66"/>
                        </a:lnTo>
                        <a:lnTo>
                          <a:pt x="66" y="63"/>
                        </a:lnTo>
                        <a:lnTo>
                          <a:pt x="68" y="60"/>
                        </a:lnTo>
                        <a:lnTo>
                          <a:pt x="70" y="57"/>
                        </a:lnTo>
                        <a:lnTo>
                          <a:pt x="72" y="53"/>
                        </a:lnTo>
                        <a:lnTo>
                          <a:pt x="73" y="51"/>
                        </a:lnTo>
                        <a:lnTo>
                          <a:pt x="75" y="46"/>
                        </a:lnTo>
                        <a:lnTo>
                          <a:pt x="75" y="42"/>
                        </a:lnTo>
                        <a:lnTo>
                          <a:pt x="75" y="39"/>
                        </a:lnTo>
                        <a:lnTo>
                          <a:pt x="75" y="35"/>
                        </a:lnTo>
                        <a:lnTo>
                          <a:pt x="75" y="31"/>
                        </a:lnTo>
                        <a:lnTo>
                          <a:pt x="73" y="26"/>
                        </a:lnTo>
                        <a:lnTo>
                          <a:pt x="72" y="23"/>
                        </a:lnTo>
                        <a:lnTo>
                          <a:pt x="70" y="20"/>
                        </a:lnTo>
                        <a:lnTo>
                          <a:pt x="68" y="18"/>
                        </a:lnTo>
                        <a:lnTo>
                          <a:pt x="66" y="14"/>
                        </a:lnTo>
                        <a:lnTo>
                          <a:pt x="65" y="12"/>
                        </a:lnTo>
                        <a:lnTo>
                          <a:pt x="61" y="9"/>
                        </a:lnTo>
                        <a:lnTo>
                          <a:pt x="58" y="7"/>
                        </a:lnTo>
                        <a:lnTo>
                          <a:pt x="54" y="4"/>
                        </a:lnTo>
                        <a:lnTo>
                          <a:pt x="52" y="2"/>
                        </a:lnTo>
                        <a:lnTo>
                          <a:pt x="48" y="2"/>
                        </a:lnTo>
                        <a:lnTo>
                          <a:pt x="45" y="1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3" y="0"/>
                        </a:lnTo>
                        <a:lnTo>
                          <a:pt x="29" y="1"/>
                        </a:lnTo>
                        <a:lnTo>
                          <a:pt x="24" y="2"/>
                        </a:lnTo>
                        <a:lnTo>
                          <a:pt x="22" y="2"/>
                        </a:lnTo>
                        <a:lnTo>
                          <a:pt x="19" y="4"/>
                        </a:lnTo>
                        <a:lnTo>
                          <a:pt x="15" y="7"/>
                        </a:lnTo>
                        <a:lnTo>
                          <a:pt x="13" y="9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4" y="18"/>
                        </a:lnTo>
                        <a:lnTo>
                          <a:pt x="3" y="20"/>
                        </a:lnTo>
                        <a:lnTo>
                          <a:pt x="2" y="23"/>
                        </a:lnTo>
                        <a:lnTo>
                          <a:pt x="0" y="26"/>
                        </a:lnTo>
                        <a:lnTo>
                          <a:pt x="0" y="31"/>
                        </a:lnTo>
                        <a:lnTo>
                          <a:pt x="0" y="35"/>
                        </a:lnTo>
                        <a:lnTo>
                          <a:pt x="0" y="39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0" y="51"/>
                        </a:lnTo>
                        <a:lnTo>
                          <a:pt x="2" y="53"/>
                        </a:lnTo>
                        <a:lnTo>
                          <a:pt x="3" y="57"/>
                        </a:lnTo>
                        <a:lnTo>
                          <a:pt x="4" y="60"/>
                        </a:lnTo>
                        <a:lnTo>
                          <a:pt x="7" y="63"/>
                        </a:lnTo>
                        <a:lnTo>
                          <a:pt x="10" y="66"/>
                        </a:lnTo>
                        <a:lnTo>
                          <a:pt x="13" y="69"/>
                        </a:lnTo>
                        <a:lnTo>
                          <a:pt x="15" y="71"/>
                        </a:lnTo>
                        <a:lnTo>
                          <a:pt x="19" y="72"/>
                        </a:lnTo>
                        <a:lnTo>
                          <a:pt x="22" y="75"/>
                        </a:lnTo>
                        <a:lnTo>
                          <a:pt x="24" y="76"/>
                        </a:lnTo>
                        <a:lnTo>
                          <a:pt x="29" y="77"/>
                        </a:lnTo>
                        <a:lnTo>
                          <a:pt x="33" y="78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51" name="Freeform 39">
                    <a:extLst>
                      <a:ext uri="{FF2B5EF4-FFF2-40B4-BE49-F238E27FC236}">
                        <a16:creationId xmlns:a16="http://schemas.microsoft.com/office/drawing/2014/main" id="{0BD3A53F-031D-DA4B-A803-51040BCB9B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86" y="1906"/>
                    <a:ext cx="26" cy="26"/>
                  </a:xfrm>
                  <a:custGeom>
                    <a:avLst/>
                    <a:gdLst>
                      <a:gd name="T0" fmla="*/ 0 w 77"/>
                      <a:gd name="T1" fmla="*/ 0 h 78"/>
                      <a:gd name="T2" fmla="*/ 0 w 77"/>
                      <a:gd name="T3" fmla="*/ 0 h 78"/>
                      <a:gd name="T4" fmla="*/ 0 w 77"/>
                      <a:gd name="T5" fmla="*/ 0 h 78"/>
                      <a:gd name="T6" fmla="*/ 0 w 77"/>
                      <a:gd name="T7" fmla="*/ 0 h 78"/>
                      <a:gd name="T8" fmla="*/ 0 w 77"/>
                      <a:gd name="T9" fmla="*/ 0 h 78"/>
                      <a:gd name="T10" fmla="*/ 0 w 77"/>
                      <a:gd name="T11" fmla="*/ 0 h 78"/>
                      <a:gd name="T12" fmla="*/ 0 w 77"/>
                      <a:gd name="T13" fmla="*/ 0 h 78"/>
                      <a:gd name="T14" fmla="*/ 0 w 77"/>
                      <a:gd name="T15" fmla="*/ 0 h 78"/>
                      <a:gd name="T16" fmla="*/ 0 w 77"/>
                      <a:gd name="T17" fmla="*/ 0 h 78"/>
                      <a:gd name="T18" fmla="*/ 0 w 77"/>
                      <a:gd name="T19" fmla="*/ 0 h 78"/>
                      <a:gd name="T20" fmla="*/ 0 w 77"/>
                      <a:gd name="T21" fmla="*/ 0 h 78"/>
                      <a:gd name="T22" fmla="*/ 0 w 77"/>
                      <a:gd name="T23" fmla="*/ 0 h 78"/>
                      <a:gd name="T24" fmla="*/ 0 w 77"/>
                      <a:gd name="T25" fmla="*/ 0 h 78"/>
                      <a:gd name="T26" fmla="*/ 0 w 77"/>
                      <a:gd name="T27" fmla="*/ 0 h 78"/>
                      <a:gd name="T28" fmla="*/ 0 w 77"/>
                      <a:gd name="T29" fmla="*/ 0 h 78"/>
                      <a:gd name="T30" fmla="*/ 0 w 77"/>
                      <a:gd name="T31" fmla="*/ 0 h 78"/>
                      <a:gd name="T32" fmla="*/ 0 w 77"/>
                      <a:gd name="T33" fmla="*/ 0 h 78"/>
                      <a:gd name="T34" fmla="*/ 0 w 77"/>
                      <a:gd name="T35" fmla="*/ 0 h 78"/>
                      <a:gd name="T36" fmla="*/ 0 w 77"/>
                      <a:gd name="T37" fmla="*/ 0 h 78"/>
                      <a:gd name="T38" fmla="*/ 0 w 77"/>
                      <a:gd name="T39" fmla="*/ 0 h 78"/>
                      <a:gd name="T40" fmla="*/ 0 w 77"/>
                      <a:gd name="T41" fmla="*/ 0 h 78"/>
                      <a:gd name="T42" fmla="*/ 0 w 77"/>
                      <a:gd name="T43" fmla="*/ 0 h 78"/>
                      <a:gd name="T44" fmla="*/ 0 w 77"/>
                      <a:gd name="T45" fmla="*/ 0 h 78"/>
                      <a:gd name="T46" fmla="*/ 0 w 77"/>
                      <a:gd name="T47" fmla="*/ 0 h 78"/>
                      <a:gd name="T48" fmla="*/ 0 w 77"/>
                      <a:gd name="T49" fmla="*/ 0 h 78"/>
                      <a:gd name="T50" fmla="*/ 0 w 77"/>
                      <a:gd name="T51" fmla="*/ 0 h 78"/>
                      <a:gd name="T52" fmla="*/ 0 w 77"/>
                      <a:gd name="T53" fmla="*/ 0 h 78"/>
                      <a:gd name="T54" fmla="*/ 0 w 77"/>
                      <a:gd name="T55" fmla="*/ 0 h 78"/>
                      <a:gd name="T56" fmla="*/ 0 w 77"/>
                      <a:gd name="T57" fmla="*/ 0 h 78"/>
                      <a:gd name="T58" fmla="*/ 0 w 77"/>
                      <a:gd name="T59" fmla="*/ 0 h 78"/>
                      <a:gd name="T60" fmla="*/ 0 w 77"/>
                      <a:gd name="T61" fmla="*/ 0 h 78"/>
                      <a:gd name="T62" fmla="*/ 0 w 77"/>
                      <a:gd name="T63" fmla="*/ 0 h 78"/>
                      <a:gd name="T64" fmla="*/ 0 w 77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8"/>
                      <a:gd name="T101" fmla="*/ 77 w 77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8">
                        <a:moveTo>
                          <a:pt x="38" y="78"/>
                        </a:moveTo>
                        <a:lnTo>
                          <a:pt x="41" y="77"/>
                        </a:lnTo>
                        <a:lnTo>
                          <a:pt x="45" y="76"/>
                        </a:lnTo>
                        <a:lnTo>
                          <a:pt x="50" y="76"/>
                        </a:lnTo>
                        <a:lnTo>
                          <a:pt x="53" y="73"/>
                        </a:lnTo>
                        <a:lnTo>
                          <a:pt x="56" y="72"/>
                        </a:lnTo>
                        <a:lnTo>
                          <a:pt x="59" y="70"/>
                        </a:lnTo>
                        <a:lnTo>
                          <a:pt x="63" y="67"/>
                        </a:lnTo>
                        <a:lnTo>
                          <a:pt x="65" y="65"/>
                        </a:lnTo>
                        <a:lnTo>
                          <a:pt x="67" y="63"/>
                        </a:lnTo>
                        <a:lnTo>
                          <a:pt x="70" y="60"/>
                        </a:lnTo>
                        <a:lnTo>
                          <a:pt x="71" y="56"/>
                        </a:lnTo>
                        <a:lnTo>
                          <a:pt x="73" y="53"/>
                        </a:lnTo>
                        <a:lnTo>
                          <a:pt x="74" y="50"/>
                        </a:lnTo>
                        <a:lnTo>
                          <a:pt x="76" y="46"/>
                        </a:lnTo>
                        <a:lnTo>
                          <a:pt x="76" y="42"/>
                        </a:lnTo>
                        <a:lnTo>
                          <a:pt x="77" y="39"/>
                        </a:lnTo>
                        <a:lnTo>
                          <a:pt x="76" y="35"/>
                        </a:lnTo>
                        <a:lnTo>
                          <a:pt x="76" y="29"/>
                        </a:lnTo>
                        <a:lnTo>
                          <a:pt x="74" y="27"/>
                        </a:lnTo>
                        <a:lnTo>
                          <a:pt x="73" y="24"/>
                        </a:lnTo>
                        <a:lnTo>
                          <a:pt x="71" y="20"/>
                        </a:lnTo>
                        <a:lnTo>
                          <a:pt x="70" y="16"/>
                        </a:lnTo>
                        <a:lnTo>
                          <a:pt x="67" y="14"/>
                        </a:lnTo>
                        <a:lnTo>
                          <a:pt x="65" y="12"/>
                        </a:lnTo>
                        <a:lnTo>
                          <a:pt x="63" y="8"/>
                        </a:lnTo>
                        <a:lnTo>
                          <a:pt x="59" y="6"/>
                        </a:lnTo>
                        <a:lnTo>
                          <a:pt x="56" y="5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2" y="2"/>
                        </a:lnTo>
                        <a:lnTo>
                          <a:pt x="20" y="5"/>
                        </a:lnTo>
                        <a:lnTo>
                          <a:pt x="16" y="6"/>
                        </a:lnTo>
                        <a:lnTo>
                          <a:pt x="13" y="8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4" y="16"/>
                        </a:lnTo>
                        <a:lnTo>
                          <a:pt x="3" y="20"/>
                        </a:lnTo>
                        <a:lnTo>
                          <a:pt x="2" y="24"/>
                        </a:lnTo>
                        <a:lnTo>
                          <a:pt x="1" y="27"/>
                        </a:lnTo>
                        <a:lnTo>
                          <a:pt x="0" y="29"/>
                        </a:lnTo>
                        <a:lnTo>
                          <a:pt x="0" y="35"/>
                        </a:lnTo>
                        <a:lnTo>
                          <a:pt x="0" y="39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50"/>
                        </a:lnTo>
                        <a:lnTo>
                          <a:pt x="2" y="53"/>
                        </a:lnTo>
                        <a:lnTo>
                          <a:pt x="3" y="56"/>
                        </a:lnTo>
                        <a:lnTo>
                          <a:pt x="4" y="60"/>
                        </a:lnTo>
                        <a:lnTo>
                          <a:pt x="7" y="63"/>
                        </a:lnTo>
                        <a:lnTo>
                          <a:pt x="10" y="65"/>
                        </a:lnTo>
                        <a:lnTo>
                          <a:pt x="13" y="67"/>
                        </a:lnTo>
                        <a:lnTo>
                          <a:pt x="16" y="70"/>
                        </a:lnTo>
                        <a:lnTo>
                          <a:pt x="20" y="72"/>
                        </a:lnTo>
                        <a:lnTo>
                          <a:pt x="22" y="73"/>
                        </a:lnTo>
                        <a:lnTo>
                          <a:pt x="26" y="76"/>
                        </a:lnTo>
                        <a:lnTo>
                          <a:pt x="31" y="76"/>
                        </a:lnTo>
                        <a:lnTo>
                          <a:pt x="34" y="77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52" name="Freeform 40">
                    <a:extLst>
                      <a:ext uri="{FF2B5EF4-FFF2-40B4-BE49-F238E27FC236}">
                        <a16:creationId xmlns:a16="http://schemas.microsoft.com/office/drawing/2014/main" id="{3CAEAA86-7F27-3A43-9F21-B204575FE9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38" y="1906"/>
                    <a:ext cx="27" cy="25"/>
                  </a:xfrm>
                  <a:custGeom>
                    <a:avLst/>
                    <a:gdLst>
                      <a:gd name="T0" fmla="*/ 0 w 79"/>
                      <a:gd name="T1" fmla="*/ 0 h 76"/>
                      <a:gd name="T2" fmla="*/ 0 w 79"/>
                      <a:gd name="T3" fmla="*/ 0 h 76"/>
                      <a:gd name="T4" fmla="*/ 0 w 79"/>
                      <a:gd name="T5" fmla="*/ 0 h 76"/>
                      <a:gd name="T6" fmla="*/ 0 w 79"/>
                      <a:gd name="T7" fmla="*/ 0 h 76"/>
                      <a:gd name="T8" fmla="*/ 0 w 79"/>
                      <a:gd name="T9" fmla="*/ 0 h 76"/>
                      <a:gd name="T10" fmla="*/ 0 w 79"/>
                      <a:gd name="T11" fmla="*/ 0 h 76"/>
                      <a:gd name="T12" fmla="*/ 0 w 79"/>
                      <a:gd name="T13" fmla="*/ 0 h 76"/>
                      <a:gd name="T14" fmla="*/ 0 w 79"/>
                      <a:gd name="T15" fmla="*/ 0 h 76"/>
                      <a:gd name="T16" fmla="*/ 0 w 79"/>
                      <a:gd name="T17" fmla="*/ 0 h 76"/>
                      <a:gd name="T18" fmla="*/ 0 w 79"/>
                      <a:gd name="T19" fmla="*/ 0 h 76"/>
                      <a:gd name="T20" fmla="*/ 0 w 79"/>
                      <a:gd name="T21" fmla="*/ 0 h 76"/>
                      <a:gd name="T22" fmla="*/ 0 w 79"/>
                      <a:gd name="T23" fmla="*/ 0 h 76"/>
                      <a:gd name="T24" fmla="*/ 0 w 79"/>
                      <a:gd name="T25" fmla="*/ 0 h 76"/>
                      <a:gd name="T26" fmla="*/ 0 w 79"/>
                      <a:gd name="T27" fmla="*/ 0 h 76"/>
                      <a:gd name="T28" fmla="*/ 0 w 79"/>
                      <a:gd name="T29" fmla="*/ 0 h 76"/>
                      <a:gd name="T30" fmla="*/ 0 w 79"/>
                      <a:gd name="T31" fmla="*/ 0 h 76"/>
                      <a:gd name="T32" fmla="*/ 0 w 79"/>
                      <a:gd name="T33" fmla="*/ 0 h 76"/>
                      <a:gd name="T34" fmla="*/ 0 w 79"/>
                      <a:gd name="T35" fmla="*/ 0 h 76"/>
                      <a:gd name="T36" fmla="*/ 0 w 79"/>
                      <a:gd name="T37" fmla="*/ 0 h 76"/>
                      <a:gd name="T38" fmla="*/ 0 w 79"/>
                      <a:gd name="T39" fmla="*/ 0 h 76"/>
                      <a:gd name="T40" fmla="*/ 0 w 79"/>
                      <a:gd name="T41" fmla="*/ 0 h 76"/>
                      <a:gd name="T42" fmla="*/ 0 w 79"/>
                      <a:gd name="T43" fmla="*/ 0 h 76"/>
                      <a:gd name="T44" fmla="*/ 0 w 79"/>
                      <a:gd name="T45" fmla="*/ 0 h 76"/>
                      <a:gd name="T46" fmla="*/ 0 w 79"/>
                      <a:gd name="T47" fmla="*/ 0 h 76"/>
                      <a:gd name="T48" fmla="*/ 0 w 79"/>
                      <a:gd name="T49" fmla="*/ 0 h 76"/>
                      <a:gd name="T50" fmla="*/ 0 w 79"/>
                      <a:gd name="T51" fmla="*/ 0 h 76"/>
                      <a:gd name="T52" fmla="*/ 0 w 79"/>
                      <a:gd name="T53" fmla="*/ 0 h 76"/>
                      <a:gd name="T54" fmla="*/ 0 w 79"/>
                      <a:gd name="T55" fmla="*/ 0 h 76"/>
                      <a:gd name="T56" fmla="*/ 0 w 79"/>
                      <a:gd name="T57" fmla="*/ 0 h 76"/>
                      <a:gd name="T58" fmla="*/ 0 w 79"/>
                      <a:gd name="T59" fmla="*/ 0 h 76"/>
                      <a:gd name="T60" fmla="*/ 0 w 79"/>
                      <a:gd name="T61" fmla="*/ 0 h 76"/>
                      <a:gd name="T62" fmla="*/ 0 w 79"/>
                      <a:gd name="T63" fmla="*/ 0 h 76"/>
                      <a:gd name="T64" fmla="*/ 0 w 79"/>
                      <a:gd name="T65" fmla="*/ 0 h 7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9"/>
                      <a:gd name="T100" fmla="*/ 0 h 76"/>
                      <a:gd name="T101" fmla="*/ 79 w 79"/>
                      <a:gd name="T102" fmla="*/ 76 h 7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9" h="76">
                        <a:moveTo>
                          <a:pt x="40" y="76"/>
                        </a:moveTo>
                        <a:lnTo>
                          <a:pt x="43" y="76"/>
                        </a:lnTo>
                        <a:lnTo>
                          <a:pt x="47" y="76"/>
                        </a:lnTo>
                        <a:lnTo>
                          <a:pt x="50" y="73"/>
                        </a:lnTo>
                        <a:lnTo>
                          <a:pt x="54" y="73"/>
                        </a:lnTo>
                        <a:lnTo>
                          <a:pt x="56" y="71"/>
                        </a:lnTo>
                        <a:lnTo>
                          <a:pt x="61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9" y="61"/>
                        </a:lnTo>
                        <a:lnTo>
                          <a:pt x="72" y="58"/>
                        </a:lnTo>
                        <a:lnTo>
                          <a:pt x="73" y="56"/>
                        </a:lnTo>
                        <a:lnTo>
                          <a:pt x="74" y="53"/>
                        </a:lnTo>
                        <a:lnTo>
                          <a:pt x="76" y="48"/>
                        </a:lnTo>
                        <a:lnTo>
                          <a:pt x="76" y="45"/>
                        </a:lnTo>
                        <a:lnTo>
                          <a:pt x="77" y="40"/>
                        </a:lnTo>
                        <a:lnTo>
                          <a:pt x="79" y="38"/>
                        </a:lnTo>
                        <a:lnTo>
                          <a:pt x="77" y="33"/>
                        </a:lnTo>
                        <a:lnTo>
                          <a:pt x="76" y="29"/>
                        </a:lnTo>
                        <a:lnTo>
                          <a:pt x="76" y="25"/>
                        </a:lnTo>
                        <a:lnTo>
                          <a:pt x="74" y="22"/>
                        </a:lnTo>
                        <a:lnTo>
                          <a:pt x="73" y="19"/>
                        </a:lnTo>
                        <a:lnTo>
                          <a:pt x="72" y="15"/>
                        </a:lnTo>
                        <a:lnTo>
                          <a:pt x="69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1" y="5"/>
                        </a:lnTo>
                        <a:lnTo>
                          <a:pt x="56" y="3"/>
                        </a:lnTo>
                        <a:lnTo>
                          <a:pt x="54" y="2"/>
                        </a:lnTo>
                        <a:lnTo>
                          <a:pt x="50" y="0"/>
                        </a:lnTo>
                        <a:lnTo>
                          <a:pt x="47" y="0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5" y="0"/>
                        </a:lnTo>
                        <a:lnTo>
                          <a:pt x="31" y="0"/>
                        </a:lnTo>
                        <a:lnTo>
                          <a:pt x="28" y="0"/>
                        </a:lnTo>
                        <a:lnTo>
                          <a:pt x="24" y="2"/>
                        </a:lnTo>
                        <a:lnTo>
                          <a:pt x="21" y="3"/>
                        </a:lnTo>
                        <a:lnTo>
                          <a:pt x="17" y="5"/>
                        </a:lnTo>
                        <a:lnTo>
                          <a:pt x="15" y="7"/>
                        </a:lnTo>
                        <a:lnTo>
                          <a:pt x="12" y="10"/>
                        </a:lnTo>
                        <a:lnTo>
                          <a:pt x="9" y="13"/>
                        </a:lnTo>
                        <a:lnTo>
                          <a:pt x="6" y="15"/>
                        </a:lnTo>
                        <a:lnTo>
                          <a:pt x="5" y="19"/>
                        </a:lnTo>
                        <a:lnTo>
                          <a:pt x="3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lnTo>
                          <a:pt x="0" y="33"/>
                        </a:lnTo>
                        <a:lnTo>
                          <a:pt x="0" y="38"/>
                        </a:lnTo>
                        <a:lnTo>
                          <a:pt x="0" y="40"/>
                        </a:lnTo>
                        <a:lnTo>
                          <a:pt x="0" y="45"/>
                        </a:lnTo>
                        <a:lnTo>
                          <a:pt x="2" y="48"/>
                        </a:lnTo>
                        <a:lnTo>
                          <a:pt x="3" y="53"/>
                        </a:lnTo>
                        <a:lnTo>
                          <a:pt x="5" y="56"/>
                        </a:lnTo>
                        <a:lnTo>
                          <a:pt x="6" y="58"/>
                        </a:lnTo>
                        <a:lnTo>
                          <a:pt x="9" y="61"/>
                        </a:lnTo>
                        <a:lnTo>
                          <a:pt x="12" y="65"/>
                        </a:lnTo>
                        <a:lnTo>
                          <a:pt x="15" y="67"/>
                        </a:lnTo>
                        <a:lnTo>
                          <a:pt x="17" y="70"/>
                        </a:lnTo>
                        <a:lnTo>
                          <a:pt x="21" y="71"/>
                        </a:lnTo>
                        <a:lnTo>
                          <a:pt x="24" y="73"/>
                        </a:lnTo>
                        <a:lnTo>
                          <a:pt x="28" y="73"/>
                        </a:lnTo>
                        <a:lnTo>
                          <a:pt x="31" y="76"/>
                        </a:lnTo>
                        <a:lnTo>
                          <a:pt x="35" y="76"/>
                        </a:lnTo>
                        <a:lnTo>
                          <a:pt x="40" y="7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53" name="Freeform 41">
                    <a:extLst>
                      <a:ext uri="{FF2B5EF4-FFF2-40B4-BE49-F238E27FC236}">
                        <a16:creationId xmlns:a16="http://schemas.microsoft.com/office/drawing/2014/main" id="{68659321-9D7B-904E-A3EB-ED52286AF7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87" y="1905"/>
                    <a:ext cx="27" cy="26"/>
                  </a:xfrm>
                  <a:custGeom>
                    <a:avLst/>
                    <a:gdLst>
                      <a:gd name="T0" fmla="*/ 0 w 79"/>
                      <a:gd name="T1" fmla="*/ 0 h 79"/>
                      <a:gd name="T2" fmla="*/ 0 w 79"/>
                      <a:gd name="T3" fmla="*/ 0 h 79"/>
                      <a:gd name="T4" fmla="*/ 0 w 79"/>
                      <a:gd name="T5" fmla="*/ 0 h 79"/>
                      <a:gd name="T6" fmla="*/ 0 w 79"/>
                      <a:gd name="T7" fmla="*/ 0 h 79"/>
                      <a:gd name="T8" fmla="*/ 0 w 79"/>
                      <a:gd name="T9" fmla="*/ 0 h 79"/>
                      <a:gd name="T10" fmla="*/ 0 w 79"/>
                      <a:gd name="T11" fmla="*/ 0 h 79"/>
                      <a:gd name="T12" fmla="*/ 0 w 79"/>
                      <a:gd name="T13" fmla="*/ 0 h 79"/>
                      <a:gd name="T14" fmla="*/ 0 w 79"/>
                      <a:gd name="T15" fmla="*/ 0 h 79"/>
                      <a:gd name="T16" fmla="*/ 0 w 79"/>
                      <a:gd name="T17" fmla="*/ 0 h 79"/>
                      <a:gd name="T18" fmla="*/ 0 w 79"/>
                      <a:gd name="T19" fmla="*/ 0 h 79"/>
                      <a:gd name="T20" fmla="*/ 0 w 79"/>
                      <a:gd name="T21" fmla="*/ 0 h 79"/>
                      <a:gd name="T22" fmla="*/ 0 w 79"/>
                      <a:gd name="T23" fmla="*/ 0 h 79"/>
                      <a:gd name="T24" fmla="*/ 0 w 79"/>
                      <a:gd name="T25" fmla="*/ 0 h 79"/>
                      <a:gd name="T26" fmla="*/ 0 w 79"/>
                      <a:gd name="T27" fmla="*/ 0 h 79"/>
                      <a:gd name="T28" fmla="*/ 0 w 79"/>
                      <a:gd name="T29" fmla="*/ 0 h 79"/>
                      <a:gd name="T30" fmla="*/ 0 w 79"/>
                      <a:gd name="T31" fmla="*/ 0 h 79"/>
                      <a:gd name="T32" fmla="*/ 0 w 79"/>
                      <a:gd name="T33" fmla="*/ 0 h 79"/>
                      <a:gd name="T34" fmla="*/ 0 w 79"/>
                      <a:gd name="T35" fmla="*/ 0 h 79"/>
                      <a:gd name="T36" fmla="*/ 0 w 79"/>
                      <a:gd name="T37" fmla="*/ 0 h 79"/>
                      <a:gd name="T38" fmla="*/ 0 w 79"/>
                      <a:gd name="T39" fmla="*/ 0 h 79"/>
                      <a:gd name="T40" fmla="*/ 0 w 79"/>
                      <a:gd name="T41" fmla="*/ 0 h 79"/>
                      <a:gd name="T42" fmla="*/ 0 w 79"/>
                      <a:gd name="T43" fmla="*/ 0 h 79"/>
                      <a:gd name="T44" fmla="*/ 0 w 79"/>
                      <a:gd name="T45" fmla="*/ 0 h 79"/>
                      <a:gd name="T46" fmla="*/ 0 w 79"/>
                      <a:gd name="T47" fmla="*/ 0 h 79"/>
                      <a:gd name="T48" fmla="*/ 0 w 79"/>
                      <a:gd name="T49" fmla="*/ 0 h 79"/>
                      <a:gd name="T50" fmla="*/ 0 w 79"/>
                      <a:gd name="T51" fmla="*/ 0 h 79"/>
                      <a:gd name="T52" fmla="*/ 0 w 79"/>
                      <a:gd name="T53" fmla="*/ 0 h 79"/>
                      <a:gd name="T54" fmla="*/ 0 w 79"/>
                      <a:gd name="T55" fmla="*/ 0 h 79"/>
                      <a:gd name="T56" fmla="*/ 0 w 79"/>
                      <a:gd name="T57" fmla="*/ 0 h 79"/>
                      <a:gd name="T58" fmla="*/ 0 w 79"/>
                      <a:gd name="T59" fmla="*/ 0 h 79"/>
                      <a:gd name="T60" fmla="*/ 0 w 79"/>
                      <a:gd name="T61" fmla="*/ 0 h 79"/>
                      <a:gd name="T62" fmla="*/ 0 w 79"/>
                      <a:gd name="T63" fmla="*/ 0 h 79"/>
                      <a:gd name="T64" fmla="*/ 0 w 79"/>
                      <a:gd name="T65" fmla="*/ 0 h 7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9"/>
                      <a:gd name="T100" fmla="*/ 0 h 79"/>
                      <a:gd name="T101" fmla="*/ 79 w 79"/>
                      <a:gd name="T102" fmla="*/ 79 h 7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9" h="79">
                        <a:moveTo>
                          <a:pt x="40" y="79"/>
                        </a:moveTo>
                        <a:lnTo>
                          <a:pt x="43" y="79"/>
                        </a:lnTo>
                        <a:lnTo>
                          <a:pt x="47" y="78"/>
                        </a:lnTo>
                        <a:lnTo>
                          <a:pt x="52" y="76"/>
                        </a:lnTo>
                        <a:lnTo>
                          <a:pt x="54" y="75"/>
                        </a:lnTo>
                        <a:lnTo>
                          <a:pt x="57" y="73"/>
                        </a:lnTo>
                        <a:lnTo>
                          <a:pt x="61" y="70"/>
                        </a:lnTo>
                        <a:lnTo>
                          <a:pt x="63" y="68"/>
                        </a:lnTo>
                        <a:lnTo>
                          <a:pt x="67" y="67"/>
                        </a:lnTo>
                        <a:lnTo>
                          <a:pt x="69" y="63"/>
                        </a:lnTo>
                        <a:lnTo>
                          <a:pt x="72" y="61"/>
                        </a:lnTo>
                        <a:lnTo>
                          <a:pt x="73" y="59"/>
                        </a:lnTo>
                        <a:lnTo>
                          <a:pt x="75" y="55"/>
                        </a:lnTo>
                        <a:lnTo>
                          <a:pt x="76" y="50"/>
                        </a:lnTo>
                        <a:lnTo>
                          <a:pt x="78" y="48"/>
                        </a:lnTo>
                        <a:lnTo>
                          <a:pt x="78" y="43"/>
                        </a:lnTo>
                        <a:lnTo>
                          <a:pt x="79" y="41"/>
                        </a:lnTo>
                        <a:lnTo>
                          <a:pt x="78" y="35"/>
                        </a:lnTo>
                        <a:lnTo>
                          <a:pt x="78" y="31"/>
                        </a:lnTo>
                        <a:lnTo>
                          <a:pt x="76" y="28"/>
                        </a:lnTo>
                        <a:lnTo>
                          <a:pt x="75" y="25"/>
                        </a:lnTo>
                        <a:lnTo>
                          <a:pt x="73" y="21"/>
                        </a:lnTo>
                        <a:lnTo>
                          <a:pt x="72" y="18"/>
                        </a:lnTo>
                        <a:lnTo>
                          <a:pt x="69" y="15"/>
                        </a:lnTo>
                        <a:lnTo>
                          <a:pt x="67" y="12"/>
                        </a:lnTo>
                        <a:lnTo>
                          <a:pt x="63" y="10"/>
                        </a:lnTo>
                        <a:lnTo>
                          <a:pt x="61" y="8"/>
                        </a:lnTo>
                        <a:lnTo>
                          <a:pt x="57" y="5"/>
                        </a:lnTo>
                        <a:lnTo>
                          <a:pt x="54" y="4"/>
                        </a:lnTo>
                        <a:lnTo>
                          <a:pt x="52" y="3"/>
                        </a:lnTo>
                        <a:lnTo>
                          <a:pt x="47" y="2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6" y="0"/>
                        </a:lnTo>
                        <a:lnTo>
                          <a:pt x="31" y="2"/>
                        </a:lnTo>
                        <a:lnTo>
                          <a:pt x="28" y="3"/>
                        </a:lnTo>
                        <a:lnTo>
                          <a:pt x="24" y="4"/>
                        </a:lnTo>
                        <a:lnTo>
                          <a:pt x="21" y="5"/>
                        </a:lnTo>
                        <a:lnTo>
                          <a:pt x="18" y="8"/>
                        </a:lnTo>
                        <a:lnTo>
                          <a:pt x="15" y="10"/>
                        </a:lnTo>
                        <a:lnTo>
                          <a:pt x="12" y="12"/>
                        </a:lnTo>
                        <a:lnTo>
                          <a:pt x="10" y="15"/>
                        </a:lnTo>
                        <a:lnTo>
                          <a:pt x="8" y="18"/>
                        </a:lnTo>
                        <a:lnTo>
                          <a:pt x="5" y="21"/>
                        </a:lnTo>
                        <a:lnTo>
                          <a:pt x="4" y="25"/>
                        </a:lnTo>
                        <a:lnTo>
                          <a:pt x="3" y="28"/>
                        </a:lnTo>
                        <a:lnTo>
                          <a:pt x="2" y="31"/>
                        </a:lnTo>
                        <a:lnTo>
                          <a:pt x="0" y="35"/>
                        </a:lnTo>
                        <a:lnTo>
                          <a:pt x="0" y="41"/>
                        </a:lnTo>
                        <a:lnTo>
                          <a:pt x="0" y="43"/>
                        </a:lnTo>
                        <a:lnTo>
                          <a:pt x="2" y="48"/>
                        </a:lnTo>
                        <a:lnTo>
                          <a:pt x="3" y="50"/>
                        </a:lnTo>
                        <a:lnTo>
                          <a:pt x="4" y="55"/>
                        </a:lnTo>
                        <a:lnTo>
                          <a:pt x="5" y="59"/>
                        </a:lnTo>
                        <a:lnTo>
                          <a:pt x="8" y="61"/>
                        </a:lnTo>
                        <a:lnTo>
                          <a:pt x="10" y="63"/>
                        </a:lnTo>
                        <a:lnTo>
                          <a:pt x="12" y="67"/>
                        </a:lnTo>
                        <a:lnTo>
                          <a:pt x="15" y="68"/>
                        </a:lnTo>
                        <a:lnTo>
                          <a:pt x="18" y="70"/>
                        </a:lnTo>
                        <a:lnTo>
                          <a:pt x="21" y="73"/>
                        </a:lnTo>
                        <a:lnTo>
                          <a:pt x="24" y="75"/>
                        </a:lnTo>
                        <a:lnTo>
                          <a:pt x="28" y="76"/>
                        </a:lnTo>
                        <a:lnTo>
                          <a:pt x="31" y="78"/>
                        </a:lnTo>
                        <a:lnTo>
                          <a:pt x="36" y="79"/>
                        </a:lnTo>
                        <a:lnTo>
                          <a:pt x="40" y="7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54" name="Freeform 42">
                    <a:extLst>
                      <a:ext uri="{FF2B5EF4-FFF2-40B4-BE49-F238E27FC236}">
                        <a16:creationId xmlns:a16="http://schemas.microsoft.com/office/drawing/2014/main" id="{656B7B99-D258-D943-ACDF-AE13FC6E93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36" y="1906"/>
                    <a:ext cx="26" cy="25"/>
                  </a:xfrm>
                  <a:custGeom>
                    <a:avLst/>
                    <a:gdLst>
                      <a:gd name="T0" fmla="*/ 0 w 78"/>
                      <a:gd name="T1" fmla="*/ 0 h 76"/>
                      <a:gd name="T2" fmla="*/ 0 w 78"/>
                      <a:gd name="T3" fmla="*/ 0 h 76"/>
                      <a:gd name="T4" fmla="*/ 0 w 78"/>
                      <a:gd name="T5" fmla="*/ 0 h 76"/>
                      <a:gd name="T6" fmla="*/ 0 w 78"/>
                      <a:gd name="T7" fmla="*/ 0 h 76"/>
                      <a:gd name="T8" fmla="*/ 0 w 78"/>
                      <a:gd name="T9" fmla="*/ 0 h 76"/>
                      <a:gd name="T10" fmla="*/ 0 w 78"/>
                      <a:gd name="T11" fmla="*/ 0 h 76"/>
                      <a:gd name="T12" fmla="*/ 0 w 78"/>
                      <a:gd name="T13" fmla="*/ 0 h 76"/>
                      <a:gd name="T14" fmla="*/ 0 w 78"/>
                      <a:gd name="T15" fmla="*/ 0 h 76"/>
                      <a:gd name="T16" fmla="*/ 0 w 78"/>
                      <a:gd name="T17" fmla="*/ 0 h 76"/>
                      <a:gd name="T18" fmla="*/ 0 w 78"/>
                      <a:gd name="T19" fmla="*/ 0 h 76"/>
                      <a:gd name="T20" fmla="*/ 0 w 78"/>
                      <a:gd name="T21" fmla="*/ 0 h 76"/>
                      <a:gd name="T22" fmla="*/ 0 w 78"/>
                      <a:gd name="T23" fmla="*/ 0 h 76"/>
                      <a:gd name="T24" fmla="*/ 0 w 78"/>
                      <a:gd name="T25" fmla="*/ 0 h 76"/>
                      <a:gd name="T26" fmla="*/ 0 w 78"/>
                      <a:gd name="T27" fmla="*/ 0 h 76"/>
                      <a:gd name="T28" fmla="*/ 0 w 78"/>
                      <a:gd name="T29" fmla="*/ 0 h 76"/>
                      <a:gd name="T30" fmla="*/ 0 w 78"/>
                      <a:gd name="T31" fmla="*/ 0 h 76"/>
                      <a:gd name="T32" fmla="*/ 0 w 78"/>
                      <a:gd name="T33" fmla="*/ 0 h 76"/>
                      <a:gd name="T34" fmla="*/ 0 w 78"/>
                      <a:gd name="T35" fmla="*/ 0 h 76"/>
                      <a:gd name="T36" fmla="*/ 0 w 78"/>
                      <a:gd name="T37" fmla="*/ 0 h 76"/>
                      <a:gd name="T38" fmla="*/ 0 w 78"/>
                      <a:gd name="T39" fmla="*/ 0 h 76"/>
                      <a:gd name="T40" fmla="*/ 0 w 78"/>
                      <a:gd name="T41" fmla="*/ 0 h 76"/>
                      <a:gd name="T42" fmla="*/ 0 w 78"/>
                      <a:gd name="T43" fmla="*/ 0 h 76"/>
                      <a:gd name="T44" fmla="*/ 0 w 78"/>
                      <a:gd name="T45" fmla="*/ 0 h 76"/>
                      <a:gd name="T46" fmla="*/ 0 w 78"/>
                      <a:gd name="T47" fmla="*/ 0 h 76"/>
                      <a:gd name="T48" fmla="*/ 0 w 78"/>
                      <a:gd name="T49" fmla="*/ 0 h 76"/>
                      <a:gd name="T50" fmla="*/ 0 w 78"/>
                      <a:gd name="T51" fmla="*/ 0 h 76"/>
                      <a:gd name="T52" fmla="*/ 0 w 78"/>
                      <a:gd name="T53" fmla="*/ 0 h 76"/>
                      <a:gd name="T54" fmla="*/ 0 w 78"/>
                      <a:gd name="T55" fmla="*/ 0 h 76"/>
                      <a:gd name="T56" fmla="*/ 0 w 78"/>
                      <a:gd name="T57" fmla="*/ 0 h 76"/>
                      <a:gd name="T58" fmla="*/ 0 w 78"/>
                      <a:gd name="T59" fmla="*/ 0 h 76"/>
                      <a:gd name="T60" fmla="*/ 0 w 78"/>
                      <a:gd name="T61" fmla="*/ 0 h 76"/>
                      <a:gd name="T62" fmla="*/ 0 w 78"/>
                      <a:gd name="T63" fmla="*/ 0 h 76"/>
                      <a:gd name="T64" fmla="*/ 0 w 78"/>
                      <a:gd name="T65" fmla="*/ 0 h 7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6"/>
                      <a:gd name="T101" fmla="*/ 78 w 78"/>
                      <a:gd name="T102" fmla="*/ 76 h 7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6">
                        <a:moveTo>
                          <a:pt x="40" y="76"/>
                        </a:moveTo>
                        <a:lnTo>
                          <a:pt x="43" y="76"/>
                        </a:lnTo>
                        <a:lnTo>
                          <a:pt x="47" y="76"/>
                        </a:lnTo>
                        <a:lnTo>
                          <a:pt x="50" y="73"/>
                        </a:lnTo>
                        <a:lnTo>
                          <a:pt x="54" y="73"/>
                        </a:lnTo>
                        <a:lnTo>
                          <a:pt x="57" y="71"/>
                        </a:lnTo>
                        <a:lnTo>
                          <a:pt x="60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8" y="63"/>
                        </a:lnTo>
                        <a:lnTo>
                          <a:pt x="70" y="59"/>
                        </a:lnTo>
                        <a:lnTo>
                          <a:pt x="73" y="56"/>
                        </a:lnTo>
                        <a:lnTo>
                          <a:pt x="75" y="53"/>
                        </a:lnTo>
                        <a:lnTo>
                          <a:pt x="75" y="50"/>
                        </a:lnTo>
                        <a:lnTo>
                          <a:pt x="78" y="45"/>
                        </a:lnTo>
                        <a:lnTo>
                          <a:pt x="78" y="41"/>
                        </a:lnTo>
                        <a:lnTo>
                          <a:pt x="78" y="38"/>
                        </a:lnTo>
                        <a:lnTo>
                          <a:pt x="78" y="34"/>
                        </a:lnTo>
                        <a:lnTo>
                          <a:pt x="78" y="29"/>
                        </a:lnTo>
                        <a:lnTo>
                          <a:pt x="75" y="26"/>
                        </a:lnTo>
                        <a:lnTo>
                          <a:pt x="75" y="22"/>
                        </a:lnTo>
                        <a:lnTo>
                          <a:pt x="73" y="19"/>
                        </a:lnTo>
                        <a:lnTo>
                          <a:pt x="70" y="15"/>
                        </a:lnTo>
                        <a:lnTo>
                          <a:pt x="68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0" y="6"/>
                        </a:lnTo>
                        <a:lnTo>
                          <a:pt x="57" y="3"/>
                        </a:lnTo>
                        <a:lnTo>
                          <a:pt x="54" y="2"/>
                        </a:lnTo>
                        <a:lnTo>
                          <a:pt x="50" y="1"/>
                        </a:lnTo>
                        <a:lnTo>
                          <a:pt x="47" y="0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5" y="0"/>
                        </a:lnTo>
                        <a:lnTo>
                          <a:pt x="31" y="0"/>
                        </a:lnTo>
                        <a:lnTo>
                          <a:pt x="27" y="1"/>
                        </a:lnTo>
                        <a:lnTo>
                          <a:pt x="24" y="2"/>
                        </a:lnTo>
                        <a:lnTo>
                          <a:pt x="21" y="3"/>
                        </a:lnTo>
                        <a:lnTo>
                          <a:pt x="17" y="6"/>
                        </a:lnTo>
                        <a:lnTo>
                          <a:pt x="13" y="7"/>
                        </a:lnTo>
                        <a:lnTo>
                          <a:pt x="11" y="10"/>
                        </a:lnTo>
                        <a:lnTo>
                          <a:pt x="9" y="13"/>
                        </a:lnTo>
                        <a:lnTo>
                          <a:pt x="6" y="15"/>
                        </a:lnTo>
                        <a:lnTo>
                          <a:pt x="4" y="19"/>
                        </a:lnTo>
                        <a:lnTo>
                          <a:pt x="4" y="22"/>
                        </a:lnTo>
                        <a:lnTo>
                          <a:pt x="2" y="26"/>
                        </a:lnTo>
                        <a:lnTo>
                          <a:pt x="2" y="29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2" y="45"/>
                        </a:lnTo>
                        <a:lnTo>
                          <a:pt x="2" y="50"/>
                        </a:lnTo>
                        <a:lnTo>
                          <a:pt x="4" y="53"/>
                        </a:lnTo>
                        <a:lnTo>
                          <a:pt x="4" y="56"/>
                        </a:lnTo>
                        <a:lnTo>
                          <a:pt x="6" y="59"/>
                        </a:lnTo>
                        <a:lnTo>
                          <a:pt x="9" y="63"/>
                        </a:lnTo>
                        <a:lnTo>
                          <a:pt x="11" y="65"/>
                        </a:lnTo>
                        <a:lnTo>
                          <a:pt x="13" y="67"/>
                        </a:lnTo>
                        <a:lnTo>
                          <a:pt x="17" y="70"/>
                        </a:lnTo>
                        <a:lnTo>
                          <a:pt x="21" y="71"/>
                        </a:lnTo>
                        <a:lnTo>
                          <a:pt x="24" y="73"/>
                        </a:lnTo>
                        <a:lnTo>
                          <a:pt x="27" y="73"/>
                        </a:lnTo>
                        <a:lnTo>
                          <a:pt x="31" y="76"/>
                        </a:lnTo>
                        <a:lnTo>
                          <a:pt x="35" y="76"/>
                        </a:lnTo>
                        <a:lnTo>
                          <a:pt x="40" y="7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55" name="Freeform 43">
                    <a:extLst>
                      <a:ext uri="{FF2B5EF4-FFF2-40B4-BE49-F238E27FC236}">
                        <a16:creationId xmlns:a16="http://schemas.microsoft.com/office/drawing/2014/main" id="{E1AB64C2-F6FF-EF48-AE88-8D1ACB3526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88" y="1906"/>
                    <a:ext cx="26" cy="26"/>
                  </a:xfrm>
                  <a:custGeom>
                    <a:avLst/>
                    <a:gdLst>
                      <a:gd name="T0" fmla="*/ 0 w 78"/>
                      <a:gd name="T1" fmla="*/ 0 h 77"/>
                      <a:gd name="T2" fmla="*/ 0 w 78"/>
                      <a:gd name="T3" fmla="*/ 0 h 77"/>
                      <a:gd name="T4" fmla="*/ 0 w 78"/>
                      <a:gd name="T5" fmla="*/ 0 h 77"/>
                      <a:gd name="T6" fmla="*/ 0 w 78"/>
                      <a:gd name="T7" fmla="*/ 0 h 77"/>
                      <a:gd name="T8" fmla="*/ 0 w 78"/>
                      <a:gd name="T9" fmla="*/ 0 h 77"/>
                      <a:gd name="T10" fmla="*/ 0 w 78"/>
                      <a:gd name="T11" fmla="*/ 0 h 77"/>
                      <a:gd name="T12" fmla="*/ 0 w 78"/>
                      <a:gd name="T13" fmla="*/ 0 h 77"/>
                      <a:gd name="T14" fmla="*/ 0 w 78"/>
                      <a:gd name="T15" fmla="*/ 0 h 77"/>
                      <a:gd name="T16" fmla="*/ 0 w 78"/>
                      <a:gd name="T17" fmla="*/ 0 h 77"/>
                      <a:gd name="T18" fmla="*/ 0 w 78"/>
                      <a:gd name="T19" fmla="*/ 0 h 77"/>
                      <a:gd name="T20" fmla="*/ 0 w 78"/>
                      <a:gd name="T21" fmla="*/ 0 h 77"/>
                      <a:gd name="T22" fmla="*/ 0 w 78"/>
                      <a:gd name="T23" fmla="*/ 0 h 77"/>
                      <a:gd name="T24" fmla="*/ 0 w 78"/>
                      <a:gd name="T25" fmla="*/ 0 h 77"/>
                      <a:gd name="T26" fmla="*/ 0 w 78"/>
                      <a:gd name="T27" fmla="*/ 0 h 77"/>
                      <a:gd name="T28" fmla="*/ 0 w 78"/>
                      <a:gd name="T29" fmla="*/ 0 h 77"/>
                      <a:gd name="T30" fmla="*/ 0 w 78"/>
                      <a:gd name="T31" fmla="*/ 0 h 77"/>
                      <a:gd name="T32" fmla="*/ 0 w 78"/>
                      <a:gd name="T33" fmla="*/ 0 h 77"/>
                      <a:gd name="T34" fmla="*/ 0 w 78"/>
                      <a:gd name="T35" fmla="*/ 0 h 77"/>
                      <a:gd name="T36" fmla="*/ 0 w 78"/>
                      <a:gd name="T37" fmla="*/ 0 h 77"/>
                      <a:gd name="T38" fmla="*/ 0 w 78"/>
                      <a:gd name="T39" fmla="*/ 0 h 77"/>
                      <a:gd name="T40" fmla="*/ 0 w 78"/>
                      <a:gd name="T41" fmla="*/ 0 h 77"/>
                      <a:gd name="T42" fmla="*/ 0 w 78"/>
                      <a:gd name="T43" fmla="*/ 0 h 77"/>
                      <a:gd name="T44" fmla="*/ 0 w 78"/>
                      <a:gd name="T45" fmla="*/ 0 h 77"/>
                      <a:gd name="T46" fmla="*/ 0 w 78"/>
                      <a:gd name="T47" fmla="*/ 0 h 77"/>
                      <a:gd name="T48" fmla="*/ 0 w 78"/>
                      <a:gd name="T49" fmla="*/ 0 h 77"/>
                      <a:gd name="T50" fmla="*/ 0 w 78"/>
                      <a:gd name="T51" fmla="*/ 0 h 77"/>
                      <a:gd name="T52" fmla="*/ 0 w 78"/>
                      <a:gd name="T53" fmla="*/ 0 h 77"/>
                      <a:gd name="T54" fmla="*/ 0 w 78"/>
                      <a:gd name="T55" fmla="*/ 0 h 77"/>
                      <a:gd name="T56" fmla="*/ 0 w 78"/>
                      <a:gd name="T57" fmla="*/ 0 h 77"/>
                      <a:gd name="T58" fmla="*/ 0 w 78"/>
                      <a:gd name="T59" fmla="*/ 0 h 77"/>
                      <a:gd name="T60" fmla="*/ 0 w 78"/>
                      <a:gd name="T61" fmla="*/ 0 h 77"/>
                      <a:gd name="T62" fmla="*/ 0 w 78"/>
                      <a:gd name="T63" fmla="*/ 0 h 77"/>
                      <a:gd name="T64" fmla="*/ 0 w 78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7"/>
                      <a:gd name="T101" fmla="*/ 78 w 78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7">
                        <a:moveTo>
                          <a:pt x="38" y="77"/>
                        </a:moveTo>
                        <a:lnTo>
                          <a:pt x="41" y="76"/>
                        </a:lnTo>
                        <a:lnTo>
                          <a:pt x="45" y="75"/>
                        </a:lnTo>
                        <a:lnTo>
                          <a:pt x="50" y="75"/>
                        </a:lnTo>
                        <a:lnTo>
                          <a:pt x="53" y="72"/>
                        </a:lnTo>
                        <a:lnTo>
                          <a:pt x="56" y="71"/>
                        </a:lnTo>
                        <a:lnTo>
                          <a:pt x="60" y="69"/>
                        </a:lnTo>
                        <a:lnTo>
                          <a:pt x="63" y="66"/>
                        </a:lnTo>
                        <a:lnTo>
                          <a:pt x="65" y="64"/>
                        </a:lnTo>
                        <a:lnTo>
                          <a:pt x="67" y="62"/>
                        </a:lnTo>
                        <a:lnTo>
                          <a:pt x="70" y="59"/>
                        </a:lnTo>
                        <a:lnTo>
                          <a:pt x="71" y="56"/>
                        </a:lnTo>
                        <a:lnTo>
                          <a:pt x="73" y="53"/>
                        </a:lnTo>
                        <a:lnTo>
                          <a:pt x="76" y="49"/>
                        </a:lnTo>
                        <a:lnTo>
                          <a:pt x="76" y="45"/>
                        </a:lnTo>
                        <a:lnTo>
                          <a:pt x="77" y="41"/>
                        </a:lnTo>
                        <a:lnTo>
                          <a:pt x="78" y="38"/>
                        </a:lnTo>
                        <a:lnTo>
                          <a:pt x="77" y="34"/>
                        </a:lnTo>
                        <a:lnTo>
                          <a:pt x="76" y="28"/>
                        </a:lnTo>
                        <a:lnTo>
                          <a:pt x="76" y="26"/>
                        </a:lnTo>
                        <a:lnTo>
                          <a:pt x="73" y="23"/>
                        </a:lnTo>
                        <a:lnTo>
                          <a:pt x="71" y="19"/>
                        </a:lnTo>
                        <a:lnTo>
                          <a:pt x="70" y="17"/>
                        </a:lnTo>
                        <a:lnTo>
                          <a:pt x="67" y="13"/>
                        </a:lnTo>
                        <a:lnTo>
                          <a:pt x="65" y="11"/>
                        </a:lnTo>
                        <a:lnTo>
                          <a:pt x="63" y="8"/>
                        </a:lnTo>
                        <a:lnTo>
                          <a:pt x="60" y="6"/>
                        </a:lnTo>
                        <a:lnTo>
                          <a:pt x="56" y="4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2" y="2"/>
                        </a:lnTo>
                        <a:lnTo>
                          <a:pt x="20" y="4"/>
                        </a:lnTo>
                        <a:lnTo>
                          <a:pt x="16" y="6"/>
                        </a:lnTo>
                        <a:lnTo>
                          <a:pt x="13" y="8"/>
                        </a:lnTo>
                        <a:lnTo>
                          <a:pt x="11" y="11"/>
                        </a:lnTo>
                        <a:lnTo>
                          <a:pt x="8" y="13"/>
                        </a:lnTo>
                        <a:lnTo>
                          <a:pt x="6" y="17"/>
                        </a:lnTo>
                        <a:lnTo>
                          <a:pt x="5" y="19"/>
                        </a:lnTo>
                        <a:lnTo>
                          <a:pt x="2" y="23"/>
                        </a:lnTo>
                        <a:lnTo>
                          <a:pt x="1" y="26"/>
                        </a:lnTo>
                        <a:lnTo>
                          <a:pt x="0" y="28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0" y="45"/>
                        </a:lnTo>
                        <a:lnTo>
                          <a:pt x="1" y="49"/>
                        </a:lnTo>
                        <a:lnTo>
                          <a:pt x="2" y="53"/>
                        </a:lnTo>
                        <a:lnTo>
                          <a:pt x="5" y="56"/>
                        </a:lnTo>
                        <a:lnTo>
                          <a:pt x="6" y="59"/>
                        </a:lnTo>
                        <a:lnTo>
                          <a:pt x="8" y="62"/>
                        </a:lnTo>
                        <a:lnTo>
                          <a:pt x="11" y="64"/>
                        </a:lnTo>
                        <a:lnTo>
                          <a:pt x="13" y="66"/>
                        </a:lnTo>
                        <a:lnTo>
                          <a:pt x="16" y="69"/>
                        </a:lnTo>
                        <a:lnTo>
                          <a:pt x="20" y="71"/>
                        </a:lnTo>
                        <a:lnTo>
                          <a:pt x="22" y="72"/>
                        </a:lnTo>
                        <a:lnTo>
                          <a:pt x="26" y="75"/>
                        </a:lnTo>
                        <a:lnTo>
                          <a:pt x="31" y="75"/>
                        </a:lnTo>
                        <a:lnTo>
                          <a:pt x="34" y="76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56" name="Freeform 44">
                    <a:extLst>
                      <a:ext uri="{FF2B5EF4-FFF2-40B4-BE49-F238E27FC236}">
                        <a16:creationId xmlns:a16="http://schemas.microsoft.com/office/drawing/2014/main" id="{4DA5E41D-CC2C-0C47-A058-4EA729B72E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39" y="1907"/>
                    <a:ext cx="25" cy="25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8" y="77"/>
                        </a:moveTo>
                        <a:lnTo>
                          <a:pt x="41" y="77"/>
                        </a:lnTo>
                        <a:lnTo>
                          <a:pt x="45" y="76"/>
                        </a:lnTo>
                        <a:lnTo>
                          <a:pt x="48" y="75"/>
                        </a:lnTo>
                        <a:lnTo>
                          <a:pt x="53" y="75"/>
                        </a:lnTo>
                        <a:lnTo>
                          <a:pt x="56" y="73"/>
                        </a:lnTo>
                        <a:lnTo>
                          <a:pt x="59" y="70"/>
                        </a:lnTo>
                        <a:lnTo>
                          <a:pt x="61" y="67"/>
                        </a:lnTo>
                        <a:lnTo>
                          <a:pt x="65" y="66"/>
                        </a:lnTo>
                        <a:lnTo>
                          <a:pt x="67" y="62"/>
                        </a:lnTo>
                        <a:lnTo>
                          <a:pt x="70" y="60"/>
                        </a:lnTo>
                        <a:lnTo>
                          <a:pt x="71" y="57"/>
                        </a:lnTo>
                        <a:lnTo>
                          <a:pt x="73" y="53"/>
                        </a:lnTo>
                        <a:lnTo>
                          <a:pt x="74" y="50"/>
                        </a:lnTo>
                        <a:lnTo>
                          <a:pt x="76" y="45"/>
                        </a:lnTo>
                        <a:lnTo>
                          <a:pt x="76" y="42"/>
                        </a:lnTo>
                        <a:lnTo>
                          <a:pt x="77" y="38"/>
                        </a:lnTo>
                        <a:lnTo>
                          <a:pt x="76" y="35"/>
                        </a:lnTo>
                        <a:lnTo>
                          <a:pt x="76" y="30"/>
                        </a:lnTo>
                        <a:lnTo>
                          <a:pt x="74" y="26"/>
                        </a:lnTo>
                        <a:lnTo>
                          <a:pt x="73" y="23"/>
                        </a:lnTo>
                        <a:lnTo>
                          <a:pt x="71" y="19"/>
                        </a:lnTo>
                        <a:lnTo>
                          <a:pt x="70" y="17"/>
                        </a:lnTo>
                        <a:lnTo>
                          <a:pt x="67" y="13"/>
                        </a:lnTo>
                        <a:lnTo>
                          <a:pt x="65" y="11"/>
                        </a:lnTo>
                        <a:lnTo>
                          <a:pt x="61" y="9"/>
                        </a:lnTo>
                        <a:lnTo>
                          <a:pt x="59" y="6"/>
                        </a:lnTo>
                        <a:lnTo>
                          <a:pt x="56" y="4"/>
                        </a:lnTo>
                        <a:lnTo>
                          <a:pt x="53" y="3"/>
                        </a:lnTo>
                        <a:lnTo>
                          <a:pt x="48" y="2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3" y="0"/>
                        </a:lnTo>
                        <a:lnTo>
                          <a:pt x="31" y="0"/>
                        </a:lnTo>
                        <a:lnTo>
                          <a:pt x="26" y="2"/>
                        </a:lnTo>
                        <a:lnTo>
                          <a:pt x="22" y="3"/>
                        </a:lnTo>
                        <a:lnTo>
                          <a:pt x="19" y="4"/>
                        </a:lnTo>
                        <a:lnTo>
                          <a:pt x="15" y="6"/>
                        </a:lnTo>
                        <a:lnTo>
                          <a:pt x="13" y="9"/>
                        </a:lnTo>
                        <a:lnTo>
                          <a:pt x="10" y="11"/>
                        </a:lnTo>
                        <a:lnTo>
                          <a:pt x="7" y="13"/>
                        </a:lnTo>
                        <a:lnTo>
                          <a:pt x="4" y="17"/>
                        </a:lnTo>
                        <a:lnTo>
                          <a:pt x="3" y="19"/>
                        </a:lnTo>
                        <a:lnTo>
                          <a:pt x="2" y="23"/>
                        </a:lnTo>
                        <a:lnTo>
                          <a:pt x="0" y="26"/>
                        </a:lnTo>
                        <a:lnTo>
                          <a:pt x="0" y="30"/>
                        </a:lnTo>
                        <a:lnTo>
                          <a:pt x="0" y="35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5"/>
                        </a:lnTo>
                        <a:lnTo>
                          <a:pt x="0" y="50"/>
                        </a:lnTo>
                        <a:lnTo>
                          <a:pt x="2" y="53"/>
                        </a:lnTo>
                        <a:lnTo>
                          <a:pt x="3" y="57"/>
                        </a:lnTo>
                        <a:lnTo>
                          <a:pt x="4" y="60"/>
                        </a:lnTo>
                        <a:lnTo>
                          <a:pt x="7" y="62"/>
                        </a:lnTo>
                        <a:lnTo>
                          <a:pt x="10" y="66"/>
                        </a:lnTo>
                        <a:lnTo>
                          <a:pt x="13" y="67"/>
                        </a:lnTo>
                        <a:lnTo>
                          <a:pt x="15" y="70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5"/>
                        </a:lnTo>
                        <a:lnTo>
                          <a:pt x="31" y="76"/>
                        </a:lnTo>
                        <a:lnTo>
                          <a:pt x="33" y="77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57" name="Freeform 45">
                    <a:extLst>
                      <a:ext uri="{FF2B5EF4-FFF2-40B4-BE49-F238E27FC236}">
                        <a16:creationId xmlns:a16="http://schemas.microsoft.com/office/drawing/2014/main" id="{A93CB023-9025-8443-958A-2B71DA6D29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91" y="1538"/>
                    <a:ext cx="19" cy="9"/>
                  </a:xfrm>
                  <a:custGeom>
                    <a:avLst/>
                    <a:gdLst>
                      <a:gd name="T0" fmla="*/ 0 w 56"/>
                      <a:gd name="T1" fmla="*/ 0 h 27"/>
                      <a:gd name="T2" fmla="*/ 0 w 56"/>
                      <a:gd name="T3" fmla="*/ 0 h 27"/>
                      <a:gd name="T4" fmla="*/ 0 w 56"/>
                      <a:gd name="T5" fmla="*/ 0 h 27"/>
                      <a:gd name="T6" fmla="*/ 0 w 56"/>
                      <a:gd name="T7" fmla="*/ 0 h 27"/>
                      <a:gd name="T8" fmla="*/ 0 w 56"/>
                      <a:gd name="T9" fmla="*/ 0 h 27"/>
                      <a:gd name="T10" fmla="*/ 0 w 56"/>
                      <a:gd name="T11" fmla="*/ 0 h 27"/>
                      <a:gd name="T12" fmla="*/ 0 w 56"/>
                      <a:gd name="T13" fmla="*/ 0 h 27"/>
                      <a:gd name="T14" fmla="*/ 0 w 56"/>
                      <a:gd name="T15" fmla="*/ 0 h 27"/>
                      <a:gd name="T16" fmla="*/ 0 w 56"/>
                      <a:gd name="T17" fmla="*/ 0 h 27"/>
                      <a:gd name="T18" fmla="*/ 0 w 56"/>
                      <a:gd name="T19" fmla="*/ 0 h 27"/>
                      <a:gd name="T20" fmla="*/ 0 w 56"/>
                      <a:gd name="T21" fmla="*/ 0 h 27"/>
                      <a:gd name="T22" fmla="*/ 0 w 56"/>
                      <a:gd name="T23" fmla="*/ 0 h 27"/>
                      <a:gd name="T24" fmla="*/ 0 w 56"/>
                      <a:gd name="T25" fmla="*/ 0 h 27"/>
                      <a:gd name="T26" fmla="*/ 0 w 56"/>
                      <a:gd name="T27" fmla="*/ 0 h 27"/>
                      <a:gd name="T28" fmla="*/ 0 w 56"/>
                      <a:gd name="T29" fmla="*/ 0 h 27"/>
                      <a:gd name="T30" fmla="*/ 0 w 56"/>
                      <a:gd name="T31" fmla="*/ 0 h 27"/>
                      <a:gd name="T32" fmla="*/ 0 w 56"/>
                      <a:gd name="T33" fmla="*/ 0 h 27"/>
                      <a:gd name="T34" fmla="*/ 0 w 56"/>
                      <a:gd name="T35" fmla="*/ 0 h 27"/>
                      <a:gd name="T36" fmla="*/ 0 w 56"/>
                      <a:gd name="T37" fmla="*/ 0 h 27"/>
                      <a:gd name="T38" fmla="*/ 0 w 56"/>
                      <a:gd name="T39" fmla="*/ 0 h 27"/>
                      <a:gd name="T40" fmla="*/ 0 w 56"/>
                      <a:gd name="T41" fmla="*/ 0 h 27"/>
                      <a:gd name="T42" fmla="*/ 0 w 56"/>
                      <a:gd name="T43" fmla="*/ 0 h 27"/>
                      <a:gd name="T44" fmla="*/ 0 w 56"/>
                      <a:gd name="T45" fmla="*/ 0 h 27"/>
                      <a:gd name="T46" fmla="*/ 0 w 56"/>
                      <a:gd name="T47" fmla="*/ 0 h 27"/>
                      <a:gd name="T48" fmla="*/ 0 w 56"/>
                      <a:gd name="T49" fmla="*/ 0 h 27"/>
                      <a:gd name="T50" fmla="*/ 0 w 56"/>
                      <a:gd name="T51" fmla="*/ 0 h 27"/>
                      <a:gd name="T52" fmla="*/ 0 w 56"/>
                      <a:gd name="T53" fmla="*/ 0 h 27"/>
                      <a:gd name="T54" fmla="*/ 0 w 56"/>
                      <a:gd name="T55" fmla="*/ 0 h 27"/>
                      <a:gd name="T56" fmla="*/ 0 w 56"/>
                      <a:gd name="T57" fmla="*/ 0 h 27"/>
                      <a:gd name="T58" fmla="*/ 0 w 56"/>
                      <a:gd name="T59" fmla="*/ 0 h 27"/>
                      <a:gd name="T60" fmla="*/ 0 w 56"/>
                      <a:gd name="T61" fmla="*/ 0 h 27"/>
                      <a:gd name="T62" fmla="*/ 0 w 56"/>
                      <a:gd name="T63" fmla="*/ 0 h 27"/>
                      <a:gd name="T64" fmla="*/ 0 w 56"/>
                      <a:gd name="T65" fmla="*/ 0 h 27"/>
                      <a:gd name="T66" fmla="*/ 0 w 56"/>
                      <a:gd name="T67" fmla="*/ 0 h 27"/>
                      <a:gd name="T68" fmla="*/ 0 w 56"/>
                      <a:gd name="T69" fmla="*/ 0 h 27"/>
                      <a:gd name="T70" fmla="*/ 0 w 56"/>
                      <a:gd name="T71" fmla="*/ 0 h 27"/>
                      <a:gd name="T72" fmla="*/ 0 w 56"/>
                      <a:gd name="T73" fmla="*/ 0 h 27"/>
                      <a:gd name="T74" fmla="*/ 0 w 56"/>
                      <a:gd name="T75" fmla="*/ 0 h 27"/>
                      <a:gd name="T76" fmla="*/ 0 w 56"/>
                      <a:gd name="T77" fmla="*/ 0 h 27"/>
                      <a:gd name="T78" fmla="*/ 0 w 56"/>
                      <a:gd name="T79" fmla="*/ 0 h 27"/>
                      <a:gd name="T80" fmla="*/ 0 w 56"/>
                      <a:gd name="T81" fmla="*/ 0 h 27"/>
                      <a:gd name="T82" fmla="*/ 0 w 56"/>
                      <a:gd name="T83" fmla="*/ 0 h 2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56"/>
                      <a:gd name="T127" fmla="*/ 0 h 27"/>
                      <a:gd name="T128" fmla="*/ 56 w 56"/>
                      <a:gd name="T129" fmla="*/ 27 h 27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56" h="27">
                        <a:moveTo>
                          <a:pt x="51" y="0"/>
                        </a:moveTo>
                        <a:lnTo>
                          <a:pt x="51" y="4"/>
                        </a:lnTo>
                        <a:lnTo>
                          <a:pt x="51" y="8"/>
                        </a:lnTo>
                        <a:lnTo>
                          <a:pt x="51" y="12"/>
                        </a:lnTo>
                        <a:lnTo>
                          <a:pt x="53" y="15"/>
                        </a:lnTo>
                        <a:lnTo>
                          <a:pt x="53" y="19"/>
                        </a:lnTo>
                        <a:lnTo>
                          <a:pt x="54" y="22"/>
                        </a:lnTo>
                        <a:lnTo>
                          <a:pt x="55" y="25"/>
                        </a:lnTo>
                        <a:lnTo>
                          <a:pt x="56" y="27"/>
                        </a:lnTo>
                        <a:lnTo>
                          <a:pt x="51" y="27"/>
                        </a:lnTo>
                        <a:lnTo>
                          <a:pt x="48" y="27"/>
                        </a:lnTo>
                        <a:lnTo>
                          <a:pt x="44" y="27"/>
                        </a:lnTo>
                        <a:lnTo>
                          <a:pt x="41" y="27"/>
                        </a:lnTo>
                        <a:lnTo>
                          <a:pt x="37" y="26"/>
                        </a:lnTo>
                        <a:lnTo>
                          <a:pt x="34" y="25"/>
                        </a:lnTo>
                        <a:lnTo>
                          <a:pt x="29" y="23"/>
                        </a:lnTo>
                        <a:lnTo>
                          <a:pt x="26" y="22"/>
                        </a:lnTo>
                        <a:lnTo>
                          <a:pt x="23" y="20"/>
                        </a:lnTo>
                        <a:lnTo>
                          <a:pt x="19" y="18"/>
                        </a:lnTo>
                        <a:lnTo>
                          <a:pt x="16" y="14"/>
                        </a:lnTo>
                        <a:lnTo>
                          <a:pt x="13" y="12"/>
                        </a:lnTo>
                        <a:lnTo>
                          <a:pt x="9" y="9"/>
                        </a:lnTo>
                        <a:lnTo>
                          <a:pt x="6" y="7"/>
                        </a:lnTo>
                        <a:lnTo>
                          <a:pt x="3" y="4"/>
                        </a:lnTo>
                        <a:lnTo>
                          <a:pt x="0" y="2"/>
                        </a:lnTo>
                        <a:lnTo>
                          <a:pt x="3" y="1"/>
                        </a:lnTo>
                        <a:lnTo>
                          <a:pt x="6" y="1"/>
                        </a:lnTo>
                        <a:lnTo>
                          <a:pt x="9" y="1"/>
                        </a:lnTo>
                        <a:lnTo>
                          <a:pt x="13" y="1"/>
                        </a:lnTo>
                        <a:lnTo>
                          <a:pt x="16" y="1"/>
                        </a:lnTo>
                        <a:lnTo>
                          <a:pt x="19" y="1"/>
                        </a:lnTo>
                        <a:lnTo>
                          <a:pt x="23" y="1"/>
                        </a:lnTo>
                        <a:lnTo>
                          <a:pt x="26" y="1"/>
                        </a:lnTo>
                        <a:lnTo>
                          <a:pt x="29" y="0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40" y="0"/>
                        </a:lnTo>
                        <a:lnTo>
                          <a:pt x="42" y="0"/>
                        </a:lnTo>
                        <a:lnTo>
                          <a:pt x="44" y="0"/>
                        </a:lnTo>
                        <a:lnTo>
                          <a:pt x="48" y="0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58" name="Freeform 46">
                    <a:extLst>
                      <a:ext uri="{FF2B5EF4-FFF2-40B4-BE49-F238E27FC236}">
                        <a16:creationId xmlns:a16="http://schemas.microsoft.com/office/drawing/2014/main" id="{67196366-07AE-064D-9BD9-17D032C123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54" y="1538"/>
                    <a:ext cx="326" cy="47"/>
                  </a:xfrm>
                  <a:custGeom>
                    <a:avLst/>
                    <a:gdLst>
                      <a:gd name="T0" fmla="*/ 0 w 976"/>
                      <a:gd name="T1" fmla="*/ 0 h 139"/>
                      <a:gd name="T2" fmla="*/ 0 w 976"/>
                      <a:gd name="T3" fmla="*/ 0 h 139"/>
                      <a:gd name="T4" fmla="*/ 0 w 976"/>
                      <a:gd name="T5" fmla="*/ 0 h 139"/>
                      <a:gd name="T6" fmla="*/ 0 w 976"/>
                      <a:gd name="T7" fmla="*/ 0 h 139"/>
                      <a:gd name="T8" fmla="*/ 0 w 976"/>
                      <a:gd name="T9" fmla="*/ 0 h 139"/>
                      <a:gd name="T10" fmla="*/ 0 w 976"/>
                      <a:gd name="T11" fmla="*/ 0 h 139"/>
                      <a:gd name="T12" fmla="*/ 0 w 976"/>
                      <a:gd name="T13" fmla="*/ 0 h 139"/>
                      <a:gd name="T14" fmla="*/ 0 w 976"/>
                      <a:gd name="T15" fmla="*/ 0 h 139"/>
                      <a:gd name="T16" fmla="*/ 0 w 976"/>
                      <a:gd name="T17" fmla="*/ 0 h 139"/>
                      <a:gd name="T18" fmla="*/ 0 w 976"/>
                      <a:gd name="T19" fmla="*/ 0 h 139"/>
                      <a:gd name="T20" fmla="*/ 0 w 976"/>
                      <a:gd name="T21" fmla="*/ 0 h 139"/>
                      <a:gd name="T22" fmla="*/ 0 w 976"/>
                      <a:gd name="T23" fmla="*/ 0 h 139"/>
                      <a:gd name="T24" fmla="*/ 0 w 976"/>
                      <a:gd name="T25" fmla="*/ 0 h 139"/>
                      <a:gd name="T26" fmla="*/ 0 w 976"/>
                      <a:gd name="T27" fmla="*/ 0 h 139"/>
                      <a:gd name="T28" fmla="*/ 0 w 976"/>
                      <a:gd name="T29" fmla="*/ 0 h 139"/>
                      <a:gd name="T30" fmla="*/ 0 w 976"/>
                      <a:gd name="T31" fmla="*/ 0 h 139"/>
                      <a:gd name="T32" fmla="*/ 0 w 976"/>
                      <a:gd name="T33" fmla="*/ 0 h 139"/>
                      <a:gd name="T34" fmla="*/ 0 w 976"/>
                      <a:gd name="T35" fmla="*/ 0 h 139"/>
                      <a:gd name="T36" fmla="*/ 0 w 976"/>
                      <a:gd name="T37" fmla="*/ 0 h 139"/>
                      <a:gd name="T38" fmla="*/ 0 w 976"/>
                      <a:gd name="T39" fmla="*/ 0 h 139"/>
                      <a:gd name="T40" fmla="*/ 0 w 976"/>
                      <a:gd name="T41" fmla="*/ 0 h 139"/>
                      <a:gd name="T42" fmla="*/ 0 w 976"/>
                      <a:gd name="T43" fmla="*/ 0 h 139"/>
                      <a:gd name="T44" fmla="*/ 0 w 976"/>
                      <a:gd name="T45" fmla="*/ 0 h 139"/>
                      <a:gd name="T46" fmla="*/ 0 w 976"/>
                      <a:gd name="T47" fmla="*/ 0 h 139"/>
                      <a:gd name="T48" fmla="*/ 0 w 976"/>
                      <a:gd name="T49" fmla="*/ 0 h 139"/>
                      <a:gd name="T50" fmla="*/ 0 w 976"/>
                      <a:gd name="T51" fmla="*/ 0 h 139"/>
                      <a:gd name="T52" fmla="*/ 0 w 976"/>
                      <a:gd name="T53" fmla="*/ 0 h 139"/>
                      <a:gd name="T54" fmla="*/ 0 w 976"/>
                      <a:gd name="T55" fmla="*/ 0 h 139"/>
                      <a:gd name="T56" fmla="*/ 0 w 976"/>
                      <a:gd name="T57" fmla="*/ 0 h 139"/>
                      <a:gd name="T58" fmla="*/ 0 w 976"/>
                      <a:gd name="T59" fmla="*/ 0 h 139"/>
                      <a:gd name="T60" fmla="*/ 0 w 976"/>
                      <a:gd name="T61" fmla="*/ 0 h 139"/>
                      <a:gd name="T62" fmla="*/ 0 w 976"/>
                      <a:gd name="T63" fmla="*/ 0 h 139"/>
                      <a:gd name="T64" fmla="*/ 0 w 976"/>
                      <a:gd name="T65" fmla="*/ 0 h 139"/>
                      <a:gd name="T66" fmla="*/ 0 w 976"/>
                      <a:gd name="T67" fmla="*/ 0 h 139"/>
                      <a:gd name="T68" fmla="*/ 0 w 976"/>
                      <a:gd name="T69" fmla="*/ 0 h 139"/>
                      <a:gd name="T70" fmla="*/ 0 w 976"/>
                      <a:gd name="T71" fmla="*/ 0 h 139"/>
                      <a:gd name="T72" fmla="*/ 0 w 976"/>
                      <a:gd name="T73" fmla="*/ 0 h 139"/>
                      <a:gd name="T74" fmla="*/ 0 w 976"/>
                      <a:gd name="T75" fmla="*/ 0 h 139"/>
                      <a:gd name="T76" fmla="*/ 0 w 976"/>
                      <a:gd name="T77" fmla="*/ 0 h 139"/>
                      <a:gd name="T78" fmla="*/ 0 w 976"/>
                      <a:gd name="T79" fmla="*/ 0 h 139"/>
                      <a:gd name="T80" fmla="*/ 0 w 976"/>
                      <a:gd name="T81" fmla="*/ 0 h 139"/>
                      <a:gd name="T82" fmla="*/ 0 w 976"/>
                      <a:gd name="T83" fmla="*/ 0 h 139"/>
                      <a:gd name="T84" fmla="*/ 0 w 976"/>
                      <a:gd name="T85" fmla="*/ 0 h 139"/>
                      <a:gd name="T86" fmla="*/ 0 w 976"/>
                      <a:gd name="T87" fmla="*/ 0 h 139"/>
                      <a:gd name="T88" fmla="*/ 0 w 976"/>
                      <a:gd name="T89" fmla="*/ 0 h 139"/>
                      <a:gd name="T90" fmla="*/ 0 w 976"/>
                      <a:gd name="T91" fmla="*/ 0 h 139"/>
                      <a:gd name="T92" fmla="*/ 0 w 976"/>
                      <a:gd name="T93" fmla="*/ 0 h 139"/>
                      <a:gd name="T94" fmla="*/ 0 w 976"/>
                      <a:gd name="T95" fmla="*/ 0 h 139"/>
                      <a:gd name="T96" fmla="*/ 0 w 976"/>
                      <a:gd name="T97" fmla="*/ 0 h 139"/>
                      <a:gd name="T98" fmla="*/ 0 w 976"/>
                      <a:gd name="T99" fmla="*/ 0 h 139"/>
                      <a:gd name="T100" fmla="*/ 0 w 976"/>
                      <a:gd name="T101" fmla="*/ 0 h 139"/>
                      <a:gd name="T102" fmla="*/ 0 w 976"/>
                      <a:gd name="T103" fmla="*/ 0 h 139"/>
                      <a:gd name="T104" fmla="*/ 0 w 976"/>
                      <a:gd name="T105" fmla="*/ 0 h 139"/>
                      <a:gd name="T106" fmla="*/ 0 w 976"/>
                      <a:gd name="T107" fmla="*/ 0 h 139"/>
                      <a:gd name="T108" fmla="*/ 0 w 976"/>
                      <a:gd name="T109" fmla="*/ 0 h 139"/>
                      <a:gd name="T110" fmla="*/ 0 w 976"/>
                      <a:gd name="T111" fmla="*/ 0 h 139"/>
                      <a:gd name="T112" fmla="*/ 0 w 976"/>
                      <a:gd name="T113" fmla="*/ 0 h 139"/>
                      <a:gd name="T114" fmla="*/ 0 w 976"/>
                      <a:gd name="T115" fmla="*/ 0 h 139"/>
                      <a:gd name="T116" fmla="*/ 0 w 976"/>
                      <a:gd name="T117" fmla="*/ 0 h 139"/>
                      <a:gd name="T118" fmla="*/ 0 w 976"/>
                      <a:gd name="T119" fmla="*/ 0 h 139"/>
                      <a:gd name="T120" fmla="*/ 0 w 976"/>
                      <a:gd name="T121" fmla="*/ 0 h 139"/>
                      <a:gd name="T122" fmla="*/ 0 w 976"/>
                      <a:gd name="T123" fmla="*/ 0 h 139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976"/>
                      <a:gd name="T187" fmla="*/ 0 h 139"/>
                      <a:gd name="T188" fmla="*/ 976 w 976"/>
                      <a:gd name="T189" fmla="*/ 139 h 139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976" h="139">
                        <a:moveTo>
                          <a:pt x="811" y="11"/>
                        </a:moveTo>
                        <a:lnTo>
                          <a:pt x="812" y="11"/>
                        </a:lnTo>
                        <a:lnTo>
                          <a:pt x="816" y="11"/>
                        </a:lnTo>
                        <a:lnTo>
                          <a:pt x="818" y="11"/>
                        </a:lnTo>
                        <a:lnTo>
                          <a:pt x="822" y="12"/>
                        </a:lnTo>
                        <a:lnTo>
                          <a:pt x="824" y="12"/>
                        </a:lnTo>
                        <a:lnTo>
                          <a:pt x="829" y="12"/>
                        </a:lnTo>
                        <a:lnTo>
                          <a:pt x="827" y="13"/>
                        </a:lnTo>
                        <a:lnTo>
                          <a:pt x="824" y="14"/>
                        </a:lnTo>
                        <a:lnTo>
                          <a:pt x="821" y="16"/>
                        </a:lnTo>
                        <a:lnTo>
                          <a:pt x="818" y="18"/>
                        </a:lnTo>
                        <a:lnTo>
                          <a:pt x="816" y="18"/>
                        </a:lnTo>
                        <a:lnTo>
                          <a:pt x="812" y="20"/>
                        </a:lnTo>
                        <a:lnTo>
                          <a:pt x="810" y="21"/>
                        </a:lnTo>
                        <a:lnTo>
                          <a:pt x="808" y="23"/>
                        </a:lnTo>
                        <a:lnTo>
                          <a:pt x="804" y="24"/>
                        </a:lnTo>
                        <a:lnTo>
                          <a:pt x="802" y="25"/>
                        </a:lnTo>
                        <a:lnTo>
                          <a:pt x="798" y="26"/>
                        </a:lnTo>
                        <a:lnTo>
                          <a:pt x="795" y="27"/>
                        </a:lnTo>
                        <a:lnTo>
                          <a:pt x="792" y="29"/>
                        </a:lnTo>
                        <a:lnTo>
                          <a:pt x="790" y="30"/>
                        </a:lnTo>
                        <a:lnTo>
                          <a:pt x="785" y="31"/>
                        </a:lnTo>
                        <a:lnTo>
                          <a:pt x="783" y="32"/>
                        </a:lnTo>
                        <a:lnTo>
                          <a:pt x="779" y="33"/>
                        </a:lnTo>
                        <a:lnTo>
                          <a:pt x="777" y="33"/>
                        </a:lnTo>
                        <a:lnTo>
                          <a:pt x="772" y="35"/>
                        </a:lnTo>
                        <a:lnTo>
                          <a:pt x="770" y="36"/>
                        </a:lnTo>
                        <a:lnTo>
                          <a:pt x="766" y="36"/>
                        </a:lnTo>
                        <a:lnTo>
                          <a:pt x="764" y="36"/>
                        </a:lnTo>
                        <a:lnTo>
                          <a:pt x="761" y="36"/>
                        </a:lnTo>
                        <a:lnTo>
                          <a:pt x="758" y="36"/>
                        </a:lnTo>
                        <a:lnTo>
                          <a:pt x="755" y="35"/>
                        </a:lnTo>
                        <a:lnTo>
                          <a:pt x="752" y="33"/>
                        </a:lnTo>
                        <a:lnTo>
                          <a:pt x="750" y="32"/>
                        </a:lnTo>
                        <a:lnTo>
                          <a:pt x="748" y="31"/>
                        </a:lnTo>
                        <a:lnTo>
                          <a:pt x="746" y="29"/>
                        </a:lnTo>
                        <a:lnTo>
                          <a:pt x="744" y="26"/>
                        </a:lnTo>
                        <a:lnTo>
                          <a:pt x="741" y="24"/>
                        </a:lnTo>
                        <a:lnTo>
                          <a:pt x="740" y="21"/>
                        </a:lnTo>
                        <a:lnTo>
                          <a:pt x="735" y="24"/>
                        </a:lnTo>
                        <a:lnTo>
                          <a:pt x="732" y="25"/>
                        </a:lnTo>
                        <a:lnTo>
                          <a:pt x="727" y="27"/>
                        </a:lnTo>
                        <a:lnTo>
                          <a:pt x="723" y="30"/>
                        </a:lnTo>
                        <a:lnTo>
                          <a:pt x="721" y="32"/>
                        </a:lnTo>
                        <a:lnTo>
                          <a:pt x="719" y="33"/>
                        </a:lnTo>
                        <a:lnTo>
                          <a:pt x="716" y="36"/>
                        </a:lnTo>
                        <a:lnTo>
                          <a:pt x="715" y="38"/>
                        </a:lnTo>
                        <a:lnTo>
                          <a:pt x="712" y="40"/>
                        </a:lnTo>
                        <a:lnTo>
                          <a:pt x="710" y="43"/>
                        </a:lnTo>
                        <a:lnTo>
                          <a:pt x="708" y="45"/>
                        </a:lnTo>
                        <a:lnTo>
                          <a:pt x="707" y="46"/>
                        </a:lnTo>
                        <a:lnTo>
                          <a:pt x="704" y="46"/>
                        </a:lnTo>
                        <a:lnTo>
                          <a:pt x="702" y="46"/>
                        </a:lnTo>
                        <a:lnTo>
                          <a:pt x="698" y="44"/>
                        </a:lnTo>
                        <a:lnTo>
                          <a:pt x="695" y="42"/>
                        </a:lnTo>
                        <a:lnTo>
                          <a:pt x="691" y="39"/>
                        </a:lnTo>
                        <a:lnTo>
                          <a:pt x="688" y="38"/>
                        </a:lnTo>
                        <a:lnTo>
                          <a:pt x="684" y="36"/>
                        </a:lnTo>
                        <a:lnTo>
                          <a:pt x="681" y="32"/>
                        </a:lnTo>
                        <a:lnTo>
                          <a:pt x="678" y="31"/>
                        </a:lnTo>
                        <a:lnTo>
                          <a:pt x="676" y="30"/>
                        </a:lnTo>
                        <a:lnTo>
                          <a:pt x="672" y="27"/>
                        </a:lnTo>
                        <a:lnTo>
                          <a:pt x="670" y="26"/>
                        </a:lnTo>
                        <a:lnTo>
                          <a:pt x="666" y="24"/>
                        </a:lnTo>
                        <a:lnTo>
                          <a:pt x="664" y="23"/>
                        </a:lnTo>
                        <a:lnTo>
                          <a:pt x="661" y="20"/>
                        </a:lnTo>
                        <a:lnTo>
                          <a:pt x="658" y="18"/>
                        </a:lnTo>
                        <a:lnTo>
                          <a:pt x="656" y="23"/>
                        </a:lnTo>
                        <a:lnTo>
                          <a:pt x="653" y="29"/>
                        </a:lnTo>
                        <a:lnTo>
                          <a:pt x="652" y="32"/>
                        </a:lnTo>
                        <a:lnTo>
                          <a:pt x="650" y="38"/>
                        </a:lnTo>
                        <a:lnTo>
                          <a:pt x="650" y="42"/>
                        </a:lnTo>
                        <a:lnTo>
                          <a:pt x="649" y="45"/>
                        </a:lnTo>
                        <a:lnTo>
                          <a:pt x="647" y="49"/>
                        </a:lnTo>
                        <a:lnTo>
                          <a:pt x="647" y="52"/>
                        </a:lnTo>
                        <a:lnTo>
                          <a:pt x="647" y="55"/>
                        </a:lnTo>
                        <a:lnTo>
                          <a:pt x="647" y="58"/>
                        </a:lnTo>
                        <a:lnTo>
                          <a:pt x="647" y="61"/>
                        </a:lnTo>
                        <a:lnTo>
                          <a:pt x="650" y="63"/>
                        </a:lnTo>
                        <a:lnTo>
                          <a:pt x="650" y="67"/>
                        </a:lnTo>
                        <a:lnTo>
                          <a:pt x="653" y="70"/>
                        </a:lnTo>
                        <a:lnTo>
                          <a:pt x="657" y="71"/>
                        </a:lnTo>
                        <a:lnTo>
                          <a:pt x="661" y="74"/>
                        </a:lnTo>
                        <a:lnTo>
                          <a:pt x="664" y="74"/>
                        </a:lnTo>
                        <a:lnTo>
                          <a:pt x="669" y="74"/>
                        </a:lnTo>
                        <a:lnTo>
                          <a:pt x="671" y="74"/>
                        </a:lnTo>
                        <a:lnTo>
                          <a:pt x="674" y="74"/>
                        </a:lnTo>
                        <a:lnTo>
                          <a:pt x="677" y="74"/>
                        </a:lnTo>
                        <a:lnTo>
                          <a:pt x="681" y="74"/>
                        </a:lnTo>
                        <a:lnTo>
                          <a:pt x="683" y="73"/>
                        </a:lnTo>
                        <a:lnTo>
                          <a:pt x="685" y="73"/>
                        </a:lnTo>
                        <a:lnTo>
                          <a:pt x="688" y="71"/>
                        </a:lnTo>
                        <a:lnTo>
                          <a:pt x="691" y="71"/>
                        </a:lnTo>
                        <a:lnTo>
                          <a:pt x="695" y="70"/>
                        </a:lnTo>
                        <a:lnTo>
                          <a:pt x="697" y="69"/>
                        </a:lnTo>
                        <a:lnTo>
                          <a:pt x="701" y="68"/>
                        </a:lnTo>
                        <a:lnTo>
                          <a:pt x="704" y="67"/>
                        </a:lnTo>
                        <a:lnTo>
                          <a:pt x="707" y="65"/>
                        </a:lnTo>
                        <a:lnTo>
                          <a:pt x="710" y="65"/>
                        </a:lnTo>
                        <a:lnTo>
                          <a:pt x="714" y="64"/>
                        </a:lnTo>
                        <a:lnTo>
                          <a:pt x="717" y="63"/>
                        </a:lnTo>
                        <a:lnTo>
                          <a:pt x="720" y="62"/>
                        </a:lnTo>
                        <a:lnTo>
                          <a:pt x="723" y="61"/>
                        </a:lnTo>
                        <a:lnTo>
                          <a:pt x="726" y="59"/>
                        </a:lnTo>
                        <a:lnTo>
                          <a:pt x="729" y="58"/>
                        </a:lnTo>
                        <a:lnTo>
                          <a:pt x="733" y="58"/>
                        </a:lnTo>
                        <a:lnTo>
                          <a:pt x="736" y="57"/>
                        </a:lnTo>
                        <a:lnTo>
                          <a:pt x="739" y="56"/>
                        </a:lnTo>
                        <a:lnTo>
                          <a:pt x="741" y="56"/>
                        </a:lnTo>
                        <a:lnTo>
                          <a:pt x="744" y="55"/>
                        </a:lnTo>
                        <a:lnTo>
                          <a:pt x="747" y="55"/>
                        </a:lnTo>
                        <a:lnTo>
                          <a:pt x="751" y="54"/>
                        </a:lnTo>
                        <a:lnTo>
                          <a:pt x="753" y="54"/>
                        </a:lnTo>
                        <a:lnTo>
                          <a:pt x="758" y="52"/>
                        </a:lnTo>
                        <a:lnTo>
                          <a:pt x="763" y="54"/>
                        </a:lnTo>
                        <a:lnTo>
                          <a:pt x="766" y="54"/>
                        </a:lnTo>
                        <a:lnTo>
                          <a:pt x="770" y="55"/>
                        </a:lnTo>
                        <a:lnTo>
                          <a:pt x="772" y="56"/>
                        </a:lnTo>
                        <a:lnTo>
                          <a:pt x="774" y="59"/>
                        </a:lnTo>
                        <a:lnTo>
                          <a:pt x="774" y="63"/>
                        </a:lnTo>
                        <a:lnTo>
                          <a:pt x="777" y="65"/>
                        </a:lnTo>
                        <a:lnTo>
                          <a:pt x="777" y="68"/>
                        </a:lnTo>
                        <a:lnTo>
                          <a:pt x="779" y="71"/>
                        </a:lnTo>
                        <a:lnTo>
                          <a:pt x="780" y="74"/>
                        </a:lnTo>
                        <a:lnTo>
                          <a:pt x="782" y="77"/>
                        </a:lnTo>
                        <a:lnTo>
                          <a:pt x="784" y="80"/>
                        </a:lnTo>
                        <a:lnTo>
                          <a:pt x="786" y="82"/>
                        </a:lnTo>
                        <a:lnTo>
                          <a:pt x="790" y="83"/>
                        </a:lnTo>
                        <a:lnTo>
                          <a:pt x="792" y="86"/>
                        </a:lnTo>
                        <a:lnTo>
                          <a:pt x="795" y="87"/>
                        </a:lnTo>
                        <a:lnTo>
                          <a:pt x="798" y="88"/>
                        </a:lnTo>
                        <a:lnTo>
                          <a:pt x="801" y="88"/>
                        </a:lnTo>
                        <a:lnTo>
                          <a:pt x="804" y="90"/>
                        </a:lnTo>
                        <a:lnTo>
                          <a:pt x="808" y="90"/>
                        </a:lnTo>
                        <a:lnTo>
                          <a:pt x="812" y="92"/>
                        </a:lnTo>
                        <a:lnTo>
                          <a:pt x="816" y="92"/>
                        </a:lnTo>
                        <a:lnTo>
                          <a:pt x="820" y="92"/>
                        </a:lnTo>
                        <a:lnTo>
                          <a:pt x="823" y="90"/>
                        </a:lnTo>
                        <a:lnTo>
                          <a:pt x="828" y="89"/>
                        </a:lnTo>
                        <a:lnTo>
                          <a:pt x="831" y="88"/>
                        </a:lnTo>
                        <a:lnTo>
                          <a:pt x="836" y="86"/>
                        </a:lnTo>
                        <a:lnTo>
                          <a:pt x="840" y="83"/>
                        </a:lnTo>
                        <a:lnTo>
                          <a:pt x="846" y="82"/>
                        </a:lnTo>
                        <a:lnTo>
                          <a:pt x="849" y="78"/>
                        </a:lnTo>
                        <a:lnTo>
                          <a:pt x="853" y="76"/>
                        </a:lnTo>
                        <a:lnTo>
                          <a:pt x="857" y="71"/>
                        </a:lnTo>
                        <a:lnTo>
                          <a:pt x="862" y="68"/>
                        </a:lnTo>
                        <a:lnTo>
                          <a:pt x="867" y="63"/>
                        </a:lnTo>
                        <a:lnTo>
                          <a:pt x="871" y="58"/>
                        </a:lnTo>
                        <a:lnTo>
                          <a:pt x="873" y="56"/>
                        </a:lnTo>
                        <a:lnTo>
                          <a:pt x="875" y="54"/>
                        </a:lnTo>
                        <a:lnTo>
                          <a:pt x="878" y="50"/>
                        </a:lnTo>
                        <a:lnTo>
                          <a:pt x="880" y="48"/>
                        </a:lnTo>
                        <a:lnTo>
                          <a:pt x="878" y="45"/>
                        </a:lnTo>
                        <a:lnTo>
                          <a:pt x="875" y="44"/>
                        </a:lnTo>
                        <a:lnTo>
                          <a:pt x="873" y="43"/>
                        </a:lnTo>
                        <a:lnTo>
                          <a:pt x="868" y="43"/>
                        </a:lnTo>
                        <a:lnTo>
                          <a:pt x="865" y="43"/>
                        </a:lnTo>
                        <a:lnTo>
                          <a:pt x="860" y="43"/>
                        </a:lnTo>
                        <a:lnTo>
                          <a:pt x="855" y="43"/>
                        </a:lnTo>
                        <a:lnTo>
                          <a:pt x="850" y="43"/>
                        </a:lnTo>
                        <a:lnTo>
                          <a:pt x="847" y="43"/>
                        </a:lnTo>
                        <a:lnTo>
                          <a:pt x="844" y="43"/>
                        </a:lnTo>
                        <a:lnTo>
                          <a:pt x="842" y="43"/>
                        </a:lnTo>
                        <a:lnTo>
                          <a:pt x="840" y="44"/>
                        </a:lnTo>
                        <a:lnTo>
                          <a:pt x="835" y="44"/>
                        </a:lnTo>
                        <a:lnTo>
                          <a:pt x="830" y="44"/>
                        </a:lnTo>
                        <a:lnTo>
                          <a:pt x="825" y="43"/>
                        </a:lnTo>
                        <a:lnTo>
                          <a:pt x="823" y="43"/>
                        </a:lnTo>
                        <a:lnTo>
                          <a:pt x="820" y="40"/>
                        </a:lnTo>
                        <a:lnTo>
                          <a:pt x="820" y="39"/>
                        </a:lnTo>
                        <a:lnTo>
                          <a:pt x="821" y="37"/>
                        </a:lnTo>
                        <a:lnTo>
                          <a:pt x="822" y="33"/>
                        </a:lnTo>
                        <a:lnTo>
                          <a:pt x="824" y="31"/>
                        </a:lnTo>
                        <a:lnTo>
                          <a:pt x="827" y="30"/>
                        </a:lnTo>
                        <a:lnTo>
                          <a:pt x="829" y="25"/>
                        </a:lnTo>
                        <a:lnTo>
                          <a:pt x="833" y="23"/>
                        </a:lnTo>
                        <a:lnTo>
                          <a:pt x="834" y="19"/>
                        </a:lnTo>
                        <a:lnTo>
                          <a:pt x="836" y="17"/>
                        </a:lnTo>
                        <a:lnTo>
                          <a:pt x="837" y="14"/>
                        </a:lnTo>
                        <a:lnTo>
                          <a:pt x="839" y="12"/>
                        </a:lnTo>
                        <a:lnTo>
                          <a:pt x="842" y="12"/>
                        </a:lnTo>
                        <a:lnTo>
                          <a:pt x="847" y="12"/>
                        </a:lnTo>
                        <a:lnTo>
                          <a:pt x="852" y="12"/>
                        </a:lnTo>
                        <a:lnTo>
                          <a:pt x="857" y="13"/>
                        </a:lnTo>
                        <a:lnTo>
                          <a:pt x="860" y="13"/>
                        </a:lnTo>
                        <a:lnTo>
                          <a:pt x="862" y="13"/>
                        </a:lnTo>
                        <a:lnTo>
                          <a:pt x="865" y="13"/>
                        </a:lnTo>
                        <a:lnTo>
                          <a:pt x="868" y="13"/>
                        </a:lnTo>
                        <a:lnTo>
                          <a:pt x="871" y="13"/>
                        </a:lnTo>
                        <a:lnTo>
                          <a:pt x="873" y="14"/>
                        </a:lnTo>
                        <a:lnTo>
                          <a:pt x="875" y="14"/>
                        </a:lnTo>
                        <a:lnTo>
                          <a:pt x="879" y="16"/>
                        </a:lnTo>
                        <a:lnTo>
                          <a:pt x="881" y="16"/>
                        </a:lnTo>
                        <a:lnTo>
                          <a:pt x="885" y="16"/>
                        </a:lnTo>
                        <a:lnTo>
                          <a:pt x="888" y="16"/>
                        </a:lnTo>
                        <a:lnTo>
                          <a:pt x="891" y="16"/>
                        </a:lnTo>
                        <a:lnTo>
                          <a:pt x="893" y="16"/>
                        </a:lnTo>
                        <a:lnTo>
                          <a:pt x="895" y="16"/>
                        </a:lnTo>
                        <a:lnTo>
                          <a:pt x="899" y="16"/>
                        </a:lnTo>
                        <a:lnTo>
                          <a:pt x="901" y="16"/>
                        </a:lnTo>
                        <a:lnTo>
                          <a:pt x="904" y="16"/>
                        </a:lnTo>
                        <a:lnTo>
                          <a:pt x="907" y="16"/>
                        </a:lnTo>
                        <a:lnTo>
                          <a:pt x="910" y="16"/>
                        </a:lnTo>
                        <a:lnTo>
                          <a:pt x="913" y="16"/>
                        </a:lnTo>
                        <a:lnTo>
                          <a:pt x="916" y="16"/>
                        </a:lnTo>
                        <a:lnTo>
                          <a:pt x="918" y="17"/>
                        </a:lnTo>
                        <a:lnTo>
                          <a:pt x="922" y="17"/>
                        </a:lnTo>
                        <a:lnTo>
                          <a:pt x="924" y="18"/>
                        </a:lnTo>
                        <a:lnTo>
                          <a:pt x="929" y="18"/>
                        </a:lnTo>
                        <a:lnTo>
                          <a:pt x="935" y="18"/>
                        </a:lnTo>
                        <a:lnTo>
                          <a:pt x="939" y="18"/>
                        </a:lnTo>
                        <a:lnTo>
                          <a:pt x="944" y="18"/>
                        </a:lnTo>
                        <a:lnTo>
                          <a:pt x="949" y="18"/>
                        </a:lnTo>
                        <a:lnTo>
                          <a:pt x="954" y="18"/>
                        </a:lnTo>
                        <a:lnTo>
                          <a:pt x="956" y="18"/>
                        </a:lnTo>
                        <a:lnTo>
                          <a:pt x="961" y="19"/>
                        </a:lnTo>
                        <a:lnTo>
                          <a:pt x="964" y="19"/>
                        </a:lnTo>
                        <a:lnTo>
                          <a:pt x="967" y="19"/>
                        </a:lnTo>
                        <a:lnTo>
                          <a:pt x="969" y="19"/>
                        </a:lnTo>
                        <a:lnTo>
                          <a:pt x="971" y="20"/>
                        </a:lnTo>
                        <a:lnTo>
                          <a:pt x="974" y="20"/>
                        </a:lnTo>
                        <a:lnTo>
                          <a:pt x="976" y="20"/>
                        </a:lnTo>
                        <a:lnTo>
                          <a:pt x="973" y="106"/>
                        </a:lnTo>
                        <a:lnTo>
                          <a:pt x="806" y="97"/>
                        </a:lnTo>
                        <a:lnTo>
                          <a:pt x="793" y="96"/>
                        </a:lnTo>
                        <a:lnTo>
                          <a:pt x="782" y="96"/>
                        </a:lnTo>
                        <a:lnTo>
                          <a:pt x="770" y="95"/>
                        </a:lnTo>
                        <a:lnTo>
                          <a:pt x="757" y="95"/>
                        </a:lnTo>
                        <a:lnTo>
                          <a:pt x="744" y="94"/>
                        </a:lnTo>
                        <a:lnTo>
                          <a:pt x="732" y="94"/>
                        </a:lnTo>
                        <a:lnTo>
                          <a:pt x="719" y="93"/>
                        </a:lnTo>
                        <a:lnTo>
                          <a:pt x="706" y="92"/>
                        </a:lnTo>
                        <a:lnTo>
                          <a:pt x="694" y="92"/>
                        </a:lnTo>
                        <a:lnTo>
                          <a:pt x="681" y="90"/>
                        </a:lnTo>
                        <a:lnTo>
                          <a:pt x="668" y="89"/>
                        </a:lnTo>
                        <a:lnTo>
                          <a:pt x="656" y="88"/>
                        </a:lnTo>
                        <a:lnTo>
                          <a:pt x="643" y="88"/>
                        </a:lnTo>
                        <a:lnTo>
                          <a:pt x="630" y="88"/>
                        </a:lnTo>
                        <a:lnTo>
                          <a:pt x="618" y="87"/>
                        </a:lnTo>
                        <a:lnTo>
                          <a:pt x="606" y="87"/>
                        </a:lnTo>
                        <a:lnTo>
                          <a:pt x="593" y="86"/>
                        </a:lnTo>
                        <a:lnTo>
                          <a:pt x="580" y="86"/>
                        </a:lnTo>
                        <a:lnTo>
                          <a:pt x="568" y="86"/>
                        </a:lnTo>
                        <a:lnTo>
                          <a:pt x="555" y="86"/>
                        </a:lnTo>
                        <a:lnTo>
                          <a:pt x="543" y="84"/>
                        </a:lnTo>
                        <a:lnTo>
                          <a:pt x="530" y="84"/>
                        </a:lnTo>
                        <a:lnTo>
                          <a:pt x="518" y="84"/>
                        </a:lnTo>
                        <a:lnTo>
                          <a:pt x="505" y="84"/>
                        </a:lnTo>
                        <a:lnTo>
                          <a:pt x="492" y="84"/>
                        </a:lnTo>
                        <a:lnTo>
                          <a:pt x="480" y="84"/>
                        </a:lnTo>
                        <a:lnTo>
                          <a:pt x="468" y="84"/>
                        </a:lnTo>
                        <a:lnTo>
                          <a:pt x="455" y="84"/>
                        </a:lnTo>
                        <a:lnTo>
                          <a:pt x="442" y="84"/>
                        </a:lnTo>
                        <a:lnTo>
                          <a:pt x="430" y="84"/>
                        </a:lnTo>
                        <a:lnTo>
                          <a:pt x="418" y="86"/>
                        </a:lnTo>
                        <a:lnTo>
                          <a:pt x="407" y="86"/>
                        </a:lnTo>
                        <a:lnTo>
                          <a:pt x="394" y="86"/>
                        </a:lnTo>
                        <a:lnTo>
                          <a:pt x="382" y="86"/>
                        </a:lnTo>
                        <a:lnTo>
                          <a:pt x="369" y="86"/>
                        </a:lnTo>
                        <a:lnTo>
                          <a:pt x="357" y="87"/>
                        </a:lnTo>
                        <a:lnTo>
                          <a:pt x="344" y="87"/>
                        </a:lnTo>
                        <a:lnTo>
                          <a:pt x="332" y="88"/>
                        </a:lnTo>
                        <a:lnTo>
                          <a:pt x="320" y="88"/>
                        </a:lnTo>
                        <a:lnTo>
                          <a:pt x="308" y="90"/>
                        </a:lnTo>
                        <a:lnTo>
                          <a:pt x="295" y="90"/>
                        </a:lnTo>
                        <a:lnTo>
                          <a:pt x="283" y="92"/>
                        </a:lnTo>
                        <a:lnTo>
                          <a:pt x="270" y="93"/>
                        </a:lnTo>
                        <a:lnTo>
                          <a:pt x="258" y="94"/>
                        </a:lnTo>
                        <a:lnTo>
                          <a:pt x="245" y="95"/>
                        </a:lnTo>
                        <a:lnTo>
                          <a:pt x="235" y="96"/>
                        </a:lnTo>
                        <a:lnTo>
                          <a:pt x="223" y="99"/>
                        </a:lnTo>
                        <a:lnTo>
                          <a:pt x="210" y="100"/>
                        </a:lnTo>
                        <a:lnTo>
                          <a:pt x="198" y="101"/>
                        </a:lnTo>
                        <a:lnTo>
                          <a:pt x="186" y="103"/>
                        </a:lnTo>
                        <a:lnTo>
                          <a:pt x="174" y="105"/>
                        </a:lnTo>
                        <a:lnTo>
                          <a:pt x="162" y="106"/>
                        </a:lnTo>
                        <a:lnTo>
                          <a:pt x="150" y="108"/>
                        </a:lnTo>
                        <a:lnTo>
                          <a:pt x="138" y="111"/>
                        </a:lnTo>
                        <a:lnTo>
                          <a:pt x="127" y="113"/>
                        </a:lnTo>
                        <a:lnTo>
                          <a:pt x="116" y="115"/>
                        </a:lnTo>
                        <a:lnTo>
                          <a:pt x="103" y="118"/>
                        </a:lnTo>
                        <a:lnTo>
                          <a:pt x="92" y="120"/>
                        </a:lnTo>
                        <a:lnTo>
                          <a:pt x="80" y="124"/>
                        </a:lnTo>
                        <a:lnTo>
                          <a:pt x="70" y="126"/>
                        </a:lnTo>
                        <a:lnTo>
                          <a:pt x="58" y="130"/>
                        </a:lnTo>
                        <a:lnTo>
                          <a:pt x="46" y="132"/>
                        </a:lnTo>
                        <a:lnTo>
                          <a:pt x="35" y="134"/>
                        </a:lnTo>
                        <a:lnTo>
                          <a:pt x="23" y="139"/>
                        </a:lnTo>
                        <a:lnTo>
                          <a:pt x="0" y="56"/>
                        </a:lnTo>
                        <a:lnTo>
                          <a:pt x="4" y="54"/>
                        </a:lnTo>
                        <a:lnTo>
                          <a:pt x="10" y="52"/>
                        </a:lnTo>
                        <a:lnTo>
                          <a:pt x="13" y="51"/>
                        </a:lnTo>
                        <a:lnTo>
                          <a:pt x="15" y="50"/>
                        </a:lnTo>
                        <a:lnTo>
                          <a:pt x="17" y="50"/>
                        </a:lnTo>
                        <a:lnTo>
                          <a:pt x="21" y="49"/>
                        </a:lnTo>
                        <a:lnTo>
                          <a:pt x="26" y="48"/>
                        </a:lnTo>
                        <a:lnTo>
                          <a:pt x="30" y="46"/>
                        </a:lnTo>
                        <a:lnTo>
                          <a:pt x="33" y="45"/>
                        </a:lnTo>
                        <a:lnTo>
                          <a:pt x="36" y="45"/>
                        </a:lnTo>
                        <a:lnTo>
                          <a:pt x="39" y="44"/>
                        </a:lnTo>
                        <a:lnTo>
                          <a:pt x="42" y="44"/>
                        </a:lnTo>
                        <a:lnTo>
                          <a:pt x="45" y="43"/>
                        </a:lnTo>
                        <a:lnTo>
                          <a:pt x="47" y="43"/>
                        </a:lnTo>
                        <a:lnTo>
                          <a:pt x="49" y="42"/>
                        </a:lnTo>
                        <a:lnTo>
                          <a:pt x="53" y="40"/>
                        </a:lnTo>
                        <a:lnTo>
                          <a:pt x="55" y="40"/>
                        </a:lnTo>
                        <a:lnTo>
                          <a:pt x="58" y="39"/>
                        </a:lnTo>
                        <a:lnTo>
                          <a:pt x="60" y="38"/>
                        </a:lnTo>
                        <a:lnTo>
                          <a:pt x="64" y="38"/>
                        </a:lnTo>
                        <a:lnTo>
                          <a:pt x="66" y="37"/>
                        </a:lnTo>
                        <a:lnTo>
                          <a:pt x="68" y="37"/>
                        </a:lnTo>
                        <a:lnTo>
                          <a:pt x="71" y="36"/>
                        </a:lnTo>
                        <a:lnTo>
                          <a:pt x="74" y="36"/>
                        </a:lnTo>
                        <a:lnTo>
                          <a:pt x="77" y="35"/>
                        </a:lnTo>
                        <a:lnTo>
                          <a:pt x="80" y="35"/>
                        </a:lnTo>
                        <a:lnTo>
                          <a:pt x="83" y="33"/>
                        </a:lnTo>
                        <a:lnTo>
                          <a:pt x="86" y="33"/>
                        </a:lnTo>
                        <a:lnTo>
                          <a:pt x="89" y="32"/>
                        </a:lnTo>
                        <a:lnTo>
                          <a:pt x="91" y="32"/>
                        </a:lnTo>
                        <a:lnTo>
                          <a:pt x="93" y="31"/>
                        </a:lnTo>
                        <a:lnTo>
                          <a:pt x="96" y="31"/>
                        </a:lnTo>
                        <a:lnTo>
                          <a:pt x="98" y="30"/>
                        </a:lnTo>
                        <a:lnTo>
                          <a:pt x="100" y="30"/>
                        </a:lnTo>
                        <a:lnTo>
                          <a:pt x="104" y="29"/>
                        </a:lnTo>
                        <a:lnTo>
                          <a:pt x="108" y="29"/>
                        </a:lnTo>
                        <a:lnTo>
                          <a:pt x="110" y="27"/>
                        </a:lnTo>
                        <a:lnTo>
                          <a:pt x="112" y="27"/>
                        </a:lnTo>
                        <a:lnTo>
                          <a:pt x="115" y="27"/>
                        </a:lnTo>
                        <a:lnTo>
                          <a:pt x="118" y="26"/>
                        </a:lnTo>
                        <a:lnTo>
                          <a:pt x="121" y="26"/>
                        </a:lnTo>
                        <a:lnTo>
                          <a:pt x="123" y="25"/>
                        </a:lnTo>
                        <a:lnTo>
                          <a:pt x="127" y="25"/>
                        </a:lnTo>
                        <a:lnTo>
                          <a:pt x="129" y="25"/>
                        </a:lnTo>
                        <a:lnTo>
                          <a:pt x="131" y="24"/>
                        </a:lnTo>
                        <a:lnTo>
                          <a:pt x="134" y="24"/>
                        </a:lnTo>
                        <a:lnTo>
                          <a:pt x="136" y="23"/>
                        </a:lnTo>
                        <a:lnTo>
                          <a:pt x="140" y="23"/>
                        </a:lnTo>
                        <a:lnTo>
                          <a:pt x="142" y="21"/>
                        </a:lnTo>
                        <a:lnTo>
                          <a:pt x="144" y="21"/>
                        </a:lnTo>
                        <a:lnTo>
                          <a:pt x="148" y="20"/>
                        </a:lnTo>
                        <a:lnTo>
                          <a:pt x="150" y="20"/>
                        </a:lnTo>
                        <a:lnTo>
                          <a:pt x="153" y="20"/>
                        </a:lnTo>
                        <a:lnTo>
                          <a:pt x="156" y="20"/>
                        </a:lnTo>
                        <a:lnTo>
                          <a:pt x="159" y="20"/>
                        </a:lnTo>
                        <a:lnTo>
                          <a:pt x="162" y="20"/>
                        </a:lnTo>
                        <a:lnTo>
                          <a:pt x="165" y="19"/>
                        </a:lnTo>
                        <a:lnTo>
                          <a:pt x="167" y="18"/>
                        </a:lnTo>
                        <a:lnTo>
                          <a:pt x="170" y="18"/>
                        </a:lnTo>
                        <a:lnTo>
                          <a:pt x="173" y="18"/>
                        </a:lnTo>
                        <a:lnTo>
                          <a:pt x="173" y="20"/>
                        </a:lnTo>
                        <a:lnTo>
                          <a:pt x="174" y="24"/>
                        </a:lnTo>
                        <a:lnTo>
                          <a:pt x="175" y="26"/>
                        </a:lnTo>
                        <a:lnTo>
                          <a:pt x="176" y="30"/>
                        </a:lnTo>
                        <a:lnTo>
                          <a:pt x="176" y="32"/>
                        </a:lnTo>
                        <a:lnTo>
                          <a:pt x="178" y="36"/>
                        </a:lnTo>
                        <a:lnTo>
                          <a:pt x="179" y="38"/>
                        </a:lnTo>
                        <a:lnTo>
                          <a:pt x="179" y="43"/>
                        </a:lnTo>
                        <a:lnTo>
                          <a:pt x="184" y="43"/>
                        </a:lnTo>
                        <a:lnTo>
                          <a:pt x="187" y="43"/>
                        </a:lnTo>
                        <a:lnTo>
                          <a:pt x="192" y="43"/>
                        </a:lnTo>
                        <a:lnTo>
                          <a:pt x="197" y="43"/>
                        </a:lnTo>
                        <a:lnTo>
                          <a:pt x="200" y="43"/>
                        </a:lnTo>
                        <a:lnTo>
                          <a:pt x="205" y="43"/>
                        </a:lnTo>
                        <a:lnTo>
                          <a:pt x="210" y="43"/>
                        </a:lnTo>
                        <a:lnTo>
                          <a:pt x="214" y="43"/>
                        </a:lnTo>
                        <a:lnTo>
                          <a:pt x="214" y="39"/>
                        </a:lnTo>
                        <a:lnTo>
                          <a:pt x="217" y="36"/>
                        </a:lnTo>
                        <a:lnTo>
                          <a:pt x="219" y="33"/>
                        </a:lnTo>
                        <a:lnTo>
                          <a:pt x="220" y="32"/>
                        </a:lnTo>
                        <a:lnTo>
                          <a:pt x="224" y="27"/>
                        </a:lnTo>
                        <a:lnTo>
                          <a:pt x="227" y="25"/>
                        </a:lnTo>
                        <a:lnTo>
                          <a:pt x="230" y="24"/>
                        </a:lnTo>
                        <a:lnTo>
                          <a:pt x="233" y="23"/>
                        </a:lnTo>
                        <a:lnTo>
                          <a:pt x="237" y="23"/>
                        </a:lnTo>
                        <a:lnTo>
                          <a:pt x="241" y="23"/>
                        </a:lnTo>
                        <a:lnTo>
                          <a:pt x="243" y="23"/>
                        </a:lnTo>
                        <a:lnTo>
                          <a:pt x="245" y="25"/>
                        </a:lnTo>
                        <a:lnTo>
                          <a:pt x="248" y="26"/>
                        </a:lnTo>
                        <a:lnTo>
                          <a:pt x="250" y="30"/>
                        </a:lnTo>
                        <a:lnTo>
                          <a:pt x="252" y="32"/>
                        </a:lnTo>
                        <a:lnTo>
                          <a:pt x="256" y="36"/>
                        </a:lnTo>
                        <a:lnTo>
                          <a:pt x="258" y="38"/>
                        </a:lnTo>
                        <a:lnTo>
                          <a:pt x="262" y="43"/>
                        </a:lnTo>
                        <a:lnTo>
                          <a:pt x="264" y="46"/>
                        </a:lnTo>
                        <a:lnTo>
                          <a:pt x="267" y="50"/>
                        </a:lnTo>
                        <a:lnTo>
                          <a:pt x="269" y="54"/>
                        </a:lnTo>
                        <a:lnTo>
                          <a:pt x="273" y="58"/>
                        </a:lnTo>
                        <a:lnTo>
                          <a:pt x="275" y="62"/>
                        </a:lnTo>
                        <a:lnTo>
                          <a:pt x="277" y="65"/>
                        </a:lnTo>
                        <a:lnTo>
                          <a:pt x="281" y="69"/>
                        </a:lnTo>
                        <a:lnTo>
                          <a:pt x="284" y="73"/>
                        </a:lnTo>
                        <a:lnTo>
                          <a:pt x="287" y="75"/>
                        </a:lnTo>
                        <a:lnTo>
                          <a:pt x="290" y="78"/>
                        </a:lnTo>
                        <a:lnTo>
                          <a:pt x="293" y="81"/>
                        </a:lnTo>
                        <a:lnTo>
                          <a:pt x="297" y="82"/>
                        </a:lnTo>
                        <a:lnTo>
                          <a:pt x="301" y="83"/>
                        </a:lnTo>
                        <a:lnTo>
                          <a:pt x="305" y="83"/>
                        </a:lnTo>
                        <a:lnTo>
                          <a:pt x="308" y="83"/>
                        </a:lnTo>
                        <a:lnTo>
                          <a:pt x="314" y="83"/>
                        </a:lnTo>
                        <a:lnTo>
                          <a:pt x="315" y="81"/>
                        </a:lnTo>
                        <a:lnTo>
                          <a:pt x="316" y="77"/>
                        </a:lnTo>
                        <a:lnTo>
                          <a:pt x="319" y="75"/>
                        </a:lnTo>
                        <a:lnTo>
                          <a:pt x="320" y="73"/>
                        </a:lnTo>
                        <a:lnTo>
                          <a:pt x="321" y="70"/>
                        </a:lnTo>
                        <a:lnTo>
                          <a:pt x="321" y="67"/>
                        </a:lnTo>
                        <a:lnTo>
                          <a:pt x="322" y="64"/>
                        </a:lnTo>
                        <a:lnTo>
                          <a:pt x="324" y="62"/>
                        </a:lnTo>
                        <a:lnTo>
                          <a:pt x="324" y="59"/>
                        </a:lnTo>
                        <a:lnTo>
                          <a:pt x="324" y="57"/>
                        </a:lnTo>
                        <a:lnTo>
                          <a:pt x="324" y="54"/>
                        </a:lnTo>
                        <a:lnTo>
                          <a:pt x="324" y="51"/>
                        </a:lnTo>
                        <a:lnTo>
                          <a:pt x="324" y="46"/>
                        </a:lnTo>
                        <a:lnTo>
                          <a:pt x="324" y="42"/>
                        </a:lnTo>
                        <a:lnTo>
                          <a:pt x="321" y="36"/>
                        </a:lnTo>
                        <a:lnTo>
                          <a:pt x="320" y="31"/>
                        </a:lnTo>
                        <a:lnTo>
                          <a:pt x="318" y="26"/>
                        </a:lnTo>
                        <a:lnTo>
                          <a:pt x="315" y="21"/>
                        </a:lnTo>
                        <a:lnTo>
                          <a:pt x="311" y="18"/>
                        </a:lnTo>
                        <a:lnTo>
                          <a:pt x="308" y="12"/>
                        </a:lnTo>
                        <a:lnTo>
                          <a:pt x="303" y="8"/>
                        </a:lnTo>
                        <a:lnTo>
                          <a:pt x="300" y="5"/>
                        </a:lnTo>
                        <a:lnTo>
                          <a:pt x="303" y="5"/>
                        </a:lnTo>
                        <a:lnTo>
                          <a:pt x="307" y="4"/>
                        </a:lnTo>
                        <a:lnTo>
                          <a:pt x="309" y="2"/>
                        </a:lnTo>
                        <a:lnTo>
                          <a:pt x="314" y="2"/>
                        </a:lnTo>
                        <a:lnTo>
                          <a:pt x="316" y="2"/>
                        </a:lnTo>
                        <a:lnTo>
                          <a:pt x="320" y="2"/>
                        </a:lnTo>
                        <a:lnTo>
                          <a:pt x="324" y="2"/>
                        </a:lnTo>
                        <a:lnTo>
                          <a:pt x="327" y="2"/>
                        </a:lnTo>
                        <a:lnTo>
                          <a:pt x="331" y="2"/>
                        </a:lnTo>
                        <a:lnTo>
                          <a:pt x="334" y="2"/>
                        </a:lnTo>
                        <a:lnTo>
                          <a:pt x="337" y="1"/>
                        </a:lnTo>
                        <a:lnTo>
                          <a:pt x="341" y="1"/>
                        </a:lnTo>
                        <a:lnTo>
                          <a:pt x="344" y="1"/>
                        </a:lnTo>
                        <a:lnTo>
                          <a:pt x="347" y="1"/>
                        </a:lnTo>
                        <a:lnTo>
                          <a:pt x="351" y="1"/>
                        </a:lnTo>
                        <a:lnTo>
                          <a:pt x="354" y="1"/>
                        </a:lnTo>
                        <a:lnTo>
                          <a:pt x="353" y="4"/>
                        </a:lnTo>
                        <a:lnTo>
                          <a:pt x="352" y="6"/>
                        </a:lnTo>
                        <a:lnTo>
                          <a:pt x="350" y="10"/>
                        </a:lnTo>
                        <a:lnTo>
                          <a:pt x="348" y="13"/>
                        </a:lnTo>
                        <a:lnTo>
                          <a:pt x="353" y="16"/>
                        </a:lnTo>
                        <a:lnTo>
                          <a:pt x="357" y="18"/>
                        </a:lnTo>
                        <a:lnTo>
                          <a:pt x="360" y="19"/>
                        </a:lnTo>
                        <a:lnTo>
                          <a:pt x="364" y="21"/>
                        </a:lnTo>
                        <a:lnTo>
                          <a:pt x="366" y="23"/>
                        </a:lnTo>
                        <a:lnTo>
                          <a:pt x="370" y="26"/>
                        </a:lnTo>
                        <a:lnTo>
                          <a:pt x="373" y="27"/>
                        </a:lnTo>
                        <a:lnTo>
                          <a:pt x="378" y="31"/>
                        </a:lnTo>
                        <a:lnTo>
                          <a:pt x="379" y="33"/>
                        </a:lnTo>
                        <a:lnTo>
                          <a:pt x="382" y="37"/>
                        </a:lnTo>
                        <a:lnTo>
                          <a:pt x="384" y="39"/>
                        </a:lnTo>
                        <a:lnTo>
                          <a:pt x="386" y="43"/>
                        </a:lnTo>
                        <a:lnTo>
                          <a:pt x="391" y="48"/>
                        </a:lnTo>
                        <a:lnTo>
                          <a:pt x="396" y="52"/>
                        </a:lnTo>
                        <a:lnTo>
                          <a:pt x="401" y="56"/>
                        </a:lnTo>
                        <a:lnTo>
                          <a:pt x="407" y="58"/>
                        </a:lnTo>
                        <a:lnTo>
                          <a:pt x="409" y="59"/>
                        </a:lnTo>
                        <a:lnTo>
                          <a:pt x="411" y="61"/>
                        </a:lnTo>
                        <a:lnTo>
                          <a:pt x="415" y="62"/>
                        </a:lnTo>
                        <a:lnTo>
                          <a:pt x="417" y="63"/>
                        </a:lnTo>
                        <a:lnTo>
                          <a:pt x="420" y="63"/>
                        </a:lnTo>
                        <a:lnTo>
                          <a:pt x="422" y="64"/>
                        </a:lnTo>
                        <a:lnTo>
                          <a:pt x="424" y="64"/>
                        </a:lnTo>
                        <a:lnTo>
                          <a:pt x="428" y="64"/>
                        </a:lnTo>
                        <a:lnTo>
                          <a:pt x="430" y="64"/>
                        </a:lnTo>
                        <a:lnTo>
                          <a:pt x="434" y="64"/>
                        </a:lnTo>
                        <a:lnTo>
                          <a:pt x="436" y="64"/>
                        </a:lnTo>
                        <a:lnTo>
                          <a:pt x="440" y="65"/>
                        </a:lnTo>
                        <a:lnTo>
                          <a:pt x="442" y="64"/>
                        </a:lnTo>
                        <a:lnTo>
                          <a:pt x="445" y="64"/>
                        </a:lnTo>
                        <a:lnTo>
                          <a:pt x="448" y="63"/>
                        </a:lnTo>
                        <a:lnTo>
                          <a:pt x="451" y="63"/>
                        </a:lnTo>
                        <a:lnTo>
                          <a:pt x="453" y="62"/>
                        </a:lnTo>
                        <a:lnTo>
                          <a:pt x="455" y="62"/>
                        </a:lnTo>
                        <a:lnTo>
                          <a:pt x="458" y="61"/>
                        </a:lnTo>
                        <a:lnTo>
                          <a:pt x="461" y="61"/>
                        </a:lnTo>
                        <a:lnTo>
                          <a:pt x="466" y="57"/>
                        </a:lnTo>
                        <a:lnTo>
                          <a:pt x="471" y="55"/>
                        </a:lnTo>
                        <a:lnTo>
                          <a:pt x="475" y="52"/>
                        </a:lnTo>
                        <a:lnTo>
                          <a:pt x="480" y="49"/>
                        </a:lnTo>
                        <a:lnTo>
                          <a:pt x="485" y="45"/>
                        </a:lnTo>
                        <a:lnTo>
                          <a:pt x="488" y="42"/>
                        </a:lnTo>
                        <a:lnTo>
                          <a:pt x="493" y="38"/>
                        </a:lnTo>
                        <a:lnTo>
                          <a:pt x="497" y="35"/>
                        </a:lnTo>
                        <a:lnTo>
                          <a:pt x="499" y="30"/>
                        </a:lnTo>
                        <a:lnTo>
                          <a:pt x="503" y="25"/>
                        </a:lnTo>
                        <a:lnTo>
                          <a:pt x="505" y="21"/>
                        </a:lnTo>
                        <a:lnTo>
                          <a:pt x="507" y="18"/>
                        </a:lnTo>
                        <a:lnTo>
                          <a:pt x="509" y="12"/>
                        </a:lnTo>
                        <a:lnTo>
                          <a:pt x="510" y="7"/>
                        </a:lnTo>
                        <a:lnTo>
                          <a:pt x="511" y="4"/>
                        </a:lnTo>
                        <a:lnTo>
                          <a:pt x="511" y="0"/>
                        </a:lnTo>
                        <a:lnTo>
                          <a:pt x="515" y="0"/>
                        </a:lnTo>
                        <a:lnTo>
                          <a:pt x="518" y="0"/>
                        </a:lnTo>
                        <a:lnTo>
                          <a:pt x="523" y="0"/>
                        </a:lnTo>
                        <a:lnTo>
                          <a:pt x="528" y="0"/>
                        </a:lnTo>
                        <a:lnTo>
                          <a:pt x="531" y="0"/>
                        </a:lnTo>
                        <a:lnTo>
                          <a:pt x="535" y="0"/>
                        </a:lnTo>
                        <a:lnTo>
                          <a:pt x="538" y="0"/>
                        </a:lnTo>
                        <a:lnTo>
                          <a:pt x="544" y="0"/>
                        </a:lnTo>
                        <a:lnTo>
                          <a:pt x="538" y="2"/>
                        </a:lnTo>
                        <a:lnTo>
                          <a:pt x="536" y="5"/>
                        </a:lnTo>
                        <a:lnTo>
                          <a:pt x="534" y="7"/>
                        </a:lnTo>
                        <a:lnTo>
                          <a:pt x="531" y="10"/>
                        </a:lnTo>
                        <a:lnTo>
                          <a:pt x="526" y="16"/>
                        </a:lnTo>
                        <a:lnTo>
                          <a:pt x="522" y="20"/>
                        </a:lnTo>
                        <a:lnTo>
                          <a:pt x="518" y="24"/>
                        </a:lnTo>
                        <a:lnTo>
                          <a:pt x="517" y="29"/>
                        </a:lnTo>
                        <a:lnTo>
                          <a:pt x="516" y="33"/>
                        </a:lnTo>
                        <a:lnTo>
                          <a:pt x="516" y="38"/>
                        </a:lnTo>
                        <a:lnTo>
                          <a:pt x="516" y="40"/>
                        </a:lnTo>
                        <a:lnTo>
                          <a:pt x="516" y="45"/>
                        </a:lnTo>
                        <a:lnTo>
                          <a:pt x="518" y="48"/>
                        </a:lnTo>
                        <a:lnTo>
                          <a:pt x="521" y="51"/>
                        </a:lnTo>
                        <a:lnTo>
                          <a:pt x="523" y="54"/>
                        </a:lnTo>
                        <a:lnTo>
                          <a:pt x="525" y="57"/>
                        </a:lnTo>
                        <a:lnTo>
                          <a:pt x="529" y="59"/>
                        </a:lnTo>
                        <a:lnTo>
                          <a:pt x="534" y="62"/>
                        </a:lnTo>
                        <a:lnTo>
                          <a:pt x="536" y="63"/>
                        </a:lnTo>
                        <a:lnTo>
                          <a:pt x="541" y="65"/>
                        </a:lnTo>
                        <a:lnTo>
                          <a:pt x="545" y="67"/>
                        </a:lnTo>
                        <a:lnTo>
                          <a:pt x="549" y="68"/>
                        </a:lnTo>
                        <a:lnTo>
                          <a:pt x="554" y="69"/>
                        </a:lnTo>
                        <a:lnTo>
                          <a:pt x="558" y="70"/>
                        </a:lnTo>
                        <a:lnTo>
                          <a:pt x="564" y="70"/>
                        </a:lnTo>
                        <a:lnTo>
                          <a:pt x="569" y="71"/>
                        </a:lnTo>
                        <a:lnTo>
                          <a:pt x="573" y="71"/>
                        </a:lnTo>
                        <a:lnTo>
                          <a:pt x="577" y="71"/>
                        </a:lnTo>
                        <a:lnTo>
                          <a:pt x="582" y="71"/>
                        </a:lnTo>
                        <a:lnTo>
                          <a:pt x="586" y="71"/>
                        </a:lnTo>
                        <a:lnTo>
                          <a:pt x="589" y="70"/>
                        </a:lnTo>
                        <a:lnTo>
                          <a:pt x="593" y="70"/>
                        </a:lnTo>
                        <a:lnTo>
                          <a:pt x="595" y="69"/>
                        </a:lnTo>
                        <a:lnTo>
                          <a:pt x="599" y="68"/>
                        </a:lnTo>
                        <a:lnTo>
                          <a:pt x="598" y="64"/>
                        </a:lnTo>
                        <a:lnTo>
                          <a:pt x="596" y="61"/>
                        </a:lnTo>
                        <a:lnTo>
                          <a:pt x="596" y="58"/>
                        </a:lnTo>
                        <a:lnTo>
                          <a:pt x="596" y="56"/>
                        </a:lnTo>
                        <a:lnTo>
                          <a:pt x="595" y="52"/>
                        </a:lnTo>
                        <a:lnTo>
                          <a:pt x="595" y="50"/>
                        </a:lnTo>
                        <a:lnTo>
                          <a:pt x="594" y="48"/>
                        </a:lnTo>
                        <a:lnTo>
                          <a:pt x="594" y="45"/>
                        </a:lnTo>
                        <a:lnTo>
                          <a:pt x="593" y="40"/>
                        </a:lnTo>
                        <a:lnTo>
                          <a:pt x="592" y="37"/>
                        </a:lnTo>
                        <a:lnTo>
                          <a:pt x="591" y="33"/>
                        </a:lnTo>
                        <a:lnTo>
                          <a:pt x="591" y="31"/>
                        </a:lnTo>
                        <a:lnTo>
                          <a:pt x="589" y="27"/>
                        </a:lnTo>
                        <a:lnTo>
                          <a:pt x="588" y="26"/>
                        </a:lnTo>
                        <a:lnTo>
                          <a:pt x="587" y="24"/>
                        </a:lnTo>
                        <a:lnTo>
                          <a:pt x="586" y="23"/>
                        </a:lnTo>
                        <a:lnTo>
                          <a:pt x="583" y="20"/>
                        </a:lnTo>
                        <a:lnTo>
                          <a:pt x="582" y="19"/>
                        </a:lnTo>
                        <a:lnTo>
                          <a:pt x="577" y="18"/>
                        </a:lnTo>
                        <a:lnTo>
                          <a:pt x="575" y="17"/>
                        </a:lnTo>
                        <a:lnTo>
                          <a:pt x="572" y="16"/>
                        </a:lnTo>
                        <a:lnTo>
                          <a:pt x="569" y="14"/>
                        </a:lnTo>
                        <a:lnTo>
                          <a:pt x="564" y="12"/>
                        </a:lnTo>
                        <a:lnTo>
                          <a:pt x="562" y="8"/>
                        </a:lnTo>
                        <a:lnTo>
                          <a:pt x="558" y="6"/>
                        </a:lnTo>
                        <a:lnTo>
                          <a:pt x="556" y="5"/>
                        </a:lnTo>
                        <a:lnTo>
                          <a:pt x="554" y="2"/>
                        </a:lnTo>
                        <a:lnTo>
                          <a:pt x="551" y="0"/>
                        </a:lnTo>
                        <a:lnTo>
                          <a:pt x="556" y="0"/>
                        </a:lnTo>
                        <a:lnTo>
                          <a:pt x="560" y="0"/>
                        </a:lnTo>
                        <a:lnTo>
                          <a:pt x="564" y="0"/>
                        </a:lnTo>
                        <a:lnTo>
                          <a:pt x="568" y="0"/>
                        </a:lnTo>
                        <a:lnTo>
                          <a:pt x="572" y="0"/>
                        </a:lnTo>
                        <a:lnTo>
                          <a:pt x="576" y="0"/>
                        </a:lnTo>
                        <a:lnTo>
                          <a:pt x="580" y="0"/>
                        </a:lnTo>
                        <a:lnTo>
                          <a:pt x="585" y="0"/>
                        </a:lnTo>
                        <a:lnTo>
                          <a:pt x="588" y="0"/>
                        </a:lnTo>
                        <a:lnTo>
                          <a:pt x="592" y="0"/>
                        </a:lnTo>
                        <a:lnTo>
                          <a:pt x="596" y="0"/>
                        </a:lnTo>
                        <a:lnTo>
                          <a:pt x="600" y="0"/>
                        </a:lnTo>
                        <a:lnTo>
                          <a:pt x="605" y="0"/>
                        </a:lnTo>
                        <a:lnTo>
                          <a:pt x="608" y="0"/>
                        </a:lnTo>
                        <a:lnTo>
                          <a:pt x="612" y="0"/>
                        </a:lnTo>
                        <a:lnTo>
                          <a:pt x="617" y="1"/>
                        </a:lnTo>
                        <a:lnTo>
                          <a:pt x="620" y="1"/>
                        </a:lnTo>
                        <a:lnTo>
                          <a:pt x="625" y="1"/>
                        </a:lnTo>
                        <a:lnTo>
                          <a:pt x="628" y="1"/>
                        </a:lnTo>
                        <a:lnTo>
                          <a:pt x="632" y="2"/>
                        </a:lnTo>
                        <a:lnTo>
                          <a:pt x="637" y="2"/>
                        </a:lnTo>
                        <a:lnTo>
                          <a:pt x="640" y="2"/>
                        </a:lnTo>
                        <a:lnTo>
                          <a:pt x="645" y="2"/>
                        </a:lnTo>
                        <a:lnTo>
                          <a:pt x="650" y="2"/>
                        </a:lnTo>
                        <a:lnTo>
                          <a:pt x="652" y="2"/>
                        </a:lnTo>
                        <a:lnTo>
                          <a:pt x="657" y="2"/>
                        </a:lnTo>
                        <a:lnTo>
                          <a:pt x="661" y="2"/>
                        </a:lnTo>
                        <a:lnTo>
                          <a:pt x="665" y="2"/>
                        </a:lnTo>
                        <a:lnTo>
                          <a:pt x="669" y="2"/>
                        </a:lnTo>
                        <a:lnTo>
                          <a:pt x="672" y="4"/>
                        </a:lnTo>
                        <a:lnTo>
                          <a:pt x="678" y="4"/>
                        </a:lnTo>
                        <a:lnTo>
                          <a:pt x="682" y="5"/>
                        </a:lnTo>
                        <a:lnTo>
                          <a:pt x="685" y="5"/>
                        </a:lnTo>
                        <a:lnTo>
                          <a:pt x="689" y="5"/>
                        </a:lnTo>
                        <a:lnTo>
                          <a:pt x="694" y="5"/>
                        </a:lnTo>
                        <a:lnTo>
                          <a:pt x="697" y="5"/>
                        </a:lnTo>
                        <a:lnTo>
                          <a:pt x="701" y="5"/>
                        </a:lnTo>
                        <a:lnTo>
                          <a:pt x="706" y="5"/>
                        </a:lnTo>
                        <a:lnTo>
                          <a:pt x="709" y="5"/>
                        </a:lnTo>
                        <a:lnTo>
                          <a:pt x="714" y="5"/>
                        </a:lnTo>
                        <a:lnTo>
                          <a:pt x="717" y="5"/>
                        </a:lnTo>
                        <a:lnTo>
                          <a:pt x="721" y="5"/>
                        </a:lnTo>
                        <a:lnTo>
                          <a:pt x="726" y="6"/>
                        </a:lnTo>
                        <a:lnTo>
                          <a:pt x="731" y="6"/>
                        </a:lnTo>
                        <a:lnTo>
                          <a:pt x="734" y="6"/>
                        </a:lnTo>
                        <a:lnTo>
                          <a:pt x="738" y="6"/>
                        </a:lnTo>
                        <a:lnTo>
                          <a:pt x="741" y="7"/>
                        </a:lnTo>
                        <a:lnTo>
                          <a:pt x="746" y="7"/>
                        </a:lnTo>
                        <a:lnTo>
                          <a:pt x="751" y="7"/>
                        </a:lnTo>
                        <a:lnTo>
                          <a:pt x="754" y="7"/>
                        </a:lnTo>
                        <a:lnTo>
                          <a:pt x="759" y="7"/>
                        </a:lnTo>
                        <a:lnTo>
                          <a:pt x="763" y="7"/>
                        </a:lnTo>
                        <a:lnTo>
                          <a:pt x="766" y="7"/>
                        </a:lnTo>
                        <a:lnTo>
                          <a:pt x="770" y="8"/>
                        </a:lnTo>
                        <a:lnTo>
                          <a:pt x="774" y="8"/>
                        </a:lnTo>
                        <a:lnTo>
                          <a:pt x="779" y="10"/>
                        </a:lnTo>
                        <a:lnTo>
                          <a:pt x="783" y="10"/>
                        </a:lnTo>
                        <a:lnTo>
                          <a:pt x="786" y="10"/>
                        </a:lnTo>
                        <a:lnTo>
                          <a:pt x="791" y="10"/>
                        </a:lnTo>
                        <a:lnTo>
                          <a:pt x="795" y="10"/>
                        </a:lnTo>
                        <a:lnTo>
                          <a:pt x="799" y="10"/>
                        </a:lnTo>
                        <a:lnTo>
                          <a:pt x="803" y="10"/>
                        </a:lnTo>
                        <a:lnTo>
                          <a:pt x="808" y="11"/>
                        </a:lnTo>
                        <a:lnTo>
                          <a:pt x="811" y="1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59" name="Freeform 47">
                    <a:extLst>
                      <a:ext uri="{FF2B5EF4-FFF2-40B4-BE49-F238E27FC236}">
                        <a16:creationId xmlns:a16="http://schemas.microsoft.com/office/drawing/2014/main" id="{CCF59FFF-F6CB-144A-857F-6B97A069D0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20" y="1690"/>
                    <a:ext cx="4" cy="4"/>
                  </a:xfrm>
                  <a:custGeom>
                    <a:avLst/>
                    <a:gdLst>
                      <a:gd name="T0" fmla="*/ 0 w 13"/>
                      <a:gd name="T1" fmla="*/ 0 h 14"/>
                      <a:gd name="T2" fmla="*/ 0 w 13"/>
                      <a:gd name="T3" fmla="*/ 0 h 14"/>
                      <a:gd name="T4" fmla="*/ 0 w 13"/>
                      <a:gd name="T5" fmla="*/ 0 h 14"/>
                      <a:gd name="T6" fmla="*/ 0 w 13"/>
                      <a:gd name="T7" fmla="*/ 0 h 14"/>
                      <a:gd name="T8" fmla="*/ 0 w 13"/>
                      <a:gd name="T9" fmla="*/ 0 h 14"/>
                      <a:gd name="T10" fmla="*/ 0 w 13"/>
                      <a:gd name="T11" fmla="*/ 0 h 14"/>
                      <a:gd name="T12" fmla="*/ 0 w 13"/>
                      <a:gd name="T13" fmla="*/ 0 h 14"/>
                      <a:gd name="T14" fmla="*/ 0 w 13"/>
                      <a:gd name="T15" fmla="*/ 0 h 14"/>
                      <a:gd name="T16" fmla="*/ 0 w 13"/>
                      <a:gd name="T17" fmla="*/ 0 h 14"/>
                      <a:gd name="T18" fmla="*/ 0 w 13"/>
                      <a:gd name="T19" fmla="*/ 0 h 14"/>
                      <a:gd name="T20" fmla="*/ 0 w 13"/>
                      <a:gd name="T21" fmla="*/ 0 h 14"/>
                      <a:gd name="T22" fmla="*/ 0 w 13"/>
                      <a:gd name="T23" fmla="*/ 0 h 14"/>
                      <a:gd name="T24" fmla="*/ 0 w 13"/>
                      <a:gd name="T25" fmla="*/ 0 h 14"/>
                      <a:gd name="T26" fmla="*/ 0 w 13"/>
                      <a:gd name="T27" fmla="*/ 0 h 14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13"/>
                      <a:gd name="T43" fmla="*/ 0 h 14"/>
                      <a:gd name="T44" fmla="*/ 13 w 13"/>
                      <a:gd name="T45" fmla="*/ 14 h 14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13" h="14">
                        <a:moveTo>
                          <a:pt x="13" y="14"/>
                        </a:moveTo>
                        <a:lnTo>
                          <a:pt x="8" y="11"/>
                        </a:lnTo>
                        <a:lnTo>
                          <a:pt x="5" y="8"/>
                        </a:lnTo>
                        <a:lnTo>
                          <a:pt x="1" y="4"/>
                        </a:lnTo>
                        <a:lnTo>
                          <a:pt x="0" y="3"/>
                        </a:lnTo>
                        <a:lnTo>
                          <a:pt x="2" y="2"/>
                        </a:lnTo>
                        <a:lnTo>
                          <a:pt x="6" y="1"/>
                        </a:lnTo>
                        <a:lnTo>
                          <a:pt x="9" y="0"/>
                        </a:lnTo>
                        <a:lnTo>
                          <a:pt x="13" y="0"/>
                        </a:lnTo>
                        <a:lnTo>
                          <a:pt x="13" y="2"/>
                        </a:lnTo>
                        <a:lnTo>
                          <a:pt x="13" y="7"/>
                        </a:lnTo>
                        <a:lnTo>
                          <a:pt x="13" y="10"/>
                        </a:lnTo>
                        <a:lnTo>
                          <a:pt x="13" y="1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60" name="Freeform 48">
                    <a:extLst>
                      <a:ext uri="{FF2B5EF4-FFF2-40B4-BE49-F238E27FC236}">
                        <a16:creationId xmlns:a16="http://schemas.microsoft.com/office/drawing/2014/main" id="{C6763A25-F6EF-CE4D-A0D4-5C009A69A7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5" y="1942"/>
                    <a:ext cx="475" cy="36"/>
                  </a:xfrm>
                  <a:custGeom>
                    <a:avLst/>
                    <a:gdLst>
                      <a:gd name="T0" fmla="*/ 0 w 1425"/>
                      <a:gd name="T1" fmla="*/ 0 h 109"/>
                      <a:gd name="T2" fmla="*/ 0 w 1425"/>
                      <a:gd name="T3" fmla="*/ 0 h 109"/>
                      <a:gd name="T4" fmla="*/ 0 w 1425"/>
                      <a:gd name="T5" fmla="*/ 0 h 109"/>
                      <a:gd name="T6" fmla="*/ 0 w 1425"/>
                      <a:gd name="T7" fmla="*/ 0 h 109"/>
                      <a:gd name="T8" fmla="*/ 0 w 1425"/>
                      <a:gd name="T9" fmla="*/ 0 h 109"/>
                      <a:gd name="T10" fmla="*/ 0 w 1425"/>
                      <a:gd name="T11" fmla="*/ 0 h 109"/>
                      <a:gd name="T12" fmla="*/ 0 w 1425"/>
                      <a:gd name="T13" fmla="*/ 0 h 109"/>
                      <a:gd name="T14" fmla="*/ 0 w 1425"/>
                      <a:gd name="T15" fmla="*/ 0 h 109"/>
                      <a:gd name="T16" fmla="*/ 0 w 1425"/>
                      <a:gd name="T17" fmla="*/ 0 h 109"/>
                      <a:gd name="T18" fmla="*/ 0 w 1425"/>
                      <a:gd name="T19" fmla="*/ 0 h 109"/>
                      <a:gd name="T20" fmla="*/ 0 w 1425"/>
                      <a:gd name="T21" fmla="*/ 0 h 109"/>
                      <a:gd name="T22" fmla="*/ 0 w 1425"/>
                      <a:gd name="T23" fmla="*/ 0 h 109"/>
                      <a:gd name="T24" fmla="*/ 0 w 1425"/>
                      <a:gd name="T25" fmla="*/ 0 h 109"/>
                      <a:gd name="T26" fmla="*/ 0 w 1425"/>
                      <a:gd name="T27" fmla="*/ 0 h 109"/>
                      <a:gd name="T28" fmla="*/ 0 w 1425"/>
                      <a:gd name="T29" fmla="*/ 0 h 109"/>
                      <a:gd name="T30" fmla="*/ 0 w 1425"/>
                      <a:gd name="T31" fmla="*/ 0 h 109"/>
                      <a:gd name="T32" fmla="*/ 0 w 1425"/>
                      <a:gd name="T33" fmla="*/ 0 h 109"/>
                      <a:gd name="T34" fmla="*/ 0 w 1425"/>
                      <a:gd name="T35" fmla="*/ 0 h 109"/>
                      <a:gd name="T36" fmla="*/ 0 w 1425"/>
                      <a:gd name="T37" fmla="*/ 0 h 109"/>
                      <a:gd name="T38" fmla="*/ 0 w 1425"/>
                      <a:gd name="T39" fmla="*/ 0 h 109"/>
                      <a:gd name="T40" fmla="*/ 0 w 1425"/>
                      <a:gd name="T41" fmla="*/ 0 h 109"/>
                      <a:gd name="T42" fmla="*/ 0 w 1425"/>
                      <a:gd name="T43" fmla="*/ 0 h 109"/>
                      <a:gd name="T44" fmla="*/ 0 w 1425"/>
                      <a:gd name="T45" fmla="*/ 0 h 109"/>
                      <a:gd name="T46" fmla="*/ 0 w 1425"/>
                      <a:gd name="T47" fmla="*/ 0 h 109"/>
                      <a:gd name="T48" fmla="*/ 0 w 1425"/>
                      <a:gd name="T49" fmla="*/ 0 h 109"/>
                      <a:gd name="T50" fmla="*/ 0 w 1425"/>
                      <a:gd name="T51" fmla="*/ 0 h 109"/>
                      <a:gd name="T52" fmla="*/ 0 w 1425"/>
                      <a:gd name="T53" fmla="*/ 0 h 109"/>
                      <a:gd name="T54" fmla="*/ 0 w 1425"/>
                      <a:gd name="T55" fmla="*/ 0 h 109"/>
                      <a:gd name="T56" fmla="*/ 0 w 1425"/>
                      <a:gd name="T57" fmla="*/ 0 h 109"/>
                      <a:gd name="T58" fmla="*/ 0 w 1425"/>
                      <a:gd name="T59" fmla="*/ 0 h 109"/>
                      <a:gd name="T60" fmla="*/ 0 w 1425"/>
                      <a:gd name="T61" fmla="*/ 0 h 109"/>
                      <a:gd name="T62" fmla="*/ 0 w 1425"/>
                      <a:gd name="T63" fmla="*/ 0 h 109"/>
                      <a:gd name="T64" fmla="*/ 0 w 1425"/>
                      <a:gd name="T65" fmla="*/ 0 h 109"/>
                      <a:gd name="T66" fmla="*/ 0 w 1425"/>
                      <a:gd name="T67" fmla="*/ 0 h 109"/>
                      <a:gd name="T68" fmla="*/ 0 w 1425"/>
                      <a:gd name="T69" fmla="*/ 0 h 109"/>
                      <a:gd name="T70" fmla="*/ 0 w 1425"/>
                      <a:gd name="T71" fmla="*/ 0 h 109"/>
                      <a:gd name="T72" fmla="*/ 0 w 1425"/>
                      <a:gd name="T73" fmla="*/ 0 h 109"/>
                      <a:gd name="T74" fmla="*/ 0 w 1425"/>
                      <a:gd name="T75" fmla="*/ 0 h 109"/>
                      <a:gd name="T76" fmla="*/ 0 w 1425"/>
                      <a:gd name="T77" fmla="*/ 0 h 109"/>
                      <a:gd name="T78" fmla="*/ 0 w 1425"/>
                      <a:gd name="T79" fmla="*/ 0 h 109"/>
                      <a:gd name="T80" fmla="*/ 0 w 1425"/>
                      <a:gd name="T81" fmla="*/ 0 h 109"/>
                      <a:gd name="T82" fmla="*/ 0 w 1425"/>
                      <a:gd name="T83" fmla="*/ 0 h 109"/>
                      <a:gd name="T84" fmla="*/ 0 w 1425"/>
                      <a:gd name="T85" fmla="*/ 0 h 109"/>
                      <a:gd name="T86" fmla="*/ 0 w 1425"/>
                      <a:gd name="T87" fmla="*/ 0 h 109"/>
                      <a:gd name="T88" fmla="*/ 0 w 1425"/>
                      <a:gd name="T89" fmla="*/ 0 h 109"/>
                      <a:gd name="T90" fmla="*/ 0 w 1425"/>
                      <a:gd name="T91" fmla="*/ 0 h 109"/>
                      <a:gd name="T92" fmla="*/ 0 w 1425"/>
                      <a:gd name="T93" fmla="*/ 0 h 109"/>
                      <a:gd name="T94" fmla="*/ 0 w 1425"/>
                      <a:gd name="T95" fmla="*/ 0 h 109"/>
                      <a:gd name="T96" fmla="*/ 0 w 1425"/>
                      <a:gd name="T97" fmla="*/ 0 h 109"/>
                      <a:gd name="T98" fmla="*/ 0 w 1425"/>
                      <a:gd name="T99" fmla="*/ 0 h 109"/>
                      <a:gd name="T100" fmla="*/ 0 w 1425"/>
                      <a:gd name="T101" fmla="*/ 0 h 109"/>
                      <a:gd name="T102" fmla="*/ 0 w 1425"/>
                      <a:gd name="T103" fmla="*/ 0 h 109"/>
                      <a:gd name="T104" fmla="*/ 0 w 1425"/>
                      <a:gd name="T105" fmla="*/ 0 h 109"/>
                      <a:gd name="T106" fmla="*/ 0 w 1425"/>
                      <a:gd name="T107" fmla="*/ 0 h 109"/>
                      <a:gd name="T108" fmla="*/ 0 w 1425"/>
                      <a:gd name="T109" fmla="*/ 0 h 109"/>
                      <a:gd name="T110" fmla="*/ 0 w 1425"/>
                      <a:gd name="T111" fmla="*/ 0 h 109"/>
                      <a:gd name="T112" fmla="*/ 0 w 1425"/>
                      <a:gd name="T113" fmla="*/ 0 h 109"/>
                      <a:gd name="T114" fmla="*/ 0 w 1425"/>
                      <a:gd name="T115" fmla="*/ 0 h 109"/>
                      <a:gd name="T116" fmla="*/ 0 w 1425"/>
                      <a:gd name="T117" fmla="*/ 0 h 109"/>
                      <a:gd name="T118" fmla="*/ 0 w 1425"/>
                      <a:gd name="T119" fmla="*/ 0 h 109"/>
                      <a:gd name="T120" fmla="*/ 0 w 1425"/>
                      <a:gd name="T121" fmla="*/ 0 h 109"/>
                      <a:gd name="T122" fmla="*/ 0 w 1425"/>
                      <a:gd name="T123" fmla="*/ 0 h 109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1425"/>
                      <a:gd name="T187" fmla="*/ 0 h 109"/>
                      <a:gd name="T188" fmla="*/ 1425 w 1425"/>
                      <a:gd name="T189" fmla="*/ 109 h 109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1425" h="109">
                        <a:moveTo>
                          <a:pt x="13" y="6"/>
                        </a:moveTo>
                        <a:lnTo>
                          <a:pt x="14" y="6"/>
                        </a:lnTo>
                        <a:lnTo>
                          <a:pt x="17" y="6"/>
                        </a:lnTo>
                        <a:lnTo>
                          <a:pt x="20" y="6"/>
                        </a:lnTo>
                        <a:lnTo>
                          <a:pt x="24" y="6"/>
                        </a:lnTo>
                        <a:lnTo>
                          <a:pt x="28" y="7"/>
                        </a:lnTo>
                        <a:lnTo>
                          <a:pt x="31" y="7"/>
                        </a:lnTo>
                        <a:lnTo>
                          <a:pt x="34" y="8"/>
                        </a:lnTo>
                        <a:lnTo>
                          <a:pt x="37" y="8"/>
                        </a:lnTo>
                        <a:lnTo>
                          <a:pt x="40" y="8"/>
                        </a:lnTo>
                        <a:lnTo>
                          <a:pt x="44" y="8"/>
                        </a:lnTo>
                        <a:lnTo>
                          <a:pt x="47" y="9"/>
                        </a:lnTo>
                        <a:lnTo>
                          <a:pt x="51" y="9"/>
                        </a:lnTo>
                        <a:lnTo>
                          <a:pt x="55" y="10"/>
                        </a:lnTo>
                        <a:lnTo>
                          <a:pt x="58" y="10"/>
                        </a:lnTo>
                        <a:lnTo>
                          <a:pt x="63" y="10"/>
                        </a:lnTo>
                        <a:lnTo>
                          <a:pt x="68" y="10"/>
                        </a:lnTo>
                        <a:lnTo>
                          <a:pt x="71" y="12"/>
                        </a:lnTo>
                        <a:lnTo>
                          <a:pt x="76" y="12"/>
                        </a:lnTo>
                        <a:lnTo>
                          <a:pt x="81" y="13"/>
                        </a:lnTo>
                        <a:lnTo>
                          <a:pt x="85" y="13"/>
                        </a:lnTo>
                        <a:lnTo>
                          <a:pt x="90" y="13"/>
                        </a:lnTo>
                        <a:lnTo>
                          <a:pt x="95" y="14"/>
                        </a:lnTo>
                        <a:lnTo>
                          <a:pt x="101" y="14"/>
                        </a:lnTo>
                        <a:lnTo>
                          <a:pt x="104" y="15"/>
                        </a:lnTo>
                        <a:lnTo>
                          <a:pt x="112" y="15"/>
                        </a:lnTo>
                        <a:lnTo>
                          <a:pt x="116" y="15"/>
                        </a:lnTo>
                        <a:lnTo>
                          <a:pt x="121" y="16"/>
                        </a:lnTo>
                        <a:lnTo>
                          <a:pt x="126" y="16"/>
                        </a:lnTo>
                        <a:lnTo>
                          <a:pt x="132" y="18"/>
                        </a:lnTo>
                        <a:lnTo>
                          <a:pt x="136" y="18"/>
                        </a:lnTo>
                        <a:lnTo>
                          <a:pt x="142" y="18"/>
                        </a:lnTo>
                        <a:lnTo>
                          <a:pt x="147" y="18"/>
                        </a:lnTo>
                        <a:lnTo>
                          <a:pt x="153" y="19"/>
                        </a:lnTo>
                        <a:lnTo>
                          <a:pt x="159" y="19"/>
                        </a:lnTo>
                        <a:lnTo>
                          <a:pt x="165" y="19"/>
                        </a:lnTo>
                        <a:lnTo>
                          <a:pt x="170" y="20"/>
                        </a:lnTo>
                        <a:lnTo>
                          <a:pt x="176" y="20"/>
                        </a:lnTo>
                        <a:lnTo>
                          <a:pt x="182" y="20"/>
                        </a:lnTo>
                        <a:lnTo>
                          <a:pt x="187" y="21"/>
                        </a:lnTo>
                        <a:lnTo>
                          <a:pt x="193" y="21"/>
                        </a:lnTo>
                        <a:lnTo>
                          <a:pt x="199" y="21"/>
                        </a:lnTo>
                        <a:lnTo>
                          <a:pt x="204" y="21"/>
                        </a:lnTo>
                        <a:lnTo>
                          <a:pt x="210" y="21"/>
                        </a:lnTo>
                        <a:lnTo>
                          <a:pt x="215" y="21"/>
                        </a:lnTo>
                        <a:lnTo>
                          <a:pt x="221" y="22"/>
                        </a:lnTo>
                        <a:lnTo>
                          <a:pt x="225" y="22"/>
                        </a:lnTo>
                        <a:lnTo>
                          <a:pt x="231" y="22"/>
                        </a:lnTo>
                        <a:lnTo>
                          <a:pt x="237" y="22"/>
                        </a:lnTo>
                        <a:lnTo>
                          <a:pt x="243" y="22"/>
                        </a:lnTo>
                        <a:lnTo>
                          <a:pt x="248" y="22"/>
                        </a:lnTo>
                        <a:lnTo>
                          <a:pt x="253" y="22"/>
                        </a:lnTo>
                        <a:lnTo>
                          <a:pt x="259" y="22"/>
                        </a:lnTo>
                        <a:lnTo>
                          <a:pt x="263" y="22"/>
                        </a:lnTo>
                        <a:lnTo>
                          <a:pt x="268" y="22"/>
                        </a:lnTo>
                        <a:lnTo>
                          <a:pt x="274" y="22"/>
                        </a:lnTo>
                        <a:lnTo>
                          <a:pt x="279" y="22"/>
                        </a:lnTo>
                        <a:lnTo>
                          <a:pt x="284" y="22"/>
                        </a:lnTo>
                        <a:lnTo>
                          <a:pt x="288" y="21"/>
                        </a:lnTo>
                        <a:lnTo>
                          <a:pt x="292" y="21"/>
                        </a:lnTo>
                        <a:lnTo>
                          <a:pt x="294" y="21"/>
                        </a:lnTo>
                        <a:lnTo>
                          <a:pt x="297" y="21"/>
                        </a:lnTo>
                        <a:lnTo>
                          <a:pt x="299" y="21"/>
                        </a:lnTo>
                        <a:lnTo>
                          <a:pt x="303" y="21"/>
                        </a:lnTo>
                        <a:lnTo>
                          <a:pt x="305" y="20"/>
                        </a:lnTo>
                        <a:lnTo>
                          <a:pt x="306" y="20"/>
                        </a:lnTo>
                        <a:lnTo>
                          <a:pt x="310" y="20"/>
                        </a:lnTo>
                        <a:lnTo>
                          <a:pt x="313" y="20"/>
                        </a:lnTo>
                        <a:lnTo>
                          <a:pt x="316" y="20"/>
                        </a:lnTo>
                        <a:lnTo>
                          <a:pt x="319" y="20"/>
                        </a:lnTo>
                        <a:lnTo>
                          <a:pt x="322" y="20"/>
                        </a:lnTo>
                        <a:lnTo>
                          <a:pt x="324" y="20"/>
                        </a:lnTo>
                        <a:lnTo>
                          <a:pt x="327" y="19"/>
                        </a:lnTo>
                        <a:lnTo>
                          <a:pt x="330" y="19"/>
                        </a:lnTo>
                        <a:lnTo>
                          <a:pt x="335" y="19"/>
                        </a:lnTo>
                        <a:lnTo>
                          <a:pt x="337" y="19"/>
                        </a:lnTo>
                        <a:lnTo>
                          <a:pt x="339" y="19"/>
                        </a:lnTo>
                        <a:lnTo>
                          <a:pt x="344" y="19"/>
                        </a:lnTo>
                        <a:lnTo>
                          <a:pt x="346" y="19"/>
                        </a:lnTo>
                        <a:lnTo>
                          <a:pt x="351" y="19"/>
                        </a:lnTo>
                        <a:lnTo>
                          <a:pt x="355" y="18"/>
                        </a:lnTo>
                        <a:lnTo>
                          <a:pt x="357" y="18"/>
                        </a:lnTo>
                        <a:lnTo>
                          <a:pt x="361" y="18"/>
                        </a:lnTo>
                        <a:lnTo>
                          <a:pt x="364" y="18"/>
                        </a:lnTo>
                        <a:lnTo>
                          <a:pt x="369" y="18"/>
                        </a:lnTo>
                        <a:lnTo>
                          <a:pt x="373" y="18"/>
                        </a:lnTo>
                        <a:lnTo>
                          <a:pt x="376" y="18"/>
                        </a:lnTo>
                        <a:lnTo>
                          <a:pt x="381" y="18"/>
                        </a:lnTo>
                        <a:lnTo>
                          <a:pt x="384" y="18"/>
                        </a:lnTo>
                        <a:lnTo>
                          <a:pt x="388" y="18"/>
                        </a:lnTo>
                        <a:lnTo>
                          <a:pt x="392" y="18"/>
                        </a:lnTo>
                        <a:lnTo>
                          <a:pt x="396" y="18"/>
                        </a:lnTo>
                        <a:lnTo>
                          <a:pt x="400" y="16"/>
                        </a:lnTo>
                        <a:lnTo>
                          <a:pt x="403" y="16"/>
                        </a:lnTo>
                        <a:lnTo>
                          <a:pt x="408" y="16"/>
                        </a:lnTo>
                        <a:lnTo>
                          <a:pt x="412" y="16"/>
                        </a:lnTo>
                        <a:lnTo>
                          <a:pt x="415" y="16"/>
                        </a:lnTo>
                        <a:lnTo>
                          <a:pt x="420" y="16"/>
                        </a:lnTo>
                        <a:lnTo>
                          <a:pt x="425" y="16"/>
                        </a:lnTo>
                        <a:lnTo>
                          <a:pt x="428" y="16"/>
                        </a:lnTo>
                        <a:lnTo>
                          <a:pt x="433" y="16"/>
                        </a:lnTo>
                        <a:lnTo>
                          <a:pt x="438" y="16"/>
                        </a:lnTo>
                        <a:lnTo>
                          <a:pt x="441" y="16"/>
                        </a:lnTo>
                        <a:lnTo>
                          <a:pt x="446" y="16"/>
                        </a:lnTo>
                        <a:lnTo>
                          <a:pt x="451" y="15"/>
                        </a:lnTo>
                        <a:lnTo>
                          <a:pt x="456" y="15"/>
                        </a:lnTo>
                        <a:lnTo>
                          <a:pt x="459" y="15"/>
                        </a:lnTo>
                        <a:lnTo>
                          <a:pt x="463" y="15"/>
                        </a:lnTo>
                        <a:lnTo>
                          <a:pt x="469" y="15"/>
                        </a:lnTo>
                        <a:lnTo>
                          <a:pt x="472" y="15"/>
                        </a:lnTo>
                        <a:lnTo>
                          <a:pt x="477" y="15"/>
                        </a:lnTo>
                        <a:lnTo>
                          <a:pt x="482" y="15"/>
                        </a:lnTo>
                        <a:lnTo>
                          <a:pt x="486" y="15"/>
                        </a:lnTo>
                        <a:lnTo>
                          <a:pt x="490" y="15"/>
                        </a:lnTo>
                        <a:lnTo>
                          <a:pt x="495" y="15"/>
                        </a:lnTo>
                        <a:lnTo>
                          <a:pt x="500" y="15"/>
                        </a:lnTo>
                        <a:lnTo>
                          <a:pt x="504" y="15"/>
                        </a:lnTo>
                        <a:lnTo>
                          <a:pt x="509" y="15"/>
                        </a:lnTo>
                        <a:lnTo>
                          <a:pt x="514" y="15"/>
                        </a:lnTo>
                        <a:lnTo>
                          <a:pt x="519" y="15"/>
                        </a:lnTo>
                        <a:lnTo>
                          <a:pt x="516" y="16"/>
                        </a:lnTo>
                        <a:lnTo>
                          <a:pt x="513" y="18"/>
                        </a:lnTo>
                        <a:lnTo>
                          <a:pt x="510" y="18"/>
                        </a:lnTo>
                        <a:lnTo>
                          <a:pt x="507" y="20"/>
                        </a:lnTo>
                        <a:lnTo>
                          <a:pt x="504" y="21"/>
                        </a:lnTo>
                        <a:lnTo>
                          <a:pt x="501" y="21"/>
                        </a:lnTo>
                        <a:lnTo>
                          <a:pt x="498" y="24"/>
                        </a:lnTo>
                        <a:lnTo>
                          <a:pt x="497" y="25"/>
                        </a:lnTo>
                        <a:lnTo>
                          <a:pt x="491" y="27"/>
                        </a:lnTo>
                        <a:lnTo>
                          <a:pt x="488" y="29"/>
                        </a:lnTo>
                        <a:lnTo>
                          <a:pt x="483" y="33"/>
                        </a:lnTo>
                        <a:lnTo>
                          <a:pt x="479" y="37"/>
                        </a:lnTo>
                        <a:lnTo>
                          <a:pt x="476" y="40"/>
                        </a:lnTo>
                        <a:lnTo>
                          <a:pt x="473" y="45"/>
                        </a:lnTo>
                        <a:lnTo>
                          <a:pt x="471" y="46"/>
                        </a:lnTo>
                        <a:lnTo>
                          <a:pt x="471" y="48"/>
                        </a:lnTo>
                        <a:lnTo>
                          <a:pt x="470" y="51"/>
                        </a:lnTo>
                        <a:lnTo>
                          <a:pt x="469" y="54"/>
                        </a:lnTo>
                        <a:lnTo>
                          <a:pt x="469" y="56"/>
                        </a:lnTo>
                        <a:lnTo>
                          <a:pt x="469" y="59"/>
                        </a:lnTo>
                        <a:lnTo>
                          <a:pt x="467" y="62"/>
                        </a:lnTo>
                        <a:lnTo>
                          <a:pt x="467" y="65"/>
                        </a:lnTo>
                        <a:lnTo>
                          <a:pt x="467" y="69"/>
                        </a:lnTo>
                        <a:lnTo>
                          <a:pt x="467" y="71"/>
                        </a:lnTo>
                        <a:lnTo>
                          <a:pt x="469" y="75"/>
                        </a:lnTo>
                        <a:lnTo>
                          <a:pt x="469" y="79"/>
                        </a:lnTo>
                        <a:lnTo>
                          <a:pt x="471" y="78"/>
                        </a:lnTo>
                        <a:lnTo>
                          <a:pt x="473" y="78"/>
                        </a:lnTo>
                        <a:lnTo>
                          <a:pt x="476" y="77"/>
                        </a:lnTo>
                        <a:lnTo>
                          <a:pt x="479" y="77"/>
                        </a:lnTo>
                        <a:lnTo>
                          <a:pt x="482" y="76"/>
                        </a:lnTo>
                        <a:lnTo>
                          <a:pt x="484" y="76"/>
                        </a:lnTo>
                        <a:lnTo>
                          <a:pt x="486" y="76"/>
                        </a:lnTo>
                        <a:lnTo>
                          <a:pt x="490" y="75"/>
                        </a:lnTo>
                        <a:lnTo>
                          <a:pt x="495" y="73"/>
                        </a:lnTo>
                        <a:lnTo>
                          <a:pt x="500" y="71"/>
                        </a:lnTo>
                        <a:lnTo>
                          <a:pt x="504" y="71"/>
                        </a:lnTo>
                        <a:lnTo>
                          <a:pt x="510" y="70"/>
                        </a:lnTo>
                        <a:lnTo>
                          <a:pt x="515" y="67"/>
                        </a:lnTo>
                        <a:lnTo>
                          <a:pt x="519" y="66"/>
                        </a:lnTo>
                        <a:lnTo>
                          <a:pt x="524" y="64"/>
                        </a:lnTo>
                        <a:lnTo>
                          <a:pt x="529" y="63"/>
                        </a:lnTo>
                        <a:lnTo>
                          <a:pt x="534" y="60"/>
                        </a:lnTo>
                        <a:lnTo>
                          <a:pt x="539" y="59"/>
                        </a:lnTo>
                        <a:lnTo>
                          <a:pt x="543" y="56"/>
                        </a:lnTo>
                        <a:lnTo>
                          <a:pt x="548" y="54"/>
                        </a:lnTo>
                        <a:lnTo>
                          <a:pt x="552" y="52"/>
                        </a:lnTo>
                        <a:lnTo>
                          <a:pt x="556" y="51"/>
                        </a:lnTo>
                        <a:lnTo>
                          <a:pt x="562" y="48"/>
                        </a:lnTo>
                        <a:lnTo>
                          <a:pt x="567" y="46"/>
                        </a:lnTo>
                        <a:lnTo>
                          <a:pt x="571" y="44"/>
                        </a:lnTo>
                        <a:lnTo>
                          <a:pt x="577" y="41"/>
                        </a:lnTo>
                        <a:lnTo>
                          <a:pt x="581" y="39"/>
                        </a:lnTo>
                        <a:lnTo>
                          <a:pt x="586" y="38"/>
                        </a:lnTo>
                        <a:lnTo>
                          <a:pt x="591" y="35"/>
                        </a:lnTo>
                        <a:lnTo>
                          <a:pt x="596" y="34"/>
                        </a:lnTo>
                        <a:lnTo>
                          <a:pt x="600" y="33"/>
                        </a:lnTo>
                        <a:lnTo>
                          <a:pt x="606" y="31"/>
                        </a:lnTo>
                        <a:lnTo>
                          <a:pt x="611" y="29"/>
                        </a:lnTo>
                        <a:lnTo>
                          <a:pt x="616" y="28"/>
                        </a:lnTo>
                        <a:lnTo>
                          <a:pt x="619" y="27"/>
                        </a:lnTo>
                        <a:lnTo>
                          <a:pt x="622" y="27"/>
                        </a:lnTo>
                        <a:lnTo>
                          <a:pt x="625" y="26"/>
                        </a:lnTo>
                        <a:lnTo>
                          <a:pt x="628" y="26"/>
                        </a:lnTo>
                        <a:lnTo>
                          <a:pt x="625" y="24"/>
                        </a:lnTo>
                        <a:lnTo>
                          <a:pt x="624" y="21"/>
                        </a:lnTo>
                        <a:lnTo>
                          <a:pt x="621" y="18"/>
                        </a:lnTo>
                        <a:lnTo>
                          <a:pt x="618" y="14"/>
                        </a:lnTo>
                        <a:lnTo>
                          <a:pt x="621" y="13"/>
                        </a:lnTo>
                        <a:lnTo>
                          <a:pt x="625" y="13"/>
                        </a:lnTo>
                        <a:lnTo>
                          <a:pt x="628" y="13"/>
                        </a:lnTo>
                        <a:lnTo>
                          <a:pt x="632" y="13"/>
                        </a:lnTo>
                        <a:lnTo>
                          <a:pt x="637" y="13"/>
                        </a:lnTo>
                        <a:lnTo>
                          <a:pt x="641" y="13"/>
                        </a:lnTo>
                        <a:lnTo>
                          <a:pt x="644" y="13"/>
                        </a:lnTo>
                        <a:lnTo>
                          <a:pt x="648" y="13"/>
                        </a:lnTo>
                        <a:lnTo>
                          <a:pt x="651" y="13"/>
                        </a:lnTo>
                        <a:lnTo>
                          <a:pt x="656" y="13"/>
                        </a:lnTo>
                        <a:lnTo>
                          <a:pt x="660" y="13"/>
                        </a:lnTo>
                        <a:lnTo>
                          <a:pt x="663" y="13"/>
                        </a:lnTo>
                        <a:lnTo>
                          <a:pt x="667" y="13"/>
                        </a:lnTo>
                        <a:lnTo>
                          <a:pt x="670" y="13"/>
                        </a:lnTo>
                        <a:lnTo>
                          <a:pt x="674" y="13"/>
                        </a:lnTo>
                        <a:lnTo>
                          <a:pt x="679" y="13"/>
                        </a:lnTo>
                        <a:lnTo>
                          <a:pt x="682" y="13"/>
                        </a:lnTo>
                        <a:lnTo>
                          <a:pt x="686" y="13"/>
                        </a:lnTo>
                        <a:lnTo>
                          <a:pt x="689" y="13"/>
                        </a:lnTo>
                        <a:lnTo>
                          <a:pt x="693" y="13"/>
                        </a:lnTo>
                        <a:lnTo>
                          <a:pt x="696" y="13"/>
                        </a:lnTo>
                        <a:lnTo>
                          <a:pt x="700" y="13"/>
                        </a:lnTo>
                        <a:lnTo>
                          <a:pt x="704" y="13"/>
                        </a:lnTo>
                        <a:lnTo>
                          <a:pt x="707" y="13"/>
                        </a:lnTo>
                        <a:lnTo>
                          <a:pt x="711" y="13"/>
                        </a:lnTo>
                        <a:lnTo>
                          <a:pt x="714" y="13"/>
                        </a:lnTo>
                        <a:lnTo>
                          <a:pt x="718" y="13"/>
                        </a:lnTo>
                        <a:lnTo>
                          <a:pt x="721" y="13"/>
                        </a:lnTo>
                        <a:lnTo>
                          <a:pt x="724" y="13"/>
                        </a:lnTo>
                        <a:lnTo>
                          <a:pt x="729" y="13"/>
                        </a:lnTo>
                        <a:lnTo>
                          <a:pt x="731" y="13"/>
                        </a:lnTo>
                        <a:lnTo>
                          <a:pt x="734" y="14"/>
                        </a:lnTo>
                        <a:lnTo>
                          <a:pt x="738" y="14"/>
                        </a:lnTo>
                        <a:lnTo>
                          <a:pt x="742" y="14"/>
                        </a:lnTo>
                        <a:lnTo>
                          <a:pt x="744" y="14"/>
                        </a:lnTo>
                        <a:lnTo>
                          <a:pt x="746" y="14"/>
                        </a:lnTo>
                        <a:lnTo>
                          <a:pt x="750" y="14"/>
                        </a:lnTo>
                        <a:lnTo>
                          <a:pt x="753" y="14"/>
                        </a:lnTo>
                        <a:lnTo>
                          <a:pt x="756" y="14"/>
                        </a:lnTo>
                        <a:lnTo>
                          <a:pt x="759" y="14"/>
                        </a:lnTo>
                        <a:lnTo>
                          <a:pt x="762" y="14"/>
                        </a:lnTo>
                        <a:lnTo>
                          <a:pt x="764" y="14"/>
                        </a:lnTo>
                        <a:lnTo>
                          <a:pt x="766" y="14"/>
                        </a:lnTo>
                        <a:lnTo>
                          <a:pt x="770" y="15"/>
                        </a:lnTo>
                        <a:lnTo>
                          <a:pt x="772" y="15"/>
                        </a:lnTo>
                        <a:lnTo>
                          <a:pt x="775" y="15"/>
                        </a:lnTo>
                        <a:lnTo>
                          <a:pt x="778" y="15"/>
                        </a:lnTo>
                        <a:lnTo>
                          <a:pt x="781" y="15"/>
                        </a:lnTo>
                        <a:lnTo>
                          <a:pt x="785" y="15"/>
                        </a:lnTo>
                        <a:lnTo>
                          <a:pt x="790" y="15"/>
                        </a:lnTo>
                        <a:lnTo>
                          <a:pt x="795" y="15"/>
                        </a:lnTo>
                        <a:lnTo>
                          <a:pt x="800" y="16"/>
                        </a:lnTo>
                        <a:lnTo>
                          <a:pt x="804" y="16"/>
                        </a:lnTo>
                        <a:lnTo>
                          <a:pt x="808" y="16"/>
                        </a:lnTo>
                        <a:lnTo>
                          <a:pt x="813" y="18"/>
                        </a:lnTo>
                        <a:lnTo>
                          <a:pt x="816" y="18"/>
                        </a:lnTo>
                        <a:lnTo>
                          <a:pt x="815" y="21"/>
                        </a:lnTo>
                        <a:lnTo>
                          <a:pt x="816" y="25"/>
                        </a:lnTo>
                        <a:lnTo>
                          <a:pt x="816" y="28"/>
                        </a:lnTo>
                        <a:lnTo>
                          <a:pt x="818" y="33"/>
                        </a:lnTo>
                        <a:lnTo>
                          <a:pt x="820" y="37"/>
                        </a:lnTo>
                        <a:lnTo>
                          <a:pt x="821" y="41"/>
                        </a:lnTo>
                        <a:lnTo>
                          <a:pt x="823" y="45"/>
                        </a:lnTo>
                        <a:lnTo>
                          <a:pt x="827" y="48"/>
                        </a:lnTo>
                        <a:lnTo>
                          <a:pt x="829" y="52"/>
                        </a:lnTo>
                        <a:lnTo>
                          <a:pt x="833" y="56"/>
                        </a:lnTo>
                        <a:lnTo>
                          <a:pt x="835" y="59"/>
                        </a:lnTo>
                        <a:lnTo>
                          <a:pt x="840" y="64"/>
                        </a:lnTo>
                        <a:lnTo>
                          <a:pt x="842" y="66"/>
                        </a:lnTo>
                        <a:lnTo>
                          <a:pt x="847" y="70"/>
                        </a:lnTo>
                        <a:lnTo>
                          <a:pt x="852" y="73"/>
                        </a:lnTo>
                        <a:lnTo>
                          <a:pt x="855" y="76"/>
                        </a:lnTo>
                        <a:lnTo>
                          <a:pt x="860" y="79"/>
                        </a:lnTo>
                        <a:lnTo>
                          <a:pt x="865" y="82"/>
                        </a:lnTo>
                        <a:lnTo>
                          <a:pt x="870" y="83"/>
                        </a:lnTo>
                        <a:lnTo>
                          <a:pt x="874" y="85"/>
                        </a:lnTo>
                        <a:lnTo>
                          <a:pt x="878" y="86"/>
                        </a:lnTo>
                        <a:lnTo>
                          <a:pt x="884" y="89"/>
                        </a:lnTo>
                        <a:lnTo>
                          <a:pt x="889" y="89"/>
                        </a:lnTo>
                        <a:lnTo>
                          <a:pt x="893" y="91"/>
                        </a:lnTo>
                        <a:lnTo>
                          <a:pt x="898" y="91"/>
                        </a:lnTo>
                        <a:lnTo>
                          <a:pt x="902" y="91"/>
                        </a:lnTo>
                        <a:lnTo>
                          <a:pt x="906" y="91"/>
                        </a:lnTo>
                        <a:lnTo>
                          <a:pt x="911" y="91"/>
                        </a:lnTo>
                        <a:lnTo>
                          <a:pt x="915" y="89"/>
                        </a:lnTo>
                        <a:lnTo>
                          <a:pt x="920" y="89"/>
                        </a:lnTo>
                        <a:lnTo>
                          <a:pt x="923" y="86"/>
                        </a:lnTo>
                        <a:lnTo>
                          <a:pt x="927" y="85"/>
                        </a:lnTo>
                        <a:lnTo>
                          <a:pt x="925" y="83"/>
                        </a:lnTo>
                        <a:lnTo>
                          <a:pt x="924" y="79"/>
                        </a:lnTo>
                        <a:lnTo>
                          <a:pt x="923" y="77"/>
                        </a:lnTo>
                        <a:lnTo>
                          <a:pt x="922" y="75"/>
                        </a:lnTo>
                        <a:lnTo>
                          <a:pt x="920" y="70"/>
                        </a:lnTo>
                        <a:lnTo>
                          <a:pt x="917" y="65"/>
                        </a:lnTo>
                        <a:lnTo>
                          <a:pt x="915" y="62"/>
                        </a:lnTo>
                        <a:lnTo>
                          <a:pt x="911" y="56"/>
                        </a:lnTo>
                        <a:lnTo>
                          <a:pt x="909" y="52"/>
                        </a:lnTo>
                        <a:lnTo>
                          <a:pt x="906" y="48"/>
                        </a:lnTo>
                        <a:lnTo>
                          <a:pt x="902" y="44"/>
                        </a:lnTo>
                        <a:lnTo>
                          <a:pt x="898" y="40"/>
                        </a:lnTo>
                        <a:lnTo>
                          <a:pt x="895" y="37"/>
                        </a:lnTo>
                        <a:lnTo>
                          <a:pt x="891" y="33"/>
                        </a:lnTo>
                        <a:lnTo>
                          <a:pt x="889" y="31"/>
                        </a:lnTo>
                        <a:lnTo>
                          <a:pt x="884" y="27"/>
                        </a:lnTo>
                        <a:lnTo>
                          <a:pt x="879" y="25"/>
                        </a:lnTo>
                        <a:lnTo>
                          <a:pt x="876" y="22"/>
                        </a:lnTo>
                        <a:lnTo>
                          <a:pt x="878" y="22"/>
                        </a:lnTo>
                        <a:lnTo>
                          <a:pt x="880" y="22"/>
                        </a:lnTo>
                        <a:lnTo>
                          <a:pt x="884" y="22"/>
                        </a:lnTo>
                        <a:lnTo>
                          <a:pt x="886" y="22"/>
                        </a:lnTo>
                        <a:lnTo>
                          <a:pt x="890" y="22"/>
                        </a:lnTo>
                        <a:lnTo>
                          <a:pt x="892" y="22"/>
                        </a:lnTo>
                        <a:lnTo>
                          <a:pt x="896" y="22"/>
                        </a:lnTo>
                        <a:lnTo>
                          <a:pt x="898" y="22"/>
                        </a:lnTo>
                        <a:lnTo>
                          <a:pt x="902" y="22"/>
                        </a:lnTo>
                        <a:lnTo>
                          <a:pt x="904" y="22"/>
                        </a:lnTo>
                        <a:lnTo>
                          <a:pt x="908" y="22"/>
                        </a:lnTo>
                        <a:lnTo>
                          <a:pt x="911" y="22"/>
                        </a:lnTo>
                        <a:lnTo>
                          <a:pt x="915" y="22"/>
                        </a:lnTo>
                        <a:lnTo>
                          <a:pt x="918" y="22"/>
                        </a:lnTo>
                        <a:lnTo>
                          <a:pt x="922" y="22"/>
                        </a:lnTo>
                        <a:lnTo>
                          <a:pt x="925" y="22"/>
                        </a:lnTo>
                        <a:lnTo>
                          <a:pt x="928" y="21"/>
                        </a:lnTo>
                        <a:lnTo>
                          <a:pt x="931" y="21"/>
                        </a:lnTo>
                        <a:lnTo>
                          <a:pt x="935" y="21"/>
                        </a:lnTo>
                        <a:lnTo>
                          <a:pt x="940" y="21"/>
                        </a:lnTo>
                        <a:lnTo>
                          <a:pt x="942" y="21"/>
                        </a:lnTo>
                        <a:lnTo>
                          <a:pt x="947" y="21"/>
                        </a:lnTo>
                        <a:lnTo>
                          <a:pt x="949" y="21"/>
                        </a:lnTo>
                        <a:lnTo>
                          <a:pt x="954" y="21"/>
                        </a:lnTo>
                        <a:lnTo>
                          <a:pt x="956" y="21"/>
                        </a:lnTo>
                        <a:lnTo>
                          <a:pt x="961" y="21"/>
                        </a:lnTo>
                        <a:lnTo>
                          <a:pt x="965" y="21"/>
                        </a:lnTo>
                        <a:lnTo>
                          <a:pt x="969" y="21"/>
                        </a:lnTo>
                        <a:lnTo>
                          <a:pt x="972" y="21"/>
                        </a:lnTo>
                        <a:lnTo>
                          <a:pt x="976" y="21"/>
                        </a:lnTo>
                        <a:lnTo>
                          <a:pt x="980" y="21"/>
                        </a:lnTo>
                        <a:lnTo>
                          <a:pt x="985" y="21"/>
                        </a:lnTo>
                        <a:lnTo>
                          <a:pt x="988" y="21"/>
                        </a:lnTo>
                        <a:lnTo>
                          <a:pt x="992" y="21"/>
                        </a:lnTo>
                        <a:lnTo>
                          <a:pt x="995" y="21"/>
                        </a:lnTo>
                        <a:lnTo>
                          <a:pt x="1000" y="21"/>
                        </a:lnTo>
                        <a:lnTo>
                          <a:pt x="1004" y="20"/>
                        </a:lnTo>
                        <a:lnTo>
                          <a:pt x="1007" y="20"/>
                        </a:lnTo>
                        <a:lnTo>
                          <a:pt x="1012" y="20"/>
                        </a:lnTo>
                        <a:lnTo>
                          <a:pt x="1017" y="20"/>
                        </a:lnTo>
                        <a:lnTo>
                          <a:pt x="1020" y="20"/>
                        </a:lnTo>
                        <a:lnTo>
                          <a:pt x="1025" y="20"/>
                        </a:lnTo>
                        <a:lnTo>
                          <a:pt x="1029" y="20"/>
                        </a:lnTo>
                        <a:lnTo>
                          <a:pt x="1033" y="20"/>
                        </a:lnTo>
                        <a:lnTo>
                          <a:pt x="1038" y="20"/>
                        </a:lnTo>
                        <a:lnTo>
                          <a:pt x="1042" y="20"/>
                        </a:lnTo>
                        <a:lnTo>
                          <a:pt x="1047" y="20"/>
                        </a:lnTo>
                        <a:lnTo>
                          <a:pt x="1050" y="20"/>
                        </a:lnTo>
                        <a:lnTo>
                          <a:pt x="1055" y="19"/>
                        </a:lnTo>
                        <a:lnTo>
                          <a:pt x="1060" y="19"/>
                        </a:lnTo>
                        <a:lnTo>
                          <a:pt x="1063" y="19"/>
                        </a:lnTo>
                        <a:lnTo>
                          <a:pt x="1068" y="19"/>
                        </a:lnTo>
                        <a:lnTo>
                          <a:pt x="1073" y="19"/>
                        </a:lnTo>
                        <a:lnTo>
                          <a:pt x="1076" y="19"/>
                        </a:lnTo>
                        <a:lnTo>
                          <a:pt x="1081" y="19"/>
                        </a:lnTo>
                        <a:lnTo>
                          <a:pt x="1084" y="19"/>
                        </a:lnTo>
                        <a:lnTo>
                          <a:pt x="1089" y="18"/>
                        </a:lnTo>
                        <a:lnTo>
                          <a:pt x="1094" y="18"/>
                        </a:lnTo>
                        <a:lnTo>
                          <a:pt x="1099" y="18"/>
                        </a:lnTo>
                        <a:lnTo>
                          <a:pt x="1102" y="18"/>
                        </a:lnTo>
                        <a:lnTo>
                          <a:pt x="1107" y="18"/>
                        </a:lnTo>
                        <a:lnTo>
                          <a:pt x="1112" y="18"/>
                        </a:lnTo>
                        <a:lnTo>
                          <a:pt x="1115" y="18"/>
                        </a:lnTo>
                        <a:lnTo>
                          <a:pt x="1120" y="18"/>
                        </a:lnTo>
                        <a:lnTo>
                          <a:pt x="1118" y="21"/>
                        </a:lnTo>
                        <a:lnTo>
                          <a:pt x="1115" y="24"/>
                        </a:lnTo>
                        <a:lnTo>
                          <a:pt x="1113" y="27"/>
                        </a:lnTo>
                        <a:lnTo>
                          <a:pt x="1112" y="31"/>
                        </a:lnTo>
                        <a:lnTo>
                          <a:pt x="1108" y="34"/>
                        </a:lnTo>
                        <a:lnTo>
                          <a:pt x="1106" y="38"/>
                        </a:lnTo>
                        <a:lnTo>
                          <a:pt x="1103" y="41"/>
                        </a:lnTo>
                        <a:lnTo>
                          <a:pt x="1103" y="44"/>
                        </a:lnTo>
                        <a:lnTo>
                          <a:pt x="1107" y="44"/>
                        </a:lnTo>
                        <a:lnTo>
                          <a:pt x="1113" y="45"/>
                        </a:lnTo>
                        <a:lnTo>
                          <a:pt x="1117" y="46"/>
                        </a:lnTo>
                        <a:lnTo>
                          <a:pt x="1122" y="47"/>
                        </a:lnTo>
                        <a:lnTo>
                          <a:pt x="1127" y="48"/>
                        </a:lnTo>
                        <a:lnTo>
                          <a:pt x="1132" y="50"/>
                        </a:lnTo>
                        <a:lnTo>
                          <a:pt x="1137" y="52"/>
                        </a:lnTo>
                        <a:lnTo>
                          <a:pt x="1141" y="54"/>
                        </a:lnTo>
                        <a:lnTo>
                          <a:pt x="1146" y="56"/>
                        </a:lnTo>
                        <a:lnTo>
                          <a:pt x="1151" y="59"/>
                        </a:lnTo>
                        <a:lnTo>
                          <a:pt x="1156" y="60"/>
                        </a:lnTo>
                        <a:lnTo>
                          <a:pt x="1160" y="64"/>
                        </a:lnTo>
                        <a:lnTo>
                          <a:pt x="1164" y="66"/>
                        </a:lnTo>
                        <a:lnTo>
                          <a:pt x="1170" y="69"/>
                        </a:lnTo>
                        <a:lnTo>
                          <a:pt x="1175" y="71"/>
                        </a:lnTo>
                        <a:lnTo>
                          <a:pt x="1179" y="73"/>
                        </a:lnTo>
                        <a:lnTo>
                          <a:pt x="1184" y="75"/>
                        </a:lnTo>
                        <a:lnTo>
                          <a:pt x="1189" y="76"/>
                        </a:lnTo>
                        <a:lnTo>
                          <a:pt x="1194" y="78"/>
                        </a:lnTo>
                        <a:lnTo>
                          <a:pt x="1198" y="81"/>
                        </a:lnTo>
                        <a:lnTo>
                          <a:pt x="1202" y="82"/>
                        </a:lnTo>
                        <a:lnTo>
                          <a:pt x="1208" y="82"/>
                        </a:lnTo>
                        <a:lnTo>
                          <a:pt x="1213" y="83"/>
                        </a:lnTo>
                        <a:lnTo>
                          <a:pt x="1217" y="83"/>
                        </a:lnTo>
                        <a:lnTo>
                          <a:pt x="1221" y="83"/>
                        </a:lnTo>
                        <a:lnTo>
                          <a:pt x="1227" y="82"/>
                        </a:lnTo>
                        <a:lnTo>
                          <a:pt x="1230" y="81"/>
                        </a:lnTo>
                        <a:lnTo>
                          <a:pt x="1236" y="79"/>
                        </a:lnTo>
                        <a:lnTo>
                          <a:pt x="1241" y="76"/>
                        </a:lnTo>
                        <a:lnTo>
                          <a:pt x="1246" y="73"/>
                        </a:lnTo>
                        <a:lnTo>
                          <a:pt x="1251" y="71"/>
                        </a:lnTo>
                        <a:lnTo>
                          <a:pt x="1257" y="67"/>
                        </a:lnTo>
                        <a:lnTo>
                          <a:pt x="1251" y="64"/>
                        </a:lnTo>
                        <a:lnTo>
                          <a:pt x="1246" y="59"/>
                        </a:lnTo>
                        <a:lnTo>
                          <a:pt x="1241" y="56"/>
                        </a:lnTo>
                        <a:lnTo>
                          <a:pt x="1236" y="52"/>
                        </a:lnTo>
                        <a:lnTo>
                          <a:pt x="1232" y="48"/>
                        </a:lnTo>
                        <a:lnTo>
                          <a:pt x="1227" y="45"/>
                        </a:lnTo>
                        <a:lnTo>
                          <a:pt x="1222" y="41"/>
                        </a:lnTo>
                        <a:lnTo>
                          <a:pt x="1217" y="38"/>
                        </a:lnTo>
                        <a:lnTo>
                          <a:pt x="1213" y="34"/>
                        </a:lnTo>
                        <a:lnTo>
                          <a:pt x="1208" y="31"/>
                        </a:lnTo>
                        <a:lnTo>
                          <a:pt x="1202" y="28"/>
                        </a:lnTo>
                        <a:lnTo>
                          <a:pt x="1197" y="26"/>
                        </a:lnTo>
                        <a:lnTo>
                          <a:pt x="1192" y="22"/>
                        </a:lnTo>
                        <a:lnTo>
                          <a:pt x="1188" y="20"/>
                        </a:lnTo>
                        <a:lnTo>
                          <a:pt x="1182" y="18"/>
                        </a:lnTo>
                        <a:lnTo>
                          <a:pt x="1177" y="15"/>
                        </a:lnTo>
                        <a:lnTo>
                          <a:pt x="1182" y="15"/>
                        </a:lnTo>
                        <a:lnTo>
                          <a:pt x="1187" y="15"/>
                        </a:lnTo>
                        <a:lnTo>
                          <a:pt x="1190" y="14"/>
                        </a:lnTo>
                        <a:lnTo>
                          <a:pt x="1195" y="14"/>
                        </a:lnTo>
                        <a:lnTo>
                          <a:pt x="1200" y="14"/>
                        </a:lnTo>
                        <a:lnTo>
                          <a:pt x="1203" y="14"/>
                        </a:lnTo>
                        <a:lnTo>
                          <a:pt x="1208" y="13"/>
                        </a:lnTo>
                        <a:lnTo>
                          <a:pt x="1213" y="13"/>
                        </a:lnTo>
                        <a:lnTo>
                          <a:pt x="1217" y="13"/>
                        </a:lnTo>
                        <a:lnTo>
                          <a:pt x="1221" y="13"/>
                        </a:lnTo>
                        <a:lnTo>
                          <a:pt x="1226" y="13"/>
                        </a:lnTo>
                        <a:lnTo>
                          <a:pt x="1230" y="13"/>
                        </a:lnTo>
                        <a:lnTo>
                          <a:pt x="1234" y="12"/>
                        </a:lnTo>
                        <a:lnTo>
                          <a:pt x="1239" y="12"/>
                        </a:lnTo>
                        <a:lnTo>
                          <a:pt x="1243" y="12"/>
                        </a:lnTo>
                        <a:lnTo>
                          <a:pt x="1247" y="12"/>
                        </a:lnTo>
                        <a:lnTo>
                          <a:pt x="1251" y="12"/>
                        </a:lnTo>
                        <a:lnTo>
                          <a:pt x="1255" y="10"/>
                        </a:lnTo>
                        <a:lnTo>
                          <a:pt x="1260" y="10"/>
                        </a:lnTo>
                        <a:lnTo>
                          <a:pt x="1264" y="10"/>
                        </a:lnTo>
                        <a:lnTo>
                          <a:pt x="1268" y="10"/>
                        </a:lnTo>
                        <a:lnTo>
                          <a:pt x="1272" y="10"/>
                        </a:lnTo>
                        <a:lnTo>
                          <a:pt x="1275" y="9"/>
                        </a:lnTo>
                        <a:lnTo>
                          <a:pt x="1280" y="9"/>
                        </a:lnTo>
                        <a:lnTo>
                          <a:pt x="1284" y="9"/>
                        </a:lnTo>
                        <a:lnTo>
                          <a:pt x="1289" y="9"/>
                        </a:lnTo>
                        <a:lnTo>
                          <a:pt x="1291" y="8"/>
                        </a:lnTo>
                        <a:lnTo>
                          <a:pt x="1296" y="8"/>
                        </a:lnTo>
                        <a:lnTo>
                          <a:pt x="1300" y="8"/>
                        </a:lnTo>
                        <a:lnTo>
                          <a:pt x="1304" y="8"/>
                        </a:lnTo>
                        <a:lnTo>
                          <a:pt x="1309" y="8"/>
                        </a:lnTo>
                        <a:lnTo>
                          <a:pt x="1312" y="8"/>
                        </a:lnTo>
                        <a:lnTo>
                          <a:pt x="1316" y="8"/>
                        </a:lnTo>
                        <a:lnTo>
                          <a:pt x="1319" y="7"/>
                        </a:lnTo>
                        <a:lnTo>
                          <a:pt x="1323" y="7"/>
                        </a:lnTo>
                        <a:lnTo>
                          <a:pt x="1327" y="7"/>
                        </a:lnTo>
                        <a:lnTo>
                          <a:pt x="1330" y="6"/>
                        </a:lnTo>
                        <a:lnTo>
                          <a:pt x="1334" y="6"/>
                        </a:lnTo>
                        <a:lnTo>
                          <a:pt x="1338" y="6"/>
                        </a:lnTo>
                        <a:lnTo>
                          <a:pt x="1342" y="6"/>
                        </a:lnTo>
                        <a:lnTo>
                          <a:pt x="1346" y="6"/>
                        </a:lnTo>
                        <a:lnTo>
                          <a:pt x="1349" y="5"/>
                        </a:lnTo>
                        <a:lnTo>
                          <a:pt x="1351" y="5"/>
                        </a:lnTo>
                        <a:lnTo>
                          <a:pt x="1356" y="5"/>
                        </a:lnTo>
                        <a:lnTo>
                          <a:pt x="1359" y="5"/>
                        </a:lnTo>
                        <a:lnTo>
                          <a:pt x="1362" y="3"/>
                        </a:lnTo>
                        <a:lnTo>
                          <a:pt x="1366" y="3"/>
                        </a:lnTo>
                        <a:lnTo>
                          <a:pt x="1369" y="3"/>
                        </a:lnTo>
                        <a:lnTo>
                          <a:pt x="1372" y="3"/>
                        </a:lnTo>
                        <a:lnTo>
                          <a:pt x="1375" y="3"/>
                        </a:lnTo>
                        <a:lnTo>
                          <a:pt x="1379" y="3"/>
                        </a:lnTo>
                        <a:lnTo>
                          <a:pt x="1382" y="3"/>
                        </a:lnTo>
                        <a:lnTo>
                          <a:pt x="1385" y="2"/>
                        </a:lnTo>
                        <a:lnTo>
                          <a:pt x="1387" y="2"/>
                        </a:lnTo>
                        <a:lnTo>
                          <a:pt x="1389" y="1"/>
                        </a:lnTo>
                        <a:lnTo>
                          <a:pt x="1393" y="1"/>
                        </a:lnTo>
                        <a:lnTo>
                          <a:pt x="1395" y="1"/>
                        </a:lnTo>
                        <a:lnTo>
                          <a:pt x="1398" y="0"/>
                        </a:lnTo>
                        <a:lnTo>
                          <a:pt x="1401" y="0"/>
                        </a:lnTo>
                        <a:lnTo>
                          <a:pt x="1405" y="0"/>
                        </a:lnTo>
                        <a:lnTo>
                          <a:pt x="1407" y="0"/>
                        </a:lnTo>
                        <a:lnTo>
                          <a:pt x="1410" y="0"/>
                        </a:lnTo>
                        <a:lnTo>
                          <a:pt x="1412" y="0"/>
                        </a:lnTo>
                        <a:lnTo>
                          <a:pt x="1416" y="0"/>
                        </a:lnTo>
                        <a:lnTo>
                          <a:pt x="1425" y="84"/>
                        </a:lnTo>
                        <a:lnTo>
                          <a:pt x="1424" y="84"/>
                        </a:lnTo>
                        <a:lnTo>
                          <a:pt x="1421" y="84"/>
                        </a:lnTo>
                        <a:lnTo>
                          <a:pt x="1420" y="84"/>
                        </a:lnTo>
                        <a:lnTo>
                          <a:pt x="1416" y="84"/>
                        </a:lnTo>
                        <a:lnTo>
                          <a:pt x="1412" y="85"/>
                        </a:lnTo>
                        <a:lnTo>
                          <a:pt x="1407" y="85"/>
                        </a:lnTo>
                        <a:lnTo>
                          <a:pt x="1402" y="86"/>
                        </a:lnTo>
                        <a:lnTo>
                          <a:pt x="1400" y="86"/>
                        </a:lnTo>
                        <a:lnTo>
                          <a:pt x="1397" y="86"/>
                        </a:lnTo>
                        <a:lnTo>
                          <a:pt x="1393" y="86"/>
                        </a:lnTo>
                        <a:lnTo>
                          <a:pt x="1389" y="88"/>
                        </a:lnTo>
                        <a:lnTo>
                          <a:pt x="1387" y="88"/>
                        </a:lnTo>
                        <a:lnTo>
                          <a:pt x="1383" y="89"/>
                        </a:lnTo>
                        <a:lnTo>
                          <a:pt x="1380" y="89"/>
                        </a:lnTo>
                        <a:lnTo>
                          <a:pt x="1376" y="89"/>
                        </a:lnTo>
                        <a:lnTo>
                          <a:pt x="1372" y="89"/>
                        </a:lnTo>
                        <a:lnTo>
                          <a:pt x="1368" y="90"/>
                        </a:lnTo>
                        <a:lnTo>
                          <a:pt x="1363" y="90"/>
                        </a:lnTo>
                        <a:lnTo>
                          <a:pt x="1360" y="91"/>
                        </a:lnTo>
                        <a:lnTo>
                          <a:pt x="1354" y="91"/>
                        </a:lnTo>
                        <a:lnTo>
                          <a:pt x="1350" y="91"/>
                        </a:lnTo>
                        <a:lnTo>
                          <a:pt x="1346" y="92"/>
                        </a:lnTo>
                        <a:lnTo>
                          <a:pt x="1341" y="94"/>
                        </a:lnTo>
                        <a:lnTo>
                          <a:pt x="1335" y="94"/>
                        </a:lnTo>
                        <a:lnTo>
                          <a:pt x="1329" y="94"/>
                        </a:lnTo>
                        <a:lnTo>
                          <a:pt x="1324" y="94"/>
                        </a:lnTo>
                        <a:lnTo>
                          <a:pt x="1319" y="95"/>
                        </a:lnTo>
                        <a:lnTo>
                          <a:pt x="1312" y="96"/>
                        </a:lnTo>
                        <a:lnTo>
                          <a:pt x="1306" y="96"/>
                        </a:lnTo>
                        <a:lnTo>
                          <a:pt x="1302" y="97"/>
                        </a:lnTo>
                        <a:lnTo>
                          <a:pt x="1296" y="97"/>
                        </a:lnTo>
                        <a:lnTo>
                          <a:pt x="1289" y="97"/>
                        </a:lnTo>
                        <a:lnTo>
                          <a:pt x="1283" y="97"/>
                        </a:lnTo>
                        <a:lnTo>
                          <a:pt x="1275" y="98"/>
                        </a:lnTo>
                        <a:lnTo>
                          <a:pt x="1270" y="100"/>
                        </a:lnTo>
                        <a:lnTo>
                          <a:pt x="1262" y="100"/>
                        </a:lnTo>
                        <a:lnTo>
                          <a:pt x="1255" y="100"/>
                        </a:lnTo>
                        <a:lnTo>
                          <a:pt x="1249" y="100"/>
                        </a:lnTo>
                        <a:lnTo>
                          <a:pt x="1242" y="102"/>
                        </a:lnTo>
                        <a:lnTo>
                          <a:pt x="1235" y="102"/>
                        </a:lnTo>
                        <a:lnTo>
                          <a:pt x="1228" y="102"/>
                        </a:lnTo>
                        <a:lnTo>
                          <a:pt x="1220" y="102"/>
                        </a:lnTo>
                        <a:lnTo>
                          <a:pt x="1213" y="102"/>
                        </a:lnTo>
                        <a:lnTo>
                          <a:pt x="1205" y="103"/>
                        </a:lnTo>
                        <a:lnTo>
                          <a:pt x="1197" y="104"/>
                        </a:lnTo>
                        <a:lnTo>
                          <a:pt x="1190" y="104"/>
                        </a:lnTo>
                        <a:lnTo>
                          <a:pt x="1182" y="104"/>
                        </a:lnTo>
                        <a:lnTo>
                          <a:pt x="1173" y="104"/>
                        </a:lnTo>
                        <a:lnTo>
                          <a:pt x="1165" y="104"/>
                        </a:lnTo>
                        <a:lnTo>
                          <a:pt x="1157" y="105"/>
                        </a:lnTo>
                        <a:lnTo>
                          <a:pt x="1149" y="107"/>
                        </a:lnTo>
                        <a:lnTo>
                          <a:pt x="1140" y="107"/>
                        </a:lnTo>
                        <a:lnTo>
                          <a:pt x="1132" y="107"/>
                        </a:lnTo>
                        <a:lnTo>
                          <a:pt x="1122" y="107"/>
                        </a:lnTo>
                        <a:lnTo>
                          <a:pt x="1114" y="107"/>
                        </a:lnTo>
                        <a:lnTo>
                          <a:pt x="1112" y="103"/>
                        </a:lnTo>
                        <a:lnTo>
                          <a:pt x="1108" y="100"/>
                        </a:lnTo>
                        <a:lnTo>
                          <a:pt x="1106" y="95"/>
                        </a:lnTo>
                        <a:lnTo>
                          <a:pt x="1102" y="91"/>
                        </a:lnTo>
                        <a:lnTo>
                          <a:pt x="1099" y="89"/>
                        </a:lnTo>
                        <a:lnTo>
                          <a:pt x="1096" y="85"/>
                        </a:lnTo>
                        <a:lnTo>
                          <a:pt x="1094" y="82"/>
                        </a:lnTo>
                        <a:lnTo>
                          <a:pt x="1090" y="79"/>
                        </a:lnTo>
                        <a:lnTo>
                          <a:pt x="1086" y="76"/>
                        </a:lnTo>
                        <a:lnTo>
                          <a:pt x="1083" y="73"/>
                        </a:lnTo>
                        <a:lnTo>
                          <a:pt x="1080" y="71"/>
                        </a:lnTo>
                        <a:lnTo>
                          <a:pt x="1076" y="70"/>
                        </a:lnTo>
                        <a:lnTo>
                          <a:pt x="1074" y="67"/>
                        </a:lnTo>
                        <a:lnTo>
                          <a:pt x="1070" y="65"/>
                        </a:lnTo>
                        <a:lnTo>
                          <a:pt x="1065" y="64"/>
                        </a:lnTo>
                        <a:lnTo>
                          <a:pt x="1063" y="62"/>
                        </a:lnTo>
                        <a:lnTo>
                          <a:pt x="1060" y="60"/>
                        </a:lnTo>
                        <a:lnTo>
                          <a:pt x="1056" y="58"/>
                        </a:lnTo>
                        <a:lnTo>
                          <a:pt x="1051" y="56"/>
                        </a:lnTo>
                        <a:lnTo>
                          <a:pt x="1048" y="56"/>
                        </a:lnTo>
                        <a:lnTo>
                          <a:pt x="1044" y="53"/>
                        </a:lnTo>
                        <a:lnTo>
                          <a:pt x="1041" y="52"/>
                        </a:lnTo>
                        <a:lnTo>
                          <a:pt x="1037" y="51"/>
                        </a:lnTo>
                        <a:lnTo>
                          <a:pt x="1033" y="50"/>
                        </a:lnTo>
                        <a:lnTo>
                          <a:pt x="1030" y="48"/>
                        </a:lnTo>
                        <a:lnTo>
                          <a:pt x="1026" y="46"/>
                        </a:lnTo>
                        <a:lnTo>
                          <a:pt x="1022" y="45"/>
                        </a:lnTo>
                        <a:lnTo>
                          <a:pt x="1018" y="44"/>
                        </a:lnTo>
                        <a:lnTo>
                          <a:pt x="1014" y="43"/>
                        </a:lnTo>
                        <a:lnTo>
                          <a:pt x="1011" y="41"/>
                        </a:lnTo>
                        <a:lnTo>
                          <a:pt x="1007" y="39"/>
                        </a:lnTo>
                        <a:lnTo>
                          <a:pt x="1004" y="38"/>
                        </a:lnTo>
                        <a:lnTo>
                          <a:pt x="1001" y="38"/>
                        </a:lnTo>
                        <a:lnTo>
                          <a:pt x="1000" y="39"/>
                        </a:lnTo>
                        <a:lnTo>
                          <a:pt x="998" y="40"/>
                        </a:lnTo>
                        <a:lnTo>
                          <a:pt x="994" y="41"/>
                        </a:lnTo>
                        <a:lnTo>
                          <a:pt x="990" y="43"/>
                        </a:lnTo>
                        <a:lnTo>
                          <a:pt x="987" y="45"/>
                        </a:lnTo>
                        <a:lnTo>
                          <a:pt x="982" y="47"/>
                        </a:lnTo>
                        <a:lnTo>
                          <a:pt x="980" y="51"/>
                        </a:lnTo>
                        <a:lnTo>
                          <a:pt x="974" y="53"/>
                        </a:lnTo>
                        <a:lnTo>
                          <a:pt x="971" y="56"/>
                        </a:lnTo>
                        <a:lnTo>
                          <a:pt x="967" y="58"/>
                        </a:lnTo>
                        <a:lnTo>
                          <a:pt x="962" y="60"/>
                        </a:lnTo>
                        <a:lnTo>
                          <a:pt x="959" y="62"/>
                        </a:lnTo>
                        <a:lnTo>
                          <a:pt x="956" y="64"/>
                        </a:lnTo>
                        <a:lnTo>
                          <a:pt x="952" y="65"/>
                        </a:lnTo>
                        <a:lnTo>
                          <a:pt x="950" y="67"/>
                        </a:lnTo>
                        <a:lnTo>
                          <a:pt x="952" y="69"/>
                        </a:lnTo>
                        <a:lnTo>
                          <a:pt x="955" y="71"/>
                        </a:lnTo>
                        <a:lnTo>
                          <a:pt x="959" y="76"/>
                        </a:lnTo>
                        <a:lnTo>
                          <a:pt x="962" y="79"/>
                        </a:lnTo>
                        <a:lnTo>
                          <a:pt x="965" y="82"/>
                        </a:lnTo>
                        <a:lnTo>
                          <a:pt x="969" y="85"/>
                        </a:lnTo>
                        <a:lnTo>
                          <a:pt x="972" y="88"/>
                        </a:lnTo>
                        <a:lnTo>
                          <a:pt x="974" y="91"/>
                        </a:lnTo>
                        <a:lnTo>
                          <a:pt x="976" y="89"/>
                        </a:lnTo>
                        <a:lnTo>
                          <a:pt x="980" y="86"/>
                        </a:lnTo>
                        <a:lnTo>
                          <a:pt x="982" y="85"/>
                        </a:lnTo>
                        <a:lnTo>
                          <a:pt x="985" y="84"/>
                        </a:lnTo>
                        <a:lnTo>
                          <a:pt x="987" y="83"/>
                        </a:lnTo>
                        <a:lnTo>
                          <a:pt x="990" y="83"/>
                        </a:lnTo>
                        <a:lnTo>
                          <a:pt x="992" y="82"/>
                        </a:lnTo>
                        <a:lnTo>
                          <a:pt x="995" y="82"/>
                        </a:lnTo>
                        <a:lnTo>
                          <a:pt x="1000" y="82"/>
                        </a:lnTo>
                        <a:lnTo>
                          <a:pt x="1005" y="83"/>
                        </a:lnTo>
                        <a:lnTo>
                          <a:pt x="1010" y="84"/>
                        </a:lnTo>
                        <a:lnTo>
                          <a:pt x="1014" y="85"/>
                        </a:lnTo>
                        <a:lnTo>
                          <a:pt x="1018" y="86"/>
                        </a:lnTo>
                        <a:lnTo>
                          <a:pt x="1023" y="89"/>
                        </a:lnTo>
                        <a:lnTo>
                          <a:pt x="1026" y="91"/>
                        </a:lnTo>
                        <a:lnTo>
                          <a:pt x="1031" y="96"/>
                        </a:lnTo>
                        <a:lnTo>
                          <a:pt x="1035" y="98"/>
                        </a:lnTo>
                        <a:lnTo>
                          <a:pt x="1038" y="102"/>
                        </a:lnTo>
                        <a:lnTo>
                          <a:pt x="1043" y="104"/>
                        </a:lnTo>
                        <a:lnTo>
                          <a:pt x="1047" y="109"/>
                        </a:lnTo>
                        <a:lnTo>
                          <a:pt x="1042" y="109"/>
                        </a:lnTo>
                        <a:lnTo>
                          <a:pt x="1037" y="109"/>
                        </a:lnTo>
                        <a:lnTo>
                          <a:pt x="1032" y="109"/>
                        </a:lnTo>
                        <a:lnTo>
                          <a:pt x="1028" y="109"/>
                        </a:lnTo>
                        <a:lnTo>
                          <a:pt x="1022" y="109"/>
                        </a:lnTo>
                        <a:lnTo>
                          <a:pt x="1018" y="109"/>
                        </a:lnTo>
                        <a:lnTo>
                          <a:pt x="1012" y="109"/>
                        </a:lnTo>
                        <a:lnTo>
                          <a:pt x="1007" y="109"/>
                        </a:lnTo>
                        <a:lnTo>
                          <a:pt x="1003" y="108"/>
                        </a:lnTo>
                        <a:lnTo>
                          <a:pt x="998" y="108"/>
                        </a:lnTo>
                        <a:lnTo>
                          <a:pt x="992" y="108"/>
                        </a:lnTo>
                        <a:lnTo>
                          <a:pt x="987" y="108"/>
                        </a:lnTo>
                        <a:lnTo>
                          <a:pt x="982" y="108"/>
                        </a:lnTo>
                        <a:lnTo>
                          <a:pt x="978" y="108"/>
                        </a:lnTo>
                        <a:lnTo>
                          <a:pt x="973" y="108"/>
                        </a:lnTo>
                        <a:lnTo>
                          <a:pt x="968" y="108"/>
                        </a:lnTo>
                        <a:lnTo>
                          <a:pt x="965" y="107"/>
                        </a:lnTo>
                        <a:lnTo>
                          <a:pt x="962" y="107"/>
                        </a:lnTo>
                        <a:lnTo>
                          <a:pt x="960" y="107"/>
                        </a:lnTo>
                        <a:lnTo>
                          <a:pt x="958" y="107"/>
                        </a:lnTo>
                        <a:lnTo>
                          <a:pt x="954" y="107"/>
                        </a:lnTo>
                        <a:lnTo>
                          <a:pt x="952" y="107"/>
                        </a:lnTo>
                        <a:lnTo>
                          <a:pt x="949" y="107"/>
                        </a:lnTo>
                        <a:lnTo>
                          <a:pt x="947" y="107"/>
                        </a:lnTo>
                        <a:lnTo>
                          <a:pt x="944" y="107"/>
                        </a:lnTo>
                        <a:lnTo>
                          <a:pt x="942" y="107"/>
                        </a:lnTo>
                        <a:lnTo>
                          <a:pt x="940" y="107"/>
                        </a:lnTo>
                        <a:lnTo>
                          <a:pt x="936" y="107"/>
                        </a:lnTo>
                        <a:lnTo>
                          <a:pt x="931" y="107"/>
                        </a:lnTo>
                        <a:lnTo>
                          <a:pt x="927" y="107"/>
                        </a:lnTo>
                        <a:lnTo>
                          <a:pt x="924" y="107"/>
                        </a:lnTo>
                        <a:lnTo>
                          <a:pt x="921" y="107"/>
                        </a:lnTo>
                        <a:lnTo>
                          <a:pt x="918" y="107"/>
                        </a:lnTo>
                        <a:lnTo>
                          <a:pt x="916" y="107"/>
                        </a:lnTo>
                        <a:lnTo>
                          <a:pt x="914" y="107"/>
                        </a:lnTo>
                        <a:lnTo>
                          <a:pt x="910" y="107"/>
                        </a:lnTo>
                        <a:lnTo>
                          <a:pt x="908" y="107"/>
                        </a:lnTo>
                        <a:lnTo>
                          <a:pt x="905" y="107"/>
                        </a:lnTo>
                        <a:lnTo>
                          <a:pt x="903" y="105"/>
                        </a:lnTo>
                        <a:lnTo>
                          <a:pt x="899" y="105"/>
                        </a:lnTo>
                        <a:lnTo>
                          <a:pt x="897" y="105"/>
                        </a:lnTo>
                        <a:lnTo>
                          <a:pt x="895" y="105"/>
                        </a:lnTo>
                        <a:lnTo>
                          <a:pt x="892" y="105"/>
                        </a:lnTo>
                        <a:lnTo>
                          <a:pt x="889" y="105"/>
                        </a:lnTo>
                        <a:lnTo>
                          <a:pt x="886" y="105"/>
                        </a:lnTo>
                        <a:lnTo>
                          <a:pt x="884" y="105"/>
                        </a:lnTo>
                        <a:lnTo>
                          <a:pt x="880" y="104"/>
                        </a:lnTo>
                        <a:lnTo>
                          <a:pt x="877" y="104"/>
                        </a:lnTo>
                        <a:lnTo>
                          <a:pt x="873" y="104"/>
                        </a:lnTo>
                        <a:lnTo>
                          <a:pt x="870" y="104"/>
                        </a:lnTo>
                        <a:lnTo>
                          <a:pt x="866" y="104"/>
                        </a:lnTo>
                        <a:lnTo>
                          <a:pt x="863" y="104"/>
                        </a:lnTo>
                        <a:lnTo>
                          <a:pt x="858" y="104"/>
                        </a:lnTo>
                        <a:lnTo>
                          <a:pt x="855" y="104"/>
                        </a:lnTo>
                        <a:lnTo>
                          <a:pt x="852" y="104"/>
                        </a:lnTo>
                        <a:lnTo>
                          <a:pt x="848" y="104"/>
                        </a:lnTo>
                        <a:lnTo>
                          <a:pt x="845" y="104"/>
                        </a:lnTo>
                        <a:lnTo>
                          <a:pt x="840" y="104"/>
                        </a:lnTo>
                        <a:lnTo>
                          <a:pt x="838" y="104"/>
                        </a:lnTo>
                        <a:lnTo>
                          <a:pt x="834" y="104"/>
                        </a:lnTo>
                        <a:lnTo>
                          <a:pt x="831" y="104"/>
                        </a:lnTo>
                        <a:lnTo>
                          <a:pt x="827" y="104"/>
                        </a:lnTo>
                        <a:lnTo>
                          <a:pt x="826" y="100"/>
                        </a:lnTo>
                        <a:lnTo>
                          <a:pt x="826" y="96"/>
                        </a:lnTo>
                        <a:lnTo>
                          <a:pt x="825" y="91"/>
                        </a:lnTo>
                        <a:lnTo>
                          <a:pt x="823" y="89"/>
                        </a:lnTo>
                        <a:lnTo>
                          <a:pt x="822" y="84"/>
                        </a:lnTo>
                        <a:lnTo>
                          <a:pt x="822" y="81"/>
                        </a:lnTo>
                        <a:lnTo>
                          <a:pt x="821" y="76"/>
                        </a:lnTo>
                        <a:lnTo>
                          <a:pt x="821" y="73"/>
                        </a:lnTo>
                        <a:lnTo>
                          <a:pt x="818" y="73"/>
                        </a:lnTo>
                        <a:lnTo>
                          <a:pt x="814" y="76"/>
                        </a:lnTo>
                        <a:lnTo>
                          <a:pt x="810" y="76"/>
                        </a:lnTo>
                        <a:lnTo>
                          <a:pt x="807" y="78"/>
                        </a:lnTo>
                        <a:lnTo>
                          <a:pt x="803" y="78"/>
                        </a:lnTo>
                        <a:lnTo>
                          <a:pt x="800" y="78"/>
                        </a:lnTo>
                        <a:lnTo>
                          <a:pt x="797" y="76"/>
                        </a:lnTo>
                        <a:lnTo>
                          <a:pt x="795" y="76"/>
                        </a:lnTo>
                        <a:lnTo>
                          <a:pt x="793" y="75"/>
                        </a:lnTo>
                        <a:lnTo>
                          <a:pt x="790" y="73"/>
                        </a:lnTo>
                        <a:lnTo>
                          <a:pt x="787" y="71"/>
                        </a:lnTo>
                        <a:lnTo>
                          <a:pt x="784" y="70"/>
                        </a:lnTo>
                        <a:lnTo>
                          <a:pt x="780" y="66"/>
                        </a:lnTo>
                        <a:lnTo>
                          <a:pt x="775" y="62"/>
                        </a:lnTo>
                        <a:lnTo>
                          <a:pt x="772" y="59"/>
                        </a:lnTo>
                        <a:lnTo>
                          <a:pt x="770" y="56"/>
                        </a:lnTo>
                        <a:lnTo>
                          <a:pt x="766" y="53"/>
                        </a:lnTo>
                        <a:lnTo>
                          <a:pt x="765" y="51"/>
                        </a:lnTo>
                        <a:lnTo>
                          <a:pt x="761" y="46"/>
                        </a:lnTo>
                        <a:lnTo>
                          <a:pt x="756" y="41"/>
                        </a:lnTo>
                        <a:lnTo>
                          <a:pt x="753" y="39"/>
                        </a:lnTo>
                        <a:lnTo>
                          <a:pt x="751" y="38"/>
                        </a:lnTo>
                        <a:lnTo>
                          <a:pt x="748" y="35"/>
                        </a:lnTo>
                        <a:lnTo>
                          <a:pt x="745" y="34"/>
                        </a:lnTo>
                        <a:lnTo>
                          <a:pt x="742" y="33"/>
                        </a:lnTo>
                        <a:lnTo>
                          <a:pt x="739" y="33"/>
                        </a:lnTo>
                        <a:lnTo>
                          <a:pt x="737" y="32"/>
                        </a:lnTo>
                        <a:lnTo>
                          <a:pt x="733" y="32"/>
                        </a:lnTo>
                        <a:lnTo>
                          <a:pt x="729" y="37"/>
                        </a:lnTo>
                        <a:lnTo>
                          <a:pt x="726" y="41"/>
                        </a:lnTo>
                        <a:lnTo>
                          <a:pt x="724" y="46"/>
                        </a:lnTo>
                        <a:lnTo>
                          <a:pt x="721" y="52"/>
                        </a:lnTo>
                        <a:lnTo>
                          <a:pt x="720" y="56"/>
                        </a:lnTo>
                        <a:lnTo>
                          <a:pt x="720" y="62"/>
                        </a:lnTo>
                        <a:lnTo>
                          <a:pt x="721" y="66"/>
                        </a:lnTo>
                        <a:lnTo>
                          <a:pt x="723" y="71"/>
                        </a:lnTo>
                        <a:lnTo>
                          <a:pt x="724" y="73"/>
                        </a:lnTo>
                        <a:lnTo>
                          <a:pt x="726" y="79"/>
                        </a:lnTo>
                        <a:lnTo>
                          <a:pt x="729" y="83"/>
                        </a:lnTo>
                        <a:lnTo>
                          <a:pt x="732" y="86"/>
                        </a:lnTo>
                        <a:lnTo>
                          <a:pt x="734" y="91"/>
                        </a:lnTo>
                        <a:lnTo>
                          <a:pt x="739" y="94"/>
                        </a:lnTo>
                        <a:lnTo>
                          <a:pt x="744" y="97"/>
                        </a:lnTo>
                        <a:lnTo>
                          <a:pt x="749" y="102"/>
                        </a:lnTo>
                        <a:lnTo>
                          <a:pt x="744" y="102"/>
                        </a:lnTo>
                        <a:lnTo>
                          <a:pt x="742" y="102"/>
                        </a:lnTo>
                        <a:lnTo>
                          <a:pt x="739" y="102"/>
                        </a:lnTo>
                        <a:lnTo>
                          <a:pt x="737" y="102"/>
                        </a:lnTo>
                        <a:lnTo>
                          <a:pt x="733" y="101"/>
                        </a:lnTo>
                        <a:lnTo>
                          <a:pt x="730" y="101"/>
                        </a:lnTo>
                        <a:lnTo>
                          <a:pt x="726" y="101"/>
                        </a:lnTo>
                        <a:lnTo>
                          <a:pt x="724" y="101"/>
                        </a:lnTo>
                        <a:lnTo>
                          <a:pt x="721" y="101"/>
                        </a:lnTo>
                        <a:lnTo>
                          <a:pt x="719" y="101"/>
                        </a:lnTo>
                        <a:lnTo>
                          <a:pt x="715" y="101"/>
                        </a:lnTo>
                        <a:lnTo>
                          <a:pt x="713" y="101"/>
                        </a:lnTo>
                        <a:lnTo>
                          <a:pt x="710" y="101"/>
                        </a:lnTo>
                        <a:lnTo>
                          <a:pt x="707" y="101"/>
                        </a:lnTo>
                        <a:lnTo>
                          <a:pt x="704" y="101"/>
                        </a:lnTo>
                        <a:lnTo>
                          <a:pt x="701" y="101"/>
                        </a:lnTo>
                        <a:lnTo>
                          <a:pt x="699" y="100"/>
                        </a:lnTo>
                        <a:lnTo>
                          <a:pt x="695" y="100"/>
                        </a:lnTo>
                        <a:lnTo>
                          <a:pt x="693" y="100"/>
                        </a:lnTo>
                        <a:lnTo>
                          <a:pt x="689" y="100"/>
                        </a:lnTo>
                        <a:lnTo>
                          <a:pt x="687" y="100"/>
                        </a:lnTo>
                        <a:lnTo>
                          <a:pt x="683" y="100"/>
                        </a:lnTo>
                        <a:lnTo>
                          <a:pt x="681" y="100"/>
                        </a:lnTo>
                        <a:lnTo>
                          <a:pt x="679" y="100"/>
                        </a:lnTo>
                        <a:lnTo>
                          <a:pt x="676" y="100"/>
                        </a:lnTo>
                        <a:lnTo>
                          <a:pt x="673" y="100"/>
                        </a:lnTo>
                        <a:lnTo>
                          <a:pt x="669" y="100"/>
                        </a:lnTo>
                        <a:lnTo>
                          <a:pt x="667" y="100"/>
                        </a:lnTo>
                        <a:lnTo>
                          <a:pt x="664" y="100"/>
                        </a:lnTo>
                        <a:lnTo>
                          <a:pt x="662" y="100"/>
                        </a:lnTo>
                        <a:lnTo>
                          <a:pt x="659" y="100"/>
                        </a:lnTo>
                        <a:lnTo>
                          <a:pt x="656" y="100"/>
                        </a:lnTo>
                        <a:lnTo>
                          <a:pt x="661" y="96"/>
                        </a:lnTo>
                        <a:lnTo>
                          <a:pt x="666" y="91"/>
                        </a:lnTo>
                        <a:lnTo>
                          <a:pt x="670" y="86"/>
                        </a:lnTo>
                        <a:lnTo>
                          <a:pt x="675" y="82"/>
                        </a:lnTo>
                        <a:lnTo>
                          <a:pt x="676" y="79"/>
                        </a:lnTo>
                        <a:lnTo>
                          <a:pt x="679" y="76"/>
                        </a:lnTo>
                        <a:lnTo>
                          <a:pt x="679" y="72"/>
                        </a:lnTo>
                        <a:lnTo>
                          <a:pt x="681" y="70"/>
                        </a:lnTo>
                        <a:lnTo>
                          <a:pt x="682" y="66"/>
                        </a:lnTo>
                        <a:lnTo>
                          <a:pt x="683" y="63"/>
                        </a:lnTo>
                        <a:lnTo>
                          <a:pt x="685" y="59"/>
                        </a:lnTo>
                        <a:lnTo>
                          <a:pt x="686" y="56"/>
                        </a:lnTo>
                        <a:lnTo>
                          <a:pt x="683" y="53"/>
                        </a:lnTo>
                        <a:lnTo>
                          <a:pt x="680" y="52"/>
                        </a:lnTo>
                        <a:lnTo>
                          <a:pt x="677" y="51"/>
                        </a:lnTo>
                        <a:lnTo>
                          <a:pt x="674" y="51"/>
                        </a:lnTo>
                        <a:lnTo>
                          <a:pt x="670" y="50"/>
                        </a:lnTo>
                        <a:lnTo>
                          <a:pt x="668" y="50"/>
                        </a:lnTo>
                        <a:lnTo>
                          <a:pt x="664" y="50"/>
                        </a:lnTo>
                        <a:lnTo>
                          <a:pt x="662" y="50"/>
                        </a:lnTo>
                        <a:lnTo>
                          <a:pt x="659" y="48"/>
                        </a:lnTo>
                        <a:lnTo>
                          <a:pt x="656" y="48"/>
                        </a:lnTo>
                        <a:lnTo>
                          <a:pt x="651" y="50"/>
                        </a:lnTo>
                        <a:lnTo>
                          <a:pt x="649" y="50"/>
                        </a:lnTo>
                        <a:lnTo>
                          <a:pt x="645" y="50"/>
                        </a:lnTo>
                        <a:lnTo>
                          <a:pt x="643" y="51"/>
                        </a:lnTo>
                        <a:lnTo>
                          <a:pt x="640" y="51"/>
                        </a:lnTo>
                        <a:lnTo>
                          <a:pt x="636" y="52"/>
                        </a:lnTo>
                        <a:lnTo>
                          <a:pt x="632" y="52"/>
                        </a:lnTo>
                        <a:lnTo>
                          <a:pt x="630" y="52"/>
                        </a:lnTo>
                        <a:lnTo>
                          <a:pt x="625" y="52"/>
                        </a:lnTo>
                        <a:lnTo>
                          <a:pt x="623" y="53"/>
                        </a:lnTo>
                        <a:lnTo>
                          <a:pt x="619" y="53"/>
                        </a:lnTo>
                        <a:lnTo>
                          <a:pt x="616" y="53"/>
                        </a:lnTo>
                        <a:lnTo>
                          <a:pt x="612" y="53"/>
                        </a:lnTo>
                        <a:lnTo>
                          <a:pt x="610" y="53"/>
                        </a:lnTo>
                        <a:lnTo>
                          <a:pt x="607" y="52"/>
                        </a:lnTo>
                        <a:lnTo>
                          <a:pt x="604" y="52"/>
                        </a:lnTo>
                        <a:lnTo>
                          <a:pt x="600" y="51"/>
                        </a:lnTo>
                        <a:lnTo>
                          <a:pt x="598" y="51"/>
                        </a:lnTo>
                        <a:lnTo>
                          <a:pt x="594" y="48"/>
                        </a:lnTo>
                        <a:lnTo>
                          <a:pt x="592" y="47"/>
                        </a:lnTo>
                        <a:lnTo>
                          <a:pt x="589" y="46"/>
                        </a:lnTo>
                        <a:lnTo>
                          <a:pt x="586" y="44"/>
                        </a:lnTo>
                        <a:lnTo>
                          <a:pt x="585" y="46"/>
                        </a:lnTo>
                        <a:lnTo>
                          <a:pt x="585" y="48"/>
                        </a:lnTo>
                        <a:lnTo>
                          <a:pt x="584" y="51"/>
                        </a:lnTo>
                        <a:lnTo>
                          <a:pt x="583" y="53"/>
                        </a:lnTo>
                        <a:lnTo>
                          <a:pt x="583" y="56"/>
                        </a:lnTo>
                        <a:lnTo>
                          <a:pt x="581" y="60"/>
                        </a:lnTo>
                        <a:lnTo>
                          <a:pt x="580" y="64"/>
                        </a:lnTo>
                        <a:lnTo>
                          <a:pt x="580" y="69"/>
                        </a:lnTo>
                        <a:lnTo>
                          <a:pt x="579" y="72"/>
                        </a:lnTo>
                        <a:lnTo>
                          <a:pt x="579" y="76"/>
                        </a:lnTo>
                        <a:lnTo>
                          <a:pt x="578" y="81"/>
                        </a:lnTo>
                        <a:lnTo>
                          <a:pt x="577" y="85"/>
                        </a:lnTo>
                        <a:lnTo>
                          <a:pt x="577" y="89"/>
                        </a:lnTo>
                        <a:lnTo>
                          <a:pt x="577" y="92"/>
                        </a:lnTo>
                        <a:lnTo>
                          <a:pt x="575" y="97"/>
                        </a:lnTo>
                        <a:lnTo>
                          <a:pt x="575" y="101"/>
                        </a:lnTo>
                        <a:lnTo>
                          <a:pt x="572" y="101"/>
                        </a:lnTo>
                        <a:lnTo>
                          <a:pt x="570" y="101"/>
                        </a:lnTo>
                        <a:lnTo>
                          <a:pt x="567" y="101"/>
                        </a:lnTo>
                        <a:lnTo>
                          <a:pt x="564" y="101"/>
                        </a:lnTo>
                        <a:lnTo>
                          <a:pt x="560" y="101"/>
                        </a:lnTo>
                        <a:lnTo>
                          <a:pt x="556" y="101"/>
                        </a:lnTo>
                        <a:lnTo>
                          <a:pt x="554" y="101"/>
                        </a:lnTo>
                        <a:lnTo>
                          <a:pt x="552" y="101"/>
                        </a:lnTo>
                        <a:lnTo>
                          <a:pt x="549" y="101"/>
                        </a:lnTo>
                        <a:lnTo>
                          <a:pt x="546" y="101"/>
                        </a:lnTo>
                        <a:lnTo>
                          <a:pt x="542" y="101"/>
                        </a:lnTo>
                        <a:lnTo>
                          <a:pt x="540" y="101"/>
                        </a:lnTo>
                        <a:lnTo>
                          <a:pt x="536" y="101"/>
                        </a:lnTo>
                        <a:lnTo>
                          <a:pt x="534" y="101"/>
                        </a:lnTo>
                        <a:lnTo>
                          <a:pt x="532" y="101"/>
                        </a:lnTo>
                        <a:lnTo>
                          <a:pt x="529" y="101"/>
                        </a:lnTo>
                        <a:lnTo>
                          <a:pt x="526" y="101"/>
                        </a:lnTo>
                        <a:lnTo>
                          <a:pt x="523" y="101"/>
                        </a:lnTo>
                        <a:lnTo>
                          <a:pt x="520" y="101"/>
                        </a:lnTo>
                        <a:lnTo>
                          <a:pt x="516" y="101"/>
                        </a:lnTo>
                        <a:lnTo>
                          <a:pt x="514" y="101"/>
                        </a:lnTo>
                        <a:lnTo>
                          <a:pt x="511" y="101"/>
                        </a:lnTo>
                        <a:lnTo>
                          <a:pt x="509" y="101"/>
                        </a:lnTo>
                        <a:lnTo>
                          <a:pt x="507" y="101"/>
                        </a:lnTo>
                        <a:lnTo>
                          <a:pt x="503" y="101"/>
                        </a:lnTo>
                        <a:lnTo>
                          <a:pt x="501" y="101"/>
                        </a:lnTo>
                        <a:lnTo>
                          <a:pt x="497" y="101"/>
                        </a:lnTo>
                        <a:lnTo>
                          <a:pt x="495" y="101"/>
                        </a:lnTo>
                        <a:lnTo>
                          <a:pt x="492" y="101"/>
                        </a:lnTo>
                        <a:lnTo>
                          <a:pt x="490" y="101"/>
                        </a:lnTo>
                        <a:lnTo>
                          <a:pt x="486" y="101"/>
                        </a:lnTo>
                        <a:lnTo>
                          <a:pt x="484" y="102"/>
                        </a:lnTo>
                        <a:lnTo>
                          <a:pt x="482" y="102"/>
                        </a:lnTo>
                        <a:lnTo>
                          <a:pt x="478" y="102"/>
                        </a:lnTo>
                        <a:lnTo>
                          <a:pt x="476" y="102"/>
                        </a:lnTo>
                        <a:lnTo>
                          <a:pt x="473" y="102"/>
                        </a:lnTo>
                        <a:lnTo>
                          <a:pt x="471" y="102"/>
                        </a:lnTo>
                        <a:lnTo>
                          <a:pt x="469" y="102"/>
                        </a:lnTo>
                        <a:lnTo>
                          <a:pt x="466" y="102"/>
                        </a:lnTo>
                        <a:lnTo>
                          <a:pt x="463" y="102"/>
                        </a:lnTo>
                        <a:lnTo>
                          <a:pt x="460" y="102"/>
                        </a:lnTo>
                        <a:lnTo>
                          <a:pt x="457" y="102"/>
                        </a:lnTo>
                        <a:lnTo>
                          <a:pt x="456" y="102"/>
                        </a:lnTo>
                        <a:lnTo>
                          <a:pt x="453" y="102"/>
                        </a:lnTo>
                        <a:lnTo>
                          <a:pt x="447" y="102"/>
                        </a:lnTo>
                        <a:lnTo>
                          <a:pt x="443" y="102"/>
                        </a:lnTo>
                        <a:lnTo>
                          <a:pt x="440" y="102"/>
                        </a:lnTo>
                        <a:lnTo>
                          <a:pt x="437" y="102"/>
                        </a:lnTo>
                        <a:lnTo>
                          <a:pt x="434" y="102"/>
                        </a:lnTo>
                        <a:lnTo>
                          <a:pt x="432" y="102"/>
                        </a:lnTo>
                        <a:lnTo>
                          <a:pt x="427" y="102"/>
                        </a:lnTo>
                        <a:lnTo>
                          <a:pt x="422" y="102"/>
                        </a:lnTo>
                        <a:lnTo>
                          <a:pt x="416" y="102"/>
                        </a:lnTo>
                        <a:lnTo>
                          <a:pt x="413" y="103"/>
                        </a:lnTo>
                        <a:lnTo>
                          <a:pt x="407" y="103"/>
                        </a:lnTo>
                        <a:lnTo>
                          <a:pt x="402" y="104"/>
                        </a:lnTo>
                        <a:lnTo>
                          <a:pt x="405" y="100"/>
                        </a:lnTo>
                        <a:lnTo>
                          <a:pt x="405" y="97"/>
                        </a:lnTo>
                        <a:lnTo>
                          <a:pt x="407" y="94"/>
                        </a:lnTo>
                        <a:lnTo>
                          <a:pt x="408" y="91"/>
                        </a:lnTo>
                        <a:lnTo>
                          <a:pt x="408" y="86"/>
                        </a:lnTo>
                        <a:lnTo>
                          <a:pt x="409" y="84"/>
                        </a:lnTo>
                        <a:lnTo>
                          <a:pt x="408" y="82"/>
                        </a:lnTo>
                        <a:lnTo>
                          <a:pt x="408" y="78"/>
                        </a:lnTo>
                        <a:lnTo>
                          <a:pt x="407" y="76"/>
                        </a:lnTo>
                        <a:lnTo>
                          <a:pt x="405" y="73"/>
                        </a:lnTo>
                        <a:lnTo>
                          <a:pt x="403" y="71"/>
                        </a:lnTo>
                        <a:lnTo>
                          <a:pt x="402" y="69"/>
                        </a:lnTo>
                        <a:lnTo>
                          <a:pt x="399" y="67"/>
                        </a:lnTo>
                        <a:lnTo>
                          <a:pt x="395" y="66"/>
                        </a:lnTo>
                        <a:lnTo>
                          <a:pt x="392" y="66"/>
                        </a:lnTo>
                        <a:lnTo>
                          <a:pt x="387" y="67"/>
                        </a:lnTo>
                        <a:lnTo>
                          <a:pt x="383" y="71"/>
                        </a:lnTo>
                        <a:lnTo>
                          <a:pt x="381" y="73"/>
                        </a:lnTo>
                        <a:lnTo>
                          <a:pt x="378" y="76"/>
                        </a:lnTo>
                        <a:lnTo>
                          <a:pt x="375" y="79"/>
                        </a:lnTo>
                        <a:lnTo>
                          <a:pt x="375" y="83"/>
                        </a:lnTo>
                        <a:lnTo>
                          <a:pt x="375" y="86"/>
                        </a:lnTo>
                        <a:lnTo>
                          <a:pt x="375" y="89"/>
                        </a:lnTo>
                        <a:lnTo>
                          <a:pt x="375" y="94"/>
                        </a:lnTo>
                        <a:lnTo>
                          <a:pt x="375" y="96"/>
                        </a:lnTo>
                        <a:lnTo>
                          <a:pt x="375" y="100"/>
                        </a:lnTo>
                        <a:lnTo>
                          <a:pt x="375" y="102"/>
                        </a:lnTo>
                        <a:lnTo>
                          <a:pt x="376" y="104"/>
                        </a:lnTo>
                        <a:lnTo>
                          <a:pt x="373" y="104"/>
                        </a:lnTo>
                        <a:lnTo>
                          <a:pt x="369" y="104"/>
                        </a:lnTo>
                        <a:lnTo>
                          <a:pt x="365" y="104"/>
                        </a:lnTo>
                        <a:lnTo>
                          <a:pt x="363" y="104"/>
                        </a:lnTo>
                        <a:lnTo>
                          <a:pt x="360" y="104"/>
                        </a:lnTo>
                        <a:lnTo>
                          <a:pt x="357" y="104"/>
                        </a:lnTo>
                        <a:lnTo>
                          <a:pt x="355" y="104"/>
                        </a:lnTo>
                        <a:lnTo>
                          <a:pt x="351" y="104"/>
                        </a:lnTo>
                        <a:lnTo>
                          <a:pt x="348" y="104"/>
                        </a:lnTo>
                        <a:lnTo>
                          <a:pt x="344" y="104"/>
                        </a:lnTo>
                        <a:lnTo>
                          <a:pt x="342" y="104"/>
                        </a:lnTo>
                        <a:lnTo>
                          <a:pt x="339" y="104"/>
                        </a:lnTo>
                        <a:lnTo>
                          <a:pt x="337" y="104"/>
                        </a:lnTo>
                        <a:lnTo>
                          <a:pt x="333" y="104"/>
                        </a:lnTo>
                        <a:lnTo>
                          <a:pt x="330" y="104"/>
                        </a:lnTo>
                        <a:lnTo>
                          <a:pt x="327" y="104"/>
                        </a:lnTo>
                        <a:lnTo>
                          <a:pt x="324" y="104"/>
                        </a:lnTo>
                        <a:lnTo>
                          <a:pt x="322" y="104"/>
                        </a:lnTo>
                        <a:lnTo>
                          <a:pt x="319" y="104"/>
                        </a:lnTo>
                        <a:lnTo>
                          <a:pt x="317" y="104"/>
                        </a:lnTo>
                        <a:lnTo>
                          <a:pt x="313" y="104"/>
                        </a:lnTo>
                        <a:lnTo>
                          <a:pt x="311" y="104"/>
                        </a:lnTo>
                        <a:lnTo>
                          <a:pt x="307" y="104"/>
                        </a:lnTo>
                        <a:lnTo>
                          <a:pt x="305" y="104"/>
                        </a:lnTo>
                        <a:lnTo>
                          <a:pt x="303" y="104"/>
                        </a:lnTo>
                        <a:lnTo>
                          <a:pt x="299" y="104"/>
                        </a:lnTo>
                        <a:lnTo>
                          <a:pt x="297" y="104"/>
                        </a:lnTo>
                        <a:lnTo>
                          <a:pt x="294" y="104"/>
                        </a:lnTo>
                        <a:lnTo>
                          <a:pt x="288" y="104"/>
                        </a:lnTo>
                        <a:lnTo>
                          <a:pt x="284" y="105"/>
                        </a:lnTo>
                        <a:lnTo>
                          <a:pt x="281" y="105"/>
                        </a:lnTo>
                        <a:lnTo>
                          <a:pt x="279" y="105"/>
                        </a:lnTo>
                        <a:lnTo>
                          <a:pt x="276" y="105"/>
                        </a:lnTo>
                        <a:lnTo>
                          <a:pt x="273" y="105"/>
                        </a:lnTo>
                        <a:lnTo>
                          <a:pt x="268" y="105"/>
                        </a:lnTo>
                        <a:lnTo>
                          <a:pt x="263" y="105"/>
                        </a:lnTo>
                        <a:lnTo>
                          <a:pt x="259" y="105"/>
                        </a:lnTo>
                        <a:lnTo>
                          <a:pt x="253" y="105"/>
                        </a:lnTo>
                        <a:lnTo>
                          <a:pt x="249" y="105"/>
                        </a:lnTo>
                        <a:lnTo>
                          <a:pt x="246" y="105"/>
                        </a:lnTo>
                        <a:lnTo>
                          <a:pt x="241" y="105"/>
                        </a:lnTo>
                        <a:lnTo>
                          <a:pt x="235" y="105"/>
                        </a:lnTo>
                        <a:lnTo>
                          <a:pt x="230" y="105"/>
                        </a:lnTo>
                        <a:lnTo>
                          <a:pt x="227" y="105"/>
                        </a:lnTo>
                        <a:lnTo>
                          <a:pt x="223" y="105"/>
                        </a:lnTo>
                        <a:lnTo>
                          <a:pt x="218" y="105"/>
                        </a:lnTo>
                        <a:lnTo>
                          <a:pt x="215" y="105"/>
                        </a:lnTo>
                        <a:lnTo>
                          <a:pt x="210" y="105"/>
                        </a:lnTo>
                        <a:lnTo>
                          <a:pt x="204" y="104"/>
                        </a:lnTo>
                        <a:lnTo>
                          <a:pt x="198" y="104"/>
                        </a:lnTo>
                        <a:lnTo>
                          <a:pt x="192" y="104"/>
                        </a:lnTo>
                        <a:lnTo>
                          <a:pt x="187" y="104"/>
                        </a:lnTo>
                        <a:lnTo>
                          <a:pt x="182" y="104"/>
                        </a:lnTo>
                        <a:lnTo>
                          <a:pt x="176" y="104"/>
                        </a:lnTo>
                        <a:lnTo>
                          <a:pt x="170" y="104"/>
                        </a:lnTo>
                        <a:lnTo>
                          <a:pt x="165" y="104"/>
                        </a:lnTo>
                        <a:lnTo>
                          <a:pt x="159" y="103"/>
                        </a:lnTo>
                        <a:lnTo>
                          <a:pt x="153" y="102"/>
                        </a:lnTo>
                        <a:lnTo>
                          <a:pt x="148" y="102"/>
                        </a:lnTo>
                        <a:lnTo>
                          <a:pt x="144" y="102"/>
                        </a:lnTo>
                        <a:lnTo>
                          <a:pt x="138" y="102"/>
                        </a:lnTo>
                        <a:lnTo>
                          <a:pt x="134" y="102"/>
                        </a:lnTo>
                        <a:lnTo>
                          <a:pt x="128" y="102"/>
                        </a:lnTo>
                        <a:lnTo>
                          <a:pt x="125" y="102"/>
                        </a:lnTo>
                        <a:lnTo>
                          <a:pt x="119" y="102"/>
                        </a:lnTo>
                        <a:lnTo>
                          <a:pt x="114" y="101"/>
                        </a:lnTo>
                        <a:lnTo>
                          <a:pt x="109" y="100"/>
                        </a:lnTo>
                        <a:lnTo>
                          <a:pt x="104" y="100"/>
                        </a:lnTo>
                        <a:lnTo>
                          <a:pt x="100" y="100"/>
                        </a:lnTo>
                        <a:lnTo>
                          <a:pt x="96" y="100"/>
                        </a:lnTo>
                        <a:lnTo>
                          <a:pt x="91" y="100"/>
                        </a:lnTo>
                        <a:lnTo>
                          <a:pt x="88" y="100"/>
                        </a:lnTo>
                        <a:lnTo>
                          <a:pt x="83" y="100"/>
                        </a:lnTo>
                        <a:lnTo>
                          <a:pt x="78" y="98"/>
                        </a:lnTo>
                        <a:lnTo>
                          <a:pt x="75" y="97"/>
                        </a:lnTo>
                        <a:lnTo>
                          <a:pt x="71" y="97"/>
                        </a:lnTo>
                        <a:lnTo>
                          <a:pt x="68" y="97"/>
                        </a:lnTo>
                        <a:lnTo>
                          <a:pt x="64" y="97"/>
                        </a:lnTo>
                        <a:lnTo>
                          <a:pt x="61" y="97"/>
                        </a:lnTo>
                        <a:lnTo>
                          <a:pt x="57" y="97"/>
                        </a:lnTo>
                        <a:lnTo>
                          <a:pt x="53" y="97"/>
                        </a:lnTo>
                        <a:lnTo>
                          <a:pt x="50" y="96"/>
                        </a:lnTo>
                        <a:lnTo>
                          <a:pt x="46" y="96"/>
                        </a:lnTo>
                        <a:lnTo>
                          <a:pt x="44" y="96"/>
                        </a:lnTo>
                        <a:lnTo>
                          <a:pt x="40" y="95"/>
                        </a:lnTo>
                        <a:lnTo>
                          <a:pt x="38" y="94"/>
                        </a:lnTo>
                        <a:lnTo>
                          <a:pt x="34" y="94"/>
                        </a:lnTo>
                        <a:lnTo>
                          <a:pt x="33" y="94"/>
                        </a:lnTo>
                        <a:lnTo>
                          <a:pt x="30" y="94"/>
                        </a:lnTo>
                        <a:lnTo>
                          <a:pt x="26" y="94"/>
                        </a:lnTo>
                        <a:lnTo>
                          <a:pt x="24" y="94"/>
                        </a:lnTo>
                        <a:lnTo>
                          <a:pt x="23" y="94"/>
                        </a:lnTo>
                        <a:lnTo>
                          <a:pt x="18" y="91"/>
                        </a:lnTo>
                        <a:lnTo>
                          <a:pt x="14" y="91"/>
                        </a:lnTo>
                        <a:lnTo>
                          <a:pt x="11" y="91"/>
                        </a:lnTo>
                        <a:lnTo>
                          <a:pt x="7" y="91"/>
                        </a:lnTo>
                        <a:lnTo>
                          <a:pt x="5" y="91"/>
                        </a:lnTo>
                        <a:lnTo>
                          <a:pt x="2" y="91"/>
                        </a:lnTo>
                        <a:lnTo>
                          <a:pt x="0" y="91"/>
                        </a:lnTo>
                        <a:lnTo>
                          <a:pt x="13" y="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61" name="Freeform 49">
                    <a:extLst>
                      <a:ext uri="{FF2B5EF4-FFF2-40B4-BE49-F238E27FC236}">
                        <a16:creationId xmlns:a16="http://schemas.microsoft.com/office/drawing/2014/main" id="{B08F5FAB-ADBD-F944-AF8A-32E76D7632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20" y="1680"/>
                    <a:ext cx="12" cy="31"/>
                  </a:xfrm>
                  <a:custGeom>
                    <a:avLst/>
                    <a:gdLst>
                      <a:gd name="T0" fmla="*/ 0 w 36"/>
                      <a:gd name="T1" fmla="*/ 0 h 91"/>
                      <a:gd name="T2" fmla="*/ 0 w 36"/>
                      <a:gd name="T3" fmla="*/ 0 h 91"/>
                      <a:gd name="T4" fmla="*/ 0 w 36"/>
                      <a:gd name="T5" fmla="*/ 0 h 91"/>
                      <a:gd name="T6" fmla="*/ 0 w 36"/>
                      <a:gd name="T7" fmla="*/ 0 h 91"/>
                      <a:gd name="T8" fmla="*/ 0 w 36"/>
                      <a:gd name="T9" fmla="*/ 0 h 91"/>
                      <a:gd name="T10" fmla="*/ 0 w 36"/>
                      <a:gd name="T11" fmla="*/ 0 h 91"/>
                      <a:gd name="T12" fmla="*/ 0 w 36"/>
                      <a:gd name="T13" fmla="*/ 0 h 91"/>
                      <a:gd name="T14" fmla="*/ 0 w 36"/>
                      <a:gd name="T15" fmla="*/ 0 h 91"/>
                      <a:gd name="T16" fmla="*/ 0 w 36"/>
                      <a:gd name="T17" fmla="*/ 0 h 91"/>
                      <a:gd name="T18" fmla="*/ 0 w 36"/>
                      <a:gd name="T19" fmla="*/ 0 h 91"/>
                      <a:gd name="T20" fmla="*/ 0 w 36"/>
                      <a:gd name="T21" fmla="*/ 0 h 91"/>
                      <a:gd name="T22" fmla="*/ 0 w 36"/>
                      <a:gd name="T23" fmla="*/ 0 h 91"/>
                      <a:gd name="T24" fmla="*/ 0 w 36"/>
                      <a:gd name="T25" fmla="*/ 0 h 91"/>
                      <a:gd name="T26" fmla="*/ 0 w 36"/>
                      <a:gd name="T27" fmla="*/ 0 h 91"/>
                      <a:gd name="T28" fmla="*/ 0 w 36"/>
                      <a:gd name="T29" fmla="*/ 0 h 91"/>
                      <a:gd name="T30" fmla="*/ 0 w 36"/>
                      <a:gd name="T31" fmla="*/ 0 h 91"/>
                      <a:gd name="T32" fmla="*/ 0 w 36"/>
                      <a:gd name="T33" fmla="*/ 0 h 91"/>
                      <a:gd name="T34" fmla="*/ 0 w 36"/>
                      <a:gd name="T35" fmla="*/ 0 h 91"/>
                      <a:gd name="T36" fmla="*/ 0 w 36"/>
                      <a:gd name="T37" fmla="*/ 0 h 91"/>
                      <a:gd name="T38" fmla="*/ 0 w 36"/>
                      <a:gd name="T39" fmla="*/ 0 h 91"/>
                      <a:gd name="T40" fmla="*/ 0 w 36"/>
                      <a:gd name="T41" fmla="*/ 0 h 91"/>
                      <a:gd name="T42" fmla="*/ 0 w 36"/>
                      <a:gd name="T43" fmla="*/ 0 h 91"/>
                      <a:gd name="T44" fmla="*/ 0 w 36"/>
                      <a:gd name="T45" fmla="*/ 0 h 91"/>
                      <a:gd name="T46" fmla="*/ 0 w 36"/>
                      <a:gd name="T47" fmla="*/ 0 h 91"/>
                      <a:gd name="T48" fmla="*/ 0 w 36"/>
                      <a:gd name="T49" fmla="*/ 0 h 91"/>
                      <a:gd name="T50" fmla="*/ 0 w 36"/>
                      <a:gd name="T51" fmla="*/ 0 h 91"/>
                      <a:gd name="T52" fmla="*/ 0 w 36"/>
                      <a:gd name="T53" fmla="*/ 0 h 91"/>
                      <a:gd name="T54" fmla="*/ 0 w 36"/>
                      <a:gd name="T55" fmla="*/ 0 h 91"/>
                      <a:gd name="T56" fmla="*/ 0 w 36"/>
                      <a:gd name="T57" fmla="*/ 0 h 91"/>
                      <a:gd name="T58" fmla="*/ 0 w 36"/>
                      <a:gd name="T59" fmla="*/ 0 h 91"/>
                      <a:gd name="T60" fmla="*/ 0 w 36"/>
                      <a:gd name="T61" fmla="*/ 0 h 91"/>
                      <a:gd name="T62" fmla="*/ 0 w 36"/>
                      <a:gd name="T63" fmla="*/ 0 h 91"/>
                      <a:gd name="T64" fmla="*/ 0 w 36"/>
                      <a:gd name="T65" fmla="*/ 0 h 91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36"/>
                      <a:gd name="T100" fmla="*/ 0 h 91"/>
                      <a:gd name="T101" fmla="*/ 36 w 36"/>
                      <a:gd name="T102" fmla="*/ 91 h 91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36" h="91">
                        <a:moveTo>
                          <a:pt x="36" y="91"/>
                        </a:moveTo>
                        <a:lnTo>
                          <a:pt x="33" y="91"/>
                        </a:lnTo>
                        <a:lnTo>
                          <a:pt x="29" y="91"/>
                        </a:lnTo>
                        <a:lnTo>
                          <a:pt x="27" y="89"/>
                        </a:lnTo>
                        <a:lnTo>
                          <a:pt x="23" y="89"/>
                        </a:lnTo>
                        <a:lnTo>
                          <a:pt x="17" y="88"/>
                        </a:lnTo>
                        <a:lnTo>
                          <a:pt x="15" y="87"/>
                        </a:lnTo>
                        <a:lnTo>
                          <a:pt x="10" y="85"/>
                        </a:lnTo>
                        <a:lnTo>
                          <a:pt x="8" y="83"/>
                        </a:lnTo>
                        <a:lnTo>
                          <a:pt x="4" y="81"/>
                        </a:lnTo>
                        <a:lnTo>
                          <a:pt x="3" y="80"/>
                        </a:lnTo>
                        <a:lnTo>
                          <a:pt x="0" y="75"/>
                        </a:lnTo>
                        <a:lnTo>
                          <a:pt x="0" y="70"/>
                        </a:lnTo>
                        <a:lnTo>
                          <a:pt x="0" y="67"/>
                        </a:lnTo>
                        <a:lnTo>
                          <a:pt x="0" y="64"/>
                        </a:lnTo>
                        <a:lnTo>
                          <a:pt x="1" y="61"/>
                        </a:lnTo>
                        <a:lnTo>
                          <a:pt x="3" y="58"/>
                        </a:lnTo>
                        <a:lnTo>
                          <a:pt x="3" y="55"/>
                        </a:lnTo>
                        <a:lnTo>
                          <a:pt x="6" y="51"/>
                        </a:lnTo>
                        <a:lnTo>
                          <a:pt x="7" y="48"/>
                        </a:lnTo>
                        <a:lnTo>
                          <a:pt x="9" y="45"/>
                        </a:lnTo>
                        <a:lnTo>
                          <a:pt x="11" y="41"/>
                        </a:lnTo>
                        <a:lnTo>
                          <a:pt x="13" y="37"/>
                        </a:lnTo>
                        <a:lnTo>
                          <a:pt x="15" y="34"/>
                        </a:lnTo>
                        <a:lnTo>
                          <a:pt x="19" y="30"/>
                        </a:lnTo>
                        <a:lnTo>
                          <a:pt x="20" y="26"/>
                        </a:lnTo>
                        <a:lnTo>
                          <a:pt x="23" y="23"/>
                        </a:lnTo>
                        <a:lnTo>
                          <a:pt x="26" y="19"/>
                        </a:lnTo>
                        <a:lnTo>
                          <a:pt x="28" y="15"/>
                        </a:lnTo>
                        <a:lnTo>
                          <a:pt x="30" y="12"/>
                        </a:lnTo>
                        <a:lnTo>
                          <a:pt x="32" y="7"/>
                        </a:lnTo>
                        <a:lnTo>
                          <a:pt x="33" y="4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5" y="6"/>
                        </a:lnTo>
                        <a:lnTo>
                          <a:pt x="35" y="10"/>
                        </a:lnTo>
                        <a:lnTo>
                          <a:pt x="35" y="12"/>
                        </a:lnTo>
                        <a:lnTo>
                          <a:pt x="35" y="15"/>
                        </a:lnTo>
                        <a:lnTo>
                          <a:pt x="35" y="17"/>
                        </a:lnTo>
                        <a:lnTo>
                          <a:pt x="35" y="20"/>
                        </a:lnTo>
                        <a:lnTo>
                          <a:pt x="35" y="23"/>
                        </a:lnTo>
                        <a:lnTo>
                          <a:pt x="35" y="26"/>
                        </a:lnTo>
                        <a:lnTo>
                          <a:pt x="35" y="30"/>
                        </a:lnTo>
                        <a:lnTo>
                          <a:pt x="35" y="32"/>
                        </a:lnTo>
                        <a:lnTo>
                          <a:pt x="35" y="35"/>
                        </a:lnTo>
                        <a:lnTo>
                          <a:pt x="35" y="37"/>
                        </a:lnTo>
                        <a:lnTo>
                          <a:pt x="35" y="41"/>
                        </a:lnTo>
                        <a:lnTo>
                          <a:pt x="35" y="43"/>
                        </a:lnTo>
                        <a:lnTo>
                          <a:pt x="35" y="47"/>
                        </a:lnTo>
                        <a:lnTo>
                          <a:pt x="35" y="49"/>
                        </a:lnTo>
                        <a:lnTo>
                          <a:pt x="35" y="53"/>
                        </a:lnTo>
                        <a:lnTo>
                          <a:pt x="35" y="55"/>
                        </a:lnTo>
                        <a:lnTo>
                          <a:pt x="35" y="57"/>
                        </a:lnTo>
                        <a:lnTo>
                          <a:pt x="35" y="61"/>
                        </a:lnTo>
                        <a:lnTo>
                          <a:pt x="35" y="63"/>
                        </a:lnTo>
                        <a:lnTo>
                          <a:pt x="35" y="67"/>
                        </a:lnTo>
                        <a:lnTo>
                          <a:pt x="35" y="69"/>
                        </a:lnTo>
                        <a:lnTo>
                          <a:pt x="35" y="72"/>
                        </a:lnTo>
                        <a:lnTo>
                          <a:pt x="35" y="75"/>
                        </a:lnTo>
                        <a:lnTo>
                          <a:pt x="35" y="77"/>
                        </a:lnTo>
                        <a:lnTo>
                          <a:pt x="35" y="80"/>
                        </a:lnTo>
                        <a:lnTo>
                          <a:pt x="35" y="82"/>
                        </a:lnTo>
                        <a:lnTo>
                          <a:pt x="35" y="86"/>
                        </a:lnTo>
                        <a:lnTo>
                          <a:pt x="35" y="88"/>
                        </a:lnTo>
                        <a:lnTo>
                          <a:pt x="36" y="9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62" name="Freeform 50">
                    <a:extLst>
                      <a:ext uri="{FF2B5EF4-FFF2-40B4-BE49-F238E27FC236}">
                        <a16:creationId xmlns:a16="http://schemas.microsoft.com/office/drawing/2014/main" id="{0295F5A4-7746-6346-989C-4A941D8CF5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2" y="1599"/>
                    <a:ext cx="223" cy="177"/>
                  </a:xfrm>
                  <a:custGeom>
                    <a:avLst/>
                    <a:gdLst>
                      <a:gd name="T0" fmla="*/ 0 w 667"/>
                      <a:gd name="T1" fmla="*/ 0 h 531"/>
                      <a:gd name="T2" fmla="*/ 0 w 667"/>
                      <a:gd name="T3" fmla="*/ 0 h 531"/>
                      <a:gd name="T4" fmla="*/ 0 w 667"/>
                      <a:gd name="T5" fmla="*/ 0 h 531"/>
                      <a:gd name="T6" fmla="*/ 0 w 667"/>
                      <a:gd name="T7" fmla="*/ 0 h 531"/>
                      <a:gd name="T8" fmla="*/ 0 w 667"/>
                      <a:gd name="T9" fmla="*/ 0 h 531"/>
                      <a:gd name="T10" fmla="*/ 0 w 667"/>
                      <a:gd name="T11" fmla="*/ 0 h 531"/>
                      <a:gd name="T12" fmla="*/ 0 w 667"/>
                      <a:gd name="T13" fmla="*/ 0 h 531"/>
                      <a:gd name="T14" fmla="*/ 0 w 667"/>
                      <a:gd name="T15" fmla="*/ 0 h 531"/>
                      <a:gd name="T16" fmla="*/ 0 w 667"/>
                      <a:gd name="T17" fmla="*/ 0 h 531"/>
                      <a:gd name="T18" fmla="*/ 0 w 667"/>
                      <a:gd name="T19" fmla="*/ 0 h 531"/>
                      <a:gd name="T20" fmla="*/ 0 w 667"/>
                      <a:gd name="T21" fmla="*/ 0 h 531"/>
                      <a:gd name="T22" fmla="*/ 0 w 667"/>
                      <a:gd name="T23" fmla="*/ 0 h 531"/>
                      <a:gd name="T24" fmla="*/ 0 w 667"/>
                      <a:gd name="T25" fmla="*/ 0 h 531"/>
                      <a:gd name="T26" fmla="*/ 0 w 667"/>
                      <a:gd name="T27" fmla="*/ 0 h 531"/>
                      <a:gd name="T28" fmla="*/ 0 w 667"/>
                      <a:gd name="T29" fmla="*/ 0 h 531"/>
                      <a:gd name="T30" fmla="*/ 0 w 667"/>
                      <a:gd name="T31" fmla="*/ 0 h 531"/>
                      <a:gd name="T32" fmla="*/ 0 w 667"/>
                      <a:gd name="T33" fmla="*/ 0 h 531"/>
                      <a:gd name="T34" fmla="*/ 0 w 667"/>
                      <a:gd name="T35" fmla="*/ 0 h 531"/>
                      <a:gd name="T36" fmla="*/ 0 w 667"/>
                      <a:gd name="T37" fmla="*/ 0 h 531"/>
                      <a:gd name="T38" fmla="*/ 0 w 667"/>
                      <a:gd name="T39" fmla="*/ 0 h 531"/>
                      <a:gd name="T40" fmla="*/ 0 w 667"/>
                      <a:gd name="T41" fmla="*/ 0 h 531"/>
                      <a:gd name="T42" fmla="*/ 0 w 667"/>
                      <a:gd name="T43" fmla="*/ 0 h 531"/>
                      <a:gd name="T44" fmla="*/ 0 w 667"/>
                      <a:gd name="T45" fmla="*/ 0 h 531"/>
                      <a:gd name="T46" fmla="*/ 0 w 667"/>
                      <a:gd name="T47" fmla="*/ 0 h 531"/>
                      <a:gd name="T48" fmla="*/ 0 w 667"/>
                      <a:gd name="T49" fmla="*/ 0 h 531"/>
                      <a:gd name="T50" fmla="*/ 0 w 667"/>
                      <a:gd name="T51" fmla="*/ 0 h 531"/>
                      <a:gd name="T52" fmla="*/ 0 w 667"/>
                      <a:gd name="T53" fmla="*/ 0 h 531"/>
                      <a:gd name="T54" fmla="*/ 0 w 667"/>
                      <a:gd name="T55" fmla="*/ 0 h 531"/>
                      <a:gd name="T56" fmla="*/ 0 w 667"/>
                      <a:gd name="T57" fmla="*/ 0 h 531"/>
                      <a:gd name="T58" fmla="*/ 0 w 667"/>
                      <a:gd name="T59" fmla="*/ 0 h 531"/>
                      <a:gd name="T60" fmla="*/ 0 w 667"/>
                      <a:gd name="T61" fmla="*/ 0 h 531"/>
                      <a:gd name="T62" fmla="*/ 0 w 667"/>
                      <a:gd name="T63" fmla="*/ 0 h 531"/>
                      <a:gd name="T64" fmla="*/ 0 w 667"/>
                      <a:gd name="T65" fmla="*/ 0 h 531"/>
                      <a:gd name="T66" fmla="*/ 0 w 667"/>
                      <a:gd name="T67" fmla="*/ 0 h 531"/>
                      <a:gd name="T68" fmla="*/ 0 w 667"/>
                      <a:gd name="T69" fmla="*/ 0 h 531"/>
                      <a:gd name="T70" fmla="*/ 0 w 667"/>
                      <a:gd name="T71" fmla="*/ 0 h 531"/>
                      <a:gd name="T72" fmla="*/ 0 w 667"/>
                      <a:gd name="T73" fmla="*/ 0 h 531"/>
                      <a:gd name="T74" fmla="*/ 0 w 667"/>
                      <a:gd name="T75" fmla="*/ 0 h 531"/>
                      <a:gd name="T76" fmla="*/ 0 w 667"/>
                      <a:gd name="T77" fmla="*/ 0 h 531"/>
                      <a:gd name="T78" fmla="*/ 0 w 667"/>
                      <a:gd name="T79" fmla="*/ 0 h 531"/>
                      <a:gd name="T80" fmla="*/ 0 w 667"/>
                      <a:gd name="T81" fmla="*/ 0 h 531"/>
                      <a:gd name="T82" fmla="*/ 0 w 667"/>
                      <a:gd name="T83" fmla="*/ 0 h 531"/>
                      <a:gd name="T84" fmla="*/ 0 w 667"/>
                      <a:gd name="T85" fmla="*/ 0 h 531"/>
                      <a:gd name="T86" fmla="*/ 0 w 667"/>
                      <a:gd name="T87" fmla="*/ 0 h 531"/>
                      <a:gd name="T88" fmla="*/ 0 w 667"/>
                      <a:gd name="T89" fmla="*/ 0 h 531"/>
                      <a:gd name="T90" fmla="*/ 0 w 667"/>
                      <a:gd name="T91" fmla="*/ 0 h 531"/>
                      <a:gd name="T92" fmla="*/ 0 w 667"/>
                      <a:gd name="T93" fmla="*/ 0 h 531"/>
                      <a:gd name="T94" fmla="*/ 0 w 667"/>
                      <a:gd name="T95" fmla="*/ 0 h 531"/>
                      <a:gd name="T96" fmla="*/ 0 w 667"/>
                      <a:gd name="T97" fmla="*/ 0 h 531"/>
                      <a:gd name="T98" fmla="*/ 0 w 667"/>
                      <a:gd name="T99" fmla="*/ 0 h 531"/>
                      <a:gd name="T100" fmla="*/ 0 w 667"/>
                      <a:gd name="T101" fmla="*/ 0 h 531"/>
                      <a:gd name="T102" fmla="*/ 0 w 667"/>
                      <a:gd name="T103" fmla="*/ 0 h 531"/>
                      <a:gd name="T104" fmla="*/ 0 w 667"/>
                      <a:gd name="T105" fmla="*/ 0 h 531"/>
                      <a:gd name="T106" fmla="*/ 0 w 667"/>
                      <a:gd name="T107" fmla="*/ 0 h 531"/>
                      <a:gd name="T108" fmla="*/ 0 w 667"/>
                      <a:gd name="T109" fmla="*/ 0 h 531"/>
                      <a:gd name="T110" fmla="*/ 0 w 667"/>
                      <a:gd name="T111" fmla="*/ 0 h 531"/>
                      <a:gd name="T112" fmla="*/ 0 w 667"/>
                      <a:gd name="T113" fmla="*/ 0 h 531"/>
                      <a:gd name="T114" fmla="*/ 0 w 667"/>
                      <a:gd name="T115" fmla="*/ 0 h 531"/>
                      <a:gd name="T116" fmla="*/ 0 w 667"/>
                      <a:gd name="T117" fmla="*/ 0 h 531"/>
                      <a:gd name="T118" fmla="*/ 0 w 667"/>
                      <a:gd name="T119" fmla="*/ 0 h 531"/>
                      <a:gd name="T120" fmla="*/ 0 w 667"/>
                      <a:gd name="T121" fmla="*/ 0 h 531"/>
                      <a:gd name="T122" fmla="*/ 0 w 667"/>
                      <a:gd name="T123" fmla="*/ 0 h 531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667"/>
                      <a:gd name="T187" fmla="*/ 0 h 531"/>
                      <a:gd name="T188" fmla="*/ 667 w 667"/>
                      <a:gd name="T189" fmla="*/ 531 h 531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667" h="531">
                        <a:moveTo>
                          <a:pt x="22" y="4"/>
                        </a:moveTo>
                        <a:lnTo>
                          <a:pt x="105" y="26"/>
                        </a:lnTo>
                        <a:lnTo>
                          <a:pt x="105" y="27"/>
                        </a:lnTo>
                        <a:lnTo>
                          <a:pt x="105" y="29"/>
                        </a:lnTo>
                        <a:lnTo>
                          <a:pt x="104" y="30"/>
                        </a:lnTo>
                        <a:lnTo>
                          <a:pt x="104" y="33"/>
                        </a:lnTo>
                        <a:lnTo>
                          <a:pt x="104" y="35"/>
                        </a:lnTo>
                        <a:lnTo>
                          <a:pt x="104" y="38"/>
                        </a:lnTo>
                        <a:lnTo>
                          <a:pt x="104" y="41"/>
                        </a:lnTo>
                        <a:lnTo>
                          <a:pt x="104" y="45"/>
                        </a:lnTo>
                        <a:lnTo>
                          <a:pt x="102" y="48"/>
                        </a:lnTo>
                        <a:lnTo>
                          <a:pt x="101" y="53"/>
                        </a:lnTo>
                        <a:lnTo>
                          <a:pt x="101" y="54"/>
                        </a:lnTo>
                        <a:lnTo>
                          <a:pt x="101" y="57"/>
                        </a:lnTo>
                        <a:lnTo>
                          <a:pt x="101" y="59"/>
                        </a:lnTo>
                        <a:lnTo>
                          <a:pt x="101" y="62"/>
                        </a:lnTo>
                        <a:lnTo>
                          <a:pt x="101" y="65"/>
                        </a:lnTo>
                        <a:lnTo>
                          <a:pt x="101" y="67"/>
                        </a:lnTo>
                        <a:lnTo>
                          <a:pt x="101" y="71"/>
                        </a:lnTo>
                        <a:lnTo>
                          <a:pt x="101" y="73"/>
                        </a:lnTo>
                        <a:lnTo>
                          <a:pt x="100" y="76"/>
                        </a:lnTo>
                        <a:lnTo>
                          <a:pt x="99" y="79"/>
                        </a:lnTo>
                        <a:lnTo>
                          <a:pt x="99" y="81"/>
                        </a:lnTo>
                        <a:lnTo>
                          <a:pt x="99" y="85"/>
                        </a:lnTo>
                        <a:lnTo>
                          <a:pt x="99" y="87"/>
                        </a:lnTo>
                        <a:lnTo>
                          <a:pt x="99" y="90"/>
                        </a:lnTo>
                        <a:lnTo>
                          <a:pt x="99" y="95"/>
                        </a:lnTo>
                        <a:lnTo>
                          <a:pt x="99" y="97"/>
                        </a:lnTo>
                        <a:lnTo>
                          <a:pt x="98" y="100"/>
                        </a:lnTo>
                        <a:lnTo>
                          <a:pt x="97" y="105"/>
                        </a:lnTo>
                        <a:lnTo>
                          <a:pt x="97" y="108"/>
                        </a:lnTo>
                        <a:lnTo>
                          <a:pt x="97" y="112"/>
                        </a:lnTo>
                        <a:lnTo>
                          <a:pt x="97" y="115"/>
                        </a:lnTo>
                        <a:lnTo>
                          <a:pt x="97" y="119"/>
                        </a:lnTo>
                        <a:lnTo>
                          <a:pt x="97" y="123"/>
                        </a:lnTo>
                        <a:lnTo>
                          <a:pt x="97" y="128"/>
                        </a:lnTo>
                        <a:lnTo>
                          <a:pt x="95" y="131"/>
                        </a:lnTo>
                        <a:lnTo>
                          <a:pt x="94" y="135"/>
                        </a:lnTo>
                        <a:lnTo>
                          <a:pt x="94" y="138"/>
                        </a:lnTo>
                        <a:lnTo>
                          <a:pt x="94" y="143"/>
                        </a:lnTo>
                        <a:lnTo>
                          <a:pt x="94" y="148"/>
                        </a:lnTo>
                        <a:lnTo>
                          <a:pt x="94" y="152"/>
                        </a:lnTo>
                        <a:lnTo>
                          <a:pt x="93" y="156"/>
                        </a:lnTo>
                        <a:lnTo>
                          <a:pt x="93" y="161"/>
                        </a:lnTo>
                        <a:lnTo>
                          <a:pt x="92" y="165"/>
                        </a:lnTo>
                        <a:lnTo>
                          <a:pt x="92" y="169"/>
                        </a:lnTo>
                        <a:lnTo>
                          <a:pt x="91" y="173"/>
                        </a:lnTo>
                        <a:lnTo>
                          <a:pt x="91" y="179"/>
                        </a:lnTo>
                        <a:lnTo>
                          <a:pt x="91" y="182"/>
                        </a:lnTo>
                        <a:lnTo>
                          <a:pt x="91" y="187"/>
                        </a:lnTo>
                        <a:lnTo>
                          <a:pt x="91" y="192"/>
                        </a:lnTo>
                        <a:lnTo>
                          <a:pt x="91" y="198"/>
                        </a:lnTo>
                        <a:lnTo>
                          <a:pt x="89" y="201"/>
                        </a:lnTo>
                        <a:lnTo>
                          <a:pt x="89" y="207"/>
                        </a:lnTo>
                        <a:lnTo>
                          <a:pt x="89" y="211"/>
                        </a:lnTo>
                        <a:lnTo>
                          <a:pt x="89" y="217"/>
                        </a:lnTo>
                        <a:lnTo>
                          <a:pt x="88" y="214"/>
                        </a:lnTo>
                        <a:lnTo>
                          <a:pt x="86" y="211"/>
                        </a:lnTo>
                        <a:lnTo>
                          <a:pt x="83" y="207"/>
                        </a:lnTo>
                        <a:lnTo>
                          <a:pt x="80" y="205"/>
                        </a:lnTo>
                        <a:lnTo>
                          <a:pt x="76" y="201"/>
                        </a:lnTo>
                        <a:lnTo>
                          <a:pt x="70" y="199"/>
                        </a:lnTo>
                        <a:lnTo>
                          <a:pt x="68" y="198"/>
                        </a:lnTo>
                        <a:lnTo>
                          <a:pt x="66" y="197"/>
                        </a:lnTo>
                        <a:lnTo>
                          <a:pt x="63" y="197"/>
                        </a:lnTo>
                        <a:lnTo>
                          <a:pt x="61" y="195"/>
                        </a:lnTo>
                        <a:lnTo>
                          <a:pt x="60" y="197"/>
                        </a:lnTo>
                        <a:lnTo>
                          <a:pt x="59" y="199"/>
                        </a:lnTo>
                        <a:lnTo>
                          <a:pt x="59" y="201"/>
                        </a:lnTo>
                        <a:lnTo>
                          <a:pt x="57" y="206"/>
                        </a:lnTo>
                        <a:lnTo>
                          <a:pt x="56" y="208"/>
                        </a:lnTo>
                        <a:lnTo>
                          <a:pt x="55" y="213"/>
                        </a:lnTo>
                        <a:lnTo>
                          <a:pt x="54" y="218"/>
                        </a:lnTo>
                        <a:lnTo>
                          <a:pt x="54" y="222"/>
                        </a:lnTo>
                        <a:lnTo>
                          <a:pt x="53" y="226"/>
                        </a:lnTo>
                        <a:lnTo>
                          <a:pt x="53" y="231"/>
                        </a:lnTo>
                        <a:lnTo>
                          <a:pt x="53" y="235"/>
                        </a:lnTo>
                        <a:lnTo>
                          <a:pt x="53" y="239"/>
                        </a:lnTo>
                        <a:lnTo>
                          <a:pt x="53" y="243"/>
                        </a:lnTo>
                        <a:lnTo>
                          <a:pt x="53" y="246"/>
                        </a:lnTo>
                        <a:lnTo>
                          <a:pt x="54" y="250"/>
                        </a:lnTo>
                        <a:lnTo>
                          <a:pt x="56" y="254"/>
                        </a:lnTo>
                        <a:lnTo>
                          <a:pt x="51" y="255"/>
                        </a:lnTo>
                        <a:lnTo>
                          <a:pt x="48" y="257"/>
                        </a:lnTo>
                        <a:lnTo>
                          <a:pt x="44" y="257"/>
                        </a:lnTo>
                        <a:lnTo>
                          <a:pt x="41" y="260"/>
                        </a:lnTo>
                        <a:lnTo>
                          <a:pt x="38" y="262"/>
                        </a:lnTo>
                        <a:lnTo>
                          <a:pt x="35" y="263"/>
                        </a:lnTo>
                        <a:lnTo>
                          <a:pt x="32" y="264"/>
                        </a:lnTo>
                        <a:lnTo>
                          <a:pt x="30" y="267"/>
                        </a:lnTo>
                        <a:lnTo>
                          <a:pt x="25" y="271"/>
                        </a:lnTo>
                        <a:lnTo>
                          <a:pt x="22" y="275"/>
                        </a:lnTo>
                        <a:lnTo>
                          <a:pt x="19" y="280"/>
                        </a:lnTo>
                        <a:lnTo>
                          <a:pt x="17" y="284"/>
                        </a:lnTo>
                        <a:lnTo>
                          <a:pt x="15" y="289"/>
                        </a:lnTo>
                        <a:lnTo>
                          <a:pt x="13" y="294"/>
                        </a:lnTo>
                        <a:lnTo>
                          <a:pt x="12" y="299"/>
                        </a:lnTo>
                        <a:lnTo>
                          <a:pt x="12" y="303"/>
                        </a:lnTo>
                        <a:lnTo>
                          <a:pt x="12" y="306"/>
                        </a:lnTo>
                        <a:lnTo>
                          <a:pt x="12" y="308"/>
                        </a:lnTo>
                        <a:lnTo>
                          <a:pt x="12" y="312"/>
                        </a:lnTo>
                        <a:lnTo>
                          <a:pt x="13" y="314"/>
                        </a:lnTo>
                        <a:lnTo>
                          <a:pt x="13" y="317"/>
                        </a:lnTo>
                        <a:lnTo>
                          <a:pt x="15" y="319"/>
                        </a:lnTo>
                        <a:lnTo>
                          <a:pt x="15" y="322"/>
                        </a:lnTo>
                        <a:lnTo>
                          <a:pt x="17" y="325"/>
                        </a:lnTo>
                        <a:lnTo>
                          <a:pt x="18" y="330"/>
                        </a:lnTo>
                        <a:lnTo>
                          <a:pt x="21" y="336"/>
                        </a:lnTo>
                        <a:lnTo>
                          <a:pt x="21" y="338"/>
                        </a:lnTo>
                        <a:lnTo>
                          <a:pt x="23" y="340"/>
                        </a:lnTo>
                        <a:lnTo>
                          <a:pt x="24" y="343"/>
                        </a:lnTo>
                        <a:lnTo>
                          <a:pt x="25" y="345"/>
                        </a:lnTo>
                        <a:lnTo>
                          <a:pt x="28" y="351"/>
                        </a:lnTo>
                        <a:lnTo>
                          <a:pt x="31" y="356"/>
                        </a:lnTo>
                        <a:lnTo>
                          <a:pt x="32" y="358"/>
                        </a:lnTo>
                        <a:lnTo>
                          <a:pt x="35" y="360"/>
                        </a:lnTo>
                        <a:lnTo>
                          <a:pt x="36" y="364"/>
                        </a:lnTo>
                        <a:lnTo>
                          <a:pt x="38" y="368"/>
                        </a:lnTo>
                        <a:lnTo>
                          <a:pt x="42" y="372"/>
                        </a:lnTo>
                        <a:lnTo>
                          <a:pt x="45" y="376"/>
                        </a:lnTo>
                        <a:lnTo>
                          <a:pt x="49" y="381"/>
                        </a:lnTo>
                        <a:lnTo>
                          <a:pt x="53" y="387"/>
                        </a:lnTo>
                        <a:lnTo>
                          <a:pt x="56" y="391"/>
                        </a:lnTo>
                        <a:lnTo>
                          <a:pt x="60" y="396"/>
                        </a:lnTo>
                        <a:lnTo>
                          <a:pt x="63" y="400"/>
                        </a:lnTo>
                        <a:lnTo>
                          <a:pt x="67" y="404"/>
                        </a:lnTo>
                        <a:lnTo>
                          <a:pt x="68" y="401"/>
                        </a:lnTo>
                        <a:lnTo>
                          <a:pt x="70" y="396"/>
                        </a:lnTo>
                        <a:lnTo>
                          <a:pt x="73" y="394"/>
                        </a:lnTo>
                        <a:lnTo>
                          <a:pt x="74" y="391"/>
                        </a:lnTo>
                        <a:lnTo>
                          <a:pt x="76" y="388"/>
                        </a:lnTo>
                        <a:lnTo>
                          <a:pt x="78" y="384"/>
                        </a:lnTo>
                        <a:lnTo>
                          <a:pt x="79" y="381"/>
                        </a:lnTo>
                        <a:lnTo>
                          <a:pt x="81" y="378"/>
                        </a:lnTo>
                        <a:lnTo>
                          <a:pt x="81" y="374"/>
                        </a:lnTo>
                        <a:lnTo>
                          <a:pt x="83" y="371"/>
                        </a:lnTo>
                        <a:lnTo>
                          <a:pt x="86" y="366"/>
                        </a:lnTo>
                        <a:lnTo>
                          <a:pt x="87" y="363"/>
                        </a:lnTo>
                        <a:lnTo>
                          <a:pt x="88" y="358"/>
                        </a:lnTo>
                        <a:lnTo>
                          <a:pt x="91" y="356"/>
                        </a:lnTo>
                        <a:lnTo>
                          <a:pt x="91" y="359"/>
                        </a:lnTo>
                        <a:lnTo>
                          <a:pt x="91" y="363"/>
                        </a:lnTo>
                        <a:lnTo>
                          <a:pt x="91" y="366"/>
                        </a:lnTo>
                        <a:lnTo>
                          <a:pt x="91" y="370"/>
                        </a:lnTo>
                        <a:lnTo>
                          <a:pt x="91" y="374"/>
                        </a:lnTo>
                        <a:lnTo>
                          <a:pt x="91" y="376"/>
                        </a:lnTo>
                        <a:lnTo>
                          <a:pt x="92" y="379"/>
                        </a:lnTo>
                        <a:lnTo>
                          <a:pt x="92" y="383"/>
                        </a:lnTo>
                        <a:lnTo>
                          <a:pt x="92" y="387"/>
                        </a:lnTo>
                        <a:lnTo>
                          <a:pt x="93" y="389"/>
                        </a:lnTo>
                        <a:lnTo>
                          <a:pt x="94" y="391"/>
                        </a:lnTo>
                        <a:lnTo>
                          <a:pt x="94" y="396"/>
                        </a:lnTo>
                        <a:lnTo>
                          <a:pt x="94" y="398"/>
                        </a:lnTo>
                        <a:lnTo>
                          <a:pt x="94" y="401"/>
                        </a:lnTo>
                        <a:lnTo>
                          <a:pt x="94" y="404"/>
                        </a:lnTo>
                        <a:lnTo>
                          <a:pt x="95" y="407"/>
                        </a:lnTo>
                        <a:lnTo>
                          <a:pt x="92" y="408"/>
                        </a:lnTo>
                        <a:lnTo>
                          <a:pt x="88" y="409"/>
                        </a:lnTo>
                        <a:lnTo>
                          <a:pt x="83" y="411"/>
                        </a:lnTo>
                        <a:lnTo>
                          <a:pt x="81" y="414"/>
                        </a:lnTo>
                        <a:lnTo>
                          <a:pt x="76" y="416"/>
                        </a:lnTo>
                        <a:lnTo>
                          <a:pt x="70" y="419"/>
                        </a:lnTo>
                        <a:lnTo>
                          <a:pt x="66" y="421"/>
                        </a:lnTo>
                        <a:lnTo>
                          <a:pt x="62" y="425"/>
                        </a:lnTo>
                        <a:lnTo>
                          <a:pt x="57" y="427"/>
                        </a:lnTo>
                        <a:lnTo>
                          <a:pt x="53" y="429"/>
                        </a:lnTo>
                        <a:lnTo>
                          <a:pt x="48" y="432"/>
                        </a:lnTo>
                        <a:lnTo>
                          <a:pt x="44" y="435"/>
                        </a:lnTo>
                        <a:lnTo>
                          <a:pt x="40" y="438"/>
                        </a:lnTo>
                        <a:lnTo>
                          <a:pt x="37" y="440"/>
                        </a:lnTo>
                        <a:lnTo>
                          <a:pt x="34" y="442"/>
                        </a:lnTo>
                        <a:lnTo>
                          <a:pt x="32" y="445"/>
                        </a:lnTo>
                        <a:lnTo>
                          <a:pt x="36" y="445"/>
                        </a:lnTo>
                        <a:lnTo>
                          <a:pt x="41" y="445"/>
                        </a:lnTo>
                        <a:lnTo>
                          <a:pt x="44" y="445"/>
                        </a:lnTo>
                        <a:lnTo>
                          <a:pt x="48" y="445"/>
                        </a:lnTo>
                        <a:lnTo>
                          <a:pt x="53" y="445"/>
                        </a:lnTo>
                        <a:lnTo>
                          <a:pt x="56" y="445"/>
                        </a:lnTo>
                        <a:lnTo>
                          <a:pt x="61" y="445"/>
                        </a:lnTo>
                        <a:lnTo>
                          <a:pt x="66" y="445"/>
                        </a:lnTo>
                        <a:lnTo>
                          <a:pt x="66" y="447"/>
                        </a:lnTo>
                        <a:lnTo>
                          <a:pt x="68" y="449"/>
                        </a:lnTo>
                        <a:lnTo>
                          <a:pt x="69" y="452"/>
                        </a:lnTo>
                        <a:lnTo>
                          <a:pt x="70" y="454"/>
                        </a:lnTo>
                        <a:lnTo>
                          <a:pt x="74" y="457"/>
                        </a:lnTo>
                        <a:lnTo>
                          <a:pt x="78" y="460"/>
                        </a:lnTo>
                        <a:lnTo>
                          <a:pt x="81" y="461"/>
                        </a:lnTo>
                        <a:lnTo>
                          <a:pt x="85" y="463"/>
                        </a:lnTo>
                        <a:lnTo>
                          <a:pt x="88" y="463"/>
                        </a:lnTo>
                        <a:lnTo>
                          <a:pt x="92" y="463"/>
                        </a:lnTo>
                        <a:lnTo>
                          <a:pt x="94" y="461"/>
                        </a:lnTo>
                        <a:lnTo>
                          <a:pt x="99" y="459"/>
                        </a:lnTo>
                        <a:lnTo>
                          <a:pt x="101" y="458"/>
                        </a:lnTo>
                        <a:lnTo>
                          <a:pt x="104" y="455"/>
                        </a:lnTo>
                        <a:lnTo>
                          <a:pt x="107" y="452"/>
                        </a:lnTo>
                        <a:lnTo>
                          <a:pt x="110" y="449"/>
                        </a:lnTo>
                        <a:lnTo>
                          <a:pt x="112" y="446"/>
                        </a:lnTo>
                        <a:lnTo>
                          <a:pt x="114" y="442"/>
                        </a:lnTo>
                        <a:lnTo>
                          <a:pt x="117" y="442"/>
                        </a:lnTo>
                        <a:lnTo>
                          <a:pt x="121" y="444"/>
                        </a:lnTo>
                        <a:lnTo>
                          <a:pt x="125" y="445"/>
                        </a:lnTo>
                        <a:lnTo>
                          <a:pt x="130" y="446"/>
                        </a:lnTo>
                        <a:lnTo>
                          <a:pt x="133" y="446"/>
                        </a:lnTo>
                        <a:lnTo>
                          <a:pt x="138" y="446"/>
                        </a:lnTo>
                        <a:lnTo>
                          <a:pt x="142" y="446"/>
                        </a:lnTo>
                        <a:lnTo>
                          <a:pt x="146" y="447"/>
                        </a:lnTo>
                        <a:lnTo>
                          <a:pt x="149" y="446"/>
                        </a:lnTo>
                        <a:lnTo>
                          <a:pt x="152" y="446"/>
                        </a:lnTo>
                        <a:lnTo>
                          <a:pt x="156" y="446"/>
                        </a:lnTo>
                        <a:lnTo>
                          <a:pt x="158" y="446"/>
                        </a:lnTo>
                        <a:lnTo>
                          <a:pt x="162" y="446"/>
                        </a:lnTo>
                        <a:lnTo>
                          <a:pt x="164" y="446"/>
                        </a:lnTo>
                        <a:lnTo>
                          <a:pt x="175" y="446"/>
                        </a:lnTo>
                        <a:lnTo>
                          <a:pt x="184" y="447"/>
                        </a:lnTo>
                        <a:lnTo>
                          <a:pt x="195" y="447"/>
                        </a:lnTo>
                        <a:lnTo>
                          <a:pt x="204" y="447"/>
                        </a:lnTo>
                        <a:lnTo>
                          <a:pt x="215" y="447"/>
                        </a:lnTo>
                        <a:lnTo>
                          <a:pt x="225" y="447"/>
                        </a:lnTo>
                        <a:lnTo>
                          <a:pt x="235" y="447"/>
                        </a:lnTo>
                        <a:lnTo>
                          <a:pt x="246" y="447"/>
                        </a:lnTo>
                        <a:lnTo>
                          <a:pt x="255" y="447"/>
                        </a:lnTo>
                        <a:lnTo>
                          <a:pt x="265" y="447"/>
                        </a:lnTo>
                        <a:lnTo>
                          <a:pt x="274" y="447"/>
                        </a:lnTo>
                        <a:lnTo>
                          <a:pt x="285" y="447"/>
                        </a:lnTo>
                        <a:lnTo>
                          <a:pt x="293" y="447"/>
                        </a:lnTo>
                        <a:lnTo>
                          <a:pt x="304" y="447"/>
                        </a:lnTo>
                        <a:lnTo>
                          <a:pt x="314" y="447"/>
                        </a:lnTo>
                        <a:lnTo>
                          <a:pt x="323" y="447"/>
                        </a:lnTo>
                        <a:lnTo>
                          <a:pt x="331" y="447"/>
                        </a:lnTo>
                        <a:lnTo>
                          <a:pt x="341" y="446"/>
                        </a:lnTo>
                        <a:lnTo>
                          <a:pt x="349" y="446"/>
                        </a:lnTo>
                        <a:lnTo>
                          <a:pt x="359" y="446"/>
                        </a:lnTo>
                        <a:lnTo>
                          <a:pt x="367" y="445"/>
                        </a:lnTo>
                        <a:lnTo>
                          <a:pt x="377" y="445"/>
                        </a:lnTo>
                        <a:lnTo>
                          <a:pt x="385" y="445"/>
                        </a:lnTo>
                        <a:lnTo>
                          <a:pt x="393" y="445"/>
                        </a:lnTo>
                        <a:lnTo>
                          <a:pt x="401" y="445"/>
                        </a:lnTo>
                        <a:lnTo>
                          <a:pt x="410" y="444"/>
                        </a:lnTo>
                        <a:lnTo>
                          <a:pt x="417" y="444"/>
                        </a:lnTo>
                        <a:lnTo>
                          <a:pt x="425" y="444"/>
                        </a:lnTo>
                        <a:lnTo>
                          <a:pt x="432" y="442"/>
                        </a:lnTo>
                        <a:lnTo>
                          <a:pt x="441" y="442"/>
                        </a:lnTo>
                        <a:lnTo>
                          <a:pt x="448" y="442"/>
                        </a:lnTo>
                        <a:lnTo>
                          <a:pt x="455" y="442"/>
                        </a:lnTo>
                        <a:lnTo>
                          <a:pt x="462" y="441"/>
                        </a:lnTo>
                        <a:lnTo>
                          <a:pt x="468" y="441"/>
                        </a:lnTo>
                        <a:lnTo>
                          <a:pt x="475" y="440"/>
                        </a:lnTo>
                        <a:lnTo>
                          <a:pt x="482" y="440"/>
                        </a:lnTo>
                        <a:lnTo>
                          <a:pt x="488" y="439"/>
                        </a:lnTo>
                        <a:lnTo>
                          <a:pt x="494" y="439"/>
                        </a:lnTo>
                        <a:lnTo>
                          <a:pt x="500" y="439"/>
                        </a:lnTo>
                        <a:lnTo>
                          <a:pt x="506" y="439"/>
                        </a:lnTo>
                        <a:lnTo>
                          <a:pt x="512" y="438"/>
                        </a:lnTo>
                        <a:lnTo>
                          <a:pt x="517" y="438"/>
                        </a:lnTo>
                        <a:lnTo>
                          <a:pt x="521" y="436"/>
                        </a:lnTo>
                        <a:lnTo>
                          <a:pt x="526" y="436"/>
                        </a:lnTo>
                        <a:lnTo>
                          <a:pt x="532" y="436"/>
                        </a:lnTo>
                        <a:lnTo>
                          <a:pt x="537" y="436"/>
                        </a:lnTo>
                        <a:lnTo>
                          <a:pt x="540" y="435"/>
                        </a:lnTo>
                        <a:lnTo>
                          <a:pt x="545" y="435"/>
                        </a:lnTo>
                        <a:lnTo>
                          <a:pt x="549" y="435"/>
                        </a:lnTo>
                        <a:lnTo>
                          <a:pt x="552" y="434"/>
                        </a:lnTo>
                        <a:lnTo>
                          <a:pt x="556" y="434"/>
                        </a:lnTo>
                        <a:lnTo>
                          <a:pt x="559" y="434"/>
                        </a:lnTo>
                        <a:lnTo>
                          <a:pt x="562" y="434"/>
                        </a:lnTo>
                        <a:lnTo>
                          <a:pt x="564" y="433"/>
                        </a:lnTo>
                        <a:lnTo>
                          <a:pt x="566" y="433"/>
                        </a:lnTo>
                        <a:lnTo>
                          <a:pt x="570" y="433"/>
                        </a:lnTo>
                        <a:lnTo>
                          <a:pt x="572" y="433"/>
                        </a:lnTo>
                        <a:lnTo>
                          <a:pt x="576" y="433"/>
                        </a:lnTo>
                        <a:lnTo>
                          <a:pt x="577" y="433"/>
                        </a:lnTo>
                        <a:lnTo>
                          <a:pt x="578" y="433"/>
                        </a:lnTo>
                        <a:lnTo>
                          <a:pt x="578" y="432"/>
                        </a:lnTo>
                        <a:lnTo>
                          <a:pt x="578" y="428"/>
                        </a:lnTo>
                        <a:lnTo>
                          <a:pt x="578" y="425"/>
                        </a:lnTo>
                        <a:lnTo>
                          <a:pt x="578" y="422"/>
                        </a:lnTo>
                        <a:lnTo>
                          <a:pt x="578" y="419"/>
                        </a:lnTo>
                        <a:lnTo>
                          <a:pt x="578" y="415"/>
                        </a:lnTo>
                        <a:lnTo>
                          <a:pt x="578" y="410"/>
                        </a:lnTo>
                        <a:lnTo>
                          <a:pt x="578" y="406"/>
                        </a:lnTo>
                        <a:lnTo>
                          <a:pt x="578" y="402"/>
                        </a:lnTo>
                        <a:lnTo>
                          <a:pt x="578" y="400"/>
                        </a:lnTo>
                        <a:lnTo>
                          <a:pt x="578" y="397"/>
                        </a:lnTo>
                        <a:lnTo>
                          <a:pt x="578" y="395"/>
                        </a:lnTo>
                        <a:lnTo>
                          <a:pt x="578" y="391"/>
                        </a:lnTo>
                        <a:lnTo>
                          <a:pt x="578" y="389"/>
                        </a:lnTo>
                        <a:lnTo>
                          <a:pt x="578" y="385"/>
                        </a:lnTo>
                        <a:lnTo>
                          <a:pt x="578" y="383"/>
                        </a:lnTo>
                        <a:lnTo>
                          <a:pt x="578" y="378"/>
                        </a:lnTo>
                        <a:lnTo>
                          <a:pt x="578" y="376"/>
                        </a:lnTo>
                        <a:lnTo>
                          <a:pt x="578" y="372"/>
                        </a:lnTo>
                        <a:lnTo>
                          <a:pt x="579" y="369"/>
                        </a:lnTo>
                        <a:lnTo>
                          <a:pt x="578" y="364"/>
                        </a:lnTo>
                        <a:lnTo>
                          <a:pt x="578" y="360"/>
                        </a:lnTo>
                        <a:lnTo>
                          <a:pt x="578" y="357"/>
                        </a:lnTo>
                        <a:lnTo>
                          <a:pt x="578" y="353"/>
                        </a:lnTo>
                        <a:lnTo>
                          <a:pt x="578" y="349"/>
                        </a:lnTo>
                        <a:lnTo>
                          <a:pt x="578" y="344"/>
                        </a:lnTo>
                        <a:lnTo>
                          <a:pt x="578" y="340"/>
                        </a:lnTo>
                        <a:lnTo>
                          <a:pt x="578" y="336"/>
                        </a:lnTo>
                        <a:lnTo>
                          <a:pt x="578" y="331"/>
                        </a:lnTo>
                        <a:lnTo>
                          <a:pt x="578" y="327"/>
                        </a:lnTo>
                        <a:lnTo>
                          <a:pt x="578" y="322"/>
                        </a:lnTo>
                        <a:lnTo>
                          <a:pt x="578" y="318"/>
                        </a:lnTo>
                        <a:lnTo>
                          <a:pt x="578" y="313"/>
                        </a:lnTo>
                        <a:lnTo>
                          <a:pt x="578" y="308"/>
                        </a:lnTo>
                        <a:lnTo>
                          <a:pt x="578" y="303"/>
                        </a:lnTo>
                        <a:lnTo>
                          <a:pt x="578" y="300"/>
                        </a:lnTo>
                        <a:lnTo>
                          <a:pt x="578" y="294"/>
                        </a:lnTo>
                        <a:lnTo>
                          <a:pt x="578" y="290"/>
                        </a:lnTo>
                        <a:lnTo>
                          <a:pt x="578" y="284"/>
                        </a:lnTo>
                        <a:lnTo>
                          <a:pt x="578" y="280"/>
                        </a:lnTo>
                        <a:lnTo>
                          <a:pt x="578" y="275"/>
                        </a:lnTo>
                        <a:lnTo>
                          <a:pt x="578" y="269"/>
                        </a:lnTo>
                        <a:lnTo>
                          <a:pt x="578" y="264"/>
                        </a:lnTo>
                        <a:lnTo>
                          <a:pt x="578" y="260"/>
                        </a:lnTo>
                        <a:lnTo>
                          <a:pt x="578" y="254"/>
                        </a:lnTo>
                        <a:lnTo>
                          <a:pt x="578" y="249"/>
                        </a:lnTo>
                        <a:lnTo>
                          <a:pt x="578" y="243"/>
                        </a:lnTo>
                        <a:lnTo>
                          <a:pt x="578" y="237"/>
                        </a:lnTo>
                        <a:lnTo>
                          <a:pt x="578" y="232"/>
                        </a:lnTo>
                        <a:lnTo>
                          <a:pt x="578" y="226"/>
                        </a:lnTo>
                        <a:lnTo>
                          <a:pt x="578" y="222"/>
                        </a:lnTo>
                        <a:lnTo>
                          <a:pt x="578" y="217"/>
                        </a:lnTo>
                        <a:lnTo>
                          <a:pt x="578" y="211"/>
                        </a:lnTo>
                        <a:lnTo>
                          <a:pt x="578" y="205"/>
                        </a:lnTo>
                        <a:lnTo>
                          <a:pt x="577" y="200"/>
                        </a:lnTo>
                        <a:lnTo>
                          <a:pt x="577" y="195"/>
                        </a:lnTo>
                        <a:lnTo>
                          <a:pt x="577" y="190"/>
                        </a:lnTo>
                        <a:lnTo>
                          <a:pt x="577" y="185"/>
                        </a:lnTo>
                        <a:lnTo>
                          <a:pt x="577" y="180"/>
                        </a:lnTo>
                        <a:lnTo>
                          <a:pt x="577" y="176"/>
                        </a:lnTo>
                        <a:lnTo>
                          <a:pt x="576" y="171"/>
                        </a:lnTo>
                        <a:lnTo>
                          <a:pt x="576" y="166"/>
                        </a:lnTo>
                        <a:lnTo>
                          <a:pt x="575" y="162"/>
                        </a:lnTo>
                        <a:lnTo>
                          <a:pt x="575" y="159"/>
                        </a:lnTo>
                        <a:lnTo>
                          <a:pt x="575" y="154"/>
                        </a:lnTo>
                        <a:lnTo>
                          <a:pt x="575" y="150"/>
                        </a:lnTo>
                        <a:lnTo>
                          <a:pt x="575" y="146"/>
                        </a:lnTo>
                        <a:lnTo>
                          <a:pt x="575" y="143"/>
                        </a:lnTo>
                        <a:lnTo>
                          <a:pt x="573" y="138"/>
                        </a:lnTo>
                        <a:lnTo>
                          <a:pt x="573" y="135"/>
                        </a:lnTo>
                        <a:lnTo>
                          <a:pt x="572" y="131"/>
                        </a:lnTo>
                        <a:lnTo>
                          <a:pt x="572" y="128"/>
                        </a:lnTo>
                        <a:lnTo>
                          <a:pt x="571" y="125"/>
                        </a:lnTo>
                        <a:lnTo>
                          <a:pt x="571" y="122"/>
                        </a:lnTo>
                        <a:lnTo>
                          <a:pt x="570" y="118"/>
                        </a:lnTo>
                        <a:lnTo>
                          <a:pt x="570" y="116"/>
                        </a:lnTo>
                        <a:lnTo>
                          <a:pt x="570" y="112"/>
                        </a:lnTo>
                        <a:lnTo>
                          <a:pt x="570" y="110"/>
                        </a:lnTo>
                        <a:lnTo>
                          <a:pt x="569" y="108"/>
                        </a:lnTo>
                        <a:lnTo>
                          <a:pt x="569" y="105"/>
                        </a:lnTo>
                        <a:lnTo>
                          <a:pt x="568" y="100"/>
                        </a:lnTo>
                        <a:lnTo>
                          <a:pt x="566" y="95"/>
                        </a:lnTo>
                        <a:lnTo>
                          <a:pt x="565" y="90"/>
                        </a:lnTo>
                        <a:lnTo>
                          <a:pt x="565" y="87"/>
                        </a:lnTo>
                        <a:lnTo>
                          <a:pt x="564" y="83"/>
                        </a:lnTo>
                        <a:lnTo>
                          <a:pt x="563" y="79"/>
                        </a:lnTo>
                        <a:lnTo>
                          <a:pt x="562" y="77"/>
                        </a:lnTo>
                        <a:lnTo>
                          <a:pt x="562" y="74"/>
                        </a:lnTo>
                        <a:lnTo>
                          <a:pt x="560" y="71"/>
                        </a:lnTo>
                        <a:lnTo>
                          <a:pt x="560" y="70"/>
                        </a:lnTo>
                        <a:lnTo>
                          <a:pt x="559" y="66"/>
                        </a:lnTo>
                        <a:lnTo>
                          <a:pt x="558" y="64"/>
                        </a:lnTo>
                        <a:lnTo>
                          <a:pt x="557" y="62"/>
                        </a:lnTo>
                        <a:lnTo>
                          <a:pt x="626" y="0"/>
                        </a:lnTo>
                        <a:lnTo>
                          <a:pt x="628" y="3"/>
                        </a:lnTo>
                        <a:lnTo>
                          <a:pt x="633" y="8"/>
                        </a:lnTo>
                        <a:lnTo>
                          <a:pt x="634" y="10"/>
                        </a:lnTo>
                        <a:lnTo>
                          <a:pt x="635" y="13"/>
                        </a:lnTo>
                        <a:lnTo>
                          <a:pt x="638" y="16"/>
                        </a:lnTo>
                        <a:lnTo>
                          <a:pt x="640" y="19"/>
                        </a:lnTo>
                        <a:lnTo>
                          <a:pt x="640" y="21"/>
                        </a:lnTo>
                        <a:lnTo>
                          <a:pt x="642" y="24"/>
                        </a:lnTo>
                        <a:lnTo>
                          <a:pt x="643" y="28"/>
                        </a:lnTo>
                        <a:lnTo>
                          <a:pt x="646" y="32"/>
                        </a:lnTo>
                        <a:lnTo>
                          <a:pt x="646" y="34"/>
                        </a:lnTo>
                        <a:lnTo>
                          <a:pt x="648" y="39"/>
                        </a:lnTo>
                        <a:lnTo>
                          <a:pt x="648" y="41"/>
                        </a:lnTo>
                        <a:lnTo>
                          <a:pt x="651" y="46"/>
                        </a:lnTo>
                        <a:lnTo>
                          <a:pt x="651" y="49"/>
                        </a:lnTo>
                        <a:lnTo>
                          <a:pt x="652" y="53"/>
                        </a:lnTo>
                        <a:lnTo>
                          <a:pt x="653" y="58"/>
                        </a:lnTo>
                        <a:lnTo>
                          <a:pt x="653" y="62"/>
                        </a:lnTo>
                        <a:lnTo>
                          <a:pt x="654" y="66"/>
                        </a:lnTo>
                        <a:lnTo>
                          <a:pt x="655" y="71"/>
                        </a:lnTo>
                        <a:lnTo>
                          <a:pt x="655" y="74"/>
                        </a:lnTo>
                        <a:lnTo>
                          <a:pt x="657" y="79"/>
                        </a:lnTo>
                        <a:lnTo>
                          <a:pt x="658" y="83"/>
                        </a:lnTo>
                        <a:lnTo>
                          <a:pt x="658" y="87"/>
                        </a:lnTo>
                        <a:lnTo>
                          <a:pt x="658" y="92"/>
                        </a:lnTo>
                        <a:lnTo>
                          <a:pt x="659" y="97"/>
                        </a:lnTo>
                        <a:lnTo>
                          <a:pt x="660" y="100"/>
                        </a:lnTo>
                        <a:lnTo>
                          <a:pt x="660" y="105"/>
                        </a:lnTo>
                        <a:lnTo>
                          <a:pt x="660" y="110"/>
                        </a:lnTo>
                        <a:lnTo>
                          <a:pt x="661" y="115"/>
                        </a:lnTo>
                        <a:lnTo>
                          <a:pt x="661" y="121"/>
                        </a:lnTo>
                        <a:lnTo>
                          <a:pt x="662" y="124"/>
                        </a:lnTo>
                        <a:lnTo>
                          <a:pt x="662" y="129"/>
                        </a:lnTo>
                        <a:lnTo>
                          <a:pt x="662" y="134"/>
                        </a:lnTo>
                        <a:lnTo>
                          <a:pt x="662" y="138"/>
                        </a:lnTo>
                        <a:lnTo>
                          <a:pt x="664" y="142"/>
                        </a:lnTo>
                        <a:lnTo>
                          <a:pt x="664" y="147"/>
                        </a:lnTo>
                        <a:lnTo>
                          <a:pt x="664" y="152"/>
                        </a:lnTo>
                        <a:lnTo>
                          <a:pt x="664" y="156"/>
                        </a:lnTo>
                        <a:lnTo>
                          <a:pt x="664" y="161"/>
                        </a:lnTo>
                        <a:lnTo>
                          <a:pt x="664" y="165"/>
                        </a:lnTo>
                        <a:lnTo>
                          <a:pt x="664" y="169"/>
                        </a:lnTo>
                        <a:lnTo>
                          <a:pt x="664" y="173"/>
                        </a:lnTo>
                        <a:lnTo>
                          <a:pt x="664" y="178"/>
                        </a:lnTo>
                        <a:lnTo>
                          <a:pt x="664" y="182"/>
                        </a:lnTo>
                        <a:lnTo>
                          <a:pt x="665" y="186"/>
                        </a:lnTo>
                        <a:lnTo>
                          <a:pt x="665" y="191"/>
                        </a:lnTo>
                        <a:lnTo>
                          <a:pt x="665" y="193"/>
                        </a:lnTo>
                        <a:lnTo>
                          <a:pt x="665" y="198"/>
                        </a:lnTo>
                        <a:lnTo>
                          <a:pt x="665" y="201"/>
                        </a:lnTo>
                        <a:lnTo>
                          <a:pt x="665" y="205"/>
                        </a:lnTo>
                        <a:lnTo>
                          <a:pt x="665" y="208"/>
                        </a:lnTo>
                        <a:lnTo>
                          <a:pt x="665" y="212"/>
                        </a:lnTo>
                        <a:lnTo>
                          <a:pt x="665" y="217"/>
                        </a:lnTo>
                        <a:lnTo>
                          <a:pt x="665" y="219"/>
                        </a:lnTo>
                        <a:lnTo>
                          <a:pt x="665" y="222"/>
                        </a:lnTo>
                        <a:lnTo>
                          <a:pt x="665" y="224"/>
                        </a:lnTo>
                        <a:lnTo>
                          <a:pt x="666" y="229"/>
                        </a:lnTo>
                        <a:lnTo>
                          <a:pt x="666" y="231"/>
                        </a:lnTo>
                        <a:lnTo>
                          <a:pt x="666" y="233"/>
                        </a:lnTo>
                        <a:lnTo>
                          <a:pt x="666" y="236"/>
                        </a:lnTo>
                        <a:lnTo>
                          <a:pt x="666" y="239"/>
                        </a:lnTo>
                        <a:lnTo>
                          <a:pt x="666" y="241"/>
                        </a:lnTo>
                        <a:lnTo>
                          <a:pt x="666" y="243"/>
                        </a:lnTo>
                        <a:lnTo>
                          <a:pt x="666" y="246"/>
                        </a:lnTo>
                        <a:lnTo>
                          <a:pt x="666" y="249"/>
                        </a:lnTo>
                        <a:lnTo>
                          <a:pt x="666" y="252"/>
                        </a:lnTo>
                        <a:lnTo>
                          <a:pt x="666" y="256"/>
                        </a:lnTo>
                        <a:lnTo>
                          <a:pt x="666" y="260"/>
                        </a:lnTo>
                        <a:lnTo>
                          <a:pt x="666" y="264"/>
                        </a:lnTo>
                        <a:lnTo>
                          <a:pt x="666" y="267"/>
                        </a:lnTo>
                        <a:lnTo>
                          <a:pt x="666" y="273"/>
                        </a:lnTo>
                        <a:lnTo>
                          <a:pt x="666" y="276"/>
                        </a:lnTo>
                        <a:lnTo>
                          <a:pt x="666" y="281"/>
                        </a:lnTo>
                        <a:lnTo>
                          <a:pt x="666" y="284"/>
                        </a:lnTo>
                        <a:lnTo>
                          <a:pt x="666" y="290"/>
                        </a:lnTo>
                        <a:lnTo>
                          <a:pt x="666" y="295"/>
                        </a:lnTo>
                        <a:lnTo>
                          <a:pt x="667" y="301"/>
                        </a:lnTo>
                        <a:lnTo>
                          <a:pt x="666" y="306"/>
                        </a:lnTo>
                        <a:lnTo>
                          <a:pt x="666" y="311"/>
                        </a:lnTo>
                        <a:lnTo>
                          <a:pt x="666" y="317"/>
                        </a:lnTo>
                        <a:lnTo>
                          <a:pt x="666" y="322"/>
                        </a:lnTo>
                        <a:lnTo>
                          <a:pt x="666" y="328"/>
                        </a:lnTo>
                        <a:lnTo>
                          <a:pt x="666" y="334"/>
                        </a:lnTo>
                        <a:lnTo>
                          <a:pt x="666" y="340"/>
                        </a:lnTo>
                        <a:lnTo>
                          <a:pt x="666" y="345"/>
                        </a:lnTo>
                        <a:lnTo>
                          <a:pt x="666" y="351"/>
                        </a:lnTo>
                        <a:lnTo>
                          <a:pt x="666" y="357"/>
                        </a:lnTo>
                        <a:lnTo>
                          <a:pt x="666" y="363"/>
                        </a:lnTo>
                        <a:lnTo>
                          <a:pt x="666" y="370"/>
                        </a:lnTo>
                        <a:lnTo>
                          <a:pt x="666" y="376"/>
                        </a:lnTo>
                        <a:lnTo>
                          <a:pt x="666" y="381"/>
                        </a:lnTo>
                        <a:lnTo>
                          <a:pt x="666" y="387"/>
                        </a:lnTo>
                        <a:lnTo>
                          <a:pt x="666" y="394"/>
                        </a:lnTo>
                        <a:lnTo>
                          <a:pt x="665" y="398"/>
                        </a:lnTo>
                        <a:lnTo>
                          <a:pt x="665" y="404"/>
                        </a:lnTo>
                        <a:lnTo>
                          <a:pt x="665" y="411"/>
                        </a:lnTo>
                        <a:lnTo>
                          <a:pt x="665" y="416"/>
                        </a:lnTo>
                        <a:lnTo>
                          <a:pt x="665" y="421"/>
                        </a:lnTo>
                        <a:lnTo>
                          <a:pt x="665" y="427"/>
                        </a:lnTo>
                        <a:lnTo>
                          <a:pt x="665" y="433"/>
                        </a:lnTo>
                        <a:lnTo>
                          <a:pt x="665" y="439"/>
                        </a:lnTo>
                        <a:lnTo>
                          <a:pt x="664" y="444"/>
                        </a:lnTo>
                        <a:lnTo>
                          <a:pt x="664" y="448"/>
                        </a:lnTo>
                        <a:lnTo>
                          <a:pt x="664" y="453"/>
                        </a:lnTo>
                        <a:lnTo>
                          <a:pt x="664" y="459"/>
                        </a:lnTo>
                        <a:lnTo>
                          <a:pt x="664" y="464"/>
                        </a:lnTo>
                        <a:lnTo>
                          <a:pt x="664" y="468"/>
                        </a:lnTo>
                        <a:lnTo>
                          <a:pt x="664" y="472"/>
                        </a:lnTo>
                        <a:lnTo>
                          <a:pt x="664" y="477"/>
                        </a:lnTo>
                        <a:lnTo>
                          <a:pt x="664" y="482"/>
                        </a:lnTo>
                        <a:lnTo>
                          <a:pt x="664" y="485"/>
                        </a:lnTo>
                        <a:lnTo>
                          <a:pt x="664" y="489"/>
                        </a:lnTo>
                        <a:lnTo>
                          <a:pt x="664" y="492"/>
                        </a:lnTo>
                        <a:lnTo>
                          <a:pt x="664" y="495"/>
                        </a:lnTo>
                        <a:lnTo>
                          <a:pt x="664" y="498"/>
                        </a:lnTo>
                        <a:lnTo>
                          <a:pt x="664" y="501"/>
                        </a:lnTo>
                        <a:lnTo>
                          <a:pt x="664" y="504"/>
                        </a:lnTo>
                        <a:lnTo>
                          <a:pt x="664" y="508"/>
                        </a:lnTo>
                        <a:lnTo>
                          <a:pt x="664" y="510"/>
                        </a:lnTo>
                        <a:lnTo>
                          <a:pt x="664" y="512"/>
                        </a:lnTo>
                        <a:lnTo>
                          <a:pt x="664" y="514"/>
                        </a:lnTo>
                        <a:lnTo>
                          <a:pt x="659" y="515"/>
                        </a:lnTo>
                        <a:lnTo>
                          <a:pt x="655" y="515"/>
                        </a:lnTo>
                        <a:lnTo>
                          <a:pt x="652" y="515"/>
                        </a:lnTo>
                        <a:lnTo>
                          <a:pt x="649" y="516"/>
                        </a:lnTo>
                        <a:lnTo>
                          <a:pt x="647" y="517"/>
                        </a:lnTo>
                        <a:lnTo>
                          <a:pt x="645" y="518"/>
                        </a:lnTo>
                        <a:lnTo>
                          <a:pt x="641" y="518"/>
                        </a:lnTo>
                        <a:lnTo>
                          <a:pt x="638" y="518"/>
                        </a:lnTo>
                        <a:lnTo>
                          <a:pt x="635" y="518"/>
                        </a:lnTo>
                        <a:lnTo>
                          <a:pt x="632" y="520"/>
                        </a:lnTo>
                        <a:lnTo>
                          <a:pt x="628" y="520"/>
                        </a:lnTo>
                        <a:lnTo>
                          <a:pt x="624" y="521"/>
                        </a:lnTo>
                        <a:lnTo>
                          <a:pt x="620" y="521"/>
                        </a:lnTo>
                        <a:lnTo>
                          <a:pt x="617" y="521"/>
                        </a:lnTo>
                        <a:lnTo>
                          <a:pt x="613" y="521"/>
                        </a:lnTo>
                        <a:lnTo>
                          <a:pt x="608" y="522"/>
                        </a:lnTo>
                        <a:lnTo>
                          <a:pt x="604" y="522"/>
                        </a:lnTo>
                        <a:lnTo>
                          <a:pt x="600" y="523"/>
                        </a:lnTo>
                        <a:lnTo>
                          <a:pt x="596" y="523"/>
                        </a:lnTo>
                        <a:lnTo>
                          <a:pt x="591" y="523"/>
                        </a:lnTo>
                        <a:lnTo>
                          <a:pt x="588" y="523"/>
                        </a:lnTo>
                        <a:lnTo>
                          <a:pt x="583" y="524"/>
                        </a:lnTo>
                        <a:lnTo>
                          <a:pt x="578" y="524"/>
                        </a:lnTo>
                        <a:lnTo>
                          <a:pt x="575" y="524"/>
                        </a:lnTo>
                        <a:lnTo>
                          <a:pt x="570" y="524"/>
                        </a:lnTo>
                        <a:lnTo>
                          <a:pt x="565" y="525"/>
                        </a:lnTo>
                        <a:lnTo>
                          <a:pt x="560" y="525"/>
                        </a:lnTo>
                        <a:lnTo>
                          <a:pt x="556" y="525"/>
                        </a:lnTo>
                        <a:lnTo>
                          <a:pt x="552" y="525"/>
                        </a:lnTo>
                        <a:lnTo>
                          <a:pt x="547" y="525"/>
                        </a:lnTo>
                        <a:lnTo>
                          <a:pt x="543" y="525"/>
                        </a:lnTo>
                        <a:lnTo>
                          <a:pt x="538" y="525"/>
                        </a:lnTo>
                        <a:lnTo>
                          <a:pt x="534" y="525"/>
                        </a:lnTo>
                        <a:lnTo>
                          <a:pt x="528" y="527"/>
                        </a:lnTo>
                        <a:lnTo>
                          <a:pt x="525" y="527"/>
                        </a:lnTo>
                        <a:lnTo>
                          <a:pt x="521" y="527"/>
                        </a:lnTo>
                        <a:lnTo>
                          <a:pt x="517" y="527"/>
                        </a:lnTo>
                        <a:lnTo>
                          <a:pt x="513" y="528"/>
                        </a:lnTo>
                        <a:lnTo>
                          <a:pt x="508" y="528"/>
                        </a:lnTo>
                        <a:lnTo>
                          <a:pt x="503" y="528"/>
                        </a:lnTo>
                        <a:lnTo>
                          <a:pt x="501" y="528"/>
                        </a:lnTo>
                        <a:lnTo>
                          <a:pt x="498" y="528"/>
                        </a:lnTo>
                        <a:lnTo>
                          <a:pt x="494" y="528"/>
                        </a:lnTo>
                        <a:lnTo>
                          <a:pt x="490" y="528"/>
                        </a:lnTo>
                        <a:lnTo>
                          <a:pt x="486" y="528"/>
                        </a:lnTo>
                        <a:lnTo>
                          <a:pt x="483" y="528"/>
                        </a:lnTo>
                        <a:lnTo>
                          <a:pt x="481" y="528"/>
                        </a:lnTo>
                        <a:lnTo>
                          <a:pt x="477" y="528"/>
                        </a:lnTo>
                        <a:lnTo>
                          <a:pt x="475" y="528"/>
                        </a:lnTo>
                        <a:lnTo>
                          <a:pt x="473" y="529"/>
                        </a:lnTo>
                        <a:lnTo>
                          <a:pt x="468" y="529"/>
                        </a:lnTo>
                        <a:lnTo>
                          <a:pt x="463" y="530"/>
                        </a:lnTo>
                        <a:lnTo>
                          <a:pt x="461" y="530"/>
                        </a:lnTo>
                        <a:lnTo>
                          <a:pt x="458" y="530"/>
                        </a:lnTo>
                        <a:lnTo>
                          <a:pt x="456" y="530"/>
                        </a:lnTo>
                        <a:lnTo>
                          <a:pt x="445" y="530"/>
                        </a:lnTo>
                        <a:lnTo>
                          <a:pt x="436" y="530"/>
                        </a:lnTo>
                        <a:lnTo>
                          <a:pt x="425" y="530"/>
                        </a:lnTo>
                        <a:lnTo>
                          <a:pt x="414" y="530"/>
                        </a:lnTo>
                        <a:lnTo>
                          <a:pt x="405" y="530"/>
                        </a:lnTo>
                        <a:lnTo>
                          <a:pt x="394" y="530"/>
                        </a:lnTo>
                        <a:lnTo>
                          <a:pt x="385" y="530"/>
                        </a:lnTo>
                        <a:lnTo>
                          <a:pt x="374" y="531"/>
                        </a:lnTo>
                        <a:lnTo>
                          <a:pt x="365" y="530"/>
                        </a:lnTo>
                        <a:lnTo>
                          <a:pt x="354" y="530"/>
                        </a:lnTo>
                        <a:lnTo>
                          <a:pt x="344" y="530"/>
                        </a:lnTo>
                        <a:lnTo>
                          <a:pt x="336" y="530"/>
                        </a:lnTo>
                        <a:lnTo>
                          <a:pt x="327" y="530"/>
                        </a:lnTo>
                        <a:lnTo>
                          <a:pt x="317" y="530"/>
                        </a:lnTo>
                        <a:lnTo>
                          <a:pt x="309" y="530"/>
                        </a:lnTo>
                        <a:lnTo>
                          <a:pt x="299" y="530"/>
                        </a:lnTo>
                        <a:lnTo>
                          <a:pt x="291" y="530"/>
                        </a:lnTo>
                        <a:lnTo>
                          <a:pt x="280" y="530"/>
                        </a:lnTo>
                        <a:lnTo>
                          <a:pt x="273" y="529"/>
                        </a:lnTo>
                        <a:lnTo>
                          <a:pt x="264" y="529"/>
                        </a:lnTo>
                        <a:lnTo>
                          <a:pt x="255" y="528"/>
                        </a:lnTo>
                        <a:lnTo>
                          <a:pt x="247" y="528"/>
                        </a:lnTo>
                        <a:lnTo>
                          <a:pt x="239" y="528"/>
                        </a:lnTo>
                        <a:lnTo>
                          <a:pt x="232" y="528"/>
                        </a:lnTo>
                        <a:lnTo>
                          <a:pt x="223" y="527"/>
                        </a:lnTo>
                        <a:lnTo>
                          <a:pt x="215" y="527"/>
                        </a:lnTo>
                        <a:lnTo>
                          <a:pt x="208" y="525"/>
                        </a:lnTo>
                        <a:lnTo>
                          <a:pt x="201" y="525"/>
                        </a:lnTo>
                        <a:lnTo>
                          <a:pt x="194" y="525"/>
                        </a:lnTo>
                        <a:lnTo>
                          <a:pt x="187" y="525"/>
                        </a:lnTo>
                        <a:lnTo>
                          <a:pt x="180" y="524"/>
                        </a:lnTo>
                        <a:lnTo>
                          <a:pt x="174" y="524"/>
                        </a:lnTo>
                        <a:lnTo>
                          <a:pt x="167" y="523"/>
                        </a:lnTo>
                        <a:lnTo>
                          <a:pt x="161" y="523"/>
                        </a:lnTo>
                        <a:lnTo>
                          <a:pt x="155" y="522"/>
                        </a:lnTo>
                        <a:lnTo>
                          <a:pt x="149" y="522"/>
                        </a:lnTo>
                        <a:lnTo>
                          <a:pt x="142" y="521"/>
                        </a:lnTo>
                        <a:lnTo>
                          <a:pt x="137" y="521"/>
                        </a:lnTo>
                        <a:lnTo>
                          <a:pt x="131" y="520"/>
                        </a:lnTo>
                        <a:lnTo>
                          <a:pt x="126" y="520"/>
                        </a:lnTo>
                        <a:lnTo>
                          <a:pt x="120" y="518"/>
                        </a:lnTo>
                        <a:lnTo>
                          <a:pt x="115" y="518"/>
                        </a:lnTo>
                        <a:lnTo>
                          <a:pt x="110" y="518"/>
                        </a:lnTo>
                        <a:lnTo>
                          <a:pt x="106" y="518"/>
                        </a:lnTo>
                        <a:lnTo>
                          <a:pt x="101" y="517"/>
                        </a:lnTo>
                        <a:lnTo>
                          <a:pt x="97" y="517"/>
                        </a:lnTo>
                        <a:lnTo>
                          <a:pt x="94" y="516"/>
                        </a:lnTo>
                        <a:lnTo>
                          <a:pt x="89" y="516"/>
                        </a:lnTo>
                        <a:lnTo>
                          <a:pt x="86" y="515"/>
                        </a:lnTo>
                        <a:lnTo>
                          <a:pt x="82" y="515"/>
                        </a:lnTo>
                        <a:lnTo>
                          <a:pt x="80" y="515"/>
                        </a:lnTo>
                        <a:lnTo>
                          <a:pt x="76" y="515"/>
                        </a:lnTo>
                        <a:lnTo>
                          <a:pt x="73" y="514"/>
                        </a:lnTo>
                        <a:lnTo>
                          <a:pt x="70" y="512"/>
                        </a:lnTo>
                        <a:lnTo>
                          <a:pt x="68" y="512"/>
                        </a:lnTo>
                        <a:lnTo>
                          <a:pt x="63" y="512"/>
                        </a:lnTo>
                        <a:lnTo>
                          <a:pt x="61" y="512"/>
                        </a:lnTo>
                        <a:lnTo>
                          <a:pt x="60" y="512"/>
                        </a:lnTo>
                        <a:lnTo>
                          <a:pt x="56" y="509"/>
                        </a:lnTo>
                        <a:lnTo>
                          <a:pt x="51" y="506"/>
                        </a:lnTo>
                        <a:lnTo>
                          <a:pt x="48" y="503"/>
                        </a:lnTo>
                        <a:lnTo>
                          <a:pt x="44" y="499"/>
                        </a:lnTo>
                        <a:lnTo>
                          <a:pt x="41" y="495"/>
                        </a:lnTo>
                        <a:lnTo>
                          <a:pt x="37" y="490"/>
                        </a:lnTo>
                        <a:lnTo>
                          <a:pt x="34" y="485"/>
                        </a:lnTo>
                        <a:lnTo>
                          <a:pt x="31" y="480"/>
                        </a:lnTo>
                        <a:lnTo>
                          <a:pt x="30" y="477"/>
                        </a:lnTo>
                        <a:lnTo>
                          <a:pt x="28" y="473"/>
                        </a:lnTo>
                        <a:lnTo>
                          <a:pt x="26" y="470"/>
                        </a:lnTo>
                        <a:lnTo>
                          <a:pt x="25" y="467"/>
                        </a:lnTo>
                        <a:lnTo>
                          <a:pt x="24" y="464"/>
                        </a:lnTo>
                        <a:lnTo>
                          <a:pt x="23" y="460"/>
                        </a:lnTo>
                        <a:lnTo>
                          <a:pt x="22" y="457"/>
                        </a:lnTo>
                        <a:lnTo>
                          <a:pt x="21" y="454"/>
                        </a:lnTo>
                        <a:lnTo>
                          <a:pt x="19" y="451"/>
                        </a:lnTo>
                        <a:lnTo>
                          <a:pt x="18" y="447"/>
                        </a:lnTo>
                        <a:lnTo>
                          <a:pt x="17" y="444"/>
                        </a:lnTo>
                        <a:lnTo>
                          <a:pt x="16" y="440"/>
                        </a:lnTo>
                        <a:lnTo>
                          <a:pt x="15" y="436"/>
                        </a:lnTo>
                        <a:lnTo>
                          <a:pt x="15" y="433"/>
                        </a:lnTo>
                        <a:lnTo>
                          <a:pt x="13" y="429"/>
                        </a:lnTo>
                        <a:lnTo>
                          <a:pt x="12" y="426"/>
                        </a:lnTo>
                        <a:lnTo>
                          <a:pt x="11" y="421"/>
                        </a:lnTo>
                        <a:lnTo>
                          <a:pt x="11" y="417"/>
                        </a:lnTo>
                        <a:lnTo>
                          <a:pt x="10" y="414"/>
                        </a:lnTo>
                        <a:lnTo>
                          <a:pt x="9" y="409"/>
                        </a:lnTo>
                        <a:lnTo>
                          <a:pt x="8" y="404"/>
                        </a:lnTo>
                        <a:lnTo>
                          <a:pt x="8" y="401"/>
                        </a:lnTo>
                        <a:lnTo>
                          <a:pt x="6" y="397"/>
                        </a:lnTo>
                        <a:lnTo>
                          <a:pt x="6" y="394"/>
                        </a:lnTo>
                        <a:lnTo>
                          <a:pt x="5" y="389"/>
                        </a:lnTo>
                        <a:lnTo>
                          <a:pt x="5" y="384"/>
                        </a:lnTo>
                        <a:lnTo>
                          <a:pt x="5" y="381"/>
                        </a:lnTo>
                        <a:lnTo>
                          <a:pt x="5" y="376"/>
                        </a:lnTo>
                        <a:lnTo>
                          <a:pt x="4" y="372"/>
                        </a:lnTo>
                        <a:lnTo>
                          <a:pt x="3" y="369"/>
                        </a:lnTo>
                        <a:lnTo>
                          <a:pt x="3" y="363"/>
                        </a:lnTo>
                        <a:lnTo>
                          <a:pt x="3" y="360"/>
                        </a:lnTo>
                        <a:lnTo>
                          <a:pt x="3" y="356"/>
                        </a:lnTo>
                        <a:lnTo>
                          <a:pt x="2" y="351"/>
                        </a:lnTo>
                        <a:lnTo>
                          <a:pt x="0" y="347"/>
                        </a:lnTo>
                        <a:lnTo>
                          <a:pt x="0" y="343"/>
                        </a:lnTo>
                        <a:lnTo>
                          <a:pt x="0" y="338"/>
                        </a:lnTo>
                        <a:lnTo>
                          <a:pt x="0" y="334"/>
                        </a:lnTo>
                        <a:lnTo>
                          <a:pt x="0" y="330"/>
                        </a:lnTo>
                        <a:lnTo>
                          <a:pt x="0" y="325"/>
                        </a:lnTo>
                        <a:lnTo>
                          <a:pt x="0" y="321"/>
                        </a:lnTo>
                        <a:lnTo>
                          <a:pt x="0" y="317"/>
                        </a:lnTo>
                        <a:lnTo>
                          <a:pt x="0" y="313"/>
                        </a:lnTo>
                        <a:lnTo>
                          <a:pt x="0" y="308"/>
                        </a:lnTo>
                        <a:lnTo>
                          <a:pt x="0" y="303"/>
                        </a:lnTo>
                        <a:lnTo>
                          <a:pt x="0" y="300"/>
                        </a:lnTo>
                        <a:lnTo>
                          <a:pt x="0" y="295"/>
                        </a:lnTo>
                        <a:lnTo>
                          <a:pt x="0" y="292"/>
                        </a:lnTo>
                        <a:lnTo>
                          <a:pt x="0" y="287"/>
                        </a:lnTo>
                        <a:lnTo>
                          <a:pt x="0" y="282"/>
                        </a:lnTo>
                        <a:lnTo>
                          <a:pt x="3" y="281"/>
                        </a:lnTo>
                        <a:lnTo>
                          <a:pt x="6" y="280"/>
                        </a:lnTo>
                        <a:lnTo>
                          <a:pt x="10" y="277"/>
                        </a:lnTo>
                        <a:lnTo>
                          <a:pt x="15" y="275"/>
                        </a:lnTo>
                        <a:lnTo>
                          <a:pt x="18" y="271"/>
                        </a:lnTo>
                        <a:lnTo>
                          <a:pt x="22" y="268"/>
                        </a:lnTo>
                        <a:lnTo>
                          <a:pt x="24" y="264"/>
                        </a:lnTo>
                        <a:lnTo>
                          <a:pt x="28" y="260"/>
                        </a:lnTo>
                        <a:lnTo>
                          <a:pt x="30" y="255"/>
                        </a:lnTo>
                        <a:lnTo>
                          <a:pt x="31" y="250"/>
                        </a:lnTo>
                        <a:lnTo>
                          <a:pt x="32" y="246"/>
                        </a:lnTo>
                        <a:lnTo>
                          <a:pt x="32" y="242"/>
                        </a:lnTo>
                        <a:lnTo>
                          <a:pt x="31" y="238"/>
                        </a:lnTo>
                        <a:lnTo>
                          <a:pt x="29" y="235"/>
                        </a:lnTo>
                        <a:lnTo>
                          <a:pt x="26" y="233"/>
                        </a:lnTo>
                        <a:lnTo>
                          <a:pt x="25" y="231"/>
                        </a:lnTo>
                        <a:lnTo>
                          <a:pt x="23" y="231"/>
                        </a:lnTo>
                        <a:lnTo>
                          <a:pt x="21" y="230"/>
                        </a:lnTo>
                        <a:lnTo>
                          <a:pt x="16" y="235"/>
                        </a:lnTo>
                        <a:lnTo>
                          <a:pt x="11" y="239"/>
                        </a:lnTo>
                        <a:lnTo>
                          <a:pt x="8" y="242"/>
                        </a:lnTo>
                        <a:lnTo>
                          <a:pt x="5" y="244"/>
                        </a:lnTo>
                        <a:lnTo>
                          <a:pt x="3" y="246"/>
                        </a:lnTo>
                        <a:lnTo>
                          <a:pt x="0" y="249"/>
                        </a:lnTo>
                        <a:lnTo>
                          <a:pt x="0" y="246"/>
                        </a:lnTo>
                        <a:lnTo>
                          <a:pt x="0" y="244"/>
                        </a:lnTo>
                        <a:lnTo>
                          <a:pt x="0" y="242"/>
                        </a:lnTo>
                        <a:lnTo>
                          <a:pt x="0" y="239"/>
                        </a:lnTo>
                        <a:lnTo>
                          <a:pt x="0" y="236"/>
                        </a:lnTo>
                        <a:lnTo>
                          <a:pt x="0" y="233"/>
                        </a:lnTo>
                        <a:lnTo>
                          <a:pt x="0" y="231"/>
                        </a:lnTo>
                        <a:lnTo>
                          <a:pt x="2" y="229"/>
                        </a:lnTo>
                        <a:lnTo>
                          <a:pt x="2" y="225"/>
                        </a:lnTo>
                        <a:lnTo>
                          <a:pt x="2" y="223"/>
                        </a:lnTo>
                        <a:lnTo>
                          <a:pt x="2" y="219"/>
                        </a:lnTo>
                        <a:lnTo>
                          <a:pt x="3" y="217"/>
                        </a:lnTo>
                        <a:lnTo>
                          <a:pt x="3" y="214"/>
                        </a:lnTo>
                        <a:lnTo>
                          <a:pt x="3" y="211"/>
                        </a:lnTo>
                        <a:lnTo>
                          <a:pt x="3" y="208"/>
                        </a:lnTo>
                        <a:lnTo>
                          <a:pt x="3" y="206"/>
                        </a:lnTo>
                        <a:lnTo>
                          <a:pt x="3" y="204"/>
                        </a:lnTo>
                        <a:lnTo>
                          <a:pt x="3" y="201"/>
                        </a:lnTo>
                        <a:lnTo>
                          <a:pt x="3" y="198"/>
                        </a:lnTo>
                        <a:lnTo>
                          <a:pt x="3" y="195"/>
                        </a:lnTo>
                        <a:lnTo>
                          <a:pt x="3" y="192"/>
                        </a:lnTo>
                        <a:lnTo>
                          <a:pt x="4" y="190"/>
                        </a:lnTo>
                        <a:lnTo>
                          <a:pt x="5" y="186"/>
                        </a:lnTo>
                        <a:lnTo>
                          <a:pt x="5" y="184"/>
                        </a:lnTo>
                        <a:lnTo>
                          <a:pt x="5" y="181"/>
                        </a:lnTo>
                        <a:lnTo>
                          <a:pt x="5" y="178"/>
                        </a:lnTo>
                        <a:lnTo>
                          <a:pt x="5" y="175"/>
                        </a:lnTo>
                        <a:lnTo>
                          <a:pt x="5" y="172"/>
                        </a:lnTo>
                        <a:lnTo>
                          <a:pt x="5" y="169"/>
                        </a:lnTo>
                        <a:lnTo>
                          <a:pt x="5" y="166"/>
                        </a:lnTo>
                        <a:lnTo>
                          <a:pt x="6" y="163"/>
                        </a:lnTo>
                        <a:lnTo>
                          <a:pt x="6" y="161"/>
                        </a:lnTo>
                        <a:lnTo>
                          <a:pt x="8" y="165"/>
                        </a:lnTo>
                        <a:lnTo>
                          <a:pt x="11" y="167"/>
                        </a:lnTo>
                        <a:lnTo>
                          <a:pt x="13" y="167"/>
                        </a:lnTo>
                        <a:lnTo>
                          <a:pt x="16" y="168"/>
                        </a:lnTo>
                        <a:lnTo>
                          <a:pt x="19" y="168"/>
                        </a:lnTo>
                        <a:lnTo>
                          <a:pt x="23" y="168"/>
                        </a:lnTo>
                        <a:lnTo>
                          <a:pt x="25" y="166"/>
                        </a:lnTo>
                        <a:lnTo>
                          <a:pt x="29" y="166"/>
                        </a:lnTo>
                        <a:lnTo>
                          <a:pt x="32" y="163"/>
                        </a:lnTo>
                        <a:lnTo>
                          <a:pt x="36" y="162"/>
                        </a:lnTo>
                        <a:lnTo>
                          <a:pt x="40" y="160"/>
                        </a:lnTo>
                        <a:lnTo>
                          <a:pt x="43" y="159"/>
                        </a:lnTo>
                        <a:lnTo>
                          <a:pt x="47" y="155"/>
                        </a:lnTo>
                        <a:lnTo>
                          <a:pt x="50" y="153"/>
                        </a:lnTo>
                        <a:lnTo>
                          <a:pt x="53" y="150"/>
                        </a:lnTo>
                        <a:lnTo>
                          <a:pt x="56" y="147"/>
                        </a:lnTo>
                        <a:lnTo>
                          <a:pt x="59" y="143"/>
                        </a:lnTo>
                        <a:lnTo>
                          <a:pt x="61" y="141"/>
                        </a:lnTo>
                        <a:lnTo>
                          <a:pt x="62" y="136"/>
                        </a:lnTo>
                        <a:lnTo>
                          <a:pt x="64" y="133"/>
                        </a:lnTo>
                        <a:lnTo>
                          <a:pt x="66" y="129"/>
                        </a:lnTo>
                        <a:lnTo>
                          <a:pt x="66" y="125"/>
                        </a:lnTo>
                        <a:lnTo>
                          <a:pt x="66" y="122"/>
                        </a:lnTo>
                        <a:lnTo>
                          <a:pt x="66" y="117"/>
                        </a:lnTo>
                        <a:lnTo>
                          <a:pt x="63" y="114"/>
                        </a:lnTo>
                        <a:lnTo>
                          <a:pt x="62" y="110"/>
                        </a:lnTo>
                        <a:lnTo>
                          <a:pt x="59" y="105"/>
                        </a:lnTo>
                        <a:lnTo>
                          <a:pt x="56" y="102"/>
                        </a:lnTo>
                        <a:lnTo>
                          <a:pt x="51" y="97"/>
                        </a:lnTo>
                        <a:lnTo>
                          <a:pt x="47" y="95"/>
                        </a:lnTo>
                        <a:lnTo>
                          <a:pt x="44" y="97"/>
                        </a:lnTo>
                        <a:lnTo>
                          <a:pt x="42" y="99"/>
                        </a:lnTo>
                        <a:lnTo>
                          <a:pt x="40" y="103"/>
                        </a:lnTo>
                        <a:lnTo>
                          <a:pt x="38" y="105"/>
                        </a:lnTo>
                        <a:lnTo>
                          <a:pt x="35" y="110"/>
                        </a:lnTo>
                        <a:lnTo>
                          <a:pt x="32" y="112"/>
                        </a:lnTo>
                        <a:lnTo>
                          <a:pt x="30" y="115"/>
                        </a:lnTo>
                        <a:lnTo>
                          <a:pt x="29" y="117"/>
                        </a:lnTo>
                        <a:lnTo>
                          <a:pt x="25" y="121"/>
                        </a:lnTo>
                        <a:lnTo>
                          <a:pt x="24" y="123"/>
                        </a:lnTo>
                        <a:lnTo>
                          <a:pt x="22" y="125"/>
                        </a:lnTo>
                        <a:lnTo>
                          <a:pt x="19" y="129"/>
                        </a:lnTo>
                        <a:lnTo>
                          <a:pt x="16" y="134"/>
                        </a:lnTo>
                        <a:lnTo>
                          <a:pt x="13" y="138"/>
                        </a:lnTo>
                        <a:lnTo>
                          <a:pt x="10" y="142"/>
                        </a:lnTo>
                        <a:lnTo>
                          <a:pt x="9" y="147"/>
                        </a:lnTo>
                        <a:lnTo>
                          <a:pt x="8" y="150"/>
                        </a:lnTo>
                        <a:lnTo>
                          <a:pt x="8" y="154"/>
                        </a:lnTo>
                        <a:lnTo>
                          <a:pt x="8" y="150"/>
                        </a:lnTo>
                        <a:lnTo>
                          <a:pt x="8" y="147"/>
                        </a:lnTo>
                        <a:lnTo>
                          <a:pt x="8" y="143"/>
                        </a:lnTo>
                        <a:lnTo>
                          <a:pt x="8" y="140"/>
                        </a:lnTo>
                        <a:lnTo>
                          <a:pt x="8" y="135"/>
                        </a:lnTo>
                        <a:lnTo>
                          <a:pt x="9" y="133"/>
                        </a:lnTo>
                        <a:lnTo>
                          <a:pt x="9" y="128"/>
                        </a:lnTo>
                        <a:lnTo>
                          <a:pt x="10" y="125"/>
                        </a:lnTo>
                        <a:lnTo>
                          <a:pt x="10" y="121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10" y="110"/>
                        </a:lnTo>
                        <a:lnTo>
                          <a:pt x="10" y="108"/>
                        </a:lnTo>
                        <a:lnTo>
                          <a:pt x="11" y="104"/>
                        </a:lnTo>
                        <a:lnTo>
                          <a:pt x="11" y="100"/>
                        </a:lnTo>
                        <a:lnTo>
                          <a:pt x="12" y="97"/>
                        </a:lnTo>
                        <a:lnTo>
                          <a:pt x="12" y="95"/>
                        </a:lnTo>
                        <a:lnTo>
                          <a:pt x="12" y="91"/>
                        </a:lnTo>
                        <a:lnTo>
                          <a:pt x="12" y="87"/>
                        </a:lnTo>
                        <a:lnTo>
                          <a:pt x="12" y="85"/>
                        </a:lnTo>
                        <a:lnTo>
                          <a:pt x="12" y="81"/>
                        </a:lnTo>
                        <a:lnTo>
                          <a:pt x="13" y="78"/>
                        </a:lnTo>
                        <a:lnTo>
                          <a:pt x="13" y="74"/>
                        </a:lnTo>
                        <a:lnTo>
                          <a:pt x="15" y="72"/>
                        </a:lnTo>
                        <a:lnTo>
                          <a:pt x="15" y="70"/>
                        </a:lnTo>
                        <a:lnTo>
                          <a:pt x="15" y="67"/>
                        </a:lnTo>
                        <a:lnTo>
                          <a:pt x="15" y="64"/>
                        </a:lnTo>
                        <a:lnTo>
                          <a:pt x="15" y="61"/>
                        </a:lnTo>
                        <a:lnTo>
                          <a:pt x="15" y="58"/>
                        </a:lnTo>
                        <a:lnTo>
                          <a:pt x="16" y="55"/>
                        </a:lnTo>
                        <a:lnTo>
                          <a:pt x="16" y="53"/>
                        </a:lnTo>
                        <a:lnTo>
                          <a:pt x="17" y="51"/>
                        </a:lnTo>
                        <a:lnTo>
                          <a:pt x="17" y="47"/>
                        </a:lnTo>
                        <a:lnTo>
                          <a:pt x="17" y="45"/>
                        </a:lnTo>
                        <a:lnTo>
                          <a:pt x="17" y="41"/>
                        </a:lnTo>
                        <a:lnTo>
                          <a:pt x="17" y="40"/>
                        </a:lnTo>
                        <a:lnTo>
                          <a:pt x="18" y="35"/>
                        </a:lnTo>
                        <a:lnTo>
                          <a:pt x="18" y="32"/>
                        </a:lnTo>
                        <a:lnTo>
                          <a:pt x="18" y="27"/>
                        </a:lnTo>
                        <a:lnTo>
                          <a:pt x="19" y="23"/>
                        </a:lnTo>
                        <a:lnTo>
                          <a:pt x="19" y="20"/>
                        </a:lnTo>
                        <a:lnTo>
                          <a:pt x="21" y="16"/>
                        </a:lnTo>
                        <a:lnTo>
                          <a:pt x="21" y="14"/>
                        </a:lnTo>
                        <a:lnTo>
                          <a:pt x="21" y="11"/>
                        </a:lnTo>
                        <a:lnTo>
                          <a:pt x="21" y="9"/>
                        </a:lnTo>
                        <a:lnTo>
                          <a:pt x="21" y="8"/>
                        </a:lnTo>
                        <a:lnTo>
                          <a:pt x="21" y="5"/>
                        </a:lnTo>
                        <a:lnTo>
                          <a:pt x="22" y="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63" name="Freeform 51">
                    <a:extLst>
                      <a:ext uri="{FF2B5EF4-FFF2-40B4-BE49-F238E27FC236}">
                        <a16:creationId xmlns:a16="http://schemas.microsoft.com/office/drawing/2014/main" id="{100D4591-1181-7F44-AAF2-3603766395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58" y="1947"/>
                    <a:ext cx="14" cy="10"/>
                  </a:xfrm>
                  <a:custGeom>
                    <a:avLst/>
                    <a:gdLst>
                      <a:gd name="T0" fmla="*/ 0 w 43"/>
                      <a:gd name="T1" fmla="*/ 0 h 31"/>
                      <a:gd name="T2" fmla="*/ 0 w 43"/>
                      <a:gd name="T3" fmla="*/ 0 h 31"/>
                      <a:gd name="T4" fmla="*/ 0 w 43"/>
                      <a:gd name="T5" fmla="*/ 0 h 31"/>
                      <a:gd name="T6" fmla="*/ 0 w 43"/>
                      <a:gd name="T7" fmla="*/ 0 h 31"/>
                      <a:gd name="T8" fmla="*/ 0 w 43"/>
                      <a:gd name="T9" fmla="*/ 0 h 31"/>
                      <a:gd name="T10" fmla="*/ 0 w 43"/>
                      <a:gd name="T11" fmla="*/ 0 h 31"/>
                      <a:gd name="T12" fmla="*/ 0 w 43"/>
                      <a:gd name="T13" fmla="*/ 0 h 31"/>
                      <a:gd name="T14" fmla="*/ 0 w 43"/>
                      <a:gd name="T15" fmla="*/ 0 h 31"/>
                      <a:gd name="T16" fmla="*/ 0 w 43"/>
                      <a:gd name="T17" fmla="*/ 0 h 31"/>
                      <a:gd name="T18" fmla="*/ 0 w 43"/>
                      <a:gd name="T19" fmla="*/ 0 h 31"/>
                      <a:gd name="T20" fmla="*/ 0 w 43"/>
                      <a:gd name="T21" fmla="*/ 0 h 31"/>
                      <a:gd name="T22" fmla="*/ 0 w 43"/>
                      <a:gd name="T23" fmla="*/ 0 h 31"/>
                      <a:gd name="T24" fmla="*/ 0 w 43"/>
                      <a:gd name="T25" fmla="*/ 0 h 31"/>
                      <a:gd name="T26" fmla="*/ 0 w 43"/>
                      <a:gd name="T27" fmla="*/ 0 h 31"/>
                      <a:gd name="T28" fmla="*/ 0 w 43"/>
                      <a:gd name="T29" fmla="*/ 0 h 31"/>
                      <a:gd name="T30" fmla="*/ 0 w 43"/>
                      <a:gd name="T31" fmla="*/ 0 h 31"/>
                      <a:gd name="T32" fmla="*/ 0 w 43"/>
                      <a:gd name="T33" fmla="*/ 0 h 31"/>
                      <a:gd name="T34" fmla="*/ 0 w 43"/>
                      <a:gd name="T35" fmla="*/ 0 h 31"/>
                      <a:gd name="T36" fmla="*/ 0 w 43"/>
                      <a:gd name="T37" fmla="*/ 0 h 31"/>
                      <a:gd name="T38" fmla="*/ 0 w 43"/>
                      <a:gd name="T39" fmla="*/ 0 h 31"/>
                      <a:gd name="T40" fmla="*/ 0 w 43"/>
                      <a:gd name="T41" fmla="*/ 0 h 31"/>
                      <a:gd name="T42" fmla="*/ 0 w 43"/>
                      <a:gd name="T43" fmla="*/ 0 h 31"/>
                      <a:gd name="T44" fmla="*/ 0 w 43"/>
                      <a:gd name="T45" fmla="*/ 0 h 31"/>
                      <a:gd name="T46" fmla="*/ 0 w 43"/>
                      <a:gd name="T47" fmla="*/ 0 h 31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w 43"/>
                      <a:gd name="T73" fmla="*/ 0 h 31"/>
                      <a:gd name="T74" fmla="*/ 43 w 43"/>
                      <a:gd name="T75" fmla="*/ 31 h 31"/>
                    </a:gdLst>
                    <a:ahLst/>
                    <a:cxnLst>
                      <a:cxn ang="T48">
                        <a:pos x="T0" y="T1"/>
                      </a:cxn>
                      <a:cxn ang="T49">
                        <a:pos x="T2" y="T3"/>
                      </a:cxn>
                      <a:cxn ang="T50">
                        <a:pos x="T4" y="T5"/>
                      </a:cxn>
                      <a:cxn ang="T51">
                        <a:pos x="T6" y="T7"/>
                      </a:cxn>
                      <a:cxn ang="T52">
                        <a:pos x="T8" y="T9"/>
                      </a:cxn>
                      <a:cxn ang="T53">
                        <a:pos x="T10" y="T11"/>
                      </a:cxn>
                      <a:cxn ang="T54">
                        <a:pos x="T12" y="T13"/>
                      </a:cxn>
                      <a:cxn ang="T55">
                        <a:pos x="T14" y="T15"/>
                      </a:cxn>
                      <a:cxn ang="T56">
                        <a:pos x="T16" y="T17"/>
                      </a:cxn>
                      <a:cxn ang="T57">
                        <a:pos x="T18" y="T19"/>
                      </a:cxn>
                      <a:cxn ang="T58">
                        <a:pos x="T20" y="T21"/>
                      </a:cxn>
                      <a:cxn ang="T59">
                        <a:pos x="T22" y="T23"/>
                      </a:cxn>
                      <a:cxn ang="T60">
                        <a:pos x="T24" y="T25"/>
                      </a:cxn>
                      <a:cxn ang="T61">
                        <a:pos x="T26" y="T27"/>
                      </a:cxn>
                      <a:cxn ang="T62">
                        <a:pos x="T28" y="T29"/>
                      </a:cxn>
                      <a:cxn ang="T63">
                        <a:pos x="T30" y="T31"/>
                      </a:cxn>
                      <a:cxn ang="T64">
                        <a:pos x="T32" y="T33"/>
                      </a:cxn>
                      <a:cxn ang="T65">
                        <a:pos x="T34" y="T35"/>
                      </a:cxn>
                      <a:cxn ang="T66">
                        <a:pos x="T36" y="T37"/>
                      </a:cxn>
                      <a:cxn ang="T67">
                        <a:pos x="T38" y="T39"/>
                      </a:cxn>
                      <a:cxn ang="T68">
                        <a:pos x="T40" y="T41"/>
                      </a:cxn>
                      <a:cxn ang="T69">
                        <a:pos x="T42" y="T43"/>
                      </a:cxn>
                      <a:cxn ang="T70">
                        <a:pos x="T44" y="T45"/>
                      </a:cxn>
                      <a:cxn ang="T71">
                        <a:pos x="T46" y="T47"/>
                      </a:cxn>
                    </a:cxnLst>
                    <a:rect l="T72" t="T73" r="T74" b="T75"/>
                    <a:pathLst>
                      <a:path w="43" h="31">
                        <a:moveTo>
                          <a:pt x="0" y="0"/>
                        </a:moveTo>
                        <a:lnTo>
                          <a:pt x="43" y="3"/>
                        </a:lnTo>
                        <a:lnTo>
                          <a:pt x="42" y="6"/>
                        </a:lnTo>
                        <a:lnTo>
                          <a:pt x="41" y="9"/>
                        </a:lnTo>
                        <a:lnTo>
                          <a:pt x="40" y="11"/>
                        </a:lnTo>
                        <a:lnTo>
                          <a:pt x="37" y="13"/>
                        </a:lnTo>
                        <a:lnTo>
                          <a:pt x="37" y="16"/>
                        </a:lnTo>
                        <a:lnTo>
                          <a:pt x="35" y="18"/>
                        </a:lnTo>
                        <a:lnTo>
                          <a:pt x="33" y="20"/>
                        </a:lnTo>
                        <a:lnTo>
                          <a:pt x="32" y="23"/>
                        </a:lnTo>
                        <a:lnTo>
                          <a:pt x="30" y="26"/>
                        </a:lnTo>
                        <a:lnTo>
                          <a:pt x="26" y="29"/>
                        </a:lnTo>
                        <a:lnTo>
                          <a:pt x="20" y="31"/>
                        </a:lnTo>
                        <a:lnTo>
                          <a:pt x="16" y="30"/>
                        </a:lnTo>
                        <a:lnTo>
                          <a:pt x="13" y="28"/>
                        </a:lnTo>
                        <a:lnTo>
                          <a:pt x="13" y="24"/>
                        </a:lnTo>
                        <a:lnTo>
                          <a:pt x="13" y="20"/>
                        </a:lnTo>
                        <a:lnTo>
                          <a:pt x="13" y="17"/>
                        </a:lnTo>
                        <a:lnTo>
                          <a:pt x="13" y="13"/>
                        </a:lnTo>
                        <a:lnTo>
                          <a:pt x="14" y="11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64" name="Freeform 52">
                    <a:extLst>
                      <a:ext uri="{FF2B5EF4-FFF2-40B4-BE49-F238E27FC236}">
                        <a16:creationId xmlns:a16="http://schemas.microsoft.com/office/drawing/2014/main" id="{3B431953-F088-EF41-B8E7-F2260CF8D1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87" y="1968"/>
                    <a:ext cx="19" cy="7"/>
                  </a:xfrm>
                  <a:custGeom>
                    <a:avLst/>
                    <a:gdLst>
                      <a:gd name="T0" fmla="*/ 0 w 57"/>
                      <a:gd name="T1" fmla="*/ 0 h 22"/>
                      <a:gd name="T2" fmla="*/ 0 w 57"/>
                      <a:gd name="T3" fmla="*/ 0 h 22"/>
                      <a:gd name="T4" fmla="*/ 0 w 57"/>
                      <a:gd name="T5" fmla="*/ 0 h 22"/>
                      <a:gd name="T6" fmla="*/ 0 w 57"/>
                      <a:gd name="T7" fmla="*/ 0 h 22"/>
                      <a:gd name="T8" fmla="*/ 0 w 57"/>
                      <a:gd name="T9" fmla="*/ 0 h 22"/>
                      <a:gd name="T10" fmla="*/ 0 w 57"/>
                      <a:gd name="T11" fmla="*/ 0 h 22"/>
                      <a:gd name="T12" fmla="*/ 0 w 57"/>
                      <a:gd name="T13" fmla="*/ 0 h 22"/>
                      <a:gd name="T14" fmla="*/ 0 w 57"/>
                      <a:gd name="T15" fmla="*/ 0 h 22"/>
                      <a:gd name="T16" fmla="*/ 0 w 57"/>
                      <a:gd name="T17" fmla="*/ 0 h 22"/>
                      <a:gd name="T18" fmla="*/ 0 w 57"/>
                      <a:gd name="T19" fmla="*/ 0 h 22"/>
                      <a:gd name="T20" fmla="*/ 0 w 57"/>
                      <a:gd name="T21" fmla="*/ 0 h 22"/>
                      <a:gd name="T22" fmla="*/ 0 w 57"/>
                      <a:gd name="T23" fmla="*/ 0 h 22"/>
                      <a:gd name="T24" fmla="*/ 0 w 57"/>
                      <a:gd name="T25" fmla="*/ 0 h 22"/>
                      <a:gd name="T26" fmla="*/ 0 w 57"/>
                      <a:gd name="T27" fmla="*/ 0 h 22"/>
                      <a:gd name="T28" fmla="*/ 0 w 57"/>
                      <a:gd name="T29" fmla="*/ 0 h 22"/>
                      <a:gd name="T30" fmla="*/ 0 w 57"/>
                      <a:gd name="T31" fmla="*/ 0 h 22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57"/>
                      <a:gd name="T49" fmla="*/ 0 h 22"/>
                      <a:gd name="T50" fmla="*/ 57 w 57"/>
                      <a:gd name="T51" fmla="*/ 22 h 22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57" h="22">
                        <a:moveTo>
                          <a:pt x="57" y="19"/>
                        </a:moveTo>
                        <a:lnTo>
                          <a:pt x="0" y="22"/>
                        </a:lnTo>
                        <a:lnTo>
                          <a:pt x="20" y="0"/>
                        </a:lnTo>
                        <a:lnTo>
                          <a:pt x="23" y="0"/>
                        </a:lnTo>
                        <a:lnTo>
                          <a:pt x="26" y="3"/>
                        </a:lnTo>
                        <a:lnTo>
                          <a:pt x="29" y="4"/>
                        </a:lnTo>
                        <a:lnTo>
                          <a:pt x="32" y="6"/>
                        </a:lnTo>
                        <a:lnTo>
                          <a:pt x="36" y="7"/>
                        </a:lnTo>
                        <a:lnTo>
                          <a:pt x="39" y="8"/>
                        </a:lnTo>
                        <a:lnTo>
                          <a:pt x="43" y="11"/>
                        </a:lnTo>
                        <a:lnTo>
                          <a:pt x="45" y="13"/>
                        </a:lnTo>
                        <a:lnTo>
                          <a:pt x="49" y="13"/>
                        </a:lnTo>
                        <a:lnTo>
                          <a:pt x="51" y="16"/>
                        </a:lnTo>
                        <a:lnTo>
                          <a:pt x="56" y="18"/>
                        </a:lnTo>
                        <a:lnTo>
                          <a:pt x="57" y="1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</p:grpSp>
        <p:grpSp>
          <p:nvGrpSpPr>
            <p:cNvPr id="16414" name="Group 53">
              <a:extLst>
                <a:ext uri="{FF2B5EF4-FFF2-40B4-BE49-F238E27FC236}">
                  <a16:creationId xmlns:a16="http://schemas.microsoft.com/office/drawing/2014/main" id="{0EBAF4A3-3336-4341-A926-5B292137DC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1" y="2493"/>
              <a:ext cx="363" cy="369"/>
              <a:chOff x="1884" y="1812"/>
              <a:chExt cx="363" cy="369"/>
            </a:xfrm>
          </p:grpSpPr>
          <p:sp>
            <p:nvSpPr>
              <p:cNvPr id="16626" name="AutoShape 54">
                <a:extLst>
                  <a:ext uri="{FF2B5EF4-FFF2-40B4-BE49-F238E27FC236}">
                    <a16:creationId xmlns:a16="http://schemas.microsoft.com/office/drawing/2014/main" id="{48988F8A-5F2D-8C47-BB0E-FE63954594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4" y="1812"/>
                <a:ext cx="363" cy="369"/>
              </a:xfrm>
              <a:prstGeom prst="can">
                <a:avLst>
                  <a:gd name="adj" fmla="val 50826"/>
                </a:avLst>
              </a:prstGeom>
              <a:gradFill rotWithShape="0">
                <a:gsLst>
                  <a:gs pos="0">
                    <a:srgbClr val="764801"/>
                  </a:gs>
                  <a:gs pos="100000">
                    <a:srgbClr val="FE9B03"/>
                  </a:gs>
                </a:gsLst>
                <a:lin ang="5400000" scaled="1"/>
              </a:gra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grpSp>
            <p:nvGrpSpPr>
              <p:cNvPr id="16627" name="Group 55">
                <a:extLst>
                  <a:ext uri="{FF2B5EF4-FFF2-40B4-BE49-F238E27FC236}">
                    <a16:creationId xmlns:a16="http://schemas.microsoft.com/office/drawing/2014/main" id="{4991DA57-5F9B-AD4C-B15C-0A901873093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32" y="1863"/>
                <a:ext cx="279" cy="81"/>
                <a:chOff x="1470" y="1821"/>
                <a:chExt cx="279" cy="93"/>
              </a:xfrm>
            </p:grpSpPr>
            <p:sp>
              <p:nvSpPr>
                <p:cNvPr id="16628" name="Freeform 56">
                  <a:extLst>
                    <a:ext uri="{FF2B5EF4-FFF2-40B4-BE49-F238E27FC236}">
                      <a16:creationId xmlns:a16="http://schemas.microsoft.com/office/drawing/2014/main" id="{2DE85329-871A-8A44-9D44-DD1750D258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76" y="1821"/>
                  <a:ext cx="273" cy="90"/>
                </a:xfrm>
                <a:custGeom>
                  <a:avLst/>
                  <a:gdLst>
                    <a:gd name="T0" fmla="*/ 0 w 273"/>
                    <a:gd name="T1" fmla="*/ 0 h 90"/>
                    <a:gd name="T2" fmla="*/ 60 w 273"/>
                    <a:gd name="T3" fmla="*/ 0 h 90"/>
                    <a:gd name="T4" fmla="*/ 198 w 273"/>
                    <a:gd name="T5" fmla="*/ 90 h 90"/>
                    <a:gd name="T6" fmla="*/ 273 w 273"/>
                    <a:gd name="T7" fmla="*/ 90 h 9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3"/>
                    <a:gd name="T13" fmla="*/ 0 h 90"/>
                    <a:gd name="T14" fmla="*/ 273 w 273"/>
                    <a:gd name="T15" fmla="*/ 90 h 9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3" h="90">
                      <a:moveTo>
                        <a:pt x="0" y="0"/>
                      </a:moveTo>
                      <a:lnTo>
                        <a:pt x="60" y="0"/>
                      </a:lnTo>
                      <a:lnTo>
                        <a:pt x="198" y="90"/>
                      </a:lnTo>
                      <a:lnTo>
                        <a:pt x="273" y="90"/>
                      </a:lnTo>
                    </a:path>
                  </a:pathLst>
                </a:cu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9525">
                  <a:solidFill>
                    <a:schemeClr val="bg1"/>
                  </a:solidFill>
                  <a:round/>
                  <a:headEnd type="triangle" w="med" len="med"/>
                  <a:tailEnd type="triangle" w="med" len="med"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6629" name="Freeform 57">
                  <a:extLst>
                    <a:ext uri="{FF2B5EF4-FFF2-40B4-BE49-F238E27FC236}">
                      <a16:creationId xmlns:a16="http://schemas.microsoft.com/office/drawing/2014/main" id="{AFA9E1A1-79CD-DF45-B28B-A1012D0405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1470" y="1824"/>
                  <a:ext cx="273" cy="90"/>
                </a:xfrm>
                <a:custGeom>
                  <a:avLst/>
                  <a:gdLst>
                    <a:gd name="T0" fmla="*/ 0 w 273"/>
                    <a:gd name="T1" fmla="*/ 0 h 90"/>
                    <a:gd name="T2" fmla="*/ 60 w 273"/>
                    <a:gd name="T3" fmla="*/ 0 h 90"/>
                    <a:gd name="T4" fmla="*/ 198 w 273"/>
                    <a:gd name="T5" fmla="*/ 90 h 90"/>
                    <a:gd name="T6" fmla="*/ 273 w 273"/>
                    <a:gd name="T7" fmla="*/ 90 h 9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3"/>
                    <a:gd name="T13" fmla="*/ 0 h 90"/>
                    <a:gd name="T14" fmla="*/ 273 w 273"/>
                    <a:gd name="T15" fmla="*/ 90 h 9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3" h="90">
                      <a:moveTo>
                        <a:pt x="0" y="0"/>
                      </a:moveTo>
                      <a:lnTo>
                        <a:pt x="60" y="0"/>
                      </a:lnTo>
                      <a:lnTo>
                        <a:pt x="198" y="90"/>
                      </a:lnTo>
                      <a:lnTo>
                        <a:pt x="273" y="90"/>
                      </a:lnTo>
                    </a:path>
                  </a:pathLst>
                </a:cu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9525">
                  <a:solidFill>
                    <a:schemeClr val="bg1"/>
                  </a:solidFill>
                  <a:round/>
                  <a:headEnd type="triangle" w="med" len="med"/>
                  <a:tailEnd type="triangle" w="med" len="med"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</p:grpSp>
        </p:grpSp>
        <p:grpSp>
          <p:nvGrpSpPr>
            <p:cNvPr id="16415" name="Group 58">
              <a:extLst>
                <a:ext uri="{FF2B5EF4-FFF2-40B4-BE49-F238E27FC236}">
                  <a16:creationId xmlns:a16="http://schemas.microsoft.com/office/drawing/2014/main" id="{354DBFC7-185E-C24C-929B-B776C0791A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84" y="1584"/>
              <a:ext cx="363" cy="369"/>
              <a:chOff x="1884" y="1812"/>
              <a:chExt cx="363" cy="369"/>
            </a:xfrm>
          </p:grpSpPr>
          <p:sp>
            <p:nvSpPr>
              <p:cNvPr id="16622" name="AutoShape 59">
                <a:extLst>
                  <a:ext uri="{FF2B5EF4-FFF2-40B4-BE49-F238E27FC236}">
                    <a16:creationId xmlns:a16="http://schemas.microsoft.com/office/drawing/2014/main" id="{1EA258C7-9254-894E-823C-148F1939FD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4" y="1812"/>
                <a:ext cx="363" cy="369"/>
              </a:xfrm>
              <a:prstGeom prst="can">
                <a:avLst>
                  <a:gd name="adj" fmla="val 50826"/>
                </a:avLst>
              </a:prstGeom>
              <a:gradFill rotWithShape="0">
                <a:gsLst>
                  <a:gs pos="0">
                    <a:srgbClr val="764801"/>
                  </a:gs>
                  <a:gs pos="100000">
                    <a:srgbClr val="FE9B03"/>
                  </a:gs>
                </a:gsLst>
                <a:lin ang="5400000" scaled="1"/>
              </a:gra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grpSp>
            <p:nvGrpSpPr>
              <p:cNvPr id="16623" name="Group 60">
                <a:extLst>
                  <a:ext uri="{FF2B5EF4-FFF2-40B4-BE49-F238E27FC236}">
                    <a16:creationId xmlns:a16="http://schemas.microsoft.com/office/drawing/2014/main" id="{F93FBB96-5F0B-DC4E-A75F-50616CB0933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32" y="1863"/>
                <a:ext cx="279" cy="81"/>
                <a:chOff x="1470" y="1821"/>
                <a:chExt cx="279" cy="93"/>
              </a:xfrm>
            </p:grpSpPr>
            <p:sp>
              <p:nvSpPr>
                <p:cNvPr id="16624" name="Freeform 61">
                  <a:extLst>
                    <a:ext uri="{FF2B5EF4-FFF2-40B4-BE49-F238E27FC236}">
                      <a16:creationId xmlns:a16="http://schemas.microsoft.com/office/drawing/2014/main" id="{83AABF24-8B6C-D540-9CC9-40B442D040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76" y="1821"/>
                  <a:ext cx="273" cy="90"/>
                </a:xfrm>
                <a:custGeom>
                  <a:avLst/>
                  <a:gdLst>
                    <a:gd name="T0" fmla="*/ 0 w 273"/>
                    <a:gd name="T1" fmla="*/ 0 h 90"/>
                    <a:gd name="T2" fmla="*/ 60 w 273"/>
                    <a:gd name="T3" fmla="*/ 0 h 90"/>
                    <a:gd name="T4" fmla="*/ 198 w 273"/>
                    <a:gd name="T5" fmla="*/ 90 h 90"/>
                    <a:gd name="T6" fmla="*/ 273 w 273"/>
                    <a:gd name="T7" fmla="*/ 90 h 9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3"/>
                    <a:gd name="T13" fmla="*/ 0 h 90"/>
                    <a:gd name="T14" fmla="*/ 273 w 273"/>
                    <a:gd name="T15" fmla="*/ 90 h 9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3" h="90">
                      <a:moveTo>
                        <a:pt x="0" y="0"/>
                      </a:moveTo>
                      <a:lnTo>
                        <a:pt x="60" y="0"/>
                      </a:lnTo>
                      <a:lnTo>
                        <a:pt x="198" y="90"/>
                      </a:lnTo>
                      <a:lnTo>
                        <a:pt x="273" y="90"/>
                      </a:lnTo>
                    </a:path>
                  </a:pathLst>
                </a:cu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9525">
                  <a:solidFill>
                    <a:schemeClr val="bg1"/>
                  </a:solidFill>
                  <a:round/>
                  <a:headEnd type="triangle" w="med" len="med"/>
                  <a:tailEnd type="triangle" w="med" len="med"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6625" name="Freeform 62">
                  <a:extLst>
                    <a:ext uri="{FF2B5EF4-FFF2-40B4-BE49-F238E27FC236}">
                      <a16:creationId xmlns:a16="http://schemas.microsoft.com/office/drawing/2014/main" id="{F0242A14-AE5A-9346-A16B-750702D962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1470" y="1824"/>
                  <a:ext cx="273" cy="90"/>
                </a:xfrm>
                <a:custGeom>
                  <a:avLst/>
                  <a:gdLst>
                    <a:gd name="T0" fmla="*/ 0 w 273"/>
                    <a:gd name="T1" fmla="*/ 0 h 90"/>
                    <a:gd name="T2" fmla="*/ 60 w 273"/>
                    <a:gd name="T3" fmla="*/ 0 h 90"/>
                    <a:gd name="T4" fmla="*/ 198 w 273"/>
                    <a:gd name="T5" fmla="*/ 90 h 90"/>
                    <a:gd name="T6" fmla="*/ 273 w 273"/>
                    <a:gd name="T7" fmla="*/ 90 h 9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3"/>
                    <a:gd name="T13" fmla="*/ 0 h 90"/>
                    <a:gd name="T14" fmla="*/ 273 w 273"/>
                    <a:gd name="T15" fmla="*/ 90 h 9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3" h="90">
                      <a:moveTo>
                        <a:pt x="0" y="0"/>
                      </a:moveTo>
                      <a:lnTo>
                        <a:pt x="60" y="0"/>
                      </a:lnTo>
                      <a:lnTo>
                        <a:pt x="198" y="90"/>
                      </a:lnTo>
                      <a:lnTo>
                        <a:pt x="273" y="90"/>
                      </a:lnTo>
                    </a:path>
                  </a:pathLst>
                </a:cu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9525">
                  <a:solidFill>
                    <a:schemeClr val="bg1"/>
                  </a:solidFill>
                  <a:round/>
                  <a:headEnd type="triangle" w="med" len="med"/>
                  <a:tailEnd type="triangle" w="med" len="med"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</p:grpSp>
        </p:grpSp>
        <p:grpSp>
          <p:nvGrpSpPr>
            <p:cNvPr id="16416" name="Group 63">
              <a:extLst>
                <a:ext uri="{FF2B5EF4-FFF2-40B4-BE49-F238E27FC236}">
                  <a16:creationId xmlns:a16="http://schemas.microsoft.com/office/drawing/2014/main" id="{AFB6E287-E58C-274E-BE12-E0145B04E0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48" y="1725"/>
              <a:ext cx="363" cy="369"/>
              <a:chOff x="1884" y="1812"/>
              <a:chExt cx="363" cy="369"/>
            </a:xfrm>
          </p:grpSpPr>
          <p:sp>
            <p:nvSpPr>
              <p:cNvPr id="16618" name="AutoShape 64">
                <a:extLst>
                  <a:ext uri="{FF2B5EF4-FFF2-40B4-BE49-F238E27FC236}">
                    <a16:creationId xmlns:a16="http://schemas.microsoft.com/office/drawing/2014/main" id="{FD8EAAF3-1200-0B48-A1DF-AAA469C1CE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4" y="1812"/>
                <a:ext cx="363" cy="369"/>
              </a:xfrm>
              <a:prstGeom prst="can">
                <a:avLst>
                  <a:gd name="adj" fmla="val 50826"/>
                </a:avLst>
              </a:prstGeom>
              <a:gradFill rotWithShape="0">
                <a:gsLst>
                  <a:gs pos="0">
                    <a:srgbClr val="764801"/>
                  </a:gs>
                  <a:gs pos="100000">
                    <a:srgbClr val="FE9B03"/>
                  </a:gs>
                </a:gsLst>
                <a:lin ang="5400000" scaled="1"/>
              </a:gra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grpSp>
            <p:nvGrpSpPr>
              <p:cNvPr id="16619" name="Group 65">
                <a:extLst>
                  <a:ext uri="{FF2B5EF4-FFF2-40B4-BE49-F238E27FC236}">
                    <a16:creationId xmlns:a16="http://schemas.microsoft.com/office/drawing/2014/main" id="{F9C9A330-A825-6544-80AE-EC3AAC141C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32" y="1863"/>
                <a:ext cx="279" cy="81"/>
                <a:chOff x="1470" y="1821"/>
                <a:chExt cx="279" cy="93"/>
              </a:xfrm>
            </p:grpSpPr>
            <p:sp>
              <p:nvSpPr>
                <p:cNvPr id="16620" name="Freeform 66">
                  <a:extLst>
                    <a:ext uri="{FF2B5EF4-FFF2-40B4-BE49-F238E27FC236}">
                      <a16:creationId xmlns:a16="http://schemas.microsoft.com/office/drawing/2014/main" id="{EFE247EA-BAB2-B54B-BD0D-AD1B4535E7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76" y="1821"/>
                  <a:ext cx="273" cy="90"/>
                </a:xfrm>
                <a:custGeom>
                  <a:avLst/>
                  <a:gdLst>
                    <a:gd name="T0" fmla="*/ 0 w 273"/>
                    <a:gd name="T1" fmla="*/ 0 h 90"/>
                    <a:gd name="T2" fmla="*/ 60 w 273"/>
                    <a:gd name="T3" fmla="*/ 0 h 90"/>
                    <a:gd name="T4" fmla="*/ 198 w 273"/>
                    <a:gd name="T5" fmla="*/ 90 h 90"/>
                    <a:gd name="T6" fmla="*/ 273 w 273"/>
                    <a:gd name="T7" fmla="*/ 90 h 9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3"/>
                    <a:gd name="T13" fmla="*/ 0 h 90"/>
                    <a:gd name="T14" fmla="*/ 273 w 273"/>
                    <a:gd name="T15" fmla="*/ 90 h 9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3" h="90">
                      <a:moveTo>
                        <a:pt x="0" y="0"/>
                      </a:moveTo>
                      <a:lnTo>
                        <a:pt x="60" y="0"/>
                      </a:lnTo>
                      <a:lnTo>
                        <a:pt x="198" y="90"/>
                      </a:lnTo>
                      <a:lnTo>
                        <a:pt x="273" y="90"/>
                      </a:lnTo>
                    </a:path>
                  </a:pathLst>
                </a:cu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9525">
                  <a:solidFill>
                    <a:schemeClr val="bg1"/>
                  </a:solidFill>
                  <a:round/>
                  <a:headEnd type="triangle" w="med" len="med"/>
                  <a:tailEnd type="triangle" w="med" len="med"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6621" name="Freeform 67">
                  <a:extLst>
                    <a:ext uri="{FF2B5EF4-FFF2-40B4-BE49-F238E27FC236}">
                      <a16:creationId xmlns:a16="http://schemas.microsoft.com/office/drawing/2014/main" id="{6B743E15-FD3B-F14A-ABA5-47AC14107E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1470" y="1824"/>
                  <a:ext cx="273" cy="90"/>
                </a:xfrm>
                <a:custGeom>
                  <a:avLst/>
                  <a:gdLst>
                    <a:gd name="T0" fmla="*/ 0 w 273"/>
                    <a:gd name="T1" fmla="*/ 0 h 90"/>
                    <a:gd name="T2" fmla="*/ 60 w 273"/>
                    <a:gd name="T3" fmla="*/ 0 h 90"/>
                    <a:gd name="T4" fmla="*/ 198 w 273"/>
                    <a:gd name="T5" fmla="*/ 90 h 90"/>
                    <a:gd name="T6" fmla="*/ 273 w 273"/>
                    <a:gd name="T7" fmla="*/ 90 h 9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3"/>
                    <a:gd name="T13" fmla="*/ 0 h 90"/>
                    <a:gd name="T14" fmla="*/ 273 w 273"/>
                    <a:gd name="T15" fmla="*/ 90 h 9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3" h="90">
                      <a:moveTo>
                        <a:pt x="0" y="0"/>
                      </a:moveTo>
                      <a:lnTo>
                        <a:pt x="60" y="0"/>
                      </a:lnTo>
                      <a:lnTo>
                        <a:pt x="198" y="90"/>
                      </a:lnTo>
                      <a:lnTo>
                        <a:pt x="273" y="90"/>
                      </a:lnTo>
                    </a:path>
                  </a:pathLst>
                </a:cu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9525">
                  <a:solidFill>
                    <a:schemeClr val="bg1"/>
                  </a:solidFill>
                  <a:round/>
                  <a:headEnd type="triangle" w="med" len="med"/>
                  <a:tailEnd type="triangle" w="med" len="med"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</p:grpSp>
        </p:grpSp>
        <p:grpSp>
          <p:nvGrpSpPr>
            <p:cNvPr id="16417" name="Group 68">
              <a:extLst>
                <a:ext uri="{FF2B5EF4-FFF2-40B4-BE49-F238E27FC236}">
                  <a16:creationId xmlns:a16="http://schemas.microsoft.com/office/drawing/2014/main" id="{09AB56C3-50F8-C14D-AE40-6405CAA600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48" y="2733"/>
              <a:ext cx="363" cy="369"/>
              <a:chOff x="1884" y="1812"/>
              <a:chExt cx="363" cy="369"/>
            </a:xfrm>
          </p:grpSpPr>
          <p:sp>
            <p:nvSpPr>
              <p:cNvPr id="16614" name="AutoShape 69">
                <a:extLst>
                  <a:ext uri="{FF2B5EF4-FFF2-40B4-BE49-F238E27FC236}">
                    <a16:creationId xmlns:a16="http://schemas.microsoft.com/office/drawing/2014/main" id="{D6B919F8-5D3F-1A4E-9610-39E57A9DDB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4" y="1812"/>
                <a:ext cx="363" cy="369"/>
              </a:xfrm>
              <a:prstGeom prst="can">
                <a:avLst>
                  <a:gd name="adj" fmla="val 50826"/>
                </a:avLst>
              </a:prstGeom>
              <a:gradFill rotWithShape="0">
                <a:gsLst>
                  <a:gs pos="0">
                    <a:srgbClr val="764801"/>
                  </a:gs>
                  <a:gs pos="100000">
                    <a:srgbClr val="FE9B03"/>
                  </a:gs>
                </a:gsLst>
                <a:lin ang="5400000" scaled="1"/>
              </a:gra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grpSp>
            <p:nvGrpSpPr>
              <p:cNvPr id="16615" name="Group 70">
                <a:extLst>
                  <a:ext uri="{FF2B5EF4-FFF2-40B4-BE49-F238E27FC236}">
                    <a16:creationId xmlns:a16="http://schemas.microsoft.com/office/drawing/2014/main" id="{4FFE00EE-34D7-AF41-A402-DDD600BB9CB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32" y="1863"/>
                <a:ext cx="279" cy="81"/>
                <a:chOff x="1470" y="1821"/>
                <a:chExt cx="279" cy="93"/>
              </a:xfrm>
            </p:grpSpPr>
            <p:sp>
              <p:nvSpPr>
                <p:cNvPr id="16616" name="Freeform 71">
                  <a:extLst>
                    <a:ext uri="{FF2B5EF4-FFF2-40B4-BE49-F238E27FC236}">
                      <a16:creationId xmlns:a16="http://schemas.microsoft.com/office/drawing/2014/main" id="{E028D4B6-9FDD-384A-8636-3006F1CD09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76" y="1821"/>
                  <a:ext cx="273" cy="90"/>
                </a:xfrm>
                <a:custGeom>
                  <a:avLst/>
                  <a:gdLst>
                    <a:gd name="T0" fmla="*/ 0 w 273"/>
                    <a:gd name="T1" fmla="*/ 0 h 90"/>
                    <a:gd name="T2" fmla="*/ 60 w 273"/>
                    <a:gd name="T3" fmla="*/ 0 h 90"/>
                    <a:gd name="T4" fmla="*/ 198 w 273"/>
                    <a:gd name="T5" fmla="*/ 90 h 90"/>
                    <a:gd name="T6" fmla="*/ 273 w 273"/>
                    <a:gd name="T7" fmla="*/ 90 h 9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3"/>
                    <a:gd name="T13" fmla="*/ 0 h 90"/>
                    <a:gd name="T14" fmla="*/ 273 w 273"/>
                    <a:gd name="T15" fmla="*/ 90 h 9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3" h="90">
                      <a:moveTo>
                        <a:pt x="0" y="0"/>
                      </a:moveTo>
                      <a:lnTo>
                        <a:pt x="60" y="0"/>
                      </a:lnTo>
                      <a:lnTo>
                        <a:pt x="198" y="90"/>
                      </a:lnTo>
                      <a:lnTo>
                        <a:pt x="273" y="90"/>
                      </a:lnTo>
                    </a:path>
                  </a:pathLst>
                </a:cu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9525">
                  <a:solidFill>
                    <a:schemeClr val="bg1"/>
                  </a:solidFill>
                  <a:round/>
                  <a:headEnd type="triangle" w="med" len="med"/>
                  <a:tailEnd type="triangle" w="med" len="med"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6617" name="Freeform 72">
                  <a:extLst>
                    <a:ext uri="{FF2B5EF4-FFF2-40B4-BE49-F238E27FC236}">
                      <a16:creationId xmlns:a16="http://schemas.microsoft.com/office/drawing/2014/main" id="{2656FEEC-BB1A-C54F-9663-25CA98CD33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1470" y="1824"/>
                  <a:ext cx="273" cy="90"/>
                </a:xfrm>
                <a:custGeom>
                  <a:avLst/>
                  <a:gdLst>
                    <a:gd name="T0" fmla="*/ 0 w 273"/>
                    <a:gd name="T1" fmla="*/ 0 h 90"/>
                    <a:gd name="T2" fmla="*/ 60 w 273"/>
                    <a:gd name="T3" fmla="*/ 0 h 90"/>
                    <a:gd name="T4" fmla="*/ 198 w 273"/>
                    <a:gd name="T5" fmla="*/ 90 h 90"/>
                    <a:gd name="T6" fmla="*/ 273 w 273"/>
                    <a:gd name="T7" fmla="*/ 90 h 9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3"/>
                    <a:gd name="T13" fmla="*/ 0 h 90"/>
                    <a:gd name="T14" fmla="*/ 273 w 273"/>
                    <a:gd name="T15" fmla="*/ 90 h 9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3" h="90">
                      <a:moveTo>
                        <a:pt x="0" y="0"/>
                      </a:moveTo>
                      <a:lnTo>
                        <a:pt x="60" y="0"/>
                      </a:lnTo>
                      <a:lnTo>
                        <a:pt x="198" y="90"/>
                      </a:lnTo>
                      <a:lnTo>
                        <a:pt x="273" y="90"/>
                      </a:lnTo>
                    </a:path>
                  </a:pathLst>
                </a:cu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9525">
                  <a:solidFill>
                    <a:schemeClr val="bg1"/>
                  </a:solidFill>
                  <a:round/>
                  <a:headEnd type="triangle" w="med" len="med"/>
                  <a:tailEnd type="triangle" w="med" len="med"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</p:grpSp>
        </p:grpSp>
        <p:grpSp>
          <p:nvGrpSpPr>
            <p:cNvPr id="16418" name="Group 73">
              <a:extLst>
                <a:ext uri="{FF2B5EF4-FFF2-40B4-BE49-F238E27FC236}">
                  <a16:creationId xmlns:a16="http://schemas.microsoft.com/office/drawing/2014/main" id="{9050411F-DA00-7543-B7CA-918A673EDE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7" y="2253"/>
              <a:ext cx="475" cy="442"/>
              <a:chOff x="287" y="2253"/>
              <a:chExt cx="475" cy="442"/>
            </a:xfrm>
          </p:grpSpPr>
          <p:sp>
            <p:nvSpPr>
              <p:cNvPr id="16579" name="Rectangle 74">
                <a:extLst>
                  <a:ext uri="{FF2B5EF4-FFF2-40B4-BE49-F238E27FC236}">
                    <a16:creationId xmlns:a16="http://schemas.microsoft.com/office/drawing/2014/main" id="{581D5161-8A46-3746-8418-A9A868AC5C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" y="2275"/>
                <a:ext cx="288" cy="240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sp>
            <p:nvSpPr>
              <p:cNvPr id="16580" name="Rectangle 75">
                <a:extLst>
                  <a:ext uri="{FF2B5EF4-FFF2-40B4-BE49-F238E27FC236}">
                    <a16:creationId xmlns:a16="http://schemas.microsoft.com/office/drawing/2014/main" id="{5B46FC14-8D4D-3B47-B6ED-59D6B99B40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" y="2577"/>
                <a:ext cx="418" cy="96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grpSp>
            <p:nvGrpSpPr>
              <p:cNvPr id="2" name="Group 76">
                <a:extLst>
                  <a:ext uri="{FF2B5EF4-FFF2-40B4-BE49-F238E27FC236}">
                    <a16:creationId xmlns:a16="http://schemas.microsoft.com/office/drawing/2014/main" id="{A5782513-98CB-A04C-8240-BE0251F8E3D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7" y="2253"/>
                <a:ext cx="475" cy="442"/>
                <a:chOff x="287" y="2253"/>
                <a:chExt cx="475" cy="442"/>
              </a:xfrm>
            </p:grpSpPr>
            <p:sp>
              <p:nvSpPr>
                <p:cNvPr id="16582" name="Rectangle 77">
                  <a:extLst>
                    <a:ext uri="{FF2B5EF4-FFF2-40B4-BE49-F238E27FC236}">
                      <a16:creationId xmlns:a16="http://schemas.microsoft.com/office/drawing/2014/main" id="{7637A4C4-54CB-4A49-A9A5-D99D89D8C9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6" y="2329"/>
                  <a:ext cx="192" cy="144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3" name="Group 78">
                  <a:extLst>
                    <a:ext uri="{FF2B5EF4-FFF2-40B4-BE49-F238E27FC236}">
                      <a16:creationId xmlns:a16="http://schemas.microsoft.com/office/drawing/2014/main" id="{0F2FCF36-950F-2D4E-904D-088367FF06A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87" y="2253"/>
                  <a:ext cx="475" cy="442"/>
                  <a:chOff x="5285" y="1536"/>
                  <a:chExt cx="475" cy="442"/>
                </a:xfrm>
              </p:grpSpPr>
              <p:sp>
                <p:nvSpPr>
                  <p:cNvPr id="16584" name="Freeform 79">
                    <a:extLst>
                      <a:ext uri="{FF2B5EF4-FFF2-40B4-BE49-F238E27FC236}">
                        <a16:creationId xmlns:a16="http://schemas.microsoft.com/office/drawing/2014/main" id="{2282C72E-5761-CB46-8D04-42A1771ECE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5" y="1943"/>
                    <a:ext cx="369" cy="35"/>
                  </a:xfrm>
                  <a:custGeom>
                    <a:avLst/>
                    <a:gdLst>
                      <a:gd name="T0" fmla="*/ 0 w 1105"/>
                      <a:gd name="T1" fmla="*/ 0 h 104"/>
                      <a:gd name="T2" fmla="*/ 0 w 1105"/>
                      <a:gd name="T3" fmla="*/ 0 h 104"/>
                      <a:gd name="T4" fmla="*/ 0 w 1105"/>
                      <a:gd name="T5" fmla="*/ 0 h 104"/>
                      <a:gd name="T6" fmla="*/ 0 w 1105"/>
                      <a:gd name="T7" fmla="*/ 0 h 104"/>
                      <a:gd name="T8" fmla="*/ 0 w 1105"/>
                      <a:gd name="T9" fmla="*/ 0 h 104"/>
                      <a:gd name="T10" fmla="*/ 0 w 1105"/>
                      <a:gd name="T11" fmla="*/ 0 h 104"/>
                      <a:gd name="T12" fmla="*/ 0 w 1105"/>
                      <a:gd name="T13" fmla="*/ 0 h 104"/>
                      <a:gd name="T14" fmla="*/ 0 w 1105"/>
                      <a:gd name="T15" fmla="*/ 0 h 104"/>
                      <a:gd name="T16" fmla="*/ 0 w 1105"/>
                      <a:gd name="T17" fmla="*/ 0 h 104"/>
                      <a:gd name="T18" fmla="*/ 0 w 1105"/>
                      <a:gd name="T19" fmla="*/ 0 h 104"/>
                      <a:gd name="T20" fmla="*/ 0 w 1105"/>
                      <a:gd name="T21" fmla="*/ 0 h 104"/>
                      <a:gd name="T22" fmla="*/ 0 w 1105"/>
                      <a:gd name="T23" fmla="*/ 0 h 104"/>
                      <a:gd name="T24" fmla="*/ 0 w 1105"/>
                      <a:gd name="T25" fmla="*/ 0 h 104"/>
                      <a:gd name="T26" fmla="*/ 0 w 1105"/>
                      <a:gd name="T27" fmla="*/ 0 h 104"/>
                      <a:gd name="T28" fmla="*/ 0 w 1105"/>
                      <a:gd name="T29" fmla="*/ 0 h 104"/>
                      <a:gd name="T30" fmla="*/ 0 w 1105"/>
                      <a:gd name="T31" fmla="*/ 0 h 104"/>
                      <a:gd name="T32" fmla="*/ 0 w 1105"/>
                      <a:gd name="T33" fmla="*/ 0 h 104"/>
                      <a:gd name="T34" fmla="*/ 0 w 1105"/>
                      <a:gd name="T35" fmla="*/ 0 h 104"/>
                      <a:gd name="T36" fmla="*/ 0 w 1105"/>
                      <a:gd name="T37" fmla="*/ 0 h 104"/>
                      <a:gd name="T38" fmla="*/ 0 w 1105"/>
                      <a:gd name="T39" fmla="*/ 0 h 104"/>
                      <a:gd name="T40" fmla="*/ 0 w 1105"/>
                      <a:gd name="T41" fmla="*/ 0 h 104"/>
                      <a:gd name="T42" fmla="*/ 0 w 1105"/>
                      <a:gd name="T43" fmla="*/ 0 h 104"/>
                      <a:gd name="T44" fmla="*/ 0 w 1105"/>
                      <a:gd name="T45" fmla="*/ 0 h 104"/>
                      <a:gd name="T46" fmla="*/ 0 w 1105"/>
                      <a:gd name="T47" fmla="*/ 0 h 104"/>
                      <a:gd name="T48" fmla="*/ 0 w 1105"/>
                      <a:gd name="T49" fmla="*/ 0 h 104"/>
                      <a:gd name="T50" fmla="*/ 0 w 1105"/>
                      <a:gd name="T51" fmla="*/ 0 h 104"/>
                      <a:gd name="T52" fmla="*/ 0 w 1105"/>
                      <a:gd name="T53" fmla="*/ 0 h 104"/>
                      <a:gd name="T54" fmla="*/ 0 w 1105"/>
                      <a:gd name="T55" fmla="*/ 0 h 104"/>
                      <a:gd name="T56" fmla="*/ 0 w 1105"/>
                      <a:gd name="T57" fmla="*/ 0 h 104"/>
                      <a:gd name="T58" fmla="*/ 0 w 1105"/>
                      <a:gd name="T59" fmla="*/ 0 h 104"/>
                      <a:gd name="T60" fmla="*/ 0 w 1105"/>
                      <a:gd name="T61" fmla="*/ 0 h 104"/>
                      <a:gd name="T62" fmla="*/ 0 w 1105"/>
                      <a:gd name="T63" fmla="*/ 0 h 104"/>
                      <a:gd name="T64" fmla="*/ 0 w 1105"/>
                      <a:gd name="T65" fmla="*/ 0 h 104"/>
                      <a:gd name="T66" fmla="*/ 0 w 1105"/>
                      <a:gd name="T67" fmla="*/ 0 h 104"/>
                      <a:gd name="T68" fmla="*/ 0 w 1105"/>
                      <a:gd name="T69" fmla="*/ 0 h 104"/>
                      <a:gd name="T70" fmla="*/ 0 w 1105"/>
                      <a:gd name="T71" fmla="*/ 0 h 104"/>
                      <a:gd name="T72" fmla="*/ 0 w 1105"/>
                      <a:gd name="T73" fmla="*/ 0 h 104"/>
                      <a:gd name="T74" fmla="*/ 0 w 1105"/>
                      <a:gd name="T75" fmla="*/ 0 h 104"/>
                      <a:gd name="T76" fmla="*/ 0 w 1105"/>
                      <a:gd name="T77" fmla="*/ 0 h 104"/>
                      <a:gd name="T78" fmla="*/ 0 w 1105"/>
                      <a:gd name="T79" fmla="*/ 0 h 104"/>
                      <a:gd name="T80" fmla="*/ 0 w 1105"/>
                      <a:gd name="T81" fmla="*/ 0 h 104"/>
                      <a:gd name="T82" fmla="*/ 0 w 1105"/>
                      <a:gd name="T83" fmla="*/ 0 h 104"/>
                      <a:gd name="T84" fmla="*/ 0 w 1105"/>
                      <a:gd name="T85" fmla="*/ 0 h 104"/>
                      <a:gd name="T86" fmla="*/ 0 w 1105"/>
                      <a:gd name="T87" fmla="*/ 0 h 104"/>
                      <a:gd name="T88" fmla="*/ 0 w 1105"/>
                      <a:gd name="T89" fmla="*/ 0 h 104"/>
                      <a:gd name="T90" fmla="*/ 0 w 1105"/>
                      <a:gd name="T91" fmla="*/ 0 h 104"/>
                      <a:gd name="T92" fmla="*/ 0 w 1105"/>
                      <a:gd name="T93" fmla="*/ 0 h 104"/>
                      <a:gd name="T94" fmla="*/ 0 w 1105"/>
                      <a:gd name="T95" fmla="*/ 0 h 104"/>
                      <a:gd name="T96" fmla="*/ 0 w 1105"/>
                      <a:gd name="T97" fmla="*/ 0 h 104"/>
                      <a:gd name="T98" fmla="*/ 0 w 1105"/>
                      <a:gd name="T99" fmla="*/ 0 h 104"/>
                      <a:gd name="T100" fmla="*/ 0 w 1105"/>
                      <a:gd name="T101" fmla="*/ 0 h 104"/>
                      <a:gd name="T102" fmla="*/ 0 w 1105"/>
                      <a:gd name="T103" fmla="*/ 0 h 104"/>
                      <a:gd name="T104" fmla="*/ 0 w 1105"/>
                      <a:gd name="T105" fmla="*/ 0 h 104"/>
                      <a:gd name="T106" fmla="*/ 0 w 1105"/>
                      <a:gd name="T107" fmla="*/ 0 h 104"/>
                      <a:gd name="T108" fmla="*/ 0 w 1105"/>
                      <a:gd name="T109" fmla="*/ 0 h 104"/>
                      <a:gd name="T110" fmla="*/ 0 w 1105"/>
                      <a:gd name="T111" fmla="*/ 0 h 104"/>
                      <a:gd name="T112" fmla="*/ 0 w 1105"/>
                      <a:gd name="T113" fmla="*/ 0 h 104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w 1105"/>
                      <a:gd name="T172" fmla="*/ 0 h 104"/>
                      <a:gd name="T173" fmla="*/ 1105 w 1105"/>
                      <a:gd name="T174" fmla="*/ 104 h 104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T171" t="T172" r="T173" b="T174"/>
                    <a:pathLst>
                      <a:path w="1105" h="104">
                        <a:moveTo>
                          <a:pt x="872" y="13"/>
                        </a:moveTo>
                        <a:lnTo>
                          <a:pt x="876" y="13"/>
                        </a:lnTo>
                        <a:lnTo>
                          <a:pt x="879" y="13"/>
                        </a:lnTo>
                        <a:lnTo>
                          <a:pt x="883" y="13"/>
                        </a:lnTo>
                        <a:lnTo>
                          <a:pt x="886" y="13"/>
                        </a:lnTo>
                        <a:lnTo>
                          <a:pt x="890" y="13"/>
                        </a:lnTo>
                        <a:lnTo>
                          <a:pt x="893" y="13"/>
                        </a:lnTo>
                        <a:lnTo>
                          <a:pt x="897" y="13"/>
                        </a:lnTo>
                        <a:lnTo>
                          <a:pt x="900" y="13"/>
                        </a:lnTo>
                        <a:lnTo>
                          <a:pt x="904" y="13"/>
                        </a:lnTo>
                        <a:lnTo>
                          <a:pt x="909" y="13"/>
                        </a:lnTo>
                        <a:lnTo>
                          <a:pt x="911" y="13"/>
                        </a:lnTo>
                        <a:lnTo>
                          <a:pt x="916" y="13"/>
                        </a:lnTo>
                        <a:lnTo>
                          <a:pt x="918" y="11"/>
                        </a:lnTo>
                        <a:lnTo>
                          <a:pt x="923" y="11"/>
                        </a:lnTo>
                        <a:lnTo>
                          <a:pt x="927" y="11"/>
                        </a:lnTo>
                        <a:lnTo>
                          <a:pt x="930" y="11"/>
                        </a:lnTo>
                        <a:lnTo>
                          <a:pt x="932" y="10"/>
                        </a:lnTo>
                        <a:lnTo>
                          <a:pt x="936" y="10"/>
                        </a:lnTo>
                        <a:lnTo>
                          <a:pt x="940" y="10"/>
                        </a:lnTo>
                        <a:lnTo>
                          <a:pt x="943" y="10"/>
                        </a:lnTo>
                        <a:lnTo>
                          <a:pt x="947" y="9"/>
                        </a:lnTo>
                        <a:lnTo>
                          <a:pt x="950" y="9"/>
                        </a:lnTo>
                        <a:lnTo>
                          <a:pt x="954" y="8"/>
                        </a:lnTo>
                        <a:lnTo>
                          <a:pt x="957" y="8"/>
                        </a:lnTo>
                        <a:lnTo>
                          <a:pt x="960" y="8"/>
                        </a:lnTo>
                        <a:lnTo>
                          <a:pt x="964" y="8"/>
                        </a:lnTo>
                        <a:lnTo>
                          <a:pt x="967" y="7"/>
                        </a:lnTo>
                        <a:lnTo>
                          <a:pt x="972" y="7"/>
                        </a:lnTo>
                        <a:lnTo>
                          <a:pt x="974" y="5"/>
                        </a:lnTo>
                        <a:lnTo>
                          <a:pt x="978" y="5"/>
                        </a:lnTo>
                        <a:lnTo>
                          <a:pt x="981" y="5"/>
                        </a:lnTo>
                        <a:lnTo>
                          <a:pt x="985" y="5"/>
                        </a:lnTo>
                        <a:lnTo>
                          <a:pt x="988" y="4"/>
                        </a:lnTo>
                        <a:lnTo>
                          <a:pt x="992" y="3"/>
                        </a:lnTo>
                        <a:lnTo>
                          <a:pt x="994" y="3"/>
                        </a:lnTo>
                        <a:lnTo>
                          <a:pt x="998" y="3"/>
                        </a:lnTo>
                        <a:lnTo>
                          <a:pt x="1001" y="3"/>
                        </a:lnTo>
                        <a:lnTo>
                          <a:pt x="1005" y="2"/>
                        </a:lnTo>
                        <a:lnTo>
                          <a:pt x="1007" y="2"/>
                        </a:lnTo>
                        <a:lnTo>
                          <a:pt x="1012" y="2"/>
                        </a:lnTo>
                        <a:lnTo>
                          <a:pt x="1014" y="1"/>
                        </a:lnTo>
                        <a:lnTo>
                          <a:pt x="1018" y="1"/>
                        </a:lnTo>
                        <a:lnTo>
                          <a:pt x="1021" y="1"/>
                        </a:lnTo>
                        <a:lnTo>
                          <a:pt x="1025" y="1"/>
                        </a:lnTo>
                        <a:lnTo>
                          <a:pt x="1029" y="1"/>
                        </a:lnTo>
                        <a:lnTo>
                          <a:pt x="1032" y="1"/>
                        </a:lnTo>
                        <a:lnTo>
                          <a:pt x="1034" y="1"/>
                        </a:lnTo>
                        <a:lnTo>
                          <a:pt x="1039" y="1"/>
                        </a:lnTo>
                        <a:lnTo>
                          <a:pt x="1042" y="0"/>
                        </a:lnTo>
                        <a:lnTo>
                          <a:pt x="1045" y="0"/>
                        </a:lnTo>
                        <a:lnTo>
                          <a:pt x="1048" y="0"/>
                        </a:lnTo>
                        <a:lnTo>
                          <a:pt x="1052" y="0"/>
                        </a:lnTo>
                        <a:lnTo>
                          <a:pt x="1055" y="0"/>
                        </a:lnTo>
                        <a:lnTo>
                          <a:pt x="1058" y="1"/>
                        </a:lnTo>
                        <a:lnTo>
                          <a:pt x="1062" y="1"/>
                        </a:lnTo>
                        <a:lnTo>
                          <a:pt x="1065" y="1"/>
                        </a:lnTo>
                        <a:lnTo>
                          <a:pt x="1068" y="1"/>
                        </a:lnTo>
                        <a:lnTo>
                          <a:pt x="1072" y="2"/>
                        </a:lnTo>
                        <a:lnTo>
                          <a:pt x="1075" y="2"/>
                        </a:lnTo>
                        <a:lnTo>
                          <a:pt x="1078" y="3"/>
                        </a:lnTo>
                        <a:lnTo>
                          <a:pt x="1082" y="3"/>
                        </a:lnTo>
                        <a:lnTo>
                          <a:pt x="1086" y="4"/>
                        </a:lnTo>
                        <a:lnTo>
                          <a:pt x="1089" y="5"/>
                        </a:lnTo>
                        <a:lnTo>
                          <a:pt x="1093" y="7"/>
                        </a:lnTo>
                        <a:lnTo>
                          <a:pt x="1093" y="9"/>
                        </a:lnTo>
                        <a:lnTo>
                          <a:pt x="1094" y="11"/>
                        </a:lnTo>
                        <a:lnTo>
                          <a:pt x="1095" y="14"/>
                        </a:lnTo>
                        <a:lnTo>
                          <a:pt x="1095" y="17"/>
                        </a:lnTo>
                        <a:lnTo>
                          <a:pt x="1096" y="20"/>
                        </a:lnTo>
                        <a:lnTo>
                          <a:pt x="1097" y="22"/>
                        </a:lnTo>
                        <a:lnTo>
                          <a:pt x="1097" y="24"/>
                        </a:lnTo>
                        <a:lnTo>
                          <a:pt x="1099" y="28"/>
                        </a:lnTo>
                        <a:lnTo>
                          <a:pt x="1099" y="30"/>
                        </a:lnTo>
                        <a:lnTo>
                          <a:pt x="1100" y="33"/>
                        </a:lnTo>
                        <a:lnTo>
                          <a:pt x="1101" y="35"/>
                        </a:lnTo>
                        <a:lnTo>
                          <a:pt x="1101" y="39"/>
                        </a:lnTo>
                        <a:lnTo>
                          <a:pt x="1102" y="41"/>
                        </a:lnTo>
                        <a:lnTo>
                          <a:pt x="1103" y="43"/>
                        </a:lnTo>
                        <a:lnTo>
                          <a:pt x="1103" y="46"/>
                        </a:lnTo>
                        <a:lnTo>
                          <a:pt x="1105" y="49"/>
                        </a:lnTo>
                        <a:lnTo>
                          <a:pt x="1099" y="53"/>
                        </a:lnTo>
                        <a:lnTo>
                          <a:pt x="1093" y="57"/>
                        </a:lnTo>
                        <a:lnTo>
                          <a:pt x="1086" y="60"/>
                        </a:lnTo>
                        <a:lnTo>
                          <a:pt x="1077" y="64"/>
                        </a:lnTo>
                        <a:lnTo>
                          <a:pt x="1068" y="66"/>
                        </a:lnTo>
                        <a:lnTo>
                          <a:pt x="1057" y="68"/>
                        </a:lnTo>
                        <a:lnTo>
                          <a:pt x="1048" y="72"/>
                        </a:lnTo>
                        <a:lnTo>
                          <a:pt x="1036" y="76"/>
                        </a:lnTo>
                        <a:lnTo>
                          <a:pt x="1024" y="78"/>
                        </a:lnTo>
                        <a:lnTo>
                          <a:pt x="1011" y="80"/>
                        </a:lnTo>
                        <a:lnTo>
                          <a:pt x="997" y="81"/>
                        </a:lnTo>
                        <a:lnTo>
                          <a:pt x="982" y="84"/>
                        </a:lnTo>
                        <a:lnTo>
                          <a:pt x="968" y="86"/>
                        </a:lnTo>
                        <a:lnTo>
                          <a:pt x="953" y="89"/>
                        </a:lnTo>
                        <a:lnTo>
                          <a:pt x="936" y="90"/>
                        </a:lnTo>
                        <a:lnTo>
                          <a:pt x="921" y="92"/>
                        </a:lnTo>
                        <a:lnTo>
                          <a:pt x="903" y="92"/>
                        </a:lnTo>
                        <a:lnTo>
                          <a:pt x="885" y="95"/>
                        </a:lnTo>
                        <a:lnTo>
                          <a:pt x="866" y="96"/>
                        </a:lnTo>
                        <a:lnTo>
                          <a:pt x="847" y="97"/>
                        </a:lnTo>
                        <a:lnTo>
                          <a:pt x="829" y="98"/>
                        </a:lnTo>
                        <a:lnTo>
                          <a:pt x="809" y="99"/>
                        </a:lnTo>
                        <a:lnTo>
                          <a:pt x="790" y="99"/>
                        </a:lnTo>
                        <a:lnTo>
                          <a:pt x="770" y="102"/>
                        </a:lnTo>
                        <a:lnTo>
                          <a:pt x="750" y="102"/>
                        </a:lnTo>
                        <a:lnTo>
                          <a:pt x="728" y="102"/>
                        </a:lnTo>
                        <a:lnTo>
                          <a:pt x="708" y="102"/>
                        </a:lnTo>
                        <a:lnTo>
                          <a:pt x="688" y="104"/>
                        </a:lnTo>
                        <a:lnTo>
                          <a:pt x="665" y="104"/>
                        </a:lnTo>
                        <a:lnTo>
                          <a:pt x="645" y="104"/>
                        </a:lnTo>
                        <a:lnTo>
                          <a:pt x="623" y="104"/>
                        </a:lnTo>
                        <a:lnTo>
                          <a:pt x="601" y="104"/>
                        </a:lnTo>
                        <a:lnTo>
                          <a:pt x="580" y="104"/>
                        </a:lnTo>
                        <a:lnTo>
                          <a:pt x="558" y="104"/>
                        </a:lnTo>
                        <a:lnTo>
                          <a:pt x="536" y="104"/>
                        </a:lnTo>
                        <a:lnTo>
                          <a:pt x="514" y="104"/>
                        </a:lnTo>
                        <a:lnTo>
                          <a:pt x="492" y="104"/>
                        </a:lnTo>
                        <a:lnTo>
                          <a:pt x="471" y="104"/>
                        </a:lnTo>
                        <a:lnTo>
                          <a:pt x="450" y="104"/>
                        </a:lnTo>
                        <a:lnTo>
                          <a:pt x="427" y="104"/>
                        </a:lnTo>
                        <a:lnTo>
                          <a:pt x="407" y="104"/>
                        </a:lnTo>
                        <a:lnTo>
                          <a:pt x="384" y="104"/>
                        </a:lnTo>
                        <a:lnTo>
                          <a:pt x="363" y="103"/>
                        </a:lnTo>
                        <a:lnTo>
                          <a:pt x="343" y="103"/>
                        </a:lnTo>
                        <a:lnTo>
                          <a:pt x="321" y="102"/>
                        </a:lnTo>
                        <a:lnTo>
                          <a:pt x="301" y="102"/>
                        </a:lnTo>
                        <a:lnTo>
                          <a:pt x="282" y="102"/>
                        </a:lnTo>
                        <a:lnTo>
                          <a:pt x="263" y="102"/>
                        </a:lnTo>
                        <a:lnTo>
                          <a:pt x="243" y="102"/>
                        </a:lnTo>
                        <a:lnTo>
                          <a:pt x="224" y="102"/>
                        </a:lnTo>
                        <a:lnTo>
                          <a:pt x="205" y="100"/>
                        </a:lnTo>
                        <a:lnTo>
                          <a:pt x="187" y="100"/>
                        </a:lnTo>
                        <a:lnTo>
                          <a:pt x="170" y="99"/>
                        </a:lnTo>
                        <a:lnTo>
                          <a:pt x="153" y="99"/>
                        </a:lnTo>
                        <a:lnTo>
                          <a:pt x="136" y="99"/>
                        </a:lnTo>
                        <a:lnTo>
                          <a:pt x="120" y="99"/>
                        </a:lnTo>
                        <a:lnTo>
                          <a:pt x="104" y="99"/>
                        </a:lnTo>
                        <a:lnTo>
                          <a:pt x="89" y="99"/>
                        </a:lnTo>
                        <a:lnTo>
                          <a:pt x="76" y="99"/>
                        </a:lnTo>
                        <a:lnTo>
                          <a:pt x="63" y="99"/>
                        </a:lnTo>
                        <a:lnTo>
                          <a:pt x="49" y="99"/>
                        </a:lnTo>
                        <a:lnTo>
                          <a:pt x="37" y="99"/>
                        </a:lnTo>
                        <a:lnTo>
                          <a:pt x="25" y="99"/>
                        </a:lnTo>
                        <a:lnTo>
                          <a:pt x="15" y="99"/>
                        </a:lnTo>
                        <a:lnTo>
                          <a:pt x="14" y="97"/>
                        </a:lnTo>
                        <a:lnTo>
                          <a:pt x="12" y="93"/>
                        </a:lnTo>
                        <a:lnTo>
                          <a:pt x="11" y="91"/>
                        </a:lnTo>
                        <a:lnTo>
                          <a:pt x="9" y="89"/>
                        </a:lnTo>
                        <a:lnTo>
                          <a:pt x="7" y="83"/>
                        </a:lnTo>
                        <a:lnTo>
                          <a:pt x="6" y="78"/>
                        </a:lnTo>
                        <a:lnTo>
                          <a:pt x="5" y="76"/>
                        </a:lnTo>
                        <a:lnTo>
                          <a:pt x="5" y="73"/>
                        </a:lnTo>
                        <a:lnTo>
                          <a:pt x="3" y="70"/>
                        </a:lnTo>
                        <a:lnTo>
                          <a:pt x="2" y="67"/>
                        </a:lnTo>
                        <a:lnTo>
                          <a:pt x="2" y="65"/>
                        </a:lnTo>
                        <a:lnTo>
                          <a:pt x="2" y="62"/>
                        </a:lnTo>
                        <a:lnTo>
                          <a:pt x="0" y="59"/>
                        </a:lnTo>
                        <a:lnTo>
                          <a:pt x="0" y="57"/>
                        </a:lnTo>
                        <a:lnTo>
                          <a:pt x="2" y="54"/>
                        </a:lnTo>
                        <a:lnTo>
                          <a:pt x="7" y="51"/>
                        </a:lnTo>
                        <a:lnTo>
                          <a:pt x="9" y="48"/>
                        </a:lnTo>
                        <a:lnTo>
                          <a:pt x="14" y="46"/>
                        </a:lnTo>
                        <a:lnTo>
                          <a:pt x="18" y="42"/>
                        </a:lnTo>
                        <a:lnTo>
                          <a:pt x="21" y="41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32" y="35"/>
                        </a:lnTo>
                        <a:lnTo>
                          <a:pt x="35" y="33"/>
                        </a:lnTo>
                        <a:lnTo>
                          <a:pt x="40" y="32"/>
                        </a:lnTo>
                        <a:lnTo>
                          <a:pt x="44" y="30"/>
                        </a:lnTo>
                        <a:lnTo>
                          <a:pt x="47" y="29"/>
                        </a:lnTo>
                        <a:lnTo>
                          <a:pt x="52" y="28"/>
                        </a:lnTo>
                        <a:lnTo>
                          <a:pt x="57" y="27"/>
                        </a:lnTo>
                        <a:lnTo>
                          <a:pt x="60" y="26"/>
                        </a:lnTo>
                        <a:lnTo>
                          <a:pt x="65" y="24"/>
                        </a:lnTo>
                        <a:lnTo>
                          <a:pt x="69" y="23"/>
                        </a:lnTo>
                        <a:lnTo>
                          <a:pt x="73" y="23"/>
                        </a:lnTo>
                        <a:lnTo>
                          <a:pt x="78" y="23"/>
                        </a:lnTo>
                        <a:lnTo>
                          <a:pt x="82" y="22"/>
                        </a:lnTo>
                        <a:lnTo>
                          <a:pt x="85" y="21"/>
                        </a:lnTo>
                        <a:lnTo>
                          <a:pt x="91" y="21"/>
                        </a:lnTo>
                        <a:lnTo>
                          <a:pt x="95" y="21"/>
                        </a:lnTo>
                        <a:lnTo>
                          <a:pt x="98" y="21"/>
                        </a:lnTo>
                        <a:lnTo>
                          <a:pt x="103" y="21"/>
                        </a:lnTo>
                        <a:lnTo>
                          <a:pt x="108" y="21"/>
                        </a:lnTo>
                        <a:lnTo>
                          <a:pt x="113" y="21"/>
                        </a:lnTo>
                        <a:lnTo>
                          <a:pt x="116" y="21"/>
                        </a:lnTo>
                        <a:lnTo>
                          <a:pt x="121" y="21"/>
                        </a:lnTo>
                        <a:lnTo>
                          <a:pt x="126" y="21"/>
                        </a:lnTo>
                        <a:lnTo>
                          <a:pt x="130" y="21"/>
                        </a:lnTo>
                        <a:lnTo>
                          <a:pt x="135" y="21"/>
                        </a:lnTo>
                        <a:lnTo>
                          <a:pt x="139" y="21"/>
                        </a:lnTo>
                        <a:lnTo>
                          <a:pt x="143" y="21"/>
                        </a:lnTo>
                        <a:lnTo>
                          <a:pt x="148" y="21"/>
                        </a:lnTo>
                        <a:lnTo>
                          <a:pt x="153" y="21"/>
                        </a:lnTo>
                        <a:lnTo>
                          <a:pt x="158" y="22"/>
                        </a:lnTo>
                        <a:lnTo>
                          <a:pt x="161" y="22"/>
                        </a:lnTo>
                        <a:lnTo>
                          <a:pt x="167" y="23"/>
                        </a:lnTo>
                        <a:lnTo>
                          <a:pt x="171" y="23"/>
                        </a:lnTo>
                        <a:lnTo>
                          <a:pt x="175" y="23"/>
                        </a:lnTo>
                        <a:lnTo>
                          <a:pt x="179" y="23"/>
                        </a:lnTo>
                        <a:lnTo>
                          <a:pt x="184" y="23"/>
                        </a:lnTo>
                        <a:lnTo>
                          <a:pt x="190" y="23"/>
                        </a:lnTo>
                        <a:lnTo>
                          <a:pt x="194" y="23"/>
                        </a:lnTo>
                        <a:lnTo>
                          <a:pt x="199" y="23"/>
                        </a:lnTo>
                        <a:lnTo>
                          <a:pt x="203" y="24"/>
                        </a:lnTo>
                        <a:lnTo>
                          <a:pt x="208" y="23"/>
                        </a:lnTo>
                        <a:lnTo>
                          <a:pt x="212" y="23"/>
                        </a:lnTo>
                        <a:lnTo>
                          <a:pt x="216" y="23"/>
                        </a:lnTo>
                        <a:lnTo>
                          <a:pt x="221" y="23"/>
                        </a:lnTo>
                        <a:lnTo>
                          <a:pt x="225" y="23"/>
                        </a:lnTo>
                        <a:lnTo>
                          <a:pt x="230" y="23"/>
                        </a:lnTo>
                        <a:lnTo>
                          <a:pt x="234" y="23"/>
                        </a:lnTo>
                        <a:lnTo>
                          <a:pt x="238" y="23"/>
                        </a:lnTo>
                        <a:lnTo>
                          <a:pt x="243" y="22"/>
                        </a:lnTo>
                        <a:lnTo>
                          <a:pt x="248" y="22"/>
                        </a:lnTo>
                        <a:lnTo>
                          <a:pt x="251" y="21"/>
                        </a:lnTo>
                        <a:lnTo>
                          <a:pt x="256" y="21"/>
                        </a:lnTo>
                        <a:lnTo>
                          <a:pt x="260" y="21"/>
                        </a:lnTo>
                        <a:lnTo>
                          <a:pt x="264" y="20"/>
                        </a:lnTo>
                        <a:lnTo>
                          <a:pt x="269" y="19"/>
                        </a:lnTo>
                        <a:lnTo>
                          <a:pt x="273" y="19"/>
                        </a:lnTo>
                        <a:lnTo>
                          <a:pt x="282" y="17"/>
                        </a:lnTo>
                        <a:lnTo>
                          <a:pt x="291" y="17"/>
                        </a:lnTo>
                        <a:lnTo>
                          <a:pt x="300" y="17"/>
                        </a:lnTo>
                        <a:lnTo>
                          <a:pt x="310" y="17"/>
                        </a:lnTo>
                        <a:lnTo>
                          <a:pt x="319" y="16"/>
                        </a:lnTo>
                        <a:lnTo>
                          <a:pt x="329" y="16"/>
                        </a:lnTo>
                        <a:lnTo>
                          <a:pt x="337" y="16"/>
                        </a:lnTo>
                        <a:lnTo>
                          <a:pt x="346" y="16"/>
                        </a:lnTo>
                        <a:lnTo>
                          <a:pt x="356" y="16"/>
                        </a:lnTo>
                        <a:lnTo>
                          <a:pt x="365" y="16"/>
                        </a:lnTo>
                        <a:lnTo>
                          <a:pt x="374" y="16"/>
                        </a:lnTo>
                        <a:lnTo>
                          <a:pt x="384" y="16"/>
                        </a:lnTo>
                        <a:lnTo>
                          <a:pt x="394" y="16"/>
                        </a:lnTo>
                        <a:lnTo>
                          <a:pt x="402" y="16"/>
                        </a:lnTo>
                        <a:lnTo>
                          <a:pt x="412" y="16"/>
                        </a:lnTo>
                        <a:lnTo>
                          <a:pt x="422" y="17"/>
                        </a:lnTo>
                        <a:lnTo>
                          <a:pt x="431" y="17"/>
                        </a:lnTo>
                        <a:lnTo>
                          <a:pt x="440" y="17"/>
                        </a:lnTo>
                        <a:lnTo>
                          <a:pt x="450" y="17"/>
                        </a:lnTo>
                        <a:lnTo>
                          <a:pt x="459" y="17"/>
                        </a:lnTo>
                        <a:lnTo>
                          <a:pt x="469" y="17"/>
                        </a:lnTo>
                        <a:lnTo>
                          <a:pt x="478" y="17"/>
                        </a:lnTo>
                        <a:lnTo>
                          <a:pt x="488" y="17"/>
                        </a:lnTo>
                        <a:lnTo>
                          <a:pt x="498" y="17"/>
                        </a:lnTo>
                        <a:lnTo>
                          <a:pt x="507" y="17"/>
                        </a:lnTo>
                        <a:lnTo>
                          <a:pt x="516" y="17"/>
                        </a:lnTo>
                        <a:lnTo>
                          <a:pt x="525" y="17"/>
                        </a:lnTo>
                        <a:lnTo>
                          <a:pt x="536" y="17"/>
                        </a:lnTo>
                        <a:lnTo>
                          <a:pt x="544" y="17"/>
                        </a:lnTo>
                        <a:lnTo>
                          <a:pt x="554" y="17"/>
                        </a:lnTo>
                        <a:lnTo>
                          <a:pt x="563" y="17"/>
                        </a:lnTo>
                        <a:lnTo>
                          <a:pt x="574" y="19"/>
                        </a:lnTo>
                        <a:lnTo>
                          <a:pt x="582" y="17"/>
                        </a:lnTo>
                        <a:lnTo>
                          <a:pt x="592" y="17"/>
                        </a:lnTo>
                        <a:lnTo>
                          <a:pt x="601" y="17"/>
                        </a:lnTo>
                        <a:lnTo>
                          <a:pt x="611" y="17"/>
                        </a:lnTo>
                        <a:lnTo>
                          <a:pt x="619" y="17"/>
                        </a:lnTo>
                        <a:lnTo>
                          <a:pt x="630" y="17"/>
                        </a:lnTo>
                        <a:lnTo>
                          <a:pt x="639" y="17"/>
                        </a:lnTo>
                        <a:lnTo>
                          <a:pt x="649" y="17"/>
                        </a:lnTo>
                        <a:lnTo>
                          <a:pt x="657" y="17"/>
                        </a:lnTo>
                        <a:lnTo>
                          <a:pt x="668" y="17"/>
                        </a:lnTo>
                        <a:lnTo>
                          <a:pt x="677" y="17"/>
                        </a:lnTo>
                        <a:lnTo>
                          <a:pt x="687" y="17"/>
                        </a:lnTo>
                        <a:lnTo>
                          <a:pt x="695" y="17"/>
                        </a:lnTo>
                        <a:lnTo>
                          <a:pt x="706" y="17"/>
                        </a:lnTo>
                        <a:lnTo>
                          <a:pt x="715" y="17"/>
                        </a:lnTo>
                        <a:lnTo>
                          <a:pt x="724" y="17"/>
                        </a:lnTo>
                        <a:lnTo>
                          <a:pt x="733" y="16"/>
                        </a:lnTo>
                        <a:lnTo>
                          <a:pt x="743" y="16"/>
                        </a:lnTo>
                        <a:lnTo>
                          <a:pt x="751" y="16"/>
                        </a:lnTo>
                        <a:lnTo>
                          <a:pt x="762" y="16"/>
                        </a:lnTo>
                        <a:lnTo>
                          <a:pt x="770" y="16"/>
                        </a:lnTo>
                        <a:lnTo>
                          <a:pt x="779" y="16"/>
                        </a:lnTo>
                        <a:lnTo>
                          <a:pt x="789" y="15"/>
                        </a:lnTo>
                        <a:lnTo>
                          <a:pt x="798" y="15"/>
                        </a:lnTo>
                        <a:lnTo>
                          <a:pt x="807" y="15"/>
                        </a:lnTo>
                        <a:lnTo>
                          <a:pt x="817" y="14"/>
                        </a:lnTo>
                        <a:lnTo>
                          <a:pt x="824" y="14"/>
                        </a:lnTo>
                        <a:lnTo>
                          <a:pt x="835" y="14"/>
                        </a:lnTo>
                        <a:lnTo>
                          <a:pt x="843" y="13"/>
                        </a:lnTo>
                        <a:lnTo>
                          <a:pt x="853" y="13"/>
                        </a:lnTo>
                        <a:lnTo>
                          <a:pt x="862" y="13"/>
                        </a:lnTo>
                        <a:lnTo>
                          <a:pt x="872" y="13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85" name="Freeform 80">
                    <a:extLst>
                      <a:ext uri="{FF2B5EF4-FFF2-40B4-BE49-F238E27FC236}">
                        <a16:creationId xmlns:a16="http://schemas.microsoft.com/office/drawing/2014/main" id="{1A503FFF-CDD8-6341-B9E3-8561774A5D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5" y="1536"/>
                    <a:ext cx="315" cy="39"/>
                  </a:xfrm>
                  <a:custGeom>
                    <a:avLst/>
                    <a:gdLst>
                      <a:gd name="T0" fmla="*/ 0 w 943"/>
                      <a:gd name="T1" fmla="*/ 0 h 116"/>
                      <a:gd name="T2" fmla="*/ 0 w 943"/>
                      <a:gd name="T3" fmla="*/ 0 h 116"/>
                      <a:gd name="T4" fmla="*/ 0 w 943"/>
                      <a:gd name="T5" fmla="*/ 0 h 116"/>
                      <a:gd name="T6" fmla="*/ 0 w 943"/>
                      <a:gd name="T7" fmla="*/ 0 h 116"/>
                      <a:gd name="T8" fmla="*/ 0 w 943"/>
                      <a:gd name="T9" fmla="*/ 0 h 116"/>
                      <a:gd name="T10" fmla="*/ 0 w 943"/>
                      <a:gd name="T11" fmla="*/ 0 h 116"/>
                      <a:gd name="T12" fmla="*/ 0 w 943"/>
                      <a:gd name="T13" fmla="*/ 0 h 116"/>
                      <a:gd name="T14" fmla="*/ 0 w 943"/>
                      <a:gd name="T15" fmla="*/ 0 h 116"/>
                      <a:gd name="T16" fmla="*/ 0 w 943"/>
                      <a:gd name="T17" fmla="*/ 0 h 116"/>
                      <a:gd name="T18" fmla="*/ 0 w 943"/>
                      <a:gd name="T19" fmla="*/ 0 h 116"/>
                      <a:gd name="T20" fmla="*/ 0 w 943"/>
                      <a:gd name="T21" fmla="*/ 0 h 116"/>
                      <a:gd name="T22" fmla="*/ 0 w 943"/>
                      <a:gd name="T23" fmla="*/ 0 h 116"/>
                      <a:gd name="T24" fmla="*/ 0 w 943"/>
                      <a:gd name="T25" fmla="*/ 0 h 116"/>
                      <a:gd name="T26" fmla="*/ 0 w 943"/>
                      <a:gd name="T27" fmla="*/ 0 h 116"/>
                      <a:gd name="T28" fmla="*/ 0 w 943"/>
                      <a:gd name="T29" fmla="*/ 0 h 116"/>
                      <a:gd name="T30" fmla="*/ 0 w 943"/>
                      <a:gd name="T31" fmla="*/ 0 h 116"/>
                      <a:gd name="T32" fmla="*/ 0 w 943"/>
                      <a:gd name="T33" fmla="*/ 0 h 116"/>
                      <a:gd name="T34" fmla="*/ 0 w 943"/>
                      <a:gd name="T35" fmla="*/ 0 h 116"/>
                      <a:gd name="T36" fmla="*/ 0 w 943"/>
                      <a:gd name="T37" fmla="*/ 0 h 116"/>
                      <a:gd name="T38" fmla="*/ 0 w 943"/>
                      <a:gd name="T39" fmla="*/ 0 h 116"/>
                      <a:gd name="T40" fmla="*/ 0 w 943"/>
                      <a:gd name="T41" fmla="*/ 0 h 116"/>
                      <a:gd name="T42" fmla="*/ 0 w 943"/>
                      <a:gd name="T43" fmla="*/ 0 h 116"/>
                      <a:gd name="T44" fmla="*/ 0 w 943"/>
                      <a:gd name="T45" fmla="*/ 0 h 116"/>
                      <a:gd name="T46" fmla="*/ 0 w 943"/>
                      <a:gd name="T47" fmla="*/ 0 h 116"/>
                      <a:gd name="T48" fmla="*/ 0 w 943"/>
                      <a:gd name="T49" fmla="*/ 0 h 116"/>
                      <a:gd name="T50" fmla="*/ 0 w 943"/>
                      <a:gd name="T51" fmla="*/ 0 h 116"/>
                      <a:gd name="T52" fmla="*/ 0 w 943"/>
                      <a:gd name="T53" fmla="*/ 0 h 116"/>
                      <a:gd name="T54" fmla="*/ 0 w 943"/>
                      <a:gd name="T55" fmla="*/ 0 h 116"/>
                      <a:gd name="T56" fmla="*/ 0 w 943"/>
                      <a:gd name="T57" fmla="*/ 0 h 116"/>
                      <a:gd name="T58" fmla="*/ 0 w 943"/>
                      <a:gd name="T59" fmla="*/ 0 h 116"/>
                      <a:gd name="T60" fmla="*/ 0 w 943"/>
                      <a:gd name="T61" fmla="*/ 0 h 116"/>
                      <a:gd name="T62" fmla="*/ 0 w 943"/>
                      <a:gd name="T63" fmla="*/ 0 h 116"/>
                      <a:gd name="T64" fmla="*/ 0 w 943"/>
                      <a:gd name="T65" fmla="*/ 0 h 116"/>
                      <a:gd name="T66" fmla="*/ 0 w 943"/>
                      <a:gd name="T67" fmla="*/ 0 h 116"/>
                      <a:gd name="T68" fmla="*/ 0 w 943"/>
                      <a:gd name="T69" fmla="*/ 0 h 116"/>
                      <a:gd name="T70" fmla="*/ 0 w 943"/>
                      <a:gd name="T71" fmla="*/ 0 h 116"/>
                      <a:gd name="T72" fmla="*/ 0 w 943"/>
                      <a:gd name="T73" fmla="*/ 0 h 116"/>
                      <a:gd name="T74" fmla="*/ 0 w 943"/>
                      <a:gd name="T75" fmla="*/ 0 h 116"/>
                      <a:gd name="T76" fmla="*/ 0 w 943"/>
                      <a:gd name="T77" fmla="*/ 0 h 116"/>
                      <a:gd name="T78" fmla="*/ 0 w 943"/>
                      <a:gd name="T79" fmla="*/ 0 h 116"/>
                      <a:gd name="T80" fmla="*/ 0 w 943"/>
                      <a:gd name="T81" fmla="*/ 0 h 116"/>
                      <a:gd name="T82" fmla="*/ 0 w 943"/>
                      <a:gd name="T83" fmla="*/ 0 h 116"/>
                      <a:gd name="T84" fmla="*/ 0 w 943"/>
                      <a:gd name="T85" fmla="*/ 0 h 116"/>
                      <a:gd name="T86" fmla="*/ 0 w 943"/>
                      <a:gd name="T87" fmla="*/ 0 h 116"/>
                      <a:gd name="T88" fmla="*/ 0 w 943"/>
                      <a:gd name="T89" fmla="*/ 0 h 116"/>
                      <a:gd name="T90" fmla="*/ 0 w 943"/>
                      <a:gd name="T91" fmla="*/ 0 h 116"/>
                      <a:gd name="T92" fmla="*/ 0 w 943"/>
                      <a:gd name="T93" fmla="*/ 0 h 116"/>
                      <a:gd name="T94" fmla="*/ 0 w 943"/>
                      <a:gd name="T95" fmla="*/ 0 h 116"/>
                      <a:gd name="T96" fmla="*/ 0 w 943"/>
                      <a:gd name="T97" fmla="*/ 0 h 116"/>
                      <a:gd name="T98" fmla="*/ 0 w 943"/>
                      <a:gd name="T99" fmla="*/ 0 h 116"/>
                      <a:gd name="T100" fmla="*/ 0 w 943"/>
                      <a:gd name="T101" fmla="*/ 0 h 116"/>
                      <a:gd name="T102" fmla="*/ 0 w 943"/>
                      <a:gd name="T103" fmla="*/ 0 h 116"/>
                      <a:gd name="T104" fmla="*/ 0 w 943"/>
                      <a:gd name="T105" fmla="*/ 0 h 116"/>
                      <a:gd name="T106" fmla="*/ 0 w 943"/>
                      <a:gd name="T107" fmla="*/ 0 h 116"/>
                      <a:gd name="T108" fmla="*/ 0 w 943"/>
                      <a:gd name="T109" fmla="*/ 0 h 116"/>
                      <a:gd name="T110" fmla="*/ 0 w 943"/>
                      <a:gd name="T111" fmla="*/ 0 h 11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943"/>
                      <a:gd name="T169" fmla="*/ 0 h 116"/>
                      <a:gd name="T170" fmla="*/ 943 w 943"/>
                      <a:gd name="T171" fmla="*/ 116 h 116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943" h="116">
                        <a:moveTo>
                          <a:pt x="435" y="0"/>
                        </a:moveTo>
                        <a:lnTo>
                          <a:pt x="442" y="0"/>
                        </a:lnTo>
                        <a:lnTo>
                          <a:pt x="450" y="1"/>
                        </a:lnTo>
                        <a:lnTo>
                          <a:pt x="458" y="1"/>
                        </a:lnTo>
                        <a:lnTo>
                          <a:pt x="465" y="1"/>
                        </a:lnTo>
                        <a:lnTo>
                          <a:pt x="472" y="1"/>
                        </a:lnTo>
                        <a:lnTo>
                          <a:pt x="480" y="1"/>
                        </a:lnTo>
                        <a:lnTo>
                          <a:pt x="488" y="1"/>
                        </a:lnTo>
                        <a:lnTo>
                          <a:pt x="496" y="2"/>
                        </a:lnTo>
                        <a:lnTo>
                          <a:pt x="503" y="2"/>
                        </a:lnTo>
                        <a:lnTo>
                          <a:pt x="510" y="2"/>
                        </a:lnTo>
                        <a:lnTo>
                          <a:pt x="518" y="2"/>
                        </a:lnTo>
                        <a:lnTo>
                          <a:pt x="525" y="4"/>
                        </a:lnTo>
                        <a:lnTo>
                          <a:pt x="533" y="4"/>
                        </a:lnTo>
                        <a:lnTo>
                          <a:pt x="540" y="5"/>
                        </a:lnTo>
                        <a:lnTo>
                          <a:pt x="548" y="5"/>
                        </a:lnTo>
                        <a:lnTo>
                          <a:pt x="555" y="5"/>
                        </a:lnTo>
                        <a:lnTo>
                          <a:pt x="562" y="5"/>
                        </a:lnTo>
                        <a:lnTo>
                          <a:pt x="571" y="5"/>
                        </a:lnTo>
                        <a:lnTo>
                          <a:pt x="578" y="5"/>
                        </a:lnTo>
                        <a:lnTo>
                          <a:pt x="586" y="5"/>
                        </a:lnTo>
                        <a:lnTo>
                          <a:pt x="593" y="5"/>
                        </a:lnTo>
                        <a:lnTo>
                          <a:pt x="600" y="6"/>
                        </a:lnTo>
                        <a:lnTo>
                          <a:pt x="609" y="6"/>
                        </a:lnTo>
                        <a:lnTo>
                          <a:pt x="616" y="7"/>
                        </a:lnTo>
                        <a:lnTo>
                          <a:pt x="623" y="7"/>
                        </a:lnTo>
                        <a:lnTo>
                          <a:pt x="630" y="7"/>
                        </a:lnTo>
                        <a:lnTo>
                          <a:pt x="638" y="7"/>
                        </a:lnTo>
                        <a:lnTo>
                          <a:pt x="645" y="7"/>
                        </a:lnTo>
                        <a:lnTo>
                          <a:pt x="652" y="7"/>
                        </a:lnTo>
                        <a:lnTo>
                          <a:pt x="661" y="8"/>
                        </a:lnTo>
                        <a:lnTo>
                          <a:pt x="668" y="9"/>
                        </a:lnTo>
                        <a:lnTo>
                          <a:pt x="676" y="9"/>
                        </a:lnTo>
                        <a:lnTo>
                          <a:pt x="683" y="9"/>
                        </a:lnTo>
                        <a:lnTo>
                          <a:pt x="690" y="9"/>
                        </a:lnTo>
                        <a:lnTo>
                          <a:pt x="699" y="9"/>
                        </a:lnTo>
                        <a:lnTo>
                          <a:pt x="706" y="11"/>
                        </a:lnTo>
                        <a:lnTo>
                          <a:pt x="713" y="11"/>
                        </a:lnTo>
                        <a:lnTo>
                          <a:pt x="720" y="12"/>
                        </a:lnTo>
                        <a:lnTo>
                          <a:pt x="728" y="12"/>
                        </a:lnTo>
                        <a:lnTo>
                          <a:pt x="735" y="12"/>
                        </a:lnTo>
                        <a:lnTo>
                          <a:pt x="743" y="12"/>
                        </a:lnTo>
                        <a:lnTo>
                          <a:pt x="750" y="13"/>
                        </a:lnTo>
                        <a:lnTo>
                          <a:pt x="757" y="14"/>
                        </a:lnTo>
                        <a:lnTo>
                          <a:pt x="765" y="14"/>
                        </a:lnTo>
                        <a:lnTo>
                          <a:pt x="772" y="15"/>
                        </a:lnTo>
                        <a:lnTo>
                          <a:pt x="779" y="17"/>
                        </a:lnTo>
                        <a:lnTo>
                          <a:pt x="787" y="17"/>
                        </a:lnTo>
                        <a:lnTo>
                          <a:pt x="795" y="18"/>
                        </a:lnTo>
                        <a:lnTo>
                          <a:pt x="802" y="18"/>
                        </a:lnTo>
                        <a:lnTo>
                          <a:pt x="809" y="19"/>
                        </a:lnTo>
                        <a:lnTo>
                          <a:pt x="816" y="19"/>
                        </a:lnTo>
                        <a:lnTo>
                          <a:pt x="824" y="20"/>
                        </a:lnTo>
                        <a:lnTo>
                          <a:pt x="832" y="23"/>
                        </a:lnTo>
                        <a:lnTo>
                          <a:pt x="839" y="23"/>
                        </a:lnTo>
                        <a:lnTo>
                          <a:pt x="846" y="24"/>
                        </a:lnTo>
                        <a:lnTo>
                          <a:pt x="853" y="25"/>
                        </a:lnTo>
                        <a:lnTo>
                          <a:pt x="860" y="26"/>
                        </a:lnTo>
                        <a:lnTo>
                          <a:pt x="867" y="27"/>
                        </a:lnTo>
                        <a:lnTo>
                          <a:pt x="876" y="28"/>
                        </a:lnTo>
                        <a:lnTo>
                          <a:pt x="883" y="30"/>
                        </a:lnTo>
                        <a:lnTo>
                          <a:pt x="890" y="31"/>
                        </a:lnTo>
                        <a:lnTo>
                          <a:pt x="897" y="32"/>
                        </a:lnTo>
                        <a:lnTo>
                          <a:pt x="904" y="34"/>
                        </a:lnTo>
                        <a:lnTo>
                          <a:pt x="912" y="36"/>
                        </a:lnTo>
                        <a:lnTo>
                          <a:pt x="916" y="39"/>
                        </a:lnTo>
                        <a:lnTo>
                          <a:pt x="919" y="44"/>
                        </a:lnTo>
                        <a:lnTo>
                          <a:pt x="923" y="49"/>
                        </a:lnTo>
                        <a:lnTo>
                          <a:pt x="928" y="52"/>
                        </a:lnTo>
                        <a:lnTo>
                          <a:pt x="931" y="57"/>
                        </a:lnTo>
                        <a:lnTo>
                          <a:pt x="934" y="62"/>
                        </a:lnTo>
                        <a:lnTo>
                          <a:pt x="938" y="65"/>
                        </a:lnTo>
                        <a:lnTo>
                          <a:pt x="943" y="70"/>
                        </a:lnTo>
                        <a:lnTo>
                          <a:pt x="940" y="75"/>
                        </a:lnTo>
                        <a:lnTo>
                          <a:pt x="936" y="78"/>
                        </a:lnTo>
                        <a:lnTo>
                          <a:pt x="934" y="83"/>
                        </a:lnTo>
                        <a:lnTo>
                          <a:pt x="931" y="88"/>
                        </a:lnTo>
                        <a:lnTo>
                          <a:pt x="929" y="91"/>
                        </a:lnTo>
                        <a:lnTo>
                          <a:pt x="927" y="95"/>
                        </a:lnTo>
                        <a:lnTo>
                          <a:pt x="925" y="101"/>
                        </a:lnTo>
                        <a:lnTo>
                          <a:pt x="923" y="106"/>
                        </a:lnTo>
                        <a:lnTo>
                          <a:pt x="918" y="106"/>
                        </a:lnTo>
                        <a:lnTo>
                          <a:pt x="915" y="106"/>
                        </a:lnTo>
                        <a:lnTo>
                          <a:pt x="911" y="106"/>
                        </a:lnTo>
                        <a:lnTo>
                          <a:pt x="906" y="106"/>
                        </a:lnTo>
                        <a:lnTo>
                          <a:pt x="902" y="106"/>
                        </a:lnTo>
                        <a:lnTo>
                          <a:pt x="898" y="106"/>
                        </a:lnTo>
                        <a:lnTo>
                          <a:pt x="893" y="106"/>
                        </a:lnTo>
                        <a:lnTo>
                          <a:pt x="889" y="106"/>
                        </a:lnTo>
                        <a:lnTo>
                          <a:pt x="885" y="106"/>
                        </a:lnTo>
                        <a:lnTo>
                          <a:pt x="880" y="106"/>
                        </a:lnTo>
                        <a:lnTo>
                          <a:pt x="876" y="106"/>
                        </a:lnTo>
                        <a:lnTo>
                          <a:pt x="872" y="106"/>
                        </a:lnTo>
                        <a:lnTo>
                          <a:pt x="867" y="106"/>
                        </a:lnTo>
                        <a:lnTo>
                          <a:pt x="864" y="106"/>
                        </a:lnTo>
                        <a:lnTo>
                          <a:pt x="859" y="106"/>
                        </a:lnTo>
                        <a:lnTo>
                          <a:pt x="855" y="106"/>
                        </a:lnTo>
                        <a:lnTo>
                          <a:pt x="851" y="104"/>
                        </a:lnTo>
                        <a:lnTo>
                          <a:pt x="847" y="104"/>
                        </a:lnTo>
                        <a:lnTo>
                          <a:pt x="842" y="103"/>
                        </a:lnTo>
                        <a:lnTo>
                          <a:pt x="838" y="103"/>
                        </a:lnTo>
                        <a:lnTo>
                          <a:pt x="834" y="103"/>
                        </a:lnTo>
                        <a:lnTo>
                          <a:pt x="829" y="102"/>
                        </a:lnTo>
                        <a:lnTo>
                          <a:pt x="826" y="102"/>
                        </a:lnTo>
                        <a:lnTo>
                          <a:pt x="822" y="102"/>
                        </a:lnTo>
                        <a:lnTo>
                          <a:pt x="817" y="101"/>
                        </a:lnTo>
                        <a:lnTo>
                          <a:pt x="814" y="101"/>
                        </a:lnTo>
                        <a:lnTo>
                          <a:pt x="809" y="100"/>
                        </a:lnTo>
                        <a:lnTo>
                          <a:pt x="806" y="100"/>
                        </a:lnTo>
                        <a:lnTo>
                          <a:pt x="801" y="100"/>
                        </a:lnTo>
                        <a:lnTo>
                          <a:pt x="797" y="99"/>
                        </a:lnTo>
                        <a:lnTo>
                          <a:pt x="792" y="99"/>
                        </a:lnTo>
                        <a:lnTo>
                          <a:pt x="789" y="99"/>
                        </a:lnTo>
                        <a:lnTo>
                          <a:pt x="784" y="97"/>
                        </a:lnTo>
                        <a:lnTo>
                          <a:pt x="781" y="97"/>
                        </a:lnTo>
                        <a:lnTo>
                          <a:pt x="776" y="96"/>
                        </a:lnTo>
                        <a:lnTo>
                          <a:pt x="772" y="95"/>
                        </a:lnTo>
                        <a:lnTo>
                          <a:pt x="768" y="95"/>
                        </a:lnTo>
                        <a:lnTo>
                          <a:pt x="764" y="95"/>
                        </a:lnTo>
                        <a:lnTo>
                          <a:pt x="759" y="94"/>
                        </a:lnTo>
                        <a:lnTo>
                          <a:pt x="756" y="94"/>
                        </a:lnTo>
                        <a:lnTo>
                          <a:pt x="751" y="93"/>
                        </a:lnTo>
                        <a:lnTo>
                          <a:pt x="746" y="93"/>
                        </a:lnTo>
                        <a:lnTo>
                          <a:pt x="743" y="93"/>
                        </a:lnTo>
                        <a:lnTo>
                          <a:pt x="739" y="93"/>
                        </a:lnTo>
                        <a:lnTo>
                          <a:pt x="734" y="91"/>
                        </a:lnTo>
                        <a:lnTo>
                          <a:pt x="731" y="91"/>
                        </a:lnTo>
                        <a:lnTo>
                          <a:pt x="726" y="91"/>
                        </a:lnTo>
                        <a:lnTo>
                          <a:pt x="722" y="91"/>
                        </a:lnTo>
                        <a:lnTo>
                          <a:pt x="719" y="90"/>
                        </a:lnTo>
                        <a:lnTo>
                          <a:pt x="713" y="90"/>
                        </a:lnTo>
                        <a:lnTo>
                          <a:pt x="709" y="90"/>
                        </a:lnTo>
                        <a:lnTo>
                          <a:pt x="706" y="90"/>
                        </a:lnTo>
                        <a:lnTo>
                          <a:pt x="701" y="89"/>
                        </a:lnTo>
                        <a:lnTo>
                          <a:pt x="696" y="89"/>
                        </a:lnTo>
                        <a:lnTo>
                          <a:pt x="693" y="89"/>
                        </a:lnTo>
                        <a:lnTo>
                          <a:pt x="688" y="89"/>
                        </a:lnTo>
                        <a:lnTo>
                          <a:pt x="684" y="89"/>
                        </a:lnTo>
                        <a:lnTo>
                          <a:pt x="680" y="89"/>
                        </a:lnTo>
                        <a:lnTo>
                          <a:pt x="675" y="89"/>
                        </a:lnTo>
                        <a:lnTo>
                          <a:pt x="671" y="89"/>
                        </a:lnTo>
                        <a:lnTo>
                          <a:pt x="667" y="89"/>
                        </a:lnTo>
                        <a:lnTo>
                          <a:pt x="663" y="89"/>
                        </a:lnTo>
                        <a:lnTo>
                          <a:pt x="658" y="89"/>
                        </a:lnTo>
                        <a:lnTo>
                          <a:pt x="655" y="90"/>
                        </a:lnTo>
                        <a:lnTo>
                          <a:pt x="650" y="89"/>
                        </a:lnTo>
                        <a:lnTo>
                          <a:pt x="645" y="88"/>
                        </a:lnTo>
                        <a:lnTo>
                          <a:pt x="641" y="88"/>
                        </a:lnTo>
                        <a:lnTo>
                          <a:pt x="636" y="88"/>
                        </a:lnTo>
                        <a:lnTo>
                          <a:pt x="632" y="87"/>
                        </a:lnTo>
                        <a:lnTo>
                          <a:pt x="628" y="87"/>
                        </a:lnTo>
                        <a:lnTo>
                          <a:pt x="623" y="85"/>
                        </a:lnTo>
                        <a:lnTo>
                          <a:pt x="619" y="85"/>
                        </a:lnTo>
                        <a:lnTo>
                          <a:pt x="614" y="85"/>
                        </a:lnTo>
                        <a:lnTo>
                          <a:pt x="610" y="84"/>
                        </a:lnTo>
                        <a:lnTo>
                          <a:pt x="605" y="84"/>
                        </a:lnTo>
                        <a:lnTo>
                          <a:pt x="600" y="84"/>
                        </a:lnTo>
                        <a:lnTo>
                          <a:pt x="595" y="83"/>
                        </a:lnTo>
                        <a:lnTo>
                          <a:pt x="592" y="83"/>
                        </a:lnTo>
                        <a:lnTo>
                          <a:pt x="587" y="83"/>
                        </a:lnTo>
                        <a:lnTo>
                          <a:pt x="582" y="83"/>
                        </a:lnTo>
                        <a:lnTo>
                          <a:pt x="578" y="82"/>
                        </a:lnTo>
                        <a:lnTo>
                          <a:pt x="573" y="82"/>
                        </a:lnTo>
                        <a:lnTo>
                          <a:pt x="568" y="81"/>
                        </a:lnTo>
                        <a:lnTo>
                          <a:pt x="563" y="81"/>
                        </a:lnTo>
                        <a:lnTo>
                          <a:pt x="559" y="81"/>
                        </a:lnTo>
                        <a:lnTo>
                          <a:pt x="554" y="81"/>
                        </a:lnTo>
                        <a:lnTo>
                          <a:pt x="549" y="81"/>
                        </a:lnTo>
                        <a:lnTo>
                          <a:pt x="544" y="81"/>
                        </a:lnTo>
                        <a:lnTo>
                          <a:pt x="540" y="81"/>
                        </a:lnTo>
                        <a:lnTo>
                          <a:pt x="536" y="81"/>
                        </a:lnTo>
                        <a:lnTo>
                          <a:pt x="531" y="81"/>
                        </a:lnTo>
                        <a:lnTo>
                          <a:pt x="525" y="81"/>
                        </a:lnTo>
                        <a:lnTo>
                          <a:pt x="521" y="81"/>
                        </a:lnTo>
                        <a:lnTo>
                          <a:pt x="516" y="81"/>
                        </a:lnTo>
                        <a:lnTo>
                          <a:pt x="512" y="81"/>
                        </a:lnTo>
                        <a:lnTo>
                          <a:pt x="508" y="82"/>
                        </a:lnTo>
                        <a:lnTo>
                          <a:pt x="501" y="81"/>
                        </a:lnTo>
                        <a:lnTo>
                          <a:pt x="493" y="81"/>
                        </a:lnTo>
                        <a:lnTo>
                          <a:pt x="485" y="81"/>
                        </a:lnTo>
                        <a:lnTo>
                          <a:pt x="479" y="81"/>
                        </a:lnTo>
                        <a:lnTo>
                          <a:pt x="472" y="80"/>
                        </a:lnTo>
                        <a:lnTo>
                          <a:pt x="465" y="80"/>
                        </a:lnTo>
                        <a:lnTo>
                          <a:pt x="458" y="80"/>
                        </a:lnTo>
                        <a:lnTo>
                          <a:pt x="451" y="80"/>
                        </a:lnTo>
                        <a:lnTo>
                          <a:pt x="444" y="78"/>
                        </a:lnTo>
                        <a:lnTo>
                          <a:pt x="438" y="78"/>
                        </a:lnTo>
                        <a:lnTo>
                          <a:pt x="429" y="78"/>
                        </a:lnTo>
                        <a:lnTo>
                          <a:pt x="422" y="78"/>
                        </a:lnTo>
                        <a:lnTo>
                          <a:pt x="415" y="78"/>
                        </a:lnTo>
                        <a:lnTo>
                          <a:pt x="409" y="78"/>
                        </a:lnTo>
                        <a:lnTo>
                          <a:pt x="402" y="78"/>
                        </a:lnTo>
                        <a:lnTo>
                          <a:pt x="395" y="78"/>
                        </a:lnTo>
                        <a:lnTo>
                          <a:pt x="387" y="78"/>
                        </a:lnTo>
                        <a:lnTo>
                          <a:pt x="381" y="78"/>
                        </a:lnTo>
                        <a:lnTo>
                          <a:pt x="374" y="78"/>
                        </a:lnTo>
                        <a:lnTo>
                          <a:pt x="366" y="78"/>
                        </a:lnTo>
                        <a:lnTo>
                          <a:pt x="359" y="78"/>
                        </a:lnTo>
                        <a:lnTo>
                          <a:pt x="352" y="78"/>
                        </a:lnTo>
                        <a:lnTo>
                          <a:pt x="345" y="80"/>
                        </a:lnTo>
                        <a:lnTo>
                          <a:pt x="339" y="80"/>
                        </a:lnTo>
                        <a:lnTo>
                          <a:pt x="331" y="80"/>
                        </a:lnTo>
                        <a:lnTo>
                          <a:pt x="325" y="80"/>
                        </a:lnTo>
                        <a:lnTo>
                          <a:pt x="318" y="81"/>
                        </a:lnTo>
                        <a:lnTo>
                          <a:pt x="311" y="81"/>
                        </a:lnTo>
                        <a:lnTo>
                          <a:pt x="304" y="81"/>
                        </a:lnTo>
                        <a:lnTo>
                          <a:pt x="298" y="82"/>
                        </a:lnTo>
                        <a:lnTo>
                          <a:pt x="291" y="82"/>
                        </a:lnTo>
                        <a:lnTo>
                          <a:pt x="283" y="83"/>
                        </a:lnTo>
                        <a:lnTo>
                          <a:pt x="276" y="83"/>
                        </a:lnTo>
                        <a:lnTo>
                          <a:pt x="269" y="83"/>
                        </a:lnTo>
                        <a:lnTo>
                          <a:pt x="263" y="84"/>
                        </a:lnTo>
                        <a:lnTo>
                          <a:pt x="256" y="84"/>
                        </a:lnTo>
                        <a:lnTo>
                          <a:pt x="249" y="85"/>
                        </a:lnTo>
                        <a:lnTo>
                          <a:pt x="242" y="85"/>
                        </a:lnTo>
                        <a:lnTo>
                          <a:pt x="235" y="87"/>
                        </a:lnTo>
                        <a:lnTo>
                          <a:pt x="229" y="88"/>
                        </a:lnTo>
                        <a:lnTo>
                          <a:pt x="222" y="88"/>
                        </a:lnTo>
                        <a:lnTo>
                          <a:pt x="215" y="89"/>
                        </a:lnTo>
                        <a:lnTo>
                          <a:pt x="208" y="90"/>
                        </a:lnTo>
                        <a:lnTo>
                          <a:pt x="202" y="90"/>
                        </a:lnTo>
                        <a:lnTo>
                          <a:pt x="194" y="91"/>
                        </a:lnTo>
                        <a:lnTo>
                          <a:pt x="187" y="93"/>
                        </a:lnTo>
                        <a:lnTo>
                          <a:pt x="181" y="94"/>
                        </a:lnTo>
                        <a:lnTo>
                          <a:pt x="174" y="95"/>
                        </a:lnTo>
                        <a:lnTo>
                          <a:pt x="167" y="95"/>
                        </a:lnTo>
                        <a:lnTo>
                          <a:pt x="161" y="96"/>
                        </a:lnTo>
                        <a:lnTo>
                          <a:pt x="154" y="97"/>
                        </a:lnTo>
                        <a:lnTo>
                          <a:pt x="147" y="99"/>
                        </a:lnTo>
                        <a:lnTo>
                          <a:pt x="141" y="100"/>
                        </a:lnTo>
                        <a:lnTo>
                          <a:pt x="134" y="101"/>
                        </a:lnTo>
                        <a:lnTo>
                          <a:pt x="127" y="103"/>
                        </a:lnTo>
                        <a:lnTo>
                          <a:pt x="121" y="104"/>
                        </a:lnTo>
                        <a:lnTo>
                          <a:pt x="114" y="106"/>
                        </a:lnTo>
                        <a:lnTo>
                          <a:pt x="108" y="107"/>
                        </a:lnTo>
                        <a:lnTo>
                          <a:pt x="101" y="108"/>
                        </a:lnTo>
                        <a:lnTo>
                          <a:pt x="95" y="110"/>
                        </a:lnTo>
                        <a:lnTo>
                          <a:pt x="88" y="112"/>
                        </a:lnTo>
                        <a:lnTo>
                          <a:pt x="82" y="113"/>
                        </a:lnTo>
                        <a:lnTo>
                          <a:pt x="76" y="115"/>
                        </a:lnTo>
                        <a:lnTo>
                          <a:pt x="69" y="116"/>
                        </a:lnTo>
                        <a:lnTo>
                          <a:pt x="65" y="115"/>
                        </a:lnTo>
                        <a:lnTo>
                          <a:pt x="62" y="115"/>
                        </a:lnTo>
                        <a:lnTo>
                          <a:pt x="58" y="114"/>
                        </a:lnTo>
                        <a:lnTo>
                          <a:pt x="56" y="114"/>
                        </a:lnTo>
                        <a:lnTo>
                          <a:pt x="52" y="113"/>
                        </a:lnTo>
                        <a:lnTo>
                          <a:pt x="49" y="113"/>
                        </a:lnTo>
                        <a:lnTo>
                          <a:pt x="45" y="113"/>
                        </a:lnTo>
                        <a:lnTo>
                          <a:pt x="43" y="113"/>
                        </a:lnTo>
                        <a:lnTo>
                          <a:pt x="39" y="113"/>
                        </a:lnTo>
                        <a:lnTo>
                          <a:pt x="37" y="113"/>
                        </a:lnTo>
                        <a:lnTo>
                          <a:pt x="33" y="113"/>
                        </a:lnTo>
                        <a:lnTo>
                          <a:pt x="31" y="113"/>
                        </a:lnTo>
                        <a:lnTo>
                          <a:pt x="27" y="113"/>
                        </a:lnTo>
                        <a:lnTo>
                          <a:pt x="25" y="113"/>
                        </a:lnTo>
                        <a:lnTo>
                          <a:pt x="22" y="113"/>
                        </a:lnTo>
                        <a:lnTo>
                          <a:pt x="19" y="113"/>
                        </a:lnTo>
                        <a:lnTo>
                          <a:pt x="18" y="109"/>
                        </a:lnTo>
                        <a:lnTo>
                          <a:pt x="16" y="107"/>
                        </a:lnTo>
                        <a:lnTo>
                          <a:pt x="15" y="103"/>
                        </a:lnTo>
                        <a:lnTo>
                          <a:pt x="14" y="101"/>
                        </a:lnTo>
                        <a:lnTo>
                          <a:pt x="12" y="95"/>
                        </a:lnTo>
                        <a:lnTo>
                          <a:pt x="9" y="91"/>
                        </a:lnTo>
                        <a:lnTo>
                          <a:pt x="7" y="87"/>
                        </a:lnTo>
                        <a:lnTo>
                          <a:pt x="5" y="83"/>
                        </a:lnTo>
                        <a:lnTo>
                          <a:pt x="2" y="78"/>
                        </a:lnTo>
                        <a:lnTo>
                          <a:pt x="0" y="75"/>
                        </a:lnTo>
                        <a:lnTo>
                          <a:pt x="2" y="70"/>
                        </a:lnTo>
                        <a:lnTo>
                          <a:pt x="6" y="68"/>
                        </a:lnTo>
                        <a:lnTo>
                          <a:pt x="8" y="64"/>
                        </a:lnTo>
                        <a:lnTo>
                          <a:pt x="12" y="61"/>
                        </a:lnTo>
                        <a:lnTo>
                          <a:pt x="14" y="58"/>
                        </a:lnTo>
                        <a:lnTo>
                          <a:pt x="18" y="55"/>
                        </a:lnTo>
                        <a:lnTo>
                          <a:pt x="21" y="52"/>
                        </a:lnTo>
                        <a:lnTo>
                          <a:pt x="25" y="51"/>
                        </a:lnTo>
                        <a:lnTo>
                          <a:pt x="27" y="49"/>
                        </a:lnTo>
                        <a:lnTo>
                          <a:pt x="31" y="46"/>
                        </a:lnTo>
                        <a:lnTo>
                          <a:pt x="34" y="44"/>
                        </a:lnTo>
                        <a:lnTo>
                          <a:pt x="38" y="43"/>
                        </a:lnTo>
                        <a:lnTo>
                          <a:pt x="41" y="40"/>
                        </a:lnTo>
                        <a:lnTo>
                          <a:pt x="45" y="39"/>
                        </a:lnTo>
                        <a:lnTo>
                          <a:pt x="49" y="38"/>
                        </a:lnTo>
                        <a:lnTo>
                          <a:pt x="53" y="37"/>
                        </a:lnTo>
                        <a:lnTo>
                          <a:pt x="56" y="34"/>
                        </a:lnTo>
                        <a:lnTo>
                          <a:pt x="60" y="33"/>
                        </a:lnTo>
                        <a:lnTo>
                          <a:pt x="64" y="32"/>
                        </a:lnTo>
                        <a:lnTo>
                          <a:pt x="67" y="31"/>
                        </a:lnTo>
                        <a:lnTo>
                          <a:pt x="71" y="30"/>
                        </a:lnTo>
                        <a:lnTo>
                          <a:pt x="76" y="30"/>
                        </a:lnTo>
                        <a:lnTo>
                          <a:pt x="79" y="28"/>
                        </a:lnTo>
                        <a:lnTo>
                          <a:pt x="83" y="27"/>
                        </a:lnTo>
                        <a:lnTo>
                          <a:pt x="88" y="27"/>
                        </a:lnTo>
                        <a:lnTo>
                          <a:pt x="91" y="26"/>
                        </a:lnTo>
                        <a:lnTo>
                          <a:pt x="95" y="25"/>
                        </a:lnTo>
                        <a:lnTo>
                          <a:pt x="98" y="25"/>
                        </a:lnTo>
                        <a:lnTo>
                          <a:pt x="103" y="25"/>
                        </a:lnTo>
                        <a:lnTo>
                          <a:pt x="107" y="25"/>
                        </a:lnTo>
                        <a:lnTo>
                          <a:pt x="111" y="24"/>
                        </a:lnTo>
                        <a:lnTo>
                          <a:pt x="116" y="24"/>
                        </a:lnTo>
                        <a:lnTo>
                          <a:pt x="120" y="23"/>
                        </a:lnTo>
                        <a:lnTo>
                          <a:pt x="123" y="23"/>
                        </a:lnTo>
                        <a:lnTo>
                          <a:pt x="127" y="23"/>
                        </a:lnTo>
                        <a:lnTo>
                          <a:pt x="132" y="23"/>
                        </a:lnTo>
                        <a:lnTo>
                          <a:pt x="135" y="23"/>
                        </a:lnTo>
                        <a:lnTo>
                          <a:pt x="140" y="21"/>
                        </a:lnTo>
                        <a:lnTo>
                          <a:pt x="143" y="21"/>
                        </a:lnTo>
                        <a:lnTo>
                          <a:pt x="148" y="21"/>
                        </a:lnTo>
                        <a:lnTo>
                          <a:pt x="152" y="20"/>
                        </a:lnTo>
                        <a:lnTo>
                          <a:pt x="156" y="20"/>
                        </a:lnTo>
                        <a:lnTo>
                          <a:pt x="161" y="20"/>
                        </a:lnTo>
                        <a:lnTo>
                          <a:pt x="165" y="20"/>
                        </a:lnTo>
                        <a:lnTo>
                          <a:pt x="170" y="19"/>
                        </a:lnTo>
                        <a:lnTo>
                          <a:pt x="173" y="19"/>
                        </a:lnTo>
                        <a:lnTo>
                          <a:pt x="177" y="19"/>
                        </a:lnTo>
                        <a:lnTo>
                          <a:pt x="181" y="19"/>
                        </a:lnTo>
                        <a:lnTo>
                          <a:pt x="186" y="19"/>
                        </a:lnTo>
                        <a:lnTo>
                          <a:pt x="190" y="19"/>
                        </a:lnTo>
                        <a:lnTo>
                          <a:pt x="194" y="18"/>
                        </a:lnTo>
                        <a:lnTo>
                          <a:pt x="198" y="18"/>
                        </a:lnTo>
                        <a:lnTo>
                          <a:pt x="202" y="17"/>
                        </a:lnTo>
                        <a:lnTo>
                          <a:pt x="206" y="17"/>
                        </a:lnTo>
                        <a:lnTo>
                          <a:pt x="210" y="15"/>
                        </a:lnTo>
                        <a:lnTo>
                          <a:pt x="215" y="15"/>
                        </a:lnTo>
                        <a:lnTo>
                          <a:pt x="218" y="14"/>
                        </a:lnTo>
                        <a:lnTo>
                          <a:pt x="222" y="14"/>
                        </a:lnTo>
                        <a:lnTo>
                          <a:pt x="225" y="13"/>
                        </a:lnTo>
                        <a:lnTo>
                          <a:pt x="230" y="12"/>
                        </a:lnTo>
                        <a:lnTo>
                          <a:pt x="234" y="12"/>
                        </a:lnTo>
                        <a:lnTo>
                          <a:pt x="237" y="11"/>
                        </a:lnTo>
                        <a:lnTo>
                          <a:pt x="242" y="9"/>
                        </a:lnTo>
                        <a:lnTo>
                          <a:pt x="245" y="9"/>
                        </a:lnTo>
                        <a:lnTo>
                          <a:pt x="249" y="7"/>
                        </a:lnTo>
                        <a:lnTo>
                          <a:pt x="251" y="7"/>
                        </a:lnTo>
                        <a:lnTo>
                          <a:pt x="255" y="7"/>
                        </a:lnTo>
                        <a:lnTo>
                          <a:pt x="257" y="7"/>
                        </a:lnTo>
                        <a:lnTo>
                          <a:pt x="260" y="7"/>
                        </a:lnTo>
                        <a:lnTo>
                          <a:pt x="263" y="6"/>
                        </a:lnTo>
                        <a:lnTo>
                          <a:pt x="266" y="6"/>
                        </a:lnTo>
                        <a:lnTo>
                          <a:pt x="269" y="6"/>
                        </a:lnTo>
                        <a:lnTo>
                          <a:pt x="272" y="5"/>
                        </a:lnTo>
                        <a:lnTo>
                          <a:pt x="275" y="5"/>
                        </a:lnTo>
                        <a:lnTo>
                          <a:pt x="278" y="5"/>
                        </a:lnTo>
                        <a:lnTo>
                          <a:pt x="281" y="5"/>
                        </a:lnTo>
                        <a:lnTo>
                          <a:pt x="283" y="5"/>
                        </a:lnTo>
                        <a:lnTo>
                          <a:pt x="287" y="5"/>
                        </a:lnTo>
                        <a:lnTo>
                          <a:pt x="289" y="5"/>
                        </a:lnTo>
                        <a:lnTo>
                          <a:pt x="293" y="5"/>
                        </a:lnTo>
                        <a:lnTo>
                          <a:pt x="295" y="5"/>
                        </a:lnTo>
                        <a:lnTo>
                          <a:pt x="298" y="5"/>
                        </a:lnTo>
                        <a:lnTo>
                          <a:pt x="301" y="5"/>
                        </a:lnTo>
                        <a:lnTo>
                          <a:pt x="304" y="5"/>
                        </a:lnTo>
                        <a:lnTo>
                          <a:pt x="307" y="5"/>
                        </a:lnTo>
                        <a:lnTo>
                          <a:pt x="311" y="5"/>
                        </a:lnTo>
                        <a:lnTo>
                          <a:pt x="313" y="5"/>
                        </a:lnTo>
                        <a:lnTo>
                          <a:pt x="315" y="5"/>
                        </a:lnTo>
                        <a:lnTo>
                          <a:pt x="319" y="5"/>
                        </a:lnTo>
                        <a:lnTo>
                          <a:pt x="321" y="5"/>
                        </a:lnTo>
                        <a:lnTo>
                          <a:pt x="325" y="5"/>
                        </a:lnTo>
                        <a:lnTo>
                          <a:pt x="329" y="5"/>
                        </a:lnTo>
                        <a:lnTo>
                          <a:pt x="331" y="5"/>
                        </a:lnTo>
                        <a:lnTo>
                          <a:pt x="333" y="5"/>
                        </a:lnTo>
                        <a:lnTo>
                          <a:pt x="337" y="5"/>
                        </a:lnTo>
                        <a:lnTo>
                          <a:pt x="340" y="6"/>
                        </a:lnTo>
                        <a:lnTo>
                          <a:pt x="343" y="5"/>
                        </a:lnTo>
                        <a:lnTo>
                          <a:pt x="346" y="5"/>
                        </a:lnTo>
                        <a:lnTo>
                          <a:pt x="349" y="5"/>
                        </a:lnTo>
                        <a:lnTo>
                          <a:pt x="351" y="5"/>
                        </a:lnTo>
                        <a:lnTo>
                          <a:pt x="355" y="5"/>
                        </a:lnTo>
                        <a:lnTo>
                          <a:pt x="357" y="5"/>
                        </a:lnTo>
                        <a:lnTo>
                          <a:pt x="361" y="5"/>
                        </a:lnTo>
                        <a:lnTo>
                          <a:pt x="364" y="5"/>
                        </a:lnTo>
                        <a:lnTo>
                          <a:pt x="366" y="5"/>
                        </a:lnTo>
                        <a:lnTo>
                          <a:pt x="369" y="5"/>
                        </a:lnTo>
                        <a:lnTo>
                          <a:pt x="371" y="5"/>
                        </a:lnTo>
                        <a:lnTo>
                          <a:pt x="376" y="5"/>
                        </a:lnTo>
                        <a:lnTo>
                          <a:pt x="378" y="5"/>
                        </a:lnTo>
                        <a:lnTo>
                          <a:pt x="382" y="5"/>
                        </a:lnTo>
                        <a:lnTo>
                          <a:pt x="384" y="5"/>
                        </a:lnTo>
                        <a:lnTo>
                          <a:pt x="387" y="5"/>
                        </a:lnTo>
                        <a:lnTo>
                          <a:pt x="390" y="5"/>
                        </a:lnTo>
                        <a:lnTo>
                          <a:pt x="394" y="5"/>
                        </a:lnTo>
                        <a:lnTo>
                          <a:pt x="396" y="5"/>
                        </a:lnTo>
                        <a:lnTo>
                          <a:pt x="400" y="5"/>
                        </a:lnTo>
                        <a:lnTo>
                          <a:pt x="402" y="5"/>
                        </a:lnTo>
                        <a:lnTo>
                          <a:pt x="404" y="5"/>
                        </a:lnTo>
                        <a:lnTo>
                          <a:pt x="407" y="4"/>
                        </a:lnTo>
                        <a:lnTo>
                          <a:pt x="410" y="4"/>
                        </a:lnTo>
                        <a:lnTo>
                          <a:pt x="414" y="2"/>
                        </a:lnTo>
                        <a:lnTo>
                          <a:pt x="418" y="2"/>
                        </a:lnTo>
                        <a:lnTo>
                          <a:pt x="420" y="1"/>
                        </a:lnTo>
                        <a:lnTo>
                          <a:pt x="422" y="1"/>
                        </a:lnTo>
                        <a:lnTo>
                          <a:pt x="426" y="1"/>
                        </a:lnTo>
                        <a:lnTo>
                          <a:pt x="428" y="1"/>
                        </a:lnTo>
                        <a:lnTo>
                          <a:pt x="432" y="0"/>
                        </a:lnTo>
                        <a:lnTo>
                          <a:pt x="43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86" name="Freeform 81">
                    <a:extLst>
                      <a:ext uri="{FF2B5EF4-FFF2-40B4-BE49-F238E27FC236}">
                        <a16:creationId xmlns:a16="http://schemas.microsoft.com/office/drawing/2014/main" id="{0A3F44CF-903C-A84B-8D5D-52E1C26B39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6" y="1602"/>
                    <a:ext cx="36" cy="166"/>
                  </a:xfrm>
                  <a:custGeom>
                    <a:avLst/>
                    <a:gdLst>
                      <a:gd name="T0" fmla="*/ 0 w 107"/>
                      <a:gd name="T1" fmla="*/ 0 h 499"/>
                      <a:gd name="T2" fmla="*/ 0 w 107"/>
                      <a:gd name="T3" fmla="*/ 0 h 499"/>
                      <a:gd name="T4" fmla="*/ 0 w 107"/>
                      <a:gd name="T5" fmla="*/ 0 h 499"/>
                      <a:gd name="T6" fmla="*/ 0 w 107"/>
                      <a:gd name="T7" fmla="*/ 0 h 499"/>
                      <a:gd name="T8" fmla="*/ 0 w 107"/>
                      <a:gd name="T9" fmla="*/ 0 h 499"/>
                      <a:gd name="T10" fmla="*/ 0 w 107"/>
                      <a:gd name="T11" fmla="*/ 0 h 499"/>
                      <a:gd name="T12" fmla="*/ 0 w 107"/>
                      <a:gd name="T13" fmla="*/ 0 h 499"/>
                      <a:gd name="T14" fmla="*/ 0 w 107"/>
                      <a:gd name="T15" fmla="*/ 0 h 499"/>
                      <a:gd name="T16" fmla="*/ 0 w 107"/>
                      <a:gd name="T17" fmla="*/ 0 h 499"/>
                      <a:gd name="T18" fmla="*/ 0 w 107"/>
                      <a:gd name="T19" fmla="*/ 0 h 499"/>
                      <a:gd name="T20" fmla="*/ 0 w 107"/>
                      <a:gd name="T21" fmla="*/ 0 h 499"/>
                      <a:gd name="T22" fmla="*/ 0 w 107"/>
                      <a:gd name="T23" fmla="*/ 0 h 499"/>
                      <a:gd name="T24" fmla="*/ 0 w 107"/>
                      <a:gd name="T25" fmla="*/ 0 h 499"/>
                      <a:gd name="T26" fmla="*/ 0 w 107"/>
                      <a:gd name="T27" fmla="*/ 0 h 499"/>
                      <a:gd name="T28" fmla="*/ 0 w 107"/>
                      <a:gd name="T29" fmla="*/ 0 h 499"/>
                      <a:gd name="T30" fmla="*/ 0 w 107"/>
                      <a:gd name="T31" fmla="*/ 0 h 499"/>
                      <a:gd name="T32" fmla="*/ 0 w 107"/>
                      <a:gd name="T33" fmla="*/ 0 h 499"/>
                      <a:gd name="T34" fmla="*/ 0 w 107"/>
                      <a:gd name="T35" fmla="*/ 0 h 499"/>
                      <a:gd name="T36" fmla="*/ 0 w 107"/>
                      <a:gd name="T37" fmla="*/ 0 h 499"/>
                      <a:gd name="T38" fmla="*/ 0 w 107"/>
                      <a:gd name="T39" fmla="*/ 0 h 499"/>
                      <a:gd name="T40" fmla="*/ 0 w 107"/>
                      <a:gd name="T41" fmla="*/ 0 h 499"/>
                      <a:gd name="T42" fmla="*/ 0 w 107"/>
                      <a:gd name="T43" fmla="*/ 0 h 499"/>
                      <a:gd name="T44" fmla="*/ 0 w 107"/>
                      <a:gd name="T45" fmla="*/ 0 h 499"/>
                      <a:gd name="T46" fmla="*/ 0 w 107"/>
                      <a:gd name="T47" fmla="*/ 0 h 499"/>
                      <a:gd name="T48" fmla="*/ 0 w 107"/>
                      <a:gd name="T49" fmla="*/ 0 h 499"/>
                      <a:gd name="T50" fmla="*/ 0 w 107"/>
                      <a:gd name="T51" fmla="*/ 0 h 499"/>
                      <a:gd name="T52" fmla="*/ 0 w 107"/>
                      <a:gd name="T53" fmla="*/ 0 h 499"/>
                      <a:gd name="T54" fmla="*/ 0 w 107"/>
                      <a:gd name="T55" fmla="*/ 0 h 499"/>
                      <a:gd name="T56" fmla="*/ 0 w 107"/>
                      <a:gd name="T57" fmla="*/ 0 h 499"/>
                      <a:gd name="T58" fmla="*/ 0 w 107"/>
                      <a:gd name="T59" fmla="*/ 0 h 499"/>
                      <a:gd name="T60" fmla="*/ 0 w 107"/>
                      <a:gd name="T61" fmla="*/ 0 h 499"/>
                      <a:gd name="T62" fmla="*/ 0 w 107"/>
                      <a:gd name="T63" fmla="*/ 0 h 499"/>
                      <a:gd name="T64" fmla="*/ 0 w 107"/>
                      <a:gd name="T65" fmla="*/ 0 h 499"/>
                      <a:gd name="T66" fmla="*/ 0 w 107"/>
                      <a:gd name="T67" fmla="*/ 0 h 499"/>
                      <a:gd name="T68" fmla="*/ 0 w 107"/>
                      <a:gd name="T69" fmla="*/ 0 h 499"/>
                      <a:gd name="T70" fmla="*/ 0 w 107"/>
                      <a:gd name="T71" fmla="*/ 0 h 499"/>
                      <a:gd name="T72" fmla="*/ 0 w 107"/>
                      <a:gd name="T73" fmla="*/ 0 h 499"/>
                      <a:gd name="T74" fmla="*/ 0 w 107"/>
                      <a:gd name="T75" fmla="*/ 0 h 499"/>
                      <a:gd name="T76" fmla="*/ 0 w 107"/>
                      <a:gd name="T77" fmla="*/ 0 h 499"/>
                      <a:gd name="T78" fmla="*/ 0 w 107"/>
                      <a:gd name="T79" fmla="*/ 0 h 499"/>
                      <a:gd name="T80" fmla="*/ 0 w 107"/>
                      <a:gd name="T81" fmla="*/ 0 h 499"/>
                      <a:gd name="T82" fmla="*/ 0 w 107"/>
                      <a:gd name="T83" fmla="*/ 0 h 499"/>
                      <a:gd name="T84" fmla="*/ 0 w 107"/>
                      <a:gd name="T85" fmla="*/ 0 h 499"/>
                      <a:gd name="T86" fmla="*/ 0 w 107"/>
                      <a:gd name="T87" fmla="*/ 0 h 499"/>
                      <a:gd name="T88" fmla="*/ 0 w 107"/>
                      <a:gd name="T89" fmla="*/ 0 h 499"/>
                      <a:gd name="T90" fmla="*/ 0 w 107"/>
                      <a:gd name="T91" fmla="*/ 0 h 499"/>
                      <a:gd name="T92" fmla="*/ 0 w 107"/>
                      <a:gd name="T93" fmla="*/ 0 h 499"/>
                      <a:gd name="T94" fmla="*/ 0 w 107"/>
                      <a:gd name="T95" fmla="*/ 0 h 499"/>
                      <a:gd name="T96" fmla="*/ 0 w 107"/>
                      <a:gd name="T97" fmla="*/ 0 h 499"/>
                      <a:gd name="T98" fmla="*/ 0 w 107"/>
                      <a:gd name="T99" fmla="*/ 0 h 499"/>
                      <a:gd name="T100" fmla="*/ 0 w 107"/>
                      <a:gd name="T101" fmla="*/ 0 h 499"/>
                      <a:gd name="T102" fmla="*/ 0 w 107"/>
                      <a:gd name="T103" fmla="*/ 0 h 499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107"/>
                      <a:gd name="T157" fmla="*/ 0 h 499"/>
                      <a:gd name="T158" fmla="*/ 107 w 107"/>
                      <a:gd name="T159" fmla="*/ 499 h 499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107" h="499">
                        <a:moveTo>
                          <a:pt x="54" y="0"/>
                        </a:moveTo>
                        <a:lnTo>
                          <a:pt x="57" y="2"/>
                        </a:lnTo>
                        <a:lnTo>
                          <a:pt x="61" y="4"/>
                        </a:lnTo>
                        <a:lnTo>
                          <a:pt x="64" y="5"/>
                        </a:lnTo>
                        <a:lnTo>
                          <a:pt x="69" y="7"/>
                        </a:lnTo>
                        <a:lnTo>
                          <a:pt x="71" y="8"/>
                        </a:lnTo>
                        <a:lnTo>
                          <a:pt x="74" y="11"/>
                        </a:lnTo>
                        <a:lnTo>
                          <a:pt x="76" y="12"/>
                        </a:lnTo>
                        <a:lnTo>
                          <a:pt x="80" y="15"/>
                        </a:lnTo>
                        <a:lnTo>
                          <a:pt x="85" y="19"/>
                        </a:lnTo>
                        <a:lnTo>
                          <a:pt x="88" y="24"/>
                        </a:lnTo>
                        <a:lnTo>
                          <a:pt x="89" y="26"/>
                        </a:lnTo>
                        <a:lnTo>
                          <a:pt x="92" y="30"/>
                        </a:lnTo>
                        <a:lnTo>
                          <a:pt x="92" y="32"/>
                        </a:lnTo>
                        <a:lnTo>
                          <a:pt x="94" y="36"/>
                        </a:lnTo>
                        <a:lnTo>
                          <a:pt x="94" y="38"/>
                        </a:lnTo>
                        <a:lnTo>
                          <a:pt x="95" y="40"/>
                        </a:lnTo>
                        <a:lnTo>
                          <a:pt x="95" y="44"/>
                        </a:lnTo>
                        <a:lnTo>
                          <a:pt x="96" y="46"/>
                        </a:lnTo>
                        <a:lnTo>
                          <a:pt x="96" y="50"/>
                        </a:lnTo>
                        <a:lnTo>
                          <a:pt x="96" y="53"/>
                        </a:lnTo>
                        <a:lnTo>
                          <a:pt x="96" y="56"/>
                        </a:lnTo>
                        <a:lnTo>
                          <a:pt x="98" y="59"/>
                        </a:lnTo>
                        <a:lnTo>
                          <a:pt x="96" y="63"/>
                        </a:lnTo>
                        <a:lnTo>
                          <a:pt x="96" y="65"/>
                        </a:lnTo>
                        <a:lnTo>
                          <a:pt x="96" y="69"/>
                        </a:lnTo>
                        <a:lnTo>
                          <a:pt x="96" y="74"/>
                        </a:lnTo>
                        <a:lnTo>
                          <a:pt x="95" y="76"/>
                        </a:lnTo>
                        <a:lnTo>
                          <a:pt x="95" y="81"/>
                        </a:lnTo>
                        <a:lnTo>
                          <a:pt x="94" y="83"/>
                        </a:lnTo>
                        <a:lnTo>
                          <a:pt x="94" y="88"/>
                        </a:lnTo>
                        <a:lnTo>
                          <a:pt x="93" y="90"/>
                        </a:lnTo>
                        <a:lnTo>
                          <a:pt x="92" y="94"/>
                        </a:lnTo>
                        <a:lnTo>
                          <a:pt x="92" y="97"/>
                        </a:lnTo>
                        <a:lnTo>
                          <a:pt x="90" y="101"/>
                        </a:lnTo>
                        <a:lnTo>
                          <a:pt x="89" y="105"/>
                        </a:lnTo>
                        <a:lnTo>
                          <a:pt x="89" y="108"/>
                        </a:lnTo>
                        <a:lnTo>
                          <a:pt x="87" y="112"/>
                        </a:lnTo>
                        <a:lnTo>
                          <a:pt x="87" y="116"/>
                        </a:lnTo>
                        <a:lnTo>
                          <a:pt x="86" y="119"/>
                        </a:lnTo>
                        <a:lnTo>
                          <a:pt x="85" y="122"/>
                        </a:lnTo>
                        <a:lnTo>
                          <a:pt x="85" y="126"/>
                        </a:lnTo>
                        <a:lnTo>
                          <a:pt x="83" y="129"/>
                        </a:lnTo>
                        <a:lnTo>
                          <a:pt x="82" y="133"/>
                        </a:lnTo>
                        <a:lnTo>
                          <a:pt x="82" y="137"/>
                        </a:lnTo>
                        <a:lnTo>
                          <a:pt x="80" y="140"/>
                        </a:lnTo>
                        <a:lnTo>
                          <a:pt x="80" y="144"/>
                        </a:lnTo>
                        <a:lnTo>
                          <a:pt x="79" y="147"/>
                        </a:lnTo>
                        <a:lnTo>
                          <a:pt x="77" y="151"/>
                        </a:lnTo>
                        <a:lnTo>
                          <a:pt x="76" y="154"/>
                        </a:lnTo>
                        <a:lnTo>
                          <a:pt x="76" y="158"/>
                        </a:lnTo>
                        <a:lnTo>
                          <a:pt x="76" y="162"/>
                        </a:lnTo>
                        <a:lnTo>
                          <a:pt x="76" y="165"/>
                        </a:lnTo>
                        <a:lnTo>
                          <a:pt x="75" y="169"/>
                        </a:lnTo>
                        <a:lnTo>
                          <a:pt x="75" y="172"/>
                        </a:lnTo>
                        <a:lnTo>
                          <a:pt x="74" y="175"/>
                        </a:lnTo>
                        <a:lnTo>
                          <a:pt x="74" y="178"/>
                        </a:lnTo>
                        <a:lnTo>
                          <a:pt x="74" y="182"/>
                        </a:lnTo>
                        <a:lnTo>
                          <a:pt x="75" y="184"/>
                        </a:lnTo>
                        <a:lnTo>
                          <a:pt x="75" y="188"/>
                        </a:lnTo>
                        <a:lnTo>
                          <a:pt x="76" y="191"/>
                        </a:lnTo>
                        <a:lnTo>
                          <a:pt x="76" y="195"/>
                        </a:lnTo>
                        <a:lnTo>
                          <a:pt x="77" y="197"/>
                        </a:lnTo>
                        <a:lnTo>
                          <a:pt x="76" y="202"/>
                        </a:lnTo>
                        <a:lnTo>
                          <a:pt x="76" y="207"/>
                        </a:lnTo>
                        <a:lnTo>
                          <a:pt x="76" y="210"/>
                        </a:lnTo>
                        <a:lnTo>
                          <a:pt x="76" y="215"/>
                        </a:lnTo>
                        <a:lnTo>
                          <a:pt x="75" y="220"/>
                        </a:lnTo>
                        <a:lnTo>
                          <a:pt x="74" y="224"/>
                        </a:lnTo>
                        <a:lnTo>
                          <a:pt x="74" y="228"/>
                        </a:lnTo>
                        <a:lnTo>
                          <a:pt x="74" y="233"/>
                        </a:lnTo>
                        <a:lnTo>
                          <a:pt x="74" y="237"/>
                        </a:lnTo>
                        <a:lnTo>
                          <a:pt x="74" y="241"/>
                        </a:lnTo>
                        <a:lnTo>
                          <a:pt x="74" y="246"/>
                        </a:lnTo>
                        <a:lnTo>
                          <a:pt x="74" y="251"/>
                        </a:lnTo>
                        <a:lnTo>
                          <a:pt x="74" y="255"/>
                        </a:lnTo>
                        <a:lnTo>
                          <a:pt x="74" y="259"/>
                        </a:lnTo>
                        <a:lnTo>
                          <a:pt x="74" y="264"/>
                        </a:lnTo>
                        <a:lnTo>
                          <a:pt x="74" y="268"/>
                        </a:lnTo>
                        <a:lnTo>
                          <a:pt x="74" y="272"/>
                        </a:lnTo>
                        <a:lnTo>
                          <a:pt x="74" y="277"/>
                        </a:lnTo>
                        <a:lnTo>
                          <a:pt x="74" y="281"/>
                        </a:lnTo>
                        <a:lnTo>
                          <a:pt x="74" y="285"/>
                        </a:lnTo>
                        <a:lnTo>
                          <a:pt x="74" y="290"/>
                        </a:lnTo>
                        <a:lnTo>
                          <a:pt x="75" y="293"/>
                        </a:lnTo>
                        <a:lnTo>
                          <a:pt x="76" y="298"/>
                        </a:lnTo>
                        <a:lnTo>
                          <a:pt x="76" y="303"/>
                        </a:lnTo>
                        <a:lnTo>
                          <a:pt x="76" y="306"/>
                        </a:lnTo>
                        <a:lnTo>
                          <a:pt x="76" y="311"/>
                        </a:lnTo>
                        <a:lnTo>
                          <a:pt x="76" y="316"/>
                        </a:lnTo>
                        <a:lnTo>
                          <a:pt x="76" y="319"/>
                        </a:lnTo>
                        <a:lnTo>
                          <a:pt x="77" y="324"/>
                        </a:lnTo>
                        <a:lnTo>
                          <a:pt x="77" y="329"/>
                        </a:lnTo>
                        <a:lnTo>
                          <a:pt x="79" y="332"/>
                        </a:lnTo>
                        <a:lnTo>
                          <a:pt x="79" y="336"/>
                        </a:lnTo>
                        <a:lnTo>
                          <a:pt x="79" y="341"/>
                        </a:lnTo>
                        <a:lnTo>
                          <a:pt x="80" y="346"/>
                        </a:lnTo>
                        <a:lnTo>
                          <a:pt x="80" y="349"/>
                        </a:lnTo>
                        <a:lnTo>
                          <a:pt x="81" y="354"/>
                        </a:lnTo>
                        <a:lnTo>
                          <a:pt x="82" y="357"/>
                        </a:lnTo>
                        <a:lnTo>
                          <a:pt x="82" y="362"/>
                        </a:lnTo>
                        <a:lnTo>
                          <a:pt x="82" y="366"/>
                        </a:lnTo>
                        <a:lnTo>
                          <a:pt x="85" y="369"/>
                        </a:lnTo>
                        <a:lnTo>
                          <a:pt x="85" y="374"/>
                        </a:lnTo>
                        <a:lnTo>
                          <a:pt x="85" y="378"/>
                        </a:lnTo>
                        <a:lnTo>
                          <a:pt x="86" y="382"/>
                        </a:lnTo>
                        <a:lnTo>
                          <a:pt x="87" y="387"/>
                        </a:lnTo>
                        <a:lnTo>
                          <a:pt x="87" y="391"/>
                        </a:lnTo>
                        <a:lnTo>
                          <a:pt x="89" y="395"/>
                        </a:lnTo>
                        <a:lnTo>
                          <a:pt x="89" y="400"/>
                        </a:lnTo>
                        <a:lnTo>
                          <a:pt x="90" y="404"/>
                        </a:lnTo>
                        <a:lnTo>
                          <a:pt x="92" y="407"/>
                        </a:lnTo>
                        <a:lnTo>
                          <a:pt x="92" y="412"/>
                        </a:lnTo>
                        <a:lnTo>
                          <a:pt x="93" y="416"/>
                        </a:lnTo>
                        <a:lnTo>
                          <a:pt x="94" y="420"/>
                        </a:lnTo>
                        <a:lnTo>
                          <a:pt x="94" y="424"/>
                        </a:lnTo>
                        <a:lnTo>
                          <a:pt x="95" y="429"/>
                        </a:lnTo>
                        <a:lnTo>
                          <a:pt x="96" y="433"/>
                        </a:lnTo>
                        <a:lnTo>
                          <a:pt x="98" y="437"/>
                        </a:lnTo>
                        <a:lnTo>
                          <a:pt x="99" y="440"/>
                        </a:lnTo>
                        <a:lnTo>
                          <a:pt x="100" y="445"/>
                        </a:lnTo>
                        <a:lnTo>
                          <a:pt x="101" y="449"/>
                        </a:lnTo>
                        <a:lnTo>
                          <a:pt x="102" y="454"/>
                        </a:lnTo>
                        <a:lnTo>
                          <a:pt x="103" y="458"/>
                        </a:lnTo>
                        <a:lnTo>
                          <a:pt x="105" y="462"/>
                        </a:lnTo>
                        <a:lnTo>
                          <a:pt x="106" y="467"/>
                        </a:lnTo>
                        <a:lnTo>
                          <a:pt x="107" y="471"/>
                        </a:lnTo>
                        <a:lnTo>
                          <a:pt x="103" y="474"/>
                        </a:lnTo>
                        <a:lnTo>
                          <a:pt x="99" y="477"/>
                        </a:lnTo>
                        <a:lnTo>
                          <a:pt x="94" y="481"/>
                        </a:lnTo>
                        <a:lnTo>
                          <a:pt x="90" y="484"/>
                        </a:lnTo>
                        <a:lnTo>
                          <a:pt x="87" y="488"/>
                        </a:lnTo>
                        <a:lnTo>
                          <a:pt x="82" y="492"/>
                        </a:lnTo>
                        <a:lnTo>
                          <a:pt x="77" y="494"/>
                        </a:lnTo>
                        <a:lnTo>
                          <a:pt x="74" y="499"/>
                        </a:lnTo>
                        <a:lnTo>
                          <a:pt x="68" y="495"/>
                        </a:lnTo>
                        <a:lnTo>
                          <a:pt x="64" y="493"/>
                        </a:lnTo>
                        <a:lnTo>
                          <a:pt x="58" y="489"/>
                        </a:lnTo>
                        <a:lnTo>
                          <a:pt x="55" y="487"/>
                        </a:lnTo>
                        <a:lnTo>
                          <a:pt x="51" y="483"/>
                        </a:lnTo>
                        <a:lnTo>
                          <a:pt x="48" y="481"/>
                        </a:lnTo>
                        <a:lnTo>
                          <a:pt x="44" y="477"/>
                        </a:lnTo>
                        <a:lnTo>
                          <a:pt x="41" y="475"/>
                        </a:lnTo>
                        <a:lnTo>
                          <a:pt x="37" y="471"/>
                        </a:lnTo>
                        <a:lnTo>
                          <a:pt x="33" y="467"/>
                        </a:lnTo>
                        <a:lnTo>
                          <a:pt x="31" y="463"/>
                        </a:lnTo>
                        <a:lnTo>
                          <a:pt x="29" y="459"/>
                        </a:lnTo>
                        <a:lnTo>
                          <a:pt x="26" y="456"/>
                        </a:lnTo>
                        <a:lnTo>
                          <a:pt x="23" y="451"/>
                        </a:lnTo>
                        <a:lnTo>
                          <a:pt x="20" y="448"/>
                        </a:lnTo>
                        <a:lnTo>
                          <a:pt x="19" y="444"/>
                        </a:lnTo>
                        <a:lnTo>
                          <a:pt x="17" y="439"/>
                        </a:lnTo>
                        <a:lnTo>
                          <a:pt x="16" y="435"/>
                        </a:lnTo>
                        <a:lnTo>
                          <a:pt x="13" y="430"/>
                        </a:lnTo>
                        <a:lnTo>
                          <a:pt x="12" y="426"/>
                        </a:lnTo>
                        <a:lnTo>
                          <a:pt x="11" y="421"/>
                        </a:lnTo>
                        <a:lnTo>
                          <a:pt x="9" y="417"/>
                        </a:lnTo>
                        <a:lnTo>
                          <a:pt x="9" y="412"/>
                        </a:lnTo>
                        <a:lnTo>
                          <a:pt x="7" y="407"/>
                        </a:lnTo>
                        <a:lnTo>
                          <a:pt x="6" y="402"/>
                        </a:lnTo>
                        <a:lnTo>
                          <a:pt x="5" y="398"/>
                        </a:lnTo>
                        <a:lnTo>
                          <a:pt x="4" y="392"/>
                        </a:lnTo>
                        <a:lnTo>
                          <a:pt x="4" y="387"/>
                        </a:lnTo>
                        <a:lnTo>
                          <a:pt x="3" y="382"/>
                        </a:lnTo>
                        <a:lnTo>
                          <a:pt x="3" y="378"/>
                        </a:lnTo>
                        <a:lnTo>
                          <a:pt x="1" y="372"/>
                        </a:lnTo>
                        <a:lnTo>
                          <a:pt x="1" y="367"/>
                        </a:lnTo>
                        <a:lnTo>
                          <a:pt x="1" y="362"/>
                        </a:lnTo>
                        <a:lnTo>
                          <a:pt x="0" y="357"/>
                        </a:lnTo>
                        <a:lnTo>
                          <a:pt x="0" y="351"/>
                        </a:lnTo>
                        <a:lnTo>
                          <a:pt x="0" y="347"/>
                        </a:lnTo>
                        <a:lnTo>
                          <a:pt x="0" y="341"/>
                        </a:lnTo>
                        <a:lnTo>
                          <a:pt x="0" y="336"/>
                        </a:lnTo>
                        <a:lnTo>
                          <a:pt x="0" y="330"/>
                        </a:lnTo>
                        <a:lnTo>
                          <a:pt x="0" y="325"/>
                        </a:lnTo>
                        <a:lnTo>
                          <a:pt x="0" y="319"/>
                        </a:lnTo>
                        <a:lnTo>
                          <a:pt x="0" y="313"/>
                        </a:lnTo>
                        <a:lnTo>
                          <a:pt x="0" y="309"/>
                        </a:lnTo>
                        <a:lnTo>
                          <a:pt x="0" y="304"/>
                        </a:lnTo>
                        <a:lnTo>
                          <a:pt x="0" y="298"/>
                        </a:lnTo>
                        <a:lnTo>
                          <a:pt x="0" y="292"/>
                        </a:lnTo>
                        <a:lnTo>
                          <a:pt x="0" y="287"/>
                        </a:lnTo>
                        <a:lnTo>
                          <a:pt x="1" y="281"/>
                        </a:lnTo>
                        <a:lnTo>
                          <a:pt x="1" y="275"/>
                        </a:lnTo>
                        <a:lnTo>
                          <a:pt x="1" y="271"/>
                        </a:lnTo>
                        <a:lnTo>
                          <a:pt x="1" y="266"/>
                        </a:lnTo>
                        <a:lnTo>
                          <a:pt x="1" y="260"/>
                        </a:lnTo>
                        <a:lnTo>
                          <a:pt x="1" y="255"/>
                        </a:lnTo>
                        <a:lnTo>
                          <a:pt x="1" y="251"/>
                        </a:lnTo>
                        <a:lnTo>
                          <a:pt x="1" y="245"/>
                        </a:lnTo>
                        <a:lnTo>
                          <a:pt x="1" y="240"/>
                        </a:lnTo>
                        <a:lnTo>
                          <a:pt x="1" y="235"/>
                        </a:lnTo>
                        <a:lnTo>
                          <a:pt x="1" y="230"/>
                        </a:lnTo>
                        <a:lnTo>
                          <a:pt x="1" y="224"/>
                        </a:lnTo>
                        <a:lnTo>
                          <a:pt x="1" y="220"/>
                        </a:lnTo>
                        <a:lnTo>
                          <a:pt x="0" y="215"/>
                        </a:lnTo>
                        <a:lnTo>
                          <a:pt x="0" y="210"/>
                        </a:lnTo>
                        <a:lnTo>
                          <a:pt x="0" y="205"/>
                        </a:lnTo>
                        <a:lnTo>
                          <a:pt x="0" y="201"/>
                        </a:lnTo>
                        <a:lnTo>
                          <a:pt x="0" y="197"/>
                        </a:lnTo>
                        <a:lnTo>
                          <a:pt x="0" y="194"/>
                        </a:lnTo>
                        <a:lnTo>
                          <a:pt x="0" y="190"/>
                        </a:lnTo>
                        <a:lnTo>
                          <a:pt x="0" y="188"/>
                        </a:lnTo>
                        <a:lnTo>
                          <a:pt x="0" y="183"/>
                        </a:lnTo>
                        <a:lnTo>
                          <a:pt x="1" y="181"/>
                        </a:lnTo>
                        <a:lnTo>
                          <a:pt x="1" y="177"/>
                        </a:lnTo>
                        <a:lnTo>
                          <a:pt x="1" y="173"/>
                        </a:lnTo>
                        <a:lnTo>
                          <a:pt x="1" y="170"/>
                        </a:lnTo>
                        <a:lnTo>
                          <a:pt x="1" y="166"/>
                        </a:lnTo>
                        <a:lnTo>
                          <a:pt x="1" y="163"/>
                        </a:lnTo>
                        <a:lnTo>
                          <a:pt x="3" y="159"/>
                        </a:lnTo>
                        <a:lnTo>
                          <a:pt x="3" y="156"/>
                        </a:lnTo>
                        <a:lnTo>
                          <a:pt x="3" y="153"/>
                        </a:lnTo>
                        <a:lnTo>
                          <a:pt x="3" y="150"/>
                        </a:lnTo>
                        <a:lnTo>
                          <a:pt x="3" y="146"/>
                        </a:lnTo>
                        <a:lnTo>
                          <a:pt x="3" y="143"/>
                        </a:lnTo>
                        <a:lnTo>
                          <a:pt x="3" y="139"/>
                        </a:lnTo>
                        <a:lnTo>
                          <a:pt x="3" y="135"/>
                        </a:lnTo>
                        <a:lnTo>
                          <a:pt x="4" y="132"/>
                        </a:lnTo>
                        <a:lnTo>
                          <a:pt x="4" y="129"/>
                        </a:lnTo>
                        <a:lnTo>
                          <a:pt x="4" y="126"/>
                        </a:lnTo>
                        <a:lnTo>
                          <a:pt x="4" y="121"/>
                        </a:lnTo>
                        <a:lnTo>
                          <a:pt x="5" y="119"/>
                        </a:lnTo>
                        <a:lnTo>
                          <a:pt x="5" y="115"/>
                        </a:lnTo>
                        <a:lnTo>
                          <a:pt x="5" y="112"/>
                        </a:lnTo>
                        <a:lnTo>
                          <a:pt x="6" y="108"/>
                        </a:lnTo>
                        <a:lnTo>
                          <a:pt x="6" y="106"/>
                        </a:lnTo>
                        <a:lnTo>
                          <a:pt x="6" y="101"/>
                        </a:lnTo>
                        <a:lnTo>
                          <a:pt x="6" y="99"/>
                        </a:lnTo>
                        <a:lnTo>
                          <a:pt x="7" y="95"/>
                        </a:lnTo>
                        <a:lnTo>
                          <a:pt x="9" y="91"/>
                        </a:lnTo>
                        <a:lnTo>
                          <a:pt x="9" y="88"/>
                        </a:lnTo>
                        <a:lnTo>
                          <a:pt x="9" y="86"/>
                        </a:lnTo>
                        <a:lnTo>
                          <a:pt x="9" y="81"/>
                        </a:lnTo>
                        <a:lnTo>
                          <a:pt x="10" y="78"/>
                        </a:lnTo>
                        <a:lnTo>
                          <a:pt x="11" y="75"/>
                        </a:lnTo>
                        <a:lnTo>
                          <a:pt x="11" y="71"/>
                        </a:lnTo>
                        <a:lnTo>
                          <a:pt x="12" y="68"/>
                        </a:lnTo>
                        <a:lnTo>
                          <a:pt x="13" y="65"/>
                        </a:lnTo>
                        <a:lnTo>
                          <a:pt x="13" y="62"/>
                        </a:lnTo>
                        <a:lnTo>
                          <a:pt x="14" y="59"/>
                        </a:lnTo>
                        <a:lnTo>
                          <a:pt x="16" y="56"/>
                        </a:lnTo>
                        <a:lnTo>
                          <a:pt x="17" y="53"/>
                        </a:lnTo>
                        <a:lnTo>
                          <a:pt x="18" y="50"/>
                        </a:lnTo>
                        <a:lnTo>
                          <a:pt x="19" y="48"/>
                        </a:lnTo>
                        <a:lnTo>
                          <a:pt x="20" y="44"/>
                        </a:lnTo>
                        <a:lnTo>
                          <a:pt x="22" y="42"/>
                        </a:lnTo>
                        <a:lnTo>
                          <a:pt x="23" y="38"/>
                        </a:lnTo>
                        <a:lnTo>
                          <a:pt x="24" y="36"/>
                        </a:lnTo>
                        <a:lnTo>
                          <a:pt x="26" y="32"/>
                        </a:lnTo>
                        <a:lnTo>
                          <a:pt x="28" y="30"/>
                        </a:lnTo>
                        <a:lnTo>
                          <a:pt x="29" y="27"/>
                        </a:lnTo>
                        <a:lnTo>
                          <a:pt x="31" y="24"/>
                        </a:lnTo>
                        <a:lnTo>
                          <a:pt x="32" y="21"/>
                        </a:lnTo>
                        <a:lnTo>
                          <a:pt x="35" y="19"/>
                        </a:lnTo>
                        <a:lnTo>
                          <a:pt x="38" y="14"/>
                        </a:lnTo>
                        <a:lnTo>
                          <a:pt x="44" y="10"/>
                        </a:lnTo>
                        <a:lnTo>
                          <a:pt x="45" y="7"/>
                        </a:lnTo>
                        <a:lnTo>
                          <a:pt x="48" y="5"/>
                        </a:lnTo>
                        <a:lnTo>
                          <a:pt x="51" y="2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87" name="Freeform 82">
                    <a:extLst>
                      <a:ext uri="{FF2B5EF4-FFF2-40B4-BE49-F238E27FC236}">
                        <a16:creationId xmlns:a16="http://schemas.microsoft.com/office/drawing/2014/main" id="{1C1CE4C7-3158-044E-A6FC-DC656C1CCC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36" y="1551"/>
                    <a:ext cx="53" cy="264"/>
                  </a:xfrm>
                  <a:custGeom>
                    <a:avLst/>
                    <a:gdLst>
                      <a:gd name="T0" fmla="*/ 0 w 159"/>
                      <a:gd name="T1" fmla="*/ 0 h 792"/>
                      <a:gd name="T2" fmla="*/ 0 w 159"/>
                      <a:gd name="T3" fmla="*/ 0 h 792"/>
                      <a:gd name="T4" fmla="*/ 0 w 159"/>
                      <a:gd name="T5" fmla="*/ 0 h 792"/>
                      <a:gd name="T6" fmla="*/ 0 w 159"/>
                      <a:gd name="T7" fmla="*/ 0 h 792"/>
                      <a:gd name="T8" fmla="*/ 0 w 159"/>
                      <a:gd name="T9" fmla="*/ 0 h 792"/>
                      <a:gd name="T10" fmla="*/ 0 w 159"/>
                      <a:gd name="T11" fmla="*/ 0 h 792"/>
                      <a:gd name="T12" fmla="*/ 0 w 159"/>
                      <a:gd name="T13" fmla="*/ 0 h 792"/>
                      <a:gd name="T14" fmla="*/ 0 w 159"/>
                      <a:gd name="T15" fmla="*/ 0 h 792"/>
                      <a:gd name="T16" fmla="*/ 0 w 159"/>
                      <a:gd name="T17" fmla="*/ 0 h 792"/>
                      <a:gd name="T18" fmla="*/ 0 w 159"/>
                      <a:gd name="T19" fmla="*/ 0 h 792"/>
                      <a:gd name="T20" fmla="*/ 0 w 159"/>
                      <a:gd name="T21" fmla="*/ 0 h 792"/>
                      <a:gd name="T22" fmla="*/ 0 w 159"/>
                      <a:gd name="T23" fmla="*/ 0 h 792"/>
                      <a:gd name="T24" fmla="*/ 0 w 159"/>
                      <a:gd name="T25" fmla="*/ 0 h 792"/>
                      <a:gd name="T26" fmla="*/ 0 w 159"/>
                      <a:gd name="T27" fmla="*/ 0 h 792"/>
                      <a:gd name="T28" fmla="*/ 0 w 159"/>
                      <a:gd name="T29" fmla="*/ 0 h 792"/>
                      <a:gd name="T30" fmla="*/ 0 w 159"/>
                      <a:gd name="T31" fmla="*/ 0 h 792"/>
                      <a:gd name="T32" fmla="*/ 0 w 159"/>
                      <a:gd name="T33" fmla="*/ 0 h 792"/>
                      <a:gd name="T34" fmla="*/ 0 w 159"/>
                      <a:gd name="T35" fmla="*/ 0 h 792"/>
                      <a:gd name="T36" fmla="*/ 0 w 159"/>
                      <a:gd name="T37" fmla="*/ 0 h 792"/>
                      <a:gd name="T38" fmla="*/ 0 w 159"/>
                      <a:gd name="T39" fmla="*/ 0 h 792"/>
                      <a:gd name="T40" fmla="*/ 0 w 159"/>
                      <a:gd name="T41" fmla="*/ 0 h 792"/>
                      <a:gd name="T42" fmla="*/ 0 w 159"/>
                      <a:gd name="T43" fmla="*/ 0 h 792"/>
                      <a:gd name="T44" fmla="*/ 0 w 159"/>
                      <a:gd name="T45" fmla="*/ 0 h 792"/>
                      <a:gd name="T46" fmla="*/ 0 w 159"/>
                      <a:gd name="T47" fmla="*/ 0 h 792"/>
                      <a:gd name="T48" fmla="*/ 0 w 159"/>
                      <a:gd name="T49" fmla="*/ 0 h 792"/>
                      <a:gd name="T50" fmla="*/ 0 w 159"/>
                      <a:gd name="T51" fmla="*/ 0 h 792"/>
                      <a:gd name="T52" fmla="*/ 0 w 159"/>
                      <a:gd name="T53" fmla="*/ 0 h 792"/>
                      <a:gd name="T54" fmla="*/ 0 w 159"/>
                      <a:gd name="T55" fmla="*/ 0 h 792"/>
                      <a:gd name="T56" fmla="*/ 0 w 159"/>
                      <a:gd name="T57" fmla="*/ 0 h 792"/>
                      <a:gd name="T58" fmla="*/ 0 w 159"/>
                      <a:gd name="T59" fmla="*/ 0 h 792"/>
                      <a:gd name="T60" fmla="*/ 0 w 159"/>
                      <a:gd name="T61" fmla="*/ 0 h 792"/>
                      <a:gd name="T62" fmla="*/ 0 w 159"/>
                      <a:gd name="T63" fmla="*/ 0 h 792"/>
                      <a:gd name="T64" fmla="*/ 0 w 159"/>
                      <a:gd name="T65" fmla="*/ 0 h 792"/>
                      <a:gd name="T66" fmla="*/ 0 w 159"/>
                      <a:gd name="T67" fmla="*/ 0 h 792"/>
                      <a:gd name="T68" fmla="*/ 0 w 159"/>
                      <a:gd name="T69" fmla="*/ 0 h 792"/>
                      <a:gd name="T70" fmla="*/ 0 w 159"/>
                      <a:gd name="T71" fmla="*/ 0 h 792"/>
                      <a:gd name="T72" fmla="*/ 0 w 159"/>
                      <a:gd name="T73" fmla="*/ 0 h 792"/>
                      <a:gd name="T74" fmla="*/ 0 w 159"/>
                      <a:gd name="T75" fmla="*/ 0 h 792"/>
                      <a:gd name="T76" fmla="*/ 0 w 159"/>
                      <a:gd name="T77" fmla="*/ 0 h 792"/>
                      <a:gd name="T78" fmla="*/ 0 w 159"/>
                      <a:gd name="T79" fmla="*/ 0 h 792"/>
                      <a:gd name="T80" fmla="*/ 0 w 159"/>
                      <a:gd name="T81" fmla="*/ 0 h 792"/>
                      <a:gd name="T82" fmla="*/ 0 w 159"/>
                      <a:gd name="T83" fmla="*/ 0 h 792"/>
                      <a:gd name="T84" fmla="*/ 0 w 159"/>
                      <a:gd name="T85" fmla="*/ 0 h 792"/>
                      <a:gd name="T86" fmla="*/ 0 w 159"/>
                      <a:gd name="T87" fmla="*/ 0 h 79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59"/>
                      <a:gd name="T133" fmla="*/ 0 h 792"/>
                      <a:gd name="T134" fmla="*/ 159 w 159"/>
                      <a:gd name="T135" fmla="*/ 792 h 79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59" h="792">
                        <a:moveTo>
                          <a:pt x="144" y="0"/>
                        </a:moveTo>
                        <a:lnTo>
                          <a:pt x="58" y="8"/>
                        </a:lnTo>
                        <a:lnTo>
                          <a:pt x="60" y="23"/>
                        </a:lnTo>
                        <a:lnTo>
                          <a:pt x="60" y="38"/>
                        </a:lnTo>
                        <a:lnTo>
                          <a:pt x="63" y="52"/>
                        </a:lnTo>
                        <a:lnTo>
                          <a:pt x="64" y="67"/>
                        </a:lnTo>
                        <a:lnTo>
                          <a:pt x="65" y="81"/>
                        </a:lnTo>
                        <a:lnTo>
                          <a:pt x="65" y="95"/>
                        </a:lnTo>
                        <a:lnTo>
                          <a:pt x="66" y="109"/>
                        </a:lnTo>
                        <a:lnTo>
                          <a:pt x="67" y="124"/>
                        </a:lnTo>
                        <a:lnTo>
                          <a:pt x="68" y="137"/>
                        </a:lnTo>
                        <a:lnTo>
                          <a:pt x="70" y="151"/>
                        </a:lnTo>
                        <a:lnTo>
                          <a:pt x="70" y="165"/>
                        </a:lnTo>
                        <a:lnTo>
                          <a:pt x="71" y="179"/>
                        </a:lnTo>
                        <a:lnTo>
                          <a:pt x="71" y="192"/>
                        </a:lnTo>
                        <a:lnTo>
                          <a:pt x="72" y="205"/>
                        </a:lnTo>
                        <a:lnTo>
                          <a:pt x="72" y="219"/>
                        </a:lnTo>
                        <a:lnTo>
                          <a:pt x="73" y="233"/>
                        </a:lnTo>
                        <a:lnTo>
                          <a:pt x="73" y="246"/>
                        </a:lnTo>
                        <a:lnTo>
                          <a:pt x="73" y="258"/>
                        </a:lnTo>
                        <a:lnTo>
                          <a:pt x="73" y="271"/>
                        </a:lnTo>
                        <a:lnTo>
                          <a:pt x="73" y="284"/>
                        </a:lnTo>
                        <a:lnTo>
                          <a:pt x="73" y="297"/>
                        </a:lnTo>
                        <a:lnTo>
                          <a:pt x="73" y="310"/>
                        </a:lnTo>
                        <a:lnTo>
                          <a:pt x="73" y="322"/>
                        </a:lnTo>
                        <a:lnTo>
                          <a:pt x="73" y="335"/>
                        </a:lnTo>
                        <a:lnTo>
                          <a:pt x="72" y="347"/>
                        </a:lnTo>
                        <a:lnTo>
                          <a:pt x="72" y="360"/>
                        </a:lnTo>
                        <a:lnTo>
                          <a:pt x="71" y="372"/>
                        </a:lnTo>
                        <a:lnTo>
                          <a:pt x="71" y="385"/>
                        </a:lnTo>
                        <a:lnTo>
                          <a:pt x="70" y="395"/>
                        </a:lnTo>
                        <a:lnTo>
                          <a:pt x="70" y="407"/>
                        </a:lnTo>
                        <a:lnTo>
                          <a:pt x="68" y="420"/>
                        </a:lnTo>
                        <a:lnTo>
                          <a:pt x="68" y="432"/>
                        </a:lnTo>
                        <a:lnTo>
                          <a:pt x="67" y="443"/>
                        </a:lnTo>
                        <a:lnTo>
                          <a:pt x="66" y="455"/>
                        </a:lnTo>
                        <a:lnTo>
                          <a:pt x="65" y="467"/>
                        </a:lnTo>
                        <a:lnTo>
                          <a:pt x="64" y="479"/>
                        </a:lnTo>
                        <a:lnTo>
                          <a:pt x="63" y="488"/>
                        </a:lnTo>
                        <a:lnTo>
                          <a:pt x="61" y="500"/>
                        </a:lnTo>
                        <a:lnTo>
                          <a:pt x="60" y="512"/>
                        </a:lnTo>
                        <a:lnTo>
                          <a:pt x="58" y="522"/>
                        </a:lnTo>
                        <a:lnTo>
                          <a:pt x="57" y="533"/>
                        </a:lnTo>
                        <a:lnTo>
                          <a:pt x="54" y="544"/>
                        </a:lnTo>
                        <a:lnTo>
                          <a:pt x="53" y="554"/>
                        </a:lnTo>
                        <a:lnTo>
                          <a:pt x="52" y="565"/>
                        </a:lnTo>
                        <a:lnTo>
                          <a:pt x="49" y="576"/>
                        </a:lnTo>
                        <a:lnTo>
                          <a:pt x="47" y="587"/>
                        </a:lnTo>
                        <a:lnTo>
                          <a:pt x="46" y="597"/>
                        </a:lnTo>
                        <a:lnTo>
                          <a:pt x="45" y="608"/>
                        </a:lnTo>
                        <a:lnTo>
                          <a:pt x="42" y="617"/>
                        </a:lnTo>
                        <a:lnTo>
                          <a:pt x="40" y="628"/>
                        </a:lnTo>
                        <a:lnTo>
                          <a:pt x="38" y="638"/>
                        </a:lnTo>
                        <a:lnTo>
                          <a:pt x="34" y="648"/>
                        </a:lnTo>
                        <a:lnTo>
                          <a:pt x="32" y="658"/>
                        </a:lnTo>
                        <a:lnTo>
                          <a:pt x="29" y="667"/>
                        </a:lnTo>
                        <a:lnTo>
                          <a:pt x="27" y="677"/>
                        </a:lnTo>
                        <a:lnTo>
                          <a:pt x="25" y="686"/>
                        </a:lnTo>
                        <a:lnTo>
                          <a:pt x="21" y="696"/>
                        </a:lnTo>
                        <a:lnTo>
                          <a:pt x="19" y="706"/>
                        </a:lnTo>
                        <a:lnTo>
                          <a:pt x="15" y="715"/>
                        </a:lnTo>
                        <a:lnTo>
                          <a:pt x="11" y="724"/>
                        </a:lnTo>
                        <a:lnTo>
                          <a:pt x="9" y="734"/>
                        </a:lnTo>
                        <a:lnTo>
                          <a:pt x="6" y="743"/>
                        </a:lnTo>
                        <a:lnTo>
                          <a:pt x="2" y="752"/>
                        </a:lnTo>
                        <a:lnTo>
                          <a:pt x="0" y="762"/>
                        </a:lnTo>
                        <a:lnTo>
                          <a:pt x="80" y="792"/>
                        </a:lnTo>
                        <a:lnTo>
                          <a:pt x="83" y="782"/>
                        </a:lnTo>
                        <a:lnTo>
                          <a:pt x="86" y="773"/>
                        </a:lnTo>
                        <a:lnTo>
                          <a:pt x="90" y="763"/>
                        </a:lnTo>
                        <a:lnTo>
                          <a:pt x="93" y="754"/>
                        </a:lnTo>
                        <a:lnTo>
                          <a:pt x="96" y="743"/>
                        </a:lnTo>
                        <a:lnTo>
                          <a:pt x="99" y="734"/>
                        </a:lnTo>
                        <a:lnTo>
                          <a:pt x="103" y="723"/>
                        </a:lnTo>
                        <a:lnTo>
                          <a:pt x="105" y="714"/>
                        </a:lnTo>
                        <a:lnTo>
                          <a:pt x="108" y="703"/>
                        </a:lnTo>
                        <a:lnTo>
                          <a:pt x="111" y="692"/>
                        </a:lnTo>
                        <a:lnTo>
                          <a:pt x="115" y="682"/>
                        </a:lnTo>
                        <a:lnTo>
                          <a:pt x="117" y="671"/>
                        </a:lnTo>
                        <a:lnTo>
                          <a:pt x="119" y="661"/>
                        </a:lnTo>
                        <a:lnTo>
                          <a:pt x="122" y="651"/>
                        </a:lnTo>
                        <a:lnTo>
                          <a:pt x="124" y="640"/>
                        </a:lnTo>
                        <a:lnTo>
                          <a:pt x="128" y="629"/>
                        </a:lnTo>
                        <a:lnTo>
                          <a:pt x="129" y="617"/>
                        </a:lnTo>
                        <a:lnTo>
                          <a:pt x="131" y="607"/>
                        </a:lnTo>
                        <a:lnTo>
                          <a:pt x="134" y="595"/>
                        </a:lnTo>
                        <a:lnTo>
                          <a:pt x="136" y="584"/>
                        </a:lnTo>
                        <a:lnTo>
                          <a:pt x="137" y="572"/>
                        </a:lnTo>
                        <a:lnTo>
                          <a:pt x="138" y="562"/>
                        </a:lnTo>
                        <a:lnTo>
                          <a:pt x="141" y="550"/>
                        </a:lnTo>
                        <a:lnTo>
                          <a:pt x="143" y="539"/>
                        </a:lnTo>
                        <a:lnTo>
                          <a:pt x="144" y="526"/>
                        </a:lnTo>
                        <a:lnTo>
                          <a:pt x="146" y="515"/>
                        </a:lnTo>
                        <a:lnTo>
                          <a:pt x="147" y="503"/>
                        </a:lnTo>
                        <a:lnTo>
                          <a:pt x="149" y="492"/>
                        </a:lnTo>
                        <a:lnTo>
                          <a:pt x="150" y="480"/>
                        </a:lnTo>
                        <a:lnTo>
                          <a:pt x="151" y="468"/>
                        </a:lnTo>
                        <a:lnTo>
                          <a:pt x="153" y="456"/>
                        </a:lnTo>
                        <a:lnTo>
                          <a:pt x="154" y="443"/>
                        </a:lnTo>
                        <a:lnTo>
                          <a:pt x="154" y="430"/>
                        </a:lnTo>
                        <a:lnTo>
                          <a:pt x="156" y="418"/>
                        </a:lnTo>
                        <a:lnTo>
                          <a:pt x="156" y="405"/>
                        </a:lnTo>
                        <a:lnTo>
                          <a:pt x="156" y="393"/>
                        </a:lnTo>
                        <a:lnTo>
                          <a:pt x="157" y="380"/>
                        </a:lnTo>
                        <a:lnTo>
                          <a:pt x="157" y="367"/>
                        </a:lnTo>
                        <a:lnTo>
                          <a:pt x="159" y="354"/>
                        </a:lnTo>
                        <a:lnTo>
                          <a:pt x="159" y="342"/>
                        </a:lnTo>
                        <a:lnTo>
                          <a:pt x="159" y="328"/>
                        </a:lnTo>
                        <a:lnTo>
                          <a:pt x="159" y="315"/>
                        </a:lnTo>
                        <a:lnTo>
                          <a:pt x="159" y="302"/>
                        </a:lnTo>
                        <a:lnTo>
                          <a:pt x="159" y="289"/>
                        </a:lnTo>
                        <a:lnTo>
                          <a:pt x="159" y="274"/>
                        </a:lnTo>
                        <a:lnTo>
                          <a:pt x="159" y="260"/>
                        </a:lnTo>
                        <a:lnTo>
                          <a:pt x="159" y="248"/>
                        </a:lnTo>
                        <a:lnTo>
                          <a:pt x="159" y="234"/>
                        </a:lnTo>
                        <a:lnTo>
                          <a:pt x="159" y="220"/>
                        </a:lnTo>
                        <a:lnTo>
                          <a:pt x="159" y="205"/>
                        </a:lnTo>
                        <a:lnTo>
                          <a:pt x="157" y="191"/>
                        </a:lnTo>
                        <a:lnTo>
                          <a:pt x="157" y="177"/>
                        </a:lnTo>
                        <a:lnTo>
                          <a:pt x="156" y="163"/>
                        </a:lnTo>
                        <a:lnTo>
                          <a:pt x="156" y="148"/>
                        </a:lnTo>
                        <a:lnTo>
                          <a:pt x="154" y="134"/>
                        </a:lnTo>
                        <a:lnTo>
                          <a:pt x="154" y="120"/>
                        </a:lnTo>
                        <a:lnTo>
                          <a:pt x="153" y="105"/>
                        </a:lnTo>
                        <a:lnTo>
                          <a:pt x="151" y="90"/>
                        </a:lnTo>
                        <a:lnTo>
                          <a:pt x="151" y="76"/>
                        </a:lnTo>
                        <a:lnTo>
                          <a:pt x="149" y="61"/>
                        </a:lnTo>
                        <a:lnTo>
                          <a:pt x="148" y="45"/>
                        </a:lnTo>
                        <a:lnTo>
                          <a:pt x="147" y="30"/>
                        </a:lnTo>
                        <a:lnTo>
                          <a:pt x="146" y="16"/>
                        </a:lnTo>
                        <a:lnTo>
                          <a:pt x="14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88" name="Freeform 83">
                    <a:extLst>
                      <a:ext uri="{FF2B5EF4-FFF2-40B4-BE49-F238E27FC236}">
                        <a16:creationId xmlns:a16="http://schemas.microsoft.com/office/drawing/2014/main" id="{C2FF209B-520E-D141-954C-9F451B71B5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45" y="1557"/>
                    <a:ext cx="318" cy="269"/>
                  </a:xfrm>
                  <a:custGeom>
                    <a:avLst/>
                    <a:gdLst>
                      <a:gd name="T0" fmla="*/ 0 w 954"/>
                      <a:gd name="T1" fmla="*/ 0 h 808"/>
                      <a:gd name="T2" fmla="*/ 0 w 954"/>
                      <a:gd name="T3" fmla="*/ 0 h 808"/>
                      <a:gd name="T4" fmla="*/ 0 w 954"/>
                      <a:gd name="T5" fmla="*/ 0 h 808"/>
                      <a:gd name="T6" fmla="*/ 0 w 954"/>
                      <a:gd name="T7" fmla="*/ 0 h 808"/>
                      <a:gd name="T8" fmla="*/ 0 w 954"/>
                      <a:gd name="T9" fmla="*/ 0 h 808"/>
                      <a:gd name="T10" fmla="*/ 0 w 954"/>
                      <a:gd name="T11" fmla="*/ 0 h 808"/>
                      <a:gd name="T12" fmla="*/ 0 w 954"/>
                      <a:gd name="T13" fmla="*/ 0 h 808"/>
                      <a:gd name="T14" fmla="*/ 0 w 954"/>
                      <a:gd name="T15" fmla="*/ 0 h 808"/>
                      <a:gd name="T16" fmla="*/ 0 w 954"/>
                      <a:gd name="T17" fmla="*/ 0 h 808"/>
                      <a:gd name="T18" fmla="*/ 0 w 954"/>
                      <a:gd name="T19" fmla="*/ 0 h 808"/>
                      <a:gd name="T20" fmla="*/ 0 w 954"/>
                      <a:gd name="T21" fmla="*/ 0 h 808"/>
                      <a:gd name="T22" fmla="*/ 0 w 954"/>
                      <a:gd name="T23" fmla="*/ 0 h 808"/>
                      <a:gd name="T24" fmla="*/ 0 w 954"/>
                      <a:gd name="T25" fmla="*/ 0 h 808"/>
                      <a:gd name="T26" fmla="*/ 0 w 954"/>
                      <a:gd name="T27" fmla="*/ 0 h 808"/>
                      <a:gd name="T28" fmla="*/ 0 w 954"/>
                      <a:gd name="T29" fmla="*/ 0 h 808"/>
                      <a:gd name="T30" fmla="*/ 0 w 954"/>
                      <a:gd name="T31" fmla="*/ 0 h 808"/>
                      <a:gd name="T32" fmla="*/ 0 w 954"/>
                      <a:gd name="T33" fmla="*/ 0 h 808"/>
                      <a:gd name="T34" fmla="*/ 0 w 954"/>
                      <a:gd name="T35" fmla="*/ 0 h 808"/>
                      <a:gd name="T36" fmla="*/ 0 w 954"/>
                      <a:gd name="T37" fmla="*/ 0 h 808"/>
                      <a:gd name="T38" fmla="*/ 0 w 954"/>
                      <a:gd name="T39" fmla="*/ 0 h 808"/>
                      <a:gd name="T40" fmla="*/ 0 w 954"/>
                      <a:gd name="T41" fmla="*/ 0 h 808"/>
                      <a:gd name="T42" fmla="*/ 0 w 954"/>
                      <a:gd name="T43" fmla="*/ 0 h 808"/>
                      <a:gd name="T44" fmla="*/ 0 w 954"/>
                      <a:gd name="T45" fmla="*/ 0 h 808"/>
                      <a:gd name="T46" fmla="*/ 0 w 954"/>
                      <a:gd name="T47" fmla="*/ 0 h 808"/>
                      <a:gd name="T48" fmla="*/ 0 w 954"/>
                      <a:gd name="T49" fmla="*/ 0 h 808"/>
                      <a:gd name="T50" fmla="*/ 0 w 954"/>
                      <a:gd name="T51" fmla="*/ 0 h 808"/>
                      <a:gd name="T52" fmla="*/ 0 w 954"/>
                      <a:gd name="T53" fmla="*/ 0 h 808"/>
                      <a:gd name="T54" fmla="*/ 0 w 954"/>
                      <a:gd name="T55" fmla="*/ 0 h 808"/>
                      <a:gd name="T56" fmla="*/ 0 w 954"/>
                      <a:gd name="T57" fmla="*/ 0 h 808"/>
                      <a:gd name="T58" fmla="*/ 0 w 954"/>
                      <a:gd name="T59" fmla="*/ 0 h 808"/>
                      <a:gd name="T60" fmla="*/ 0 w 954"/>
                      <a:gd name="T61" fmla="*/ 0 h 808"/>
                      <a:gd name="T62" fmla="*/ 0 w 954"/>
                      <a:gd name="T63" fmla="*/ 0 h 808"/>
                      <a:gd name="T64" fmla="*/ 0 w 954"/>
                      <a:gd name="T65" fmla="*/ 0 h 808"/>
                      <a:gd name="T66" fmla="*/ 0 w 954"/>
                      <a:gd name="T67" fmla="*/ 0 h 808"/>
                      <a:gd name="T68" fmla="*/ 0 w 954"/>
                      <a:gd name="T69" fmla="*/ 0 h 808"/>
                      <a:gd name="T70" fmla="*/ 0 w 954"/>
                      <a:gd name="T71" fmla="*/ 0 h 808"/>
                      <a:gd name="T72" fmla="*/ 0 w 954"/>
                      <a:gd name="T73" fmla="*/ 0 h 808"/>
                      <a:gd name="T74" fmla="*/ 0 w 954"/>
                      <a:gd name="T75" fmla="*/ 0 h 808"/>
                      <a:gd name="T76" fmla="*/ 0 w 954"/>
                      <a:gd name="T77" fmla="*/ 0 h 808"/>
                      <a:gd name="T78" fmla="*/ 0 w 954"/>
                      <a:gd name="T79" fmla="*/ 0 h 808"/>
                      <a:gd name="T80" fmla="*/ 0 w 954"/>
                      <a:gd name="T81" fmla="*/ 0 h 808"/>
                      <a:gd name="T82" fmla="*/ 0 w 954"/>
                      <a:gd name="T83" fmla="*/ 0 h 808"/>
                      <a:gd name="T84" fmla="*/ 0 w 954"/>
                      <a:gd name="T85" fmla="*/ 0 h 808"/>
                      <a:gd name="T86" fmla="*/ 0 w 954"/>
                      <a:gd name="T87" fmla="*/ 0 h 808"/>
                      <a:gd name="T88" fmla="*/ 0 w 954"/>
                      <a:gd name="T89" fmla="*/ 0 h 808"/>
                      <a:gd name="T90" fmla="*/ 0 w 954"/>
                      <a:gd name="T91" fmla="*/ 0 h 808"/>
                      <a:gd name="T92" fmla="*/ 0 w 954"/>
                      <a:gd name="T93" fmla="*/ 0 h 808"/>
                      <a:gd name="T94" fmla="*/ 0 w 954"/>
                      <a:gd name="T95" fmla="*/ 0 h 808"/>
                      <a:gd name="T96" fmla="*/ 0 w 954"/>
                      <a:gd name="T97" fmla="*/ 0 h 808"/>
                      <a:gd name="T98" fmla="*/ 0 w 954"/>
                      <a:gd name="T99" fmla="*/ 0 h 808"/>
                      <a:gd name="T100" fmla="*/ 0 w 954"/>
                      <a:gd name="T101" fmla="*/ 0 h 808"/>
                      <a:gd name="T102" fmla="*/ 0 w 954"/>
                      <a:gd name="T103" fmla="*/ 0 h 808"/>
                      <a:gd name="T104" fmla="*/ 0 w 954"/>
                      <a:gd name="T105" fmla="*/ 0 h 808"/>
                      <a:gd name="T106" fmla="*/ 0 w 954"/>
                      <a:gd name="T107" fmla="*/ 0 h 808"/>
                      <a:gd name="T108" fmla="*/ 0 w 954"/>
                      <a:gd name="T109" fmla="*/ 0 h 808"/>
                      <a:gd name="T110" fmla="*/ 0 w 954"/>
                      <a:gd name="T111" fmla="*/ 0 h 808"/>
                      <a:gd name="T112" fmla="*/ 0 w 954"/>
                      <a:gd name="T113" fmla="*/ 0 h 808"/>
                      <a:gd name="T114" fmla="*/ 0 w 954"/>
                      <a:gd name="T115" fmla="*/ 0 h 808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w 954"/>
                      <a:gd name="T175" fmla="*/ 0 h 808"/>
                      <a:gd name="T176" fmla="*/ 954 w 954"/>
                      <a:gd name="T177" fmla="*/ 808 h 808"/>
                    </a:gdLst>
                    <a:ahLst/>
                    <a:cxnLst>
                      <a:cxn ang="T116">
                        <a:pos x="T0" y="T1"/>
                      </a:cxn>
                      <a:cxn ang="T117">
                        <a:pos x="T2" y="T3"/>
                      </a:cxn>
                      <a:cxn ang="T118">
                        <a:pos x="T4" y="T5"/>
                      </a:cxn>
                      <a:cxn ang="T119">
                        <a:pos x="T6" y="T7"/>
                      </a:cxn>
                      <a:cxn ang="T120">
                        <a:pos x="T8" y="T9"/>
                      </a:cxn>
                      <a:cxn ang="T121">
                        <a:pos x="T10" y="T11"/>
                      </a:cxn>
                      <a:cxn ang="T122">
                        <a:pos x="T12" y="T13"/>
                      </a:cxn>
                      <a:cxn ang="T123">
                        <a:pos x="T14" y="T15"/>
                      </a:cxn>
                      <a:cxn ang="T124">
                        <a:pos x="T16" y="T17"/>
                      </a:cxn>
                      <a:cxn ang="T125">
                        <a:pos x="T18" y="T19"/>
                      </a:cxn>
                      <a:cxn ang="T126">
                        <a:pos x="T20" y="T21"/>
                      </a:cxn>
                      <a:cxn ang="T127">
                        <a:pos x="T22" y="T23"/>
                      </a:cxn>
                      <a:cxn ang="T128">
                        <a:pos x="T24" y="T25"/>
                      </a:cxn>
                      <a:cxn ang="T129">
                        <a:pos x="T26" y="T27"/>
                      </a:cxn>
                      <a:cxn ang="T130">
                        <a:pos x="T28" y="T29"/>
                      </a:cxn>
                      <a:cxn ang="T131">
                        <a:pos x="T30" y="T31"/>
                      </a:cxn>
                      <a:cxn ang="T132">
                        <a:pos x="T32" y="T33"/>
                      </a:cxn>
                      <a:cxn ang="T133">
                        <a:pos x="T34" y="T35"/>
                      </a:cxn>
                      <a:cxn ang="T134">
                        <a:pos x="T36" y="T37"/>
                      </a:cxn>
                      <a:cxn ang="T135">
                        <a:pos x="T38" y="T39"/>
                      </a:cxn>
                      <a:cxn ang="T136">
                        <a:pos x="T40" y="T41"/>
                      </a:cxn>
                      <a:cxn ang="T137">
                        <a:pos x="T42" y="T43"/>
                      </a:cxn>
                      <a:cxn ang="T138">
                        <a:pos x="T44" y="T45"/>
                      </a:cxn>
                      <a:cxn ang="T139">
                        <a:pos x="T46" y="T47"/>
                      </a:cxn>
                      <a:cxn ang="T140">
                        <a:pos x="T48" y="T49"/>
                      </a:cxn>
                      <a:cxn ang="T141">
                        <a:pos x="T50" y="T51"/>
                      </a:cxn>
                      <a:cxn ang="T142">
                        <a:pos x="T52" y="T53"/>
                      </a:cxn>
                      <a:cxn ang="T143">
                        <a:pos x="T54" y="T55"/>
                      </a:cxn>
                      <a:cxn ang="T144">
                        <a:pos x="T56" y="T57"/>
                      </a:cxn>
                      <a:cxn ang="T145">
                        <a:pos x="T58" y="T59"/>
                      </a:cxn>
                      <a:cxn ang="T146">
                        <a:pos x="T60" y="T61"/>
                      </a:cxn>
                      <a:cxn ang="T147">
                        <a:pos x="T62" y="T63"/>
                      </a:cxn>
                      <a:cxn ang="T148">
                        <a:pos x="T64" y="T65"/>
                      </a:cxn>
                      <a:cxn ang="T149">
                        <a:pos x="T66" y="T67"/>
                      </a:cxn>
                      <a:cxn ang="T150">
                        <a:pos x="T68" y="T69"/>
                      </a:cxn>
                      <a:cxn ang="T151">
                        <a:pos x="T70" y="T71"/>
                      </a:cxn>
                      <a:cxn ang="T152">
                        <a:pos x="T72" y="T73"/>
                      </a:cxn>
                      <a:cxn ang="T153">
                        <a:pos x="T74" y="T75"/>
                      </a:cxn>
                      <a:cxn ang="T154">
                        <a:pos x="T76" y="T77"/>
                      </a:cxn>
                      <a:cxn ang="T155">
                        <a:pos x="T78" y="T79"/>
                      </a:cxn>
                      <a:cxn ang="T156">
                        <a:pos x="T80" y="T81"/>
                      </a:cxn>
                      <a:cxn ang="T157">
                        <a:pos x="T82" y="T83"/>
                      </a:cxn>
                      <a:cxn ang="T158">
                        <a:pos x="T84" y="T85"/>
                      </a:cxn>
                      <a:cxn ang="T159">
                        <a:pos x="T86" y="T87"/>
                      </a:cxn>
                      <a:cxn ang="T160">
                        <a:pos x="T88" y="T89"/>
                      </a:cxn>
                      <a:cxn ang="T161">
                        <a:pos x="T90" y="T91"/>
                      </a:cxn>
                      <a:cxn ang="T162">
                        <a:pos x="T92" y="T93"/>
                      </a:cxn>
                      <a:cxn ang="T163">
                        <a:pos x="T94" y="T95"/>
                      </a:cxn>
                      <a:cxn ang="T164">
                        <a:pos x="T96" y="T97"/>
                      </a:cxn>
                      <a:cxn ang="T165">
                        <a:pos x="T98" y="T99"/>
                      </a:cxn>
                      <a:cxn ang="T166">
                        <a:pos x="T100" y="T101"/>
                      </a:cxn>
                      <a:cxn ang="T167">
                        <a:pos x="T102" y="T103"/>
                      </a:cxn>
                      <a:cxn ang="T168">
                        <a:pos x="T104" y="T105"/>
                      </a:cxn>
                      <a:cxn ang="T169">
                        <a:pos x="T106" y="T107"/>
                      </a:cxn>
                      <a:cxn ang="T170">
                        <a:pos x="T108" y="T109"/>
                      </a:cxn>
                      <a:cxn ang="T171">
                        <a:pos x="T110" y="T111"/>
                      </a:cxn>
                      <a:cxn ang="T172">
                        <a:pos x="T112" y="T113"/>
                      </a:cxn>
                      <a:cxn ang="T173">
                        <a:pos x="T114" y="T115"/>
                      </a:cxn>
                    </a:cxnLst>
                    <a:rect l="T174" t="T175" r="T176" b="T177"/>
                    <a:pathLst>
                      <a:path w="954" h="808">
                        <a:moveTo>
                          <a:pt x="932" y="710"/>
                        </a:moveTo>
                        <a:lnTo>
                          <a:pt x="916" y="711"/>
                        </a:lnTo>
                        <a:lnTo>
                          <a:pt x="899" y="711"/>
                        </a:lnTo>
                        <a:lnTo>
                          <a:pt x="882" y="712"/>
                        </a:lnTo>
                        <a:lnTo>
                          <a:pt x="865" y="712"/>
                        </a:lnTo>
                        <a:lnTo>
                          <a:pt x="849" y="713"/>
                        </a:lnTo>
                        <a:lnTo>
                          <a:pt x="832" y="714"/>
                        </a:lnTo>
                        <a:lnTo>
                          <a:pt x="814" y="714"/>
                        </a:lnTo>
                        <a:lnTo>
                          <a:pt x="799" y="716"/>
                        </a:lnTo>
                        <a:lnTo>
                          <a:pt x="782" y="716"/>
                        </a:lnTo>
                        <a:lnTo>
                          <a:pt x="764" y="717"/>
                        </a:lnTo>
                        <a:lnTo>
                          <a:pt x="748" y="717"/>
                        </a:lnTo>
                        <a:lnTo>
                          <a:pt x="731" y="717"/>
                        </a:lnTo>
                        <a:lnTo>
                          <a:pt x="715" y="717"/>
                        </a:lnTo>
                        <a:lnTo>
                          <a:pt x="698" y="718"/>
                        </a:lnTo>
                        <a:lnTo>
                          <a:pt x="681" y="718"/>
                        </a:lnTo>
                        <a:lnTo>
                          <a:pt x="666" y="719"/>
                        </a:lnTo>
                        <a:lnTo>
                          <a:pt x="648" y="719"/>
                        </a:lnTo>
                        <a:lnTo>
                          <a:pt x="633" y="720"/>
                        </a:lnTo>
                        <a:lnTo>
                          <a:pt x="615" y="720"/>
                        </a:lnTo>
                        <a:lnTo>
                          <a:pt x="600" y="720"/>
                        </a:lnTo>
                        <a:lnTo>
                          <a:pt x="583" y="720"/>
                        </a:lnTo>
                        <a:lnTo>
                          <a:pt x="566" y="720"/>
                        </a:lnTo>
                        <a:lnTo>
                          <a:pt x="552" y="720"/>
                        </a:lnTo>
                        <a:lnTo>
                          <a:pt x="535" y="721"/>
                        </a:lnTo>
                        <a:lnTo>
                          <a:pt x="520" y="721"/>
                        </a:lnTo>
                        <a:lnTo>
                          <a:pt x="503" y="721"/>
                        </a:lnTo>
                        <a:lnTo>
                          <a:pt x="488" y="721"/>
                        </a:lnTo>
                        <a:lnTo>
                          <a:pt x="474" y="721"/>
                        </a:lnTo>
                        <a:lnTo>
                          <a:pt x="458" y="721"/>
                        </a:lnTo>
                        <a:lnTo>
                          <a:pt x="444" y="721"/>
                        </a:lnTo>
                        <a:lnTo>
                          <a:pt x="430" y="721"/>
                        </a:lnTo>
                        <a:lnTo>
                          <a:pt x="414" y="721"/>
                        </a:lnTo>
                        <a:lnTo>
                          <a:pt x="400" y="721"/>
                        </a:lnTo>
                        <a:lnTo>
                          <a:pt x="387" y="720"/>
                        </a:lnTo>
                        <a:lnTo>
                          <a:pt x="372" y="720"/>
                        </a:lnTo>
                        <a:lnTo>
                          <a:pt x="359" y="720"/>
                        </a:lnTo>
                        <a:lnTo>
                          <a:pt x="346" y="720"/>
                        </a:lnTo>
                        <a:lnTo>
                          <a:pt x="333" y="719"/>
                        </a:lnTo>
                        <a:lnTo>
                          <a:pt x="320" y="719"/>
                        </a:lnTo>
                        <a:lnTo>
                          <a:pt x="308" y="719"/>
                        </a:lnTo>
                        <a:lnTo>
                          <a:pt x="295" y="718"/>
                        </a:lnTo>
                        <a:lnTo>
                          <a:pt x="283" y="717"/>
                        </a:lnTo>
                        <a:lnTo>
                          <a:pt x="271" y="717"/>
                        </a:lnTo>
                        <a:lnTo>
                          <a:pt x="260" y="717"/>
                        </a:lnTo>
                        <a:lnTo>
                          <a:pt x="248" y="716"/>
                        </a:lnTo>
                        <a:lnTo>
                          <a:pt x="238" y="714"/>
                        </a:lnTo>
                        <a:lnTo>
                          <a:pt x="228" y="714"/>
                        </a:lnTo>
                        <a:lnTo>
                          <a:pt x="219" y="714"/>
                        </a:lnTo>
                        <a:lnTo>
                          <a:pt x="208" y="713"/>
                        </a:lnTo>
                        <a:lnTo>
                          <a:pt x="200" y="712"/>
                        </a:lnTo>
                        <a:lnTo>
                          <a:pt x="190" y="711"/>
                        </a:lnTo>
                        <a:lnTo>
                          <a:pt x="182" y="711"/>
                        </a:lnTo>
                        <a:lnTo>
                          <a:pt x="174" y="710"/>
                        </a:lnTo>
                        <a:lnTo>
                          <a:pt x="166" y="708"/>
                        </a:lnTo>
                        <a:lnTo>
                          <a:pt x="159" y="707"/>
                        </a:lnTo>
                        <a:lnTo>
                          <a:pt x="152" y="707"/>
                        </a:lnTo>
                        <a:lnTo>
                          <a:pt x="145" y="705"/>
                        </a:lnTo>
                        <a:lnTo>
                          <a:pt x="139" y="705"/>
                        </a:lnTo>
                        <a:lnTo>
                          <a:pt x="134" y="702"/>
                        </a:lnTo>
                        <a:lnTo>
                          <a:pt x="128" y="702"/>
                        </a:lnTo>
                        <a:lnTo>
                          <a:pt x="125" y="700"/>
                        </a:lnTo>
                        <a:lnTo>
                          <a:pt x="120" y="699"/>
                        </a:lnTo>
                        <a:lnTo>
                          <a:pt x="117" y="698"/>
                        </a:lnTo>
                        <a:lnTo>
                          <a:pt x="114" y="697"/>
                        </a:lnTo>
                        <a:lnTo>
                          <a:pt x="113" y="693"/>
                        </a:lnTo>
                        <a:lnTo>
                          <a:pt x="111" y="689"/>
                        </a:lnTo>
                        <a:lnTo>
                          <a:pt x="110" y="687"/>
                        </a:lnTo>
                        <a:lnTo>
                          <a:pt x="108" y="682"/>
                        </a:lnTo>
                        <a:lnTo>
                          <a:pt x="107" y="678"/>
                        </a:lnTo>
                        <a:lnTo>
                          <a:pt x="106" y="674"/>
                        </a:lnTo>
                        <a:lnTo>
                          <a:pt x="105" y="668"/>
                        </a:lnTo>
                        <a:lnTo>
                          <a:pt x="104" y="663"/>
                        </a:lnTo>
                        <a:lnTo>
                          <a:pt x="102" y="656"/>
                        </a:lnTo>
                        <a:lnTo>
                          <a:pt x="101" y="650"/>
                        </a:lnTo>
                        <a:lnTo>
                          <a:pt x="101" y="644"/>
                        </a:lnTo>
                        <a:lnTo>
                          <a:pt x="100" y="636"/>
                        </a:lnTo>
                        <a:lnTo>
                          <a:pt x="99" y="629"/>
                        </a:lnTo>
                        <a:lnTo>
                          <a:pt x="99" y="622"/>
                        </a:lnTo>
                        <a:lnTo>
                          <a:pt x="98" y="613"/>
                        </a:lnTo>
                        <a:lnTo>
                          <a:pt x="96" y="606"/>
                        </a:lnTo>
                        <a:lnTo>
                          <a:pt x="95" y="597"/>
                        </a:lnTo>
                        <a:lnTo>
                          <a:pt x="95" y="589"/>
                        </a:lnTo>
                        <a:lnTo>
                          <a:pt x="94" y="578"/>
                        </a:lnTo>
                        <a:lnTo>
                          <a:pt x="93" y="570"/>
                        </a:lnTo>
                        <a:lnTo>
                          <a:pt x="93" y="559"/>
                        </a:lnTo>
                        <a:lnTo>
                          <a:pt x="92" y="549"/>
                        </a:lnTo>
                        <a:lnTo>
                          <a:pt x="91" y="540"/>
                        </a:lnTo>
                        <a:lnTo>
                          <a:pt x="91" y="529"/>
                        </a:lnTo>
                        <a:lnTo>
                          <a:pt x="91" y="517"/>
                        </a:lnTo>
                        <a:lnTo>
                          <a:pt x="89" y="507"/>
                        </a:lnTo>
                        <a:lnTo>
                          <a:pt x="89" y="496"/>
                        </a:lnTo>
                        <a:lnTo>
                          <a:pt x="89" y="484"/>
                        </a:lnTo>
                        <a:lnTo>
                          <a:pt x="88" y="473"/>
                        </a:lnTo>
                        <a:lnTo>
                          <a:pt x="88" y="462"/>
                        </a:lnTo>
                        <a:lnTo>
                          <a:pt x="88" y="450"/>
                        </a:lnTo>
                        <a:lnTo>
                          <a:pt x="88" y="438"/>
                        </a:lnTo>
                        <a:lnTo>
                          <a:pt x="87" y="425"/>
                        </a:lnTo>
                        <a:lnTo>
                          <a:pt x="87" y="413"/>
                        </a:lnTo>
                        <a:lnTo>
                          <a:pt x="86" y="400"/>
                        </a:lnTo>
                        <a:lnTo>
                          <a:pt x="86" y="388"/>
                        </a:lnTo>
                        <a:lnTo>
                          <a:pt x="86" y="374"/>
                        </a:lnTo>
                        <a:lnTo>
                          <a:pt x="86" y="361"/>
                        </a:lnTo>
                        <a:lnTo>
                          <a:pt x="86" y="348"/>
                        </a:lnTo>
                        <a:lnTo>
                          <a:pt x="86" y="334"/>
                        </a:lnTo>
                        <a:lnTo>
                          <a:pt x="85" y="320"/>
                        </a:lnTo>
                        <a:lnTo>
                          <a:pt x="85" y="307"/>
                        </a:lnTo>
                        <a:lnTo>
                          <a:pt x="85" y="294"/>
                        </a:lnTo>
                        <a:lnTo>
                          <a:pt x="85" y="280"/>
                        </a:lnTo>
                        <a:lnTo>
                          <a:pt x="85" y="267"/>
                        </a:lnTo>
                        <a:lnTo>
                          <a:pt x="85" y="253"/>
                        </a:lnTo>
                        <a:lnTo>
                          <a:pt x="85" y="238"/>
                        </a:lnTo>
                        <a:lnTo>
                          <a:pt x="86" y="226"/>
                        </a:lnTo>
                        <a:lnTo>
                          <a:pt x="86" y="211"/>
                        </a:lnTo>
                        <a:lnTo>
                          <a:pt x="86" y="198"/>
                        </a:lnTo>
                        <a:lnTo>
                          <a:pt x="86" y="184"/>
                        </a:lnTo>
                        <a:lnTo>
                          <a:pt x="86" y="169"/>
                        </a:lnTo>
                        <a:lnTo>
                          <a:pt x="86" y="155"/>
                        </a:lnTo>
                        <a:lnTo>
                          <a:pt x="86" y="141"/>
                        </a:lnTo>
                        <a:lnTo>
                          <a:pt x="86" y="127"/>
                        </a:lnTo>
                        <a:lnTo>
                          <a:pt x="87" y="114"/>
                        </a:lnTo>
                        <a:lnTo>
                          <a:pt x="87" y="99"/>
                        </a:lnTo>
                        <a:lnTo>
                          <a:pt x="87" y="85"/>
                        </a:lnTo>
                        <a:lnTo>
                          <a:pt x="87" y="71"/>
                        </a:lnTo>
                        <a:lnTo>
                          <a:pt x="88" y="58"/>
                        </a:lnTo>
                        <a:lnTo>
                          <a:pt x="88" y="44"/>
                        </a:lnTo>
                        <a:lnTo>
                          <a:pt x="88" y="31"/>
                        </a:lnTo>
                        <a:lnTo>
                          <a:pt x="89" y="18"/>
                        </a:lnTo>
                        <a:lnTo>
                          <a:pt x="91" y="4"/>
                        </a:lnTo>
                        <a:lnTo>
                          <a:pt x="88" y="2"/>
                        </a:lnTo>
                        <a:lnTo>
                          <a:pt x="86" y="1"/>
                        </a:lnTo>
                        <a:lnTo>
                          <a:pt x="83" y="1"/>
                        </a:lnTo>
                        <a:lnTo>
                          <a:pt x="81" y="1"/>
                        </a:lnTo>
                        <a:lnTo>
                          <a:pt x="79" y="1"/>
                        </a:lnTo>
                        <a:lnTo>
                          <a:pt x="76" y="1"/>
                        </a:lnTo>
                        <a:lnTo>
                          <a:pt x="73" y="0"/>
                        </a:lnTo>
                        <a:lnTo>
                          <a:pt x="69" y="0"/>
                        </a:lnTo>
                        <a:lnTo>
                          <a:pt x="66" y="0"/>
                        </a:lnTo>
                        <a:lnTo>
                          <a:pt x="63" y="0"/>
                        </a:lnTo>
                        <a:lnTo>
                          <a:pt x="58" y="0"/>
                        </a:lnTo>
                        <a:lnTo>
                          <a:pt x="55" y="1"/>
                        </a:lnTo>
                        <a:lnTo>
                          <a:pt x="50" y="1"/>
                        </a:lnTo>
                        <a:lnTo>
                          <a:pt x="48" y="1"/>
                        </a:lnTo>
                        <a:lnTo>
                          <a:pt x="43" y="1"/>
                        </a:lnTo>
                        <a:lnTo>
                          <a:pt x="38" y="1"/>
                        </a:lnTo>
                        <a:lnTo>
                          <a:pt x="35" y="2"/>
                        </a:lnTo>
                        <a:lnTo>
                          <a:pt x="30" y="2"/>
                        </a:lnTo>
                        <a:lnTo>
                          <a:pt x="28" y="2"/>
                        </a:lnTo>
                        <a:lnTo>
                          <a:pt x="24" y="3"/>
                        </a:lnTo>
                        <a:lnTo>
                          <a:pt x="21" y="3"/>
                        </a:lnTo>
                        <a:lnTo>
                          <a:pt x="17" y="4"/>
                        </a:lnTo>
                        <a:lnTo>
                          <a:pt x="15" y="4"/>
                        </a:lnTo>
                        <a:lnTo>
                          <a:pt x="12" y="6"/>
                        </a:lnTo>
                        <a:lnTo>
                          <a:pt x="9" y="6"/>
                        </a:lnTo>
                        <a:lnTo>
                          <a:pt x="7" y="6"/>
                        </a:lnTo>
                        <a:lnTo>
                          <a:pt x="5" y="7"/>
                        </a:lnTo>
                        <a:lnTo>
                          <a:pt x="4" y="8"/>
                        </a:lnTo>
                        <a:lnTo>
                          <a:pt x="4" y="10"/>
                        </a:lnTo>
                        <a:lnTo>
                          <a:pt x="4" y="13"/>
                        </a:lnTo>
                        <a:lnTo>
                          <a:pt x="4" y="16"/>
                        </a:lnTo>
                        <a:lnTo>
                          <a:pt x="3" y="20"/>
                        </a:lnTo>
                        <a:lnTo>
                          <a:pt x="3" y="26"/>
                        </a:lnTo>
                        <a:lnTo>
                          <a:pt x="3" y="28"/>
                        </a:lnTo>
                        <a:lnTo>
                          <a:pt x="3" y="31"/>
                        </a:lnTo>
                        <a:lnTo>
                          <a:pt x="3" y="34"/>
                        </a:lnTo>
                        <a:lnTo>
                          <a:pt x="3" y="39"/>
                        </a:lnTo>
                        <a:lnTo>
                          <a:pt x="3" y="41"/>
                        </a:lnTo>
                        <a:lnTo>
                          <a:pt x="3" y="46"/>
                        </a:lnTo>
                        <a:lnTo>
                          <a:pt x="3" y="50"/>
                        </a:lnTo>
                        <a:lnTo>
                          <a:pt x="3" y="53"/>
                        </a:lnTo>
                        <a:lnTo>
                          <a:pt x="3" y="58"/>
                        </a:lnTo>
                        <a:lnTo>
                          <a:pt x="3" y="61"/>
                        </a:lnTo>
                        <a:lnTo>
                          <a:pt x="3" y="66"/>
                        </a:lnTo>
                        <a:lnTo>
                          <a:pt x="3" y="72"/>
                        </a:lnTo>
                        <a:lnTo>
                          <a:pt x="2" y="77"/>
                        </a:lnTo>
                        <a:lnTo>
                          <a:pt x="2" y="82"/>
                        </a:lnTo>
                        <a:lnTo>
                          <a:pt x="2" y="86"/>
                        </a:lnTo>
                        <a:lnTo>
                          <a:pt x="2" y="92"/>
                        </a:lnTo>
                        <a:lnTo>
                          <a:pt x="2" y="98"/>
                        </a:lnTo>
                        <a:lnTo>
                          <a:pt x="2" y="104"/>
                        </a:lnTo>
                        <a:lnTo>
                          <a:pt x="2" y="110"/>
                        </a:lnTo>
                        <a:lnTo>
                          <a:pt x="2" y="117"/>
                        </a:lnTo>
                        <a:lnTo>
                          <a:pt x="0" y="122"/>
                        </a:lnTo>
                        <a:lnTo>
                          <a:pt x="0" y="128"/>
                        </a:lnTo>
                        <a:lnTo>
                          <a:pt x="0" y="134"/>
                        </a:lnTo>
                        <a:lnTo>
                          <a:pt x="0" y="141"/>
                        </a:lnTo>
                        <a:lnTo>
                          <a:pt x="0" y="147"/>
                        </a:lnTo>
                        <a:lnTo>
                          <a:pt x="0" y="154"/>
                        </a:lnTo>
                        <a:lnTo>
                          <a:pt x="0" y="160"/>
                        </a:lnTo>
                        <a:lnTo>
                          <a:pt x="0" y="167"/>
                        </a:lnTo>
                        <a:lnTo>
                          <a:pt x="0" y="174"/>
                        </a:lnTo>
                        <a:lnTo>
                          <a:pt x="0" y="181"/>
                        </a:lnTo>
                        <a:lnTo>
                          <a:pt x="0" y="188"/>
                        </a:lnTo>
                        <a:lnTo>
                          <a:pt x="0" y="196"/>
                        </a:lnTo>
                        <a:lnTo>
                          <a:pt x="0" y="203"/>
                        </a:lnTo>
                        <a:lnTo>
                          <a:pt x="0" y="210"/>
                        </a:lnTo>
                        <a:lnTo>
                          <a:pt x="0" y="218"/>
                        </a:lnTo>
                        <a:lnTo>
                          <a:pt x="0" y="225"/>
                        </a:lnTo>
                        <a:lnTo>
                          <a:pt x="0" y="232"/>
                        </a:lnTo>
                        <a:lnTo>
                          <a:pt x="0" y="240"/>
                        </a:lnTo>
                        <a:lnTo>
                          <a:pt x="0" y="247"/>
                        </a:lnTo>
                        <a:lnTo>
                          <a:pt x="0" y="255"/>
                        </a:lnTo>
                        <a:lnTo>
                          <a:pt x="0" y="262"/>
                        </a:lnTo>
                        <a:lnTo>
                          <a:pt x="0" y="269"/>
                        </a:lnTo>
                        <a:lnTo>
                          <a:pt x="0" y="278"/>
                        </a:lnTo>
                        <a:lnTo>
                          <a:pt x="0" y="286"/>
                        </a:lnTo>
                        <a:lnTo>
                          <a:pt x="0" y="293"/>
                        </a:lnTo>
                        <a:lnTo>
                          <a:pt x="0" y="301"/>
                        </a:lnTo>
                        <a:lnTo>
                          <a:pt x="0" y="308"/>
                        </a:lnTo>
                        <a:lnTo>
                          <a:pt x="0" y="317"/>
                        </a:lnTo>
                        <a:lnTo>
                          <a:pt x="0" y="325"/>
                        </a:lnTo>
                        <a:lnTo>
                          <a:pt x="0" y="332"/>
                        </a:lnTo>
                        <a:lnTo>
                          <a:pt x="0" y="340"/>
                        </a:lnTo>
                        <a:lnTo>
                          <a:pt x="0" y="349"/>
                        </a:lnTo>
                        <a:lnTo>
                          <a:pt x="0" y="364"/>
                        </a:lnTo>
                        <a:lnTo>
                          <a:pt x="0" y="381"/>
                        </a:lnTo>
                        <a:lnTo>
                          <a:pt x="0" y="395"/>
                        </a:lnTo>
                        <a:lnTo>
                          <a:pt x="0" y="410"/>
                        </a:lnTo>
                        <a:lnTo>
                          <a:pt x="0" y="424"/>
                        </a:lnTo>
                        <a:lnTo>
                          <a:pt x="2" y="439"/>
                        </a:lnTo>
                        <a:lnTo>
                          <a:pt x="2" y="452"/>
                        </a:lnTo>
                        <a:lnTo>
                          <a:pt x="3" y="465"/>
                        </a:lnTo>
                        <a:lnTo>
                          <a:pt x="3" y="478"/>
                        </a:lnTo>
                        <a:lnTo>
                          <a:pt x="3" y="490"/>
                        </a:lnTo>
                        <a:lnTo>
                          <a:pt x="3" y="502"/>
                        </a:lnTo>
                        <a:lnTo>
                          <a:pt x="4" y="514"/>
                        </a:lnTo>
                        <a:lnTo>
                          <a:pt x="4" y="524"/>
                        </a:lnTo>
                        <a:lnTo>
                          <a:pt x="5" y="535"/>
                        </a:lnTo>
                        <a:lnTo>
                          <a:pt x="5" y="546"/>
                        </a:lnTo>
                        <a:lnTo>
                          <a:pt x="6" y="556"/>
                        </a:lnTo>
                        <a:lnTo>
                          <a:pt x="6" y="565"/>
                        </a:lnTo>
                        <a:lnTo>
                          <a:pt x="7" y="575"/>
                        </a:lnTo>
                        <a:lnTo>
                          <a:pt x="7" y="584"/>
                        </a:lnTo>
                        <a:lnTo>
                          <a:pt x="9" y="593"/>
                        </a:lnTo>
                        <a:lnTo>
                          <a:pt x="10" y="600"/>
                        </a:lnTo>
                        <a:lnTo>
                          <a:pt x="10" y="609"/>
                        </a:lnTo>
                        <a:lnTo>
                          <a:pt x="11" y="617"/>
                        </a:lnTo>
                        <a:lnTo>
                          <a:pt x="12" y="625"/>
                        </a:lnTo>
                        <a:lnTo>
                          <a:pt x="12" y="631"/>
                        </a:lnTo>
                        <a:lnTo>
                          <a:pt x="13" y="638"/>
                        </a:lnTo>
                        <a:lnTo>
                          <a:pt x="15" y="646"/>
                        </a:lnTo>
                        <a:lnTo>
                          <a:pt x="15" y="651"/>
                        </a:lnTo>
                        <a:lnTo>
                          <a:pt x="16" y="657"/>
                        </a:lnTo>
                        <a:lnTo>
                          <a:pt x="17" y="663"/>
                        </a:lnTo>
                        <a:lnTo>
                          <a:pt x="17" y="669"/>
                        </a:lnTo>
                        <a:lnTo>
                          <a:pt x="19" y="674"/>
                        </a:lnTo>
                        <a:lnTo>
                          <a:pt x="21" y="679"/>
                        </a:lnTo>
                        <a:lnTo>
                          <a:pt x="21" y="685"/>
                        </a:lnTo>
                        <a:lnTo>
                          <a:pt x="22" y="689"/>
                        </a:lnTo>
                        <a:lnTo>
                          <a:pt x="23" y="693"/>
                        </a:lnTo>
                        <a:lnTo>
                          <a:pt x="23" y="697"/>
                        </a:lnTo>
                        <a:lnTo>
                          <a:pt x="25" y="701"/>
                        </a:lnTo>
                        <a:lnTo>
                          <a:pt x="25" y="705"/>
                        </a:lnTo>
                        <a:lnTo>
                          <a:pt x="26" y="708"/>
                        </a:lnTo>
                        <a:lnTo>
                          <a:pt x="28" y="712"/>
                        </a:lnTo>
                        <a:lnTo>
                          <a:pt x="28" y="714"/>
                        </a:lnTo>
                        <a:lnTo>
                          <a:pt x="29" y="718"/>
                        </a:lnTo>
                        <a:lnTo>
                          <a:pt x="30" y="720"/>
                        </a:lnTo>
                        <a:lnTo>
                          <a:pt x="30" y="723"/>
                        </a:lnTo>
                        <a:lnTo>
                          <a:pt x="32" y="726"/>
                        </a:lnTo>
                        <a:lnTo>
                          <a:pt x="32" y="729"/>
                        </a:lnTo>
                        <a:lnTo>
                          <a:pt x="34" y="731"/>
                        </a:lnTo>
                        <a:lnTo>
                          <a:pt x="35" y="735"/>
                        </a:lnTo>
                        <a:lnTo>
                          <a:pt x="37" y="738"/>
                        </a:lnTo>
                        <a:lnTo>
                          <a:pt x="38" y="740"/>
                        </a:lnTo>
                        <a:lnTo>
                          <a:pt x="41" y="744"/>
                        </a:lnTo>
                        <a:lnTo>
                          <a:pt x="43" y="749"/>
                        </a:lnTo>
                        <a:lnTo>
                          <a:pt x="48" y="752"/>
                        </a:lnTo>
                        <a:lnTo>
                          <a:pt x="50" y="757"/>
                        </a:lnTo>
                        <a:lnTo>
                          <a:pt x="55" y="762"/>
                        </a:lnTo>
                        <a:lnTo>
                          <a:pt x="56" y="763"/>
                        </a:lnTo>
                        <a:lnTo>
                          <a:pt x="61" y="765"/>
                        </a:lnTo>
                        <a:lnTo>
                          <a:pt x="63" y="768"/>
                        </a:lnTo>
                        <a:lnTo>
                          <a:pt x="68" y="771"/>
                        </a:lnTo>
                        <a:lnTo>
                          <a:pt x="70" y="773"/>
                        </a:lnTo>
                        <a:lnTo>
                          <a:pt x="73" y="774"/>
                        </a:lnTo>
                        <a:lnTo>
                          <a:pt x="75" y="775"/>
                        </a:lnTo>
                        <a:lnTo>
                          <a:pt x="79" y="775"/>
                        </a:lnTo>
                        <a:lnTo>
                          <a:pt x="81" y="777"/>
                        </a:lnTo>
                        <a:lnTo>
                          <a:pt x="85" y="778"/>
                        </a:lnTo>
                        <a:lnTo>
                          <a:pt x="88" y="780"/>
                        </a:lnTo>
                        <a:lnTo>
                          <a:pt x="92" y="781"/>
                        </a:lnTo>
                        <a:lnTo>
                          <a:pt x="96" y="782"/>
                        </a:lnTo>
                        <a:lnTo>
                          <a:pt x="100" y="783"/>
                        </a:lnTo>
                        <a:lnTo>
                          <a:pt x="105" y="784"/>
                        </a:lnTo>
                        <a:lnTo>
                          <a:pt x="110" y="786"/>
                        </a:lnTo>
                        <a:lnTo>
                          <a:pt x="114" y="786"/>
                        </a:lnTo>
                        <a:lnTo>
                          <a:pt x="119" y="788"/>
                        </a:lnTo>
                        <a:lnTo>
                          <a:pt x="125" y="788"/>
                        </a:lnTo>
                        <a:lnTo>
                          <a:pt x="131" y="790"/>
                        </a:lnTo>
                        <a:lnTo>
                          <a:pt x="137" y="790"/>
                        </a:lnTo>
                        <a:lnTo>
                          <a:pt x="144" y="793"/>
                        </a:lnTo>
                        <a:lnTo>
                          <a:pt x="150" y="793"/>
                        </a:lnTo>
                        <a:lnTo>
                          <a:pt x="157" y="794"/>
                        </a:lnTo>
                        <a:lnTo>
                          <a:pt x="164" y="795"/>
                        </a:lnTo>
                        <a:lnTo>
                          <a:pt x="172" y="796"/>
                        </a:lnTo>
                        <a:lnTo>
                          <a:pt x="181" y="796"/>
                        </a:lnTo>
                        <a:lnTo>
                          <a:pt x="190" y="799"/>
                        </a:lnTo>
                        <a:lnTo>
                          <a:pt x="198" y="799"/>
                        </a:lnTo>
                        <a:lnTo>
                          <a:pt x="208" y="800"/>
                        </a:lnTo>
                        <a:lnTo>
                          <a:pt x="217" y="800"/>
                        </a:lnTo>
                        <a:lnTo>
                          <a:pt x="228" y="801"/>
                        </a:lnTo>
                        <a:lnTo>
                          <a:pt x="238" y="801"/>
                        </a:lnTo>
                        <a:lnTo>
                          <a:pt x="250" y="802"/>
                        </a:lnTo>
                        <a:lnTo>
                          <a:pt x="260" y="803"/>
                        </a:lnTo>
                        <a:lnTo>
                          <a:pt x="273" y="803"/>
                        </a:lnTo>
                        <a:lnTo>
                          <a:pt x="284" y="803"/>
                        </a:lnTo>
                        <a:lnTo>
                          <a:pt x="297" y="805"/>
                        </a:lnTo>
                        <a:lnTo>
                          <a:pt x="310" y="806"/>
                        </a:lnTo>
                        <a:lnTo>
                          <a:pt x="324" y="806"/>
                        </a:lnTo>
                        <a:lnTo>
                          <a:pt x="339" y="806"/>
                        </a:lnTo>
                        <a:lnTo>
                          <a:pt x="352" y="806"/>
                        </a:lnTo>
                        <a:lnTo>
                          <a:pt x="367" y="807"/>
                        </a:lnTo>
                        <a:lnTo>
                          <a:pt x="384" y="808"/>
                        </a:lnTo>
                        <a:lnTo>
                          <a:pt x="399" y="808"/>
                        </a:lnTo>
                        <a:lnTo>
                          <a:pt x="416" y="808"/>
                        </a:lnTo>
                        <a:lnTo>
                          <a:pt x="432" y="808"/>
                        </a:lnTo>
                        <a:lnTo>
                          <a:pt x="451" y="808"/>
                        </a:lnTo>
                        <a:lnTo>
                          <a:pt x="470" y="808"/>
                        </a:lnTo>
                        <a:lnTo>
                          <a:pt x="488" y="808"/>
                        </a:lnTo>
                        <a:lnTo>
                          <a:pt x="508" y="808"/>
                        </a:lnTo>
                        <a:lnTo>
                          <a:pt x="528" y="808"/>
                        </a:lnTo>
                        <a:lnTo>
                          <a:pt x="538" y="808"/>
                        </a:lnTo>
                        <a:lnTo>
                          <a:pt x="546" y="808"/>
                        </a:lnTo>
                        <a:lnTo>
                          <a:pt x="557" y="807"/>
                        </a:lnTo>
                        <a:lnTo>
                          <a:pt x="566" y="807"/>
                        </a:lnTo>
                        <a:lnTo>
                          <a:pt x="575" y="806"/>
                        </a:lnTo>
                        <a:lnTo>
                          <a:pt x="585" y="806"/>
                        </a:lnTo>
                        <a:lnTo>
                          <a:pt x="595" y="806"/>
                        </a:lnTo>
                        <a:lnTo>
                          <a:pt x="604" y="806"/>
                        </a:lnTo>
                        <a:lnTo>
                          <a:pt x="614" y="806"/>
                        </a:lnTo>
                        <a:lnTo>
                          <a:pt x="622" y="806"/>
                        </a:lnTo>
                        <a:lnTo>
                          <a:pt x="632" y="806"/>
                        </a:lnTo>
                        <a:lnTo>
                          <a:pt x="641" y="806"/>
                        </a:lnTo>
                        <a:lnTo>
                          <a:pt x="651" y="806"/>
                        </a:lnTo>
                        <a:lnTo>
                          <a:pt x="660" y="806"/>
                        </a:lnTo>
                        <a:lnTo>
                          <a:pt x="668" y="806"/>
                        </a:lnTo>
                        <a:lnTo>
                          <a:pt x="678" y="806"/>
                        </a:lnTo>
                        <a:lnTo>
                          <a:pt x="686" y="805"/>
                        </a:lnTo>
                        <a:lnTo>
                          <a:pt x="696" y="803"/>
                        </a:lnTo>
                        <a:lnTo>
                          <a:pt x="704" y="803"/>
                        </a:lnTo>
                        <a:lnTo>
                          <a:pt x="713" y="803"/>
                        </a:lnTo>
                        <a:lnTo>
                          <a:pt x="722" y="803"/>
                        </a:lnTo>
                        <a:lnTo>
                          <a:pt x="730" y="803"/>
                        </a:lnTo>
                        <a:lnTo>
                          <a:pt x="738" y="803"/>
                        </a:lnTo>
                        <a:lnTo>
                          <a:pt x="747" y="803"/>
                        </a:lnTo>
                        <a:lnTo>
                          <a:pt x="755" y="802"/>
                        </a:lnTo>
                        <a:lnTo>
                          <a:pt x="763" y="801"/>
                        </a:lnTo>
                        <a:lnTo>
                          <a:pt x="772" y="801"/>
                        </a:lnTo>
                        <a:lnTo>
                          <a:pt x="780" y="801"/>
                        </a:lnTo>
                        <a:lnTo>
                          <a:pt x="787" y="801"/>
                        </a:lnTo>
                        <a:lnTo>
                          <a:pt x="794" y="801"/>
                        </a:lnTo>
                        <a:lnTo>
                          <a:pt x="802" y="801"/>
                        </a:lnTo>
                        <a:lnTo>
                          <a:pt x="810" y="801"/>
                        </a:lnTo>
                        <a:lnTo>
                          <a:pt x="817" y="801"/>
                        </a:lnTo>
                        <a:lnTo>
                          <a:pt x="824" y="800"/>
                        </a:lnTo>
                        <a:lnTo>
                          <a:pt x="830" y="800"/>
                        </a:lnTo>
                        <a:lnTo>
                          <a:pt x="838" y="800"/>
                        </a:lnTo>
                        <a:lnTo>
                          <a:pt x="844" y="799"/>
                        </a:lnTo>
                        <a:lnTo>
                          <a:pt x="850" y="799"/>
                        </a:lnTo>
                        <a:lnTo>
                          <a:pt x="856" y="799"/>
                        </a:lnTo>
                        <a:lnTo>
                          <a:pt x="863" y="799"/>
                        </a:lnTo>
                        <a:lnTo>
                          <a:pt x="868" y="797"/>
                        </a:lnTo>
                        <a:lnTo>
                          <a:pt x="875" y="797"/>
                        </a:lnTo>
                        <a:lnTo>
                          <a:pt x="881" y="797"/>
                        </a:lnTo>
                        <a:lnTo>
                          <a:pt x="885" y="797"/>
                        </a:lnTo>
                        <a:lnTo>
                          <a:pt x="890" y="796"/>
                        </a:lnTo>
                        <a:lnTo>
                          <a:pt x="896" y="796"/>
                        </a:lnTo>
                        <a:lnTo>
                          <a:pt x="901" y="796"/>
                        </a:lnTo>
                        <a:lnTo>
                          <a:pt x="906" y="796"/>
                        </a:lnTo>
                        <a:lnTo>
                          <a:pt x="909" y="796"/>
                        </a:lnTo>
                        <a:lnTo>
                          <a:pt x="914" y="795"/>
                        </a:lnTo>
                        <a:lnTo>
                          <a:pt x="919" y="795"/>
                        </a:lnTo>
                        <a:lnTo>
                          <a:pt x="921" y="795"/>
                        </a:lnTo>
                        <a:lnTo>
                          <a:pt x="925" y="794"/>
                        </a:lnTo>
                        <a:lnTo>
                          <a:pt x="928" y="794"/>
                        </a:lnTo>
                        <a:lnTo>
                          <a:pt x="932" y="794"/>
                        </a:lnTo>
                        <a:lnTo>
                          <a:pt x="935" y="794"/>
                        </a:lnTo>
                        <a:lnTo>
                          <a:pt x="940" y="794"/>
                        </a:lnTo>
                        <a:lnTo>
                          <a:pt x="944" y="794"/>
                        </a:lnTo>
                        <a:lnTo>
                          <a:pt x="947" y="794"/>
                        </a:lnTo>
                        <a:lnTo>
                          <a:pt x="950" y="794"/>
                        </a:lnTo>
                        <a:lnTo>
                          <a:pt x="952" y="793"/>
                        </a:lnTo>
                        <a:lnTo>
                          <a:pt x="954" y="790"/>
                        </a:lnTo>
                        <a:lnTo>
                          <a:pt x="954" y="788"/>
                        </a:lnTo>
                        <a:lnTo>
                          <a:pt x="954" y="786"/>
                        </a:lnTo>
                        <a:lnTo>
                          <a:pt x="954" y="783"/>
                        </a:lnTo>
                        <a:lnTo>
                          <a:pt x="954" y="781"/>
                        </a:lnTo>
                        <a:lnTo>
                          <a:pt x="954" y="777"/>
                        </a:lnTo>
                        <a:lnTo>
                          <a:pt x="953" y="774"/>
                        </a:lnTo>
                        <a:lnTo>
                          <a:pt x="952" y="770"/>
                        </a:lnTo>
                        <a:lnTo>
                          <a:pt x="952" y="767"/>
                        </a:lnTo>
                        <a:lnTo>
                          <a:pt x="951" y="763"/>
                        </a:lnTo>
                        <a:lnTo>
                          <a:pt x="950" y="759"/>
                        </a:lnTo>
                        <a:lnTo>
                          <a:pt x="950" y="755"/>
                        </a:lnTo>
                        <a:lnTo>
                          <a:pt x="948" y="751"/>
                        </a:lnTo>
                        <a:lnTo>
                          <a:pt x="946" y="748"/>
                        </a:lnTo>
                        <a:lnTo>
                          <a:pt x="945" y="743"/>
                        </a:lnTo>
                        <a:lnTo>
                          <a:pt x="944" y="739"/>
                        </a:lnTo>
                        <a:lnTo>
                          <a:pt x="942" y="736"/>
                        </a:lnTo>
                        <a:lnTo>
                          <a:pt x="941" y="732"/>
                        </a:lnTo>
                        <a:lnTo>
                          <a:pt x="939" y="729"/>
                        </a:lnTo>
                        <a:lnTo>
                          <a:pt x="939" y="725"/>
                        </a:lnTo>
                        <a:lnTo>
                          <a:pt x="938" y="723"/>
                        </a:lnTo>
                        <a:lnTo>
                          <a:pt x="937" y="720"/>
                        </a:lnTo>
                        <a:lnTo>
                          <a:pt x="934" y="717"/>
                        </a:lnTo>
                        <a:lnTo>
                          <a:pt x="934" y="714"/>
                        </a:lnTo>
                        <a:lnTo>
                          <a:pt x="934" y="713"/>
                        </a:lnTo>
                        <a:lnTo>
                          <a:pt x="932" y="711"/>
                        </a:lnTo>
                        <a:lnTo>
                          <a:pt x="932" y="71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89" name="Freeform 84">
                    <a:extLst>
                      <a:ext uri="{FF2B5EF4-FFF2-40B4-BE49-F238E27FC236}">
                        <a16:creationId xmlns:a16="http://schemas.microsoft.com/office/drawing/2014/main" id="{1417411C-C467-784F-B86E-F6C372983F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9" y="1590"/>
                    <a:ext cx="202" cy="39"/>
                  </a:xfrm>
                  <a:custGeom>
                    <a:avLst/>
                    <a:gdLst>
                      <a:gd name="T0" fmla="*/ 0 w 605"/>
                      <a:gd name="T1" fmla="*/ 0 h 119"/>
                      <a:gd name="T2" fmla="*/ 0 w 605"/>
                      <a:gd name="T3" fmla="*/ 0 h 119"/>
                      <a:gd name="T4" fmla="*/ 0 w 605"/>
                      <a:gd name="T5" fmla="*/ 0 h 119"/>
                      <a:gd name="T6" fmla="*/ 0 w 605"/>
                      <a:gd name="T7" fmla="*/ 0 h 119"/>
                      <a:gd name="T8" fmla="*/ 0 w 605"/>
                      <a:gd name="T9" fmla="*/ 0 h 119"/>
                      <a:gd name="T10" fmla="*/ 0 w 605"/>
                      <a:gd name="T11" fmla="*/ 0 h 119"/>
                      <a:gd name="T12" fmla="*/ 0 w 605"/>
                      <a:gd name="T13" fmla="*/ 0 h 119"/>
                      <a:gd name="T14" fmla="*/ 0 w 605"/>
                      <a:gd name="T15" fmla="*/ 0 h 119"/>
                      <a:gd name="T16" fmla="*/ 0 w 605"/>
                      <a:gd name="T17" fmla="*/ 0 h 119"/>
                      <a:gd name="T18" fmla="*/ 0 w 605"/>
                      <a:gd name="T19" fmla="*/ 0 h 119"/>
                      <a:gd name="T20" fmla="*/ 0 w 605"/>
                      <a:gd name="T21" fmla="*/ 0 h 119"/>
                      <a:gd name="T22" fmla="*/ 0 w 605"/>
                      <a:gd name="T23" fmla="*/ 0 h 119"/>
                      <a:gd name="T24" fmla="*/ 0 w 605"/>
                      <a:gd name="T25" fmla="*/ 0 h 119"/>
                      <a:gd name="T26" fmla="*/ 0 w 605"/>
                      <a:gd name="T27" fmla="*/ 0 h 119"/>
                      <a:gd name="T28" fmla="*/ 0 w 605"/>
                      <a:gd name="T29" fmla="*/ 0 h 119"/>
                      <a:gd name="T30" fmla="*/ 0 w 605"/>
                      <a:gd name="T31" fmla="*/ 0 h 119"/>
                      <a:gd name="T32" fmla="*/ 0 w 605"/>
                      <a:gd name="T33" fmla="*/ 0 h 119"/>
                      <a:gd name="T34" fmla="*/ 0 w 605"/>
                      <a:gd name="T35" fmla="*/ 0 h 119"/>
                      <a:gd name="T36" fmla="*/ 0 w 605"/>
                      <a:gd name="T37" fmla="*/ 0 h 119"/>
                      <a:gd name="T38" fmla="*/ 0 w 605"/>
                      <a:gd name="T39" fmla="*/ 0 h 119"/>
                      <a:gd name="T40" fmla="*/ 0 w 605"/>
                      <a:gd name="T41" fmla="*/ 0 h 119"/>
                      <a:gd name="T42" fmla="*/ 0 w 605"/>
                      <a:gd name="T43" fmla="*/ 0 h 119"/>
                      <a:gd name="T44" fmla="*/ 0 w 605"/>
                      <a:gd name="T45" fmla="*/ 0 h 119"/>
                      <a:gd name="T46" fmla="*/ 0 w 605"/>
                      <a:gd name="T47" fmla="*/ 0 h 119"/>
                      <a:gd name="T48" fmla="*/ 0 w 605"/>
                      <a:gd name="T49" fmla="*/ 0 h 119"/>
                      <a:gd name="T50" fmla="*/ 0 w 605"/>
                      <a:gd name="T51" fmla="*/ 0 h 119"/>
                      <a:gd name="T52" fmla="*/ 0 w 605"/>
                      <a:gd name="T53" fmla="*/ 0 h 119"/>
                      <a:gd name="T54" fmla="*/ 0 w 605"/>
                      <a:gd name="T55" fmla="*/ 0 h 119"/>
                      <a:gd name="T56" fmla="*/ 0 w 605"/>
                      <a:gd name="T57" fmla="*/ 0 h 119"/>
                      <a:gd name="T58" fmla="*/ 0 w 605"/>
                      <a:gd name="T59" fmla="*/ 0 h 119"/>
                      <a:gd name="T60" fmla="*/ 0 w 605"/>
                      <a:gd name="T61" fmla="*/ 0 h 119"/>
                      <a:gd name="T62" fmla="*/ 0 w 605"/>
                      <a:gd name="T63" fmla="*/ 0 h 119"/>
                      <a:gd name="T64" fmla="*/ 0 w 605"/>
                      <a:gd name="T65" fmla="*/ 0 h 119"/>
                      <a:gd name="T66" fmla="*/ 0 w 605"/>
                      <a:gd name="T67" fmla="*/ 0 h 119"/>
                      <a:gd name="T68" fmla="*/ 0 w 605"/>
                      <a:gd name="T69" fmla="*/ 0 h 119"/>
                      <a:gd name="T70" fmla="*/ 0 w 605"/>
                      <a:gd name="T71" fmla="*/ 0 h 119"/>
                      <a:gd name="T72" fmla="*/ 0 w 605"/>
                      <a:gd name="T73" fmla="*/ 0 h 119"/>
                      <a:gd name="T74" fmla="*/ 0 w 605"/>
                      <a:gd name="T75" fmla="*/ 0 h 119"/>
                      <a:gd name="T76" fmla="*/ 0 w 605"/>
                      <a:gd name="T77" fmla="*/ 0 h 119"/>
                      <a:gd name="T78" fmla="*/ 0 w 605"/>
                      <a:gd name="T79" fmla="*/ 0 h 119"/>
                      <a:gd name="T80" fmla="*/ 0 w 605"/>
                      <a:gd name="T81" fmla="*/ 0 h 119"/>
                      <a:gd name="T82" fmla="*/ 0 w 605"/>
                      <a:gd name="T83" fmla="*/ 0 h 119"/>
                      <a:gd name="T84" fmla="*/ 0 w 605"/>
                      <a:gd name="T85" fmla="*/ 0 h 119"/>
                      <a:gd name="T86" fmla="*/ 0 w 605"/>
                      <a:gd name="T87" fmla="*/ 0 h 11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605"/>
                      <a:gd name="T133" fmla="*/ 0 h 119"/>
                      <a:gd name="T134" fmla="*/ 605 w 605"/>
                      <a:gd name="T135" fmla="*/ 119 h 11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605" h="119">
                        <a:moveTo>
                          <a:pt x="0" y="34"/>
                        </a:moveTo>
                        <a:lnTo>
                          <a:pt x="14" y="119"/>
                        </a:lnTo>
                        <a:lnTo>
                          <a:pt x="23" y="117"/>
                        </a:lnTo>
                        <a:lnTo>
                          <a:pt x="34" y="114"/>
                        </a:lnTo>
                        <a:lnTo>
                          <a:pt x="42" y="112"/>
                        </a:lnTo>
                        <a:lnTo>
                          <a:pt x="52" y="111"/>
                        </a:lnTo>
                        <a:lnTo>
                          <a:pt x="62" y="110"/>
                        </a:lnTo>
                        <a:lnTo>
                          <a:pt x="72" y="108"/>
                        </a:lnTo>
                        <a:lnTo>
                          <a:pt x="80" y="106"/>
                        </a:lnTo>
                        <a:lnTo>
                          <a:pt x="91" y="105"/>
                        </a:lnTo>
                        <a:lnTo>
                          <a:pt x="100" y="104"/>
                        </a:lnTo>
                        <a:lnTo>
                          <a:pt x="110" y="101"/>
                        </a:lnTo>
                        <a:lnTo>
                          <a:pt x="119" y="101"/>
                        </a:lnTo>
                        <a:lnTo>
                          <a:pt x="129" y="99"/>
                        </a:lnTo>
                        <a:lnTo>
                          <a:pt x="138" y="98"/>
                        </a:lnTo>
                        <a:lnTo>
                          <a:pt x="148" y="97"/>
                        </a:lnTo>
                        <a:lnTo>
                          <a:pt x="156" y="97"/>
                        </a:lnTo>
                        <a:lnTo>
                          <a:pt x="166" y="95"/>
                        </a:lnTo>
                        <a:lnTo>
                          <a:pt x="176" y="94"/>
                        </a:lnTo>
                        <a:lnTo>
                          <a:pt x="185" y="94"/>
                        </a:lnTo>
                        <a:lnTo>
                          <a:pt x="194" y="93"/>
                        </a:lnTo>
                        <a:lnTo>
                          <a:pt x="204" y="92"/>
                        </a:lnTo>
                        <a:lnTo>
                          <a:pt x="212" y="92"/>
                        </a:lnTo>
                        <a:lnTo>
                          <a:pt x="221" y="91"/>
                        </a:lnTo>
                        <a:lnTo>
                          <a:pt x="231" y="89"/>
                        </a:lnTo>
                        <a:lnTo>
                          <a:pt x="239" y="89"/>
                        </a:lnTo>
                        <a:lnTo>
                          <a:pt x="249" y="89"/>
                        </a:lnTo>
                        <a:lnTo>
                          <a:pt x="257" y="88"/>
                        </a:lnTo>
                        <a:lnTo>
                          <a:pt x="268" y="88"/>
                        </a:lnTo>
                        <a:lnTo>
                          <a:pt x="276" y="88"/>
                        </a:lnTo>
                        <a:lnTo>
                          <a:pt x="286" y="87"/>
                        </a:lnTo>
                        <a:lnTo>
                          <a:pt x="294" y="87"/>
                        </a:lnTo>
                        <a:lnTo>
                          <a:pt x="303" y="87"/>
                        </a:lnTo>
                        <a:lnTo>
                          <a:pt x="313" y="87"/>
                        </a:lnTo>
                        <a:lnTo>
                          <a:pt x="321" y="86"/>
                        </a:lnTo>
                        <a:lnTo>
                          <a:pt x="329" y="86"/>
                        </a:lnTo>
                        <a:lnTo>
                          <a:pt x="339" y="86"/>
                        </a:lnTo>
                        <a:lnTo>
                          <a:pt x="347" y="86"/>
                        </a:lnTo>
                        <a:lnTo>
                          <a:pt x="356" y="86"/>
                        </a:lnTo>
                        <a:lnTo>
                          <a:pt x="365" y="86"/>
                        </a:lnTo>
                        <a:lnTo>
                          <a:pt x="373" y="86"/>
                        </a:lnTo>
                        <a:lnTo>
                          <a:pt x="383" y="87"/>
                        </a:lnTo>
                        <a:lnTo>
                          <a:pt x="391" y="87"/>
                        </a:lnTo>
                        <a:lnTo>
                          <a:pt x="399" y="88"/>
                        </a:lnTo>
                        <a:lnTo>
                          <a:pt x="409" y="88"/>
                        </a:lnTo>
                        <a:lnTo>
                          <a:pt x="417" y="89"/>
                        </a:lnTo>
                        <a:lnTo>
                          <a:pt x="427" y="89"/>
                        </a:lnTo>
                        <a:lnTo>
                          <a:pt x="435" y="91"/>
                        </a:lnTo>
                        <a:lnTo>
                          <a:pt x="443" y="91"/>
                        </a:lnTo>
                        <a:lnTo>
                          <a:pt x="453" y="92"/>
                        </a:lnTo>
                        <a:lnTo>
                          <a:pt x="461" y="92"/>
                        </a:lnTo>
                        <a:lnTo>
                          <a:pt x="469" y="93"/>
                        </a:lnTo>
                        <a:lnTo>
                          <a:pt x="478" y="94"/>
                        </a:lnTo>
                        <a:lnTo>
                          <a:pt x="487" y="95"/>
                        </a:lnTo>
                        <a:lnTo>
                          <a:pt x="496" y="97"/>
                        </a:lnTo>
                        <a:lnTo>
                          <a:pt x="503" y="97"/>
                        </a:lnTo>
                        <a:lnTo>
                          <a:pt x="512" y="98"/>
                        </a:lnTo>
                        <a:lnTo>
                          <a:pt x="520" y="99"/>
                        </a:lnTo>
                        <a:lnTo>
                          <a:pt x="529" y="100"/>
                        </a:lnTo>
                        <a:lnTo>
                          <a:pt x="537" y="101"/>
                        </a:lnTo>
                        <a:lnTo>
                          <a:pt x="545" y="104"/>
                        </a:lnTo>
                        <a:lnTo>
                          <a:pt x="555" y="104"/>
                        </a:lnTo>
                        <a:lnTo>
                          <a:pt x="563" y="106"/>
                        </a:lnTo>
                        <a:lnTo>
                          <a:pt x="571" y="107"/>
                        </a:lnTo>
                        <a:lnTo>
                          <a:pt x="580" y="110"/>
                        </a:lnTo>
                        <a:lnTo>
                          <a:pt x="589" y="111"/>
                        </a:lnTo>
                        <a:lnTo>
                          <a:pt x="605" y="25"/>
                        </a:lnTo>
                        <a:lnTo>
                          <a:pt x="594" y="23"/>
                        </a:lnTo>
                        <a:lnTo>
                          <a:pt x="586" y="22"/>
                        </a:lnTo>
                        <a:lnTo>
                          <a:pt x="576" y="21"/>
                        </a:lnTo>
                        <a:lnTo>
                          <a:pt x="568" y="18"/>
                        </a:lnTo>
                        <a:lnTo>
                          <a:pt x="558" y="18"/>
                        </a:lnTo>
                        <a:lnTo>
                          <a:pt x="550" y="16"/>
                        </a:lnTo>
                        <a:lnTo>
                          <a:pt x="541" y="15"/>
                        </a:lnTo>
                        <a:lnTo>
                          <a:pt x="532" y="14"/>
                        </a:lnTo>
                        <a:lnTo>
                          <a:pt x="523" y="12"/>
                        </a:lnTo>
                        <a:lnTo>
                          <a:pt x="513" y="11"/>
                        </a:lnTo>
                        <a:lnTo>
                          <a:pt x="505" y="10"/>
                        </a:lnTo>
                        <a:lnTo>
                          <a:pt x="496" y="9"/>
                        </a:lnTo>
                        <a:lnTo>
                          <a:pt x="487" y="8"/>
                        </a:lnTo>
                        <a:lnTo>
                          <a:pt x="478" y="8"/>
                        </a:lnTo>
                        <a:lnTo>
                          <a:pt x="468" y="6"/>
                        </a:lnTo>
                        <a:lnTo>
                          <a:pt x="460" y="5"/>
                        </a:lnTo>
                        <a:lnTo>
                          <a:pt x="450" y="4"/>
                        </a:lnTo>
                        <a:lnTo>
                          <a:pt x="441" y="4"/>
                        </a:lnTo>
                        <a:lnTo>
                          <a:pt x="431" y="3"/>
                        </a:lnTo>
                        <a:lnTo>
                          <a:pt x="423" y="3"/>
                        </a:lnTo>
                        <a:lnTo>
                          <a:pt x="414" y="2"/>
                        </a:lnTo>
                        <a:lnTo>
                          <a:pt x="404" y="2"/>
                        </a:lnTo>
                        <a:lnTo>
                          <a:pt x="395" y="0"/>
                        </a:lnTo>
                        <a:lnTo>
                          <a:pt x="386" y="0"/>
                        </a:lnTo>
                        <a:lnTo>
                          <a:pt x="377" y="0"/>
                        </a:lnTo>
                        <a:lnTo>
                          <a:pt x="369" y="0"/>
                        </a:lnTo>
                        <a:lnTo>
                          <a:pt x="359" y="0"/>
                        </a:lnTo>
                        <a:lnTo>
                          <a:pt x="350" y="0"/>
                        </a:lnTo>
                        <a:lnTo>
                          <a:pt x="340" y="0"/>
                        </a:lnTo>
                        <a:lnTo>
                          <a:pt x="331" y="0"/>
                        </a:lnTo>
                        <a:lnTo>
                          <a:pt x="321" y="0"/>
                        </a:lnTo>
                        <a:lnTo>
                          <a:pt x="312" y="0"/>
                        </a:lnTo>
                        <a:lnTo>
                          <a:pt x="302" y="0"/>
                        </a:lnTo>
                        <a:lnTo>
                          <a:pt x="293" y="0"/>
                        </a:lnTo>
                        <a:lnTo>
                          <a:pt x="283" y="0"/>
                        </a:lnTo>
                        <a:lnTo>
                          <a:pt x="274" y="0"/>
                        </a:lnTo>
                        <a:lnTo>
                          <a:pt x="264" y="0"/>
                        </a:lnTo>
                        <a:lnTo>
                          <a:pt x="255" y="2"/>
                        </a:lnTo>
                        <a:lnTo>
                          <a:pt x="245" y="2"/>
                        </a:lnTo>
                        <a:lnTo>
                          <a:pt x="236" y="3"/>
                        </a:lnTo>
                        <a:lnTo>
                          <a:pt x="226" y="3"/>
                        </a:lnTo>
                        <a:lnTo>
                          <a:pt x="217" y="4"/>
                        </a:lnTo>
                        <a:lnTo>
                          <a:pt x="207" y="5"/>
                        </a:lnTo>
                        <a:lnTo>
                          <a:pt x="197" y="5"/>
                        </a:lnTo>
                        <a:lnTo>
                          <a:pt x="187" y="6"/>
                        </a:lnTo>
                        <a:lnTo>
                          <a:pt x="178" y="8"/>
                        </a:lnTo>
                        <a:lnTo>
                          <a:pt x="168" y="8"/>
                        </a:lnTo>
                        <a:lnTo>
                          <a:pt x="159" y="10"/>
                        </a:lnTo>
                        <a:lnTo>
                          <a:pt x="149" y="10"/>
                        </a:lnTo>
                        <a:lnTo>
                          <a:pt x="138" y="11"/>
                        </a:lnTo>
                        <a:lnTo>
                          <a:pt x="128" y="14"/>
                        </a:lnTo>
                        <a:lnTo>
                          <a:pt x="118" y="14"/>
                        </a:lnTo>
                        <a:lnTo>
                          <a:pt x="109" y="16"/>
                        </a:lnTo>
                        <a:lnTo>
                          <a:pt x="99" y="17"/>
                        </a:lnTo>
                        <a:lnTo>
                          <a:pt x="89" y="18"/>
                        </a:lnTo>
                        <a:lnTo>
                          <a:pt x="80" y="19"/>
                        </a:lnTo>
                        <a:lnTo>
                          <a:pt x="70" y="21"/>
                        </a:lnTo>
                        <a:lnTo>
                          <a:pt x="60" y="23"/>
                        </a:lnTo>
                        <a:lnTo>
                          <a:pt x="49" y="24"/>
                        </a:lnTo>
                        <a:lnTo>
                          <a:pt x="40" y="25"/>
                        </a:lnTo>
                        <a:lnTo>
                          <a:pt x="29" y="28"/>
                        </a:lnTo>
                        <a:lnTo>
                          <a:pt x="20" y="29"/>
                        </a:lnTo>
                        <a:lnTo>
                          <a:pt x="9" y="31"/>
                        </a:lnTo>
                        <a:lnTo>
                          <a:pt x="0" y="3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90" name="Freeform 85">
                    <a:extLst>
                      <a:ext uri="{FF2B5EF4-FFF2-40B4-BE49-F238E27FC236}">
                        <a16:creationId xmlns:a16="http://schemas.microsoft.com/office/drawing/2014/main" id="{53CDB788-5870-3D41-BA40-31C55FD526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38" y="1833"/>
                    <a:ext cx="380" cy="33"/>
                  </a:xfrm>
                  <a:custGeom>
                    <a:avLst/>
                    <a:gdLst>
                      <a:gd name="T0" fmla="*/ 0 w 1140"/>
                      <a:gd name="T1" fmla="*/ 0 h 99"/>
                      <a:gd name="T2" fmla="*/ 0 w 1140"/>
                      <a:gd name="T3" fmla="*/ 0 h 99"/>
                      <a:gd name="T4" fmla="*/ 0 w 1140"/>
                      <a:gd name="T5" fmla="*/ 0 h 99"/>
                      <a:gd name="T6" fmla="*/ 0 w 1140"/>
                      <a:gd name="T7" fmla="*/ 0 h 99"/>
                      <a:gd name="T8" fmla="*/ 0 w 1140"/>
                      <a:gd name="T9" fmla="*/ 0 h 99"/>
                      <a:gd name="T10" fmla="*/ 0 w 1140"/>
                      <a:gd name="T11" fmla="*/ 0 h 99"/>
                      <a:gd name="T12" fmla="*/ 0 w 1140"/>
                      <a:gd name="T13" fmla="*/ 0 h 99"/>
                      <a:gd name="T14" fmla="*/ 0 w 1140"/>
                      <a:gd name="T15" fmla="*/ 0 h 99"/>
                      <a:gd name="T16" fmla="*/ 0 w 1140"/>
                      <a:gd name="T17" fmla="*/ 0 h 99"/>
                      <a:gd name="T18" fmla="*/ 0 w 1140"/>
                      <a:gd name="T19" fmla="*/ 0 h 99"/>
                      <a:gd name="T20" fmla="*/ 0 w 1140"/>
                      <a:gd name="T21" fmla="*/ 0 h 99"/>
                      <a:gd name="T22" fmla="*/ 0 w 1140"/>
                      <a:gd name="T23" fmla="*/ 0 h 99"/>
                      <a:gd name="T24" fmla="*/ 0 w 1140"/>
                      <a:gd name="T25" fmla="*/ 0 h 99"/>
                      <a:gd name="T26" fmla="*/ 0 w 1140"/>
                      <a:gd name="T27" fmla="*/ 0 h 99"/>
                      <a:gd name="T28" fmla="*/ 0 w 1140"/>
                      <a:gd name="T29" fmla="*/ 0 h 99"/>
                      <a:gd name="T30" fmla="*/ 0 w 1140"/>
                      <a:gd name="T31" fmla="*/ 0 h 99"/>
                      <a:gd name="T32" fmla="*/ 0 w 1140"/>
                      <a:gd name="T33" fmla="*/ 0 h 99"/>
                      <a:gd name="T34" fmla="*/ 0 w 1140"/>
                      <a:gd name="T35" fmla="*/ 0 h 99"/>
                      <a:gd name="T36" fmla="*/ 0 w 1140"/>
                      <a:gd name="T37" fmla="*/ 0 h 99"/>
                      <a:gd name="T38" fmla="*/ 0 w 1140"/>
                      <a:gd name="T39" fmla="*/ 0 h 99"/>
                      <a:gd name="T40" fmla="*/ 0 w 1140"/>
                      <a:gd name="T41" fmla="*/ 0 h 99"/>
                      <a:gd name="T42" fmla="*/ 0 w 1140"/>
                      <a:gd name="T43" fmla="*/ 0 h 99"/>
                      <a:gd name="T44" fmla="*/ 0 w 1140"/>
                      <a:gd name="T45" fmla="*/ 0 h 99"/>
                      <a:gd name="T46" fmla="*/ 0 w 1140"/>
                      <a:gd name="T47" fmla="*/ 0 h 99"/>
                      <a:gd name="T48" fmla="*/ 0 w 1140"/>
                      <a:gd name="T49" fmla="*/ 0 h 99"/>
                      <a:gd name="T50" fmla="*/ 0 w 1140"/>
                      <a:gd name="T51" fmla="*/ 0 h 99"/>
                      <a:gd name="T52" fmla="*/ 0 w 1140"/>
                      <a:gd name="T53" fmla="*/ 0 h 99"/>
                      <a:gd name="T54" fmla="*/ 0 w 1140"/>
                      <a:gd name="T55" fmla="*/ 0 h 99"/>
                      <a:gd name="T56" fmla="*/ 0 w 1140"/>
                      <a:gd name="T57" fmla="*/ 0 h 99"/>
                      <a:gd name="T58" fmla="*/ 0 w 1140"/>
                      <a:gd name="T59" fmla="*/ 0 h 99"/>
                      <a:gd name="T60" fmla="*/ 0 w 1140"/>
                      <a:gd name="T61" fmla="*/ 0 h 99"/>
                      <a:gd name="T62" fmla="*/ 0 w 1140"/>
                      <a:gd name="T63" fmla="*/ 0 h 99"/>
                      <a:gd name="T64" fmla="*/ 0 w 1140"/>
                      <a:gd name="T65" fmla="*/ 0 h 99"/>
                      <a:gd name="T66" fmla="*/ 0 w 1140"/>
                      <a:gd name="T67" fmla="*/ 0 h 99"/>
                      <a:gd name="T68" fmla="*/ 0 w 1140"/>
                      <a:gd name="T69" fmla="*/ 0 h 99"/>
                      <a:gd name="T70" fmla="*/ 0 w 1140"/>
                      <a:gd name="T71" fmla="*/ 0 h 99"/>
                      <a:gd name="T72" fmla="*/ 0 w 1140"/>
                      <a:gd name="T73" fmla="*/ 0 h 99"/>
                      <a:gd name="T74" fmla="*/ 0 w 1140"/>
                      <a:gd name="T75" fmla="*/ 0 h 99"/>
                      <a:gd name="T76" fmla="*/ 0 w 1140"/>
                      <a:gd name="T77" fmla="*/ 0 h 99"/>
                      <a:gd name="T78" fmla="*/ 0 w 1140"/>
                      <a:gd name="T79" fmla="*/ 0 h 99"/>
                      <a:gd name="T80" fmla="*/ 0 w 1140"/>
                      <a:gd name="T81" fmla="*/ 0 h 99"/>
                      <a:gd name="T82" fmla="*/ 0 w 1140"/>
                      <a:gd name="T83" fmla="*/ 0 h 99"/>
                      <a:gd name="T84" fmla="*/ 0 w 1140"/>
                      <a:gd name="T85" fmla="*/ 0 h 99"/>
                      <a:gd name="T86" fmla="*/ 0 w 1140"/>
                      <a:gd name="T87" fmla="*/ 0 h 9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140"/>
                      <a:gd name="T133" fmla="*/ 0 h 99"/>
                      <a:gd name="T134" fmla="*/ 1140 w 1140"/>
                      <a:gd name="T135" fmla="*/ 99 h 9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140" h="99">
                        <a:moveTo>
                          <a:pt x="0" y="13"/>
                        </a:moveTo>
                        <a:lnTo>
                          <a:pt x="3" y="99"/>
                        </a:lnTo>
                        <a:lnTo>
                          <a:pt x="19" y="97"/>
                        </a:lnTo>
                        <a:lnTo>
                          <a:pt x="35" y="97"/>
                        </a:lnTo>
                        <a:lnTo>
                          <a:pt x="52" y="97"/>
                        </a:lnTo>
                        <a:lnTo>
                          <a:pt x="69" y="96"/>
                        </a:lnTo>
                        <a:lnTo>
                          <a:pt x="86" y="94"/>
                        </a:lnTo>
                        <a:lnTo>
                          <a:pt x="102" y="94"/>
                        </a:lnTo>
                        <a:lnTo>
                          <a:pt x="120" y="94"/>
                        </a:lnTo>
                        <a:lnTo>
                          <a:pt x="137" y="94"/>
                        </a:lnTo>
                        <a:lnTo>
                          <a:pt x="154" y="93"/>
                        </a:lnTo>
                        <a:lnTo>
                          <a:pt x="171" y="92"/>
                        </a:lnTo>
                        <a:lnTo>
                          <a:pt x="188" y="92"/>
                        </a:lnTo>
                        <a:lnTo>
                          <a:pt x="204" y="92"/>
                        </a:lnTo>
                        <a:lnTo>
                          <a:pt x="222" y="92"/>
                        </a:lnTo>
                        <a:lnTo>
                          <a:pt x="240" y="91"/>
                        </a:lnTo>
                        <a:lnTo>
                          <a:pt x="256" y="91"/>
                        </a:lnTo>
                        <a:lnTo>
                          <a:pt x="274" y="91"/>
                        </a:lnTo>
                        <a:lnTo>
                          <a:pt x="291" y="90"/>
                        </a:lnTo>
                        <a:lnTo>
                          <a:pt x="309" y="90"/>
                        </a:lnTo>
                        <a:lnTo>
                          <a:pt x="326" y="90"/>
                        </a:lnTo>
                        <a:lnTo>
                          <a:pt x="343" y="90"/>
                        </a:lnTo>
                        <a:lnTo>
                          <a:pt x="361" y="89"/>
                        </a:lnTo>
                        <a:lnTo>
                          <a:pt x="379" y="89"/>
                        </a:lnTo>
                        <a:lnTo>
                          <a:pt x="395" y="87"/>
                        </a:lnTo>
                        <a:lnTo>
                          <a:pt x="413" y="87"/>
                        </a:lnTo>
                        <a:lnTo>
                          <a:pt x="430" y="87"/>
                        </a:lnTo>
                        <a:lnTo>
                          <a:pt x="447" y="87"/>
                        </a:lnTo>
                        <a:lnTo>
                          <a:pt x="465" y="87"/>
                        </a:lnTo>
                        <a:lnTo>
                          <a:pt x="483" y="87"/>
                        </a:lnTo>
                        <a:lnTo>
                          <a:pt x="501" y="87"/>
                        </a:lnTo>
                        <a:lnTo>
                          <a:pt x="519" y="87"/>
                        </a:lnTo>
                        <a:lnTo>
                          <a:pt x="536" y="87"/>
                        </a:lnTo>
                        <a:lnTo>
                          <a:pt x="554" y="87"/>
                        </a:lnTo>
                        <a:lnTo>
                          <a:pt x="572" y="86"/>
                        </a:lnTo>
                        <a:lnTo>
                          <a:pt x="590" y="86"/>
                        </a:lnTo>
                        <a:lnTo>
                          <a:pt x="606" y="86"/>
                        </a:lnTo>
                        <a:lnTo>
                          <a:pt x="625" y="86"/>
                        </a:lnTo>
                        <a:lnTo>
                          <a:pt x="643" y="86"/>
                        </a:lnTo>
                        <a:lnTo>
                          <a:pt x="661" y="86"/>
                        </a:lnTo>
                        <a:lnTo>
                          <a:pt x="679" y="86"/>
                        </a:lnTo>
                        <a:lnTo>
                          <a:pt x="698" y="87"/>
                        </a:lnTo>
                        <a:lnTo>
                          <a:pt x="714" y="87"/>
                        </a:lnTo>
                        <a:lnTo>
                          <a:pt x="733" y="87"/>
                        </a:lnTo>
                        <a:lnTo>
                          <a:pt x="751" y="87"/>
                        </a:lnTo>
                        <a:lnTo>
                          <a:pt x="769" y="87"/>
                        </a:lnTo>
                        <a:lnTo>
                          <a:pt x="787" y="87"/>
                        </a:lnTo>
                        <a:lnTo>
                          <a:pt x="805" y="87"/>
                        </a:lnTo>
                        <a:lnTo>
                          <a:pt x="824" y="87"/>
                        </a:lnTo>
                        <a:lnTo>
                          <a:pt x="843" y="89"/>
                        </a:lnTo>
                        <a:lnTo>
                          <a:pt x="860" y="89"/>
                        </a:lnTo>
                        <a:lnTo>
                          <a:pt x="878" y="89"/>
                        </a:lnTo>
                        <a:lnTo>
                          <a:pt x="896" y="90"/>
                        </a:lnTo>
                        <a:lnTo>
                          <a:pt x="915" y="90"/>
                        </a:lnTo>
                        <a:lnTo>
                          <a:pt x="934" y="90"/>
                        </a:lnTo>
                        <a:lnTo>
                          <a:pt x="952" y="91"/>
                        </a:lnTo>
                        <a:lnTo>
                          <a:pt x="970" y="91"/>
                        </a:lnTo>
                        <a:lnTo>
                          <a:pt x="989" y="92"/>
                        </a:lnTo>
                        <a:lnTo>
                          <a:pt x="1006" y="92"/>
                        </a:lnTo>
                        <a:lnTo>
                          <a:pt x="1024" y="93"/>
                        </a:lnTo>
                        <a:lnTo>
                          <a:pt x="1043" y="94"/>
                        </a:lnTo>
                        <a:lnTo>
                          <a:pt x="1062" y="94"/>
                        </a:lnTo>
                        <a:lnTo>
                          <a:pt x="1080" y="96"/>
                        </a:lnTo>
                        <a:lnTo>
                          <a:pt x="1099" y="97"/>
                        </a:lnTo>
                        <a:lnTo>
                          <a:pt x="1118" y="97"/>
                        </a:lnTo>
                        <a:lnTo>
                          <a:pt x="1136" y="99"/>
                        </a:lnTo>
                        <a:lnTo>
                          <a:pt x="1140" y="13"/>
                        </a:lnTo>
                        <a:lnTo>
                          <a:pt x="1121" y="11"/>
                        </a:lnTo>
                        <a:lnTo>
                          <a:pt x="1102" y="10"/>
                        </a:lnTo>
                        <a:lnTo>
                          <a:pt x="1083" y="9"/>
                        </a:lnTo>
                        <a:lnTo>
                          <a:pt x="1066" y="9"/>
                        </a:lnTo>
                        <a:lnTo>
                          <a:pt x="1047" y="8"/>
                        </a:lnTo>
                        <a:lnTo>
                          <a:pt x="1028" y="7"/>
                        </a:lnTo>
                        <a:lnTo>
                          <a:pt x="1010" y="7"/>
                        </a:lnTo>
                        <a:lnTo>
                          <a:pt x="991" y="7"/>
                        </a:lnTo>
                        <a:lnTo>
                          <a:pt x="972" y="4"/>
                        </a:lnTo>
                        <a:lnTo>
                          <a:pt x="954" y="4"/>
                        </a:lnTo>
                        <a:lnTo>
                          <a:pt x="936" y="4"/>
                        </a:lnTo>
                        <a:lnTo>
                          <a:pt x="917" y="4"/>
                        </a:lnTo>
                        <a:lnTo>
                          <a:pt x="898" y="3"/>
                        </a:lnTo>
                        <a:lnTo>
                          <a:pt x="881" y="2"/>
                        </a:lnTo>
                        <a:lnTo>
                          <a:pt x="863" y="2"/>
                        </a:lnTo>
                        <a:lnTo>
                          <a:pt x="844" y="2"/>
                        </a:lnTo>
                        <a:lnTo>
                          <a:pt x="825" y="1"/>
                        </a:lnTo>
                        <a:lnTo>
                          <a:pt x="807" y="1"/>
                        </a:lnTo>
                        <a:lnTo>
                          <a:pt x="789" y="1"/>
                        </a:lnTo>
                        <a:lnTo>
                          <a:pt x="771" y="1"/>
                        </a:lnTo>
                        <a:lnTo>
                          <a:pt x="752" y="1"/>
                        </a:lnTo>
                        <a:lnTo>
                          <a:pt x="733" y="1"/>
                        </a:lnTo>
                        <a:lnTo>
                          <a:pt x="716" y="1"/>
                        </a:lnTo>
                        <a:lnTo>
                          <a:pt x="698" y="1"/>
                        </a:lnTo>
                        <a:lnTo>
                          <a:pt x="680" y="0"/>
                        </a:lnTo>
                        <a:lnTo>
                          <a:pt x="662" y="0"/>
                        </a:lnTo>
                        <a:lnTo>
                          <a:pt x="643" y="0"/>
                        </a:lnTo>
                        <a:lnTo>
                          <a:pt x="625" y="0"/>
                        </a:lnTo>
                        <a:lnTo>
                          <a:pt x="608" y="0"/>
                        </a:lnTo>
                        <a:lnTo>
                          <a:pt x="590" y="0"/>
                        </a:lnTo>
                        <a:lnTo>
                          <a:pt x="572" y="0"/>
                        </a:lnTo>
                        <a:lnTo>
                          <a:pt x="554" y="1"/>
                        </a:lnTo>
                        <a:lnTo>
                          <a:pt x="536" y="1"/>
                        </a:lnTo>
                        <a:lnTo>
                          <a:pt x="519" y="1"/>
                        </a:lnTo>
                        <a:lnTo>
                          <a:pt x="501" y="1"/>
                        </a:lnTo>
                        <a:lnTo>
                          <a:pt x="483" y="1"/>
                        </a:lnTo>
                        <a:lnTo>
                          <a:pt x="465" y="1"/>
                        </a:lnTo>
                        <a:lnTo>
                          <a:pt x="447" y="1"/>
                        </a:lnTo>
                        <a:lnTo>
                          <a:pt x="430" y="1"/>
                        </a:lnTo>
                        <a:lnTo>
                          <a:pt x="412" y="1"/>
                        </a:lnTo>
                        <a:lnTo>
                          <a:pt x="394" y="1"/>
                        </a:lnTo>
                        <a:lnTo>
                          <a:pt x="376" y="2"/>
                        </a:lnTo>
                        <a:lnTo>
                          <a:pt x="359" y="2"/>
                        </a:lnTo>
                        <a:lnTo>
                          <a:pt x="342" y="3"/>
                        </a:lnTo>
                        <a:lnTo>
                          <a:pt x="324" y="3"/>
                        </a:lnTo>
                        <a:lnTo>
                          <a:pt x="307" y="4"/>
                        </a:lnTo>
                        <a:lnTo>
                          <a:pt x="291" y="4"/>
                        </a:lnTo>
                        <a:lnTo>
                          <a:pt x="273" y="4"/>
                        </a:lnTo>
                        <a:lnTo>
                          <a:pt x="255" y="4"/>
                        </a:lnTo>
                        <a:lnTo>
                          <a:pt x="237" y="4"/>
                        </a:lnTo>
                        <a:lnTo>
                          <a:pt x="221" y="5"/>
                        </a:lnTo>
                        <a:lnTo>
                          <a:pt x="203" y="7"/>
                        </a:lnTo>
                        <a:lnTo>
                          <a:pt x="186" y="7"/>
                        </a:lnTo>
                        <a:lnTo>
                          <a:pt x="169" y="7"/>
                        </a:lnTo>
                        <a:lnTo>
                          <a:pt x="151" y="7"/>
                        </a:lnTo>
                        <a:lnTo>
                          <a:pt x="135" y="8"/>
                        </a:lnTo>
                        <a:lnTo>
                          <a:pt x="118" y="8"/>
                        </a:lnTo>
                        <a:lnTo>
                          <a:pt x="101" y="9"/>
                        </a:lnTo>
                        <a:lnTo>
                          <a:pt x="83" y="9"/>
                        </a:lnTo>
                        <a:lnTo>
                          <a:pt x="68" y="9"/>
                        </a:lnTo>
                        <a:lnTo>
                          <a:pt x="50" y="10"/>
                        </a:lnTo>
                        <a:lnTo>
                          <a:pt x="33" y="11"/>
                        </a:lnTo>
                        <a:lnTo>
                          <a:pt x="17" y="11"/>
                        </a:lnTo>
                        <a:lnTo>
                          <a:pt x="0" y="13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91" name="Freeform 86">
                    <a:extLst>
                      <a:ext uri="{FF2B5EF4-FFF2-40B4-BE49-F238E27FC236}">
                        <a16:creationId xmlns:a16="http://schemas.microsoft.com/office/drawing/2014/main" id="{0F0127BA-A341-2341-9735-AEB2295821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5" y="1836"/>
                    <a:ext cx="67" cy="128"/>
                  </a:xfrm>
                  <a:custGeom>
                    <a:avLst/>
                    <a:gdLst>
                      <a:gd name="T0" fmla="*/ 0 w 202"/>
                      <a:gd name="T1" fmla="*/ 0 h 383"/>
                      <a:gd name="T2" fmla="*/ 0 w 202"/>
                      <a:gd name="T3" fmla="*/ 0 h 383"/>
                      <a:gd name="T4" fmla="*/ 0 w 202"/>
                      <a:gd name="T5" fmla="*/ 0 h 383"/>
                      <a:gd name="T6" fmla="*/ 0 w 202"/>
                      <a:gd name="T7" fmla="*/ 0 h 383"/>
                      <a:gd name="T8" fmla="*/ 0 w 202"/>
                      <a:gd name="T9" fmla="*/ 0 h 383"/>
                      <a:gd name="T10" fmla="*/ 0 w 202"/>
                      <a:gd name="T11" fmla="*/ 0 h 383"/>
                      <a:gd name="T12" fmla="*/ 0 w 202"/>
                      <a:gd name="T13" fmla="*/ 0 h 383"/>
                      <a:gd name="T14" fmla="*/ 0 w 202"/>
                      <a:gd name="T15" fmla="*/ 0 h 383"/>
                      <a:gd name="T16" fmla="*/ 0 w 202"/>
                      <a:gd name="T17" fmla="*/ 0 h 383"/>
                      <a:gd name="T18" fmla="*/ 0 w 202"/>
                      <a:gd name="T19" fmla="*/ 0 h 383"/>
                      <a:gd name="T20" fmla="*/ 0 w 202"/>
                      <a:gd name="T21" fmla="*/ 0 h 383"/>
                      <a:gd name="T22" fmla="*/ 0 w 202"/>
                      <a:gd name="T23" fmla="*/ 0 h 383"/>
                      <a:gd name="T24" fmla="*/ 0 w 202"/>
                      <a:gd name="T25" fmla="*/ 0 h 383"/>
                      <a:gd name="T26" fmla="*/ 0 w 202"/>
                      <a:gd name="T27" fmla="*/ 0 h 383"/>
                      <a:gd name="T28" fmla="*/ 0 w 202"/>
                      <a:gd name="T29" fmla="*/ 0 h 383"/>
                      <a:gd name="T30" fmla="*/ 0 w 202"/>
                      <a:gd name="T31" fmla="*/ 0 h 383"/>
                      <a:gd name="T32" fmla="*/ 0 w 202"/>
                      <a:gd name="T33" fmla="*/ 0 h 383"/>
                      <a:gd name="T34" fmla="*/ 0 w 202"/>
                      <a:gd name="T35" fmla="*/ 0 h 383"/>
                      <a:gd name="T36" fmla="*/ 0 w 202"/>
                      <a:gd name="T37" fmla="*/ 0 h 383"/>
                      <a:gd name="T38" fmla="*/ 0 w 202"/>
                      <a:gd name="T39" fmla="*/ 0 h 383"/>
                      <a:gd name="T40" fmla="*/ 0 w 202"/>
                      <a:gd name="T41" fmla="*/ 0 h 383"/>
                      <a:gd name="T42" fmla="*/ 0 w 202"/>
                      <a:gd name="T43" fmla="*/ 0 h 383"/>
                      <a:gd name="T44" fmla="*/ 0 w 202"/>
                      <a:gd name="T45" fmla="*/ 0 h 383"/>
                      <a:gd name="T46" fmla="*/ 0 w 202"/>
                      <a:gd name="T47" fmla="*/ 0 h 383"/>
                      <a:gd name="T48" fmla="*/ 0 w 202"/>
                      <a:gd name="T49" fmla="*/ 0 h 383"/>
                      <a:gd name="T50" fmla="*/ 0 w 202"/>
                      <a:gd name="T51" fmla="*/ 0 h 383"/>
                      <a:gd name="T52" fmla="*/ 0 w 202"/>
                      <a:gd name="T53" fmla="*/ 0 h 383"/>
                      <a:gd name="T54" fmla="*/ 0 w 202"/>
                      <a:gd name="T55" fmla="*/ 0 h 383"/>
                      <a:gd name="T56" fmla="*/ 0 w 202"/>
                      <a:gd name="T57" fmla="*/ 0 h 383"/>
                      <a:gd name="T58" fmla="*/ 0 w 202"/>
                      <a:gd name="T59" fmla="*/ 0 h 383"/>
                      <a:gd name="T60" fmla="*/ 0 w 202"/>
                      <a:gd name="T61" fmla="*/ 0 h 383"/>
                      <a:gd name="T62" fmla="*/ 0 w 202"/>
                      <a:gd name="T63" fmla="*/ 0 h 383"/>
                      <a:gd name="T64" fmla="*/ 0 w 202"/>
                      <a:gd name="T65" fmla="*/ 0 h 383"/>
                      <a:gd name="T66" fmla="*/ 0 w 202"/>
                      <a:gd name="T67" fmla="*/ 0 h 383"/>
                      <a:gd name="T68" fmla="*/ 0 w 202"/>
                      <a:gd name="T69" fmla="*/ 0 h 383"/>
                      <a:gd name="T70" fmla="*/ 0 w 202"/>
                      <a:gd name="T71" fmla="*/ 0 h 383"/>
                      <a:gd name="T72" fmla="*/ 0 w 202"/>
                      <a:gd name="T73" fmla="*/ 0 h 383"/>
                      <a:gd name="T74" fmla="*/ 0 w 202"/>
                      <a:gd name="T75" fmla="*/ 0 h 383"/>
                      <a:gd name="T76" fmla="*/ 0 w 202"/>
                      <a:gd name="T77" fmla="*/ 0 h 383"/>
                      <a:gd name="T78" fmla="*/ 0 w 202"/>
                      <a:gd name="T79" fmla="*/ 0 h 383"/>
                      <a:gd name="T80" fmla="*/ 0 w 202"/>
                      <a:gd name="T81" fmla="*/ 0 h 383"/>
                      <a:gd name="T82" fmla="*/ 0 w 202"/>
                      <a:gd name="T83" fmla="*/ 0 h 383"/>
                      <a:gd name="T84" fmla="*/ 0 w 202"/>
                      <a:gd name="T85" fmla="*/ 0 h 383"/>
                      <a:gd name="T86" fmla="*/ 0 w 202"/>
                      <a:gd name="T87" fmla="*/ 0 h 383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202"/>
                      <a:gd name="T133" fmla="*/ 0 h 383"/>
                      <a:gd name="T134" fmla="*/ 202 w 202"/>
                      <a:gd name="T135" fmla="*/ 383 h 383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202" h="383">
                        <a:moveTo>
                          <a:pt x="109" y="6"/>
                        </a:moveTo>
                        <a:lnTo>
                          <a:pt x="104" y="13"/>
                        </a:lnTo>
                        <a:lnTo>
                          <a:pt x="101" y="20"/>
                        </a:lnTo>
                        <a:lnTo>
                          <a:pt x="98" y="27"/>
                        </a:lnTo>
                        <a:lnTo>
                          <a:pt x="96" y="34"/>
                        </a:lnTo>
                        <a:lnTo>
                          <a:pt x="94" y="42"/>
                        </a:lnTo>
                        <a:lnTo>
                          <a:pt x="90" y="49"/>
                        </a:lnTo>
                        <a:lnTo>
                          <a:pt x="88" y="56"/>
                        </a:lnTo>
                        <a:lnTo>
                          <a:pt x="85" y="63"/>
                        </a:lnTo>
                        <a:lnTo>
                          <a:pt x="82" y="69"/>
                        </a:lnTo>
                        <a:lnTo>
                          <a:pt x="79" y="76"/>
                        </a:lnTo>
                        <a:lnTo>
                          <a:pt x="77" y="82"/>
                        </a:lnTo>
                        <a:lnTo>
                          <a:pt x="75" y="88"/>
                        </a:lnTo>
                        <a:lnTo>
                          <a:pt x="72" y="95"/>
                        </a:lnTo>
                        <a:lnTo>
                          <a:pt x="70" y="101"/>
                        </a:lnTo>
                        <a:lnTo>
                          <a:pt x="68" y="108"/>
                        </a:lnTo>
                        <a:lnTo>
                          <a:pt x="65" y="114"/>
                        </a:lnTo>
                        <a:lnTo>
                          <a:pt x="63" y="121"/>
                        </a:lnTo>
                        <a:lnTo>
                          <a:pt x="61" y="126"/>
                        </a:lnTo>
                        <a:lnTo>
                          <a:pt x="58" y="133"/>
                        </a:lnTo>
                        <a:lnTo>
                          <a:pt x="56" y="139"/>
                        </a:lnTo>
                        <a:lnTo>
                          <a:pt x="53" y="145"/>
                        </a:lnTo>
                        <a:lnTo>
                          <a:pt x="52" y="152"/>
                        </a:lnTo>
                        <a:lnTo>
                          <a:pt x="50" y="157"/>
                        </a:lnTo>
                        <a:lnTo>
                          <a:pt x="49" y="164"/>
                        </a:lnTo>
                        <a:lnTo>
                          <a:pt x="46" y="170"/>
                        </a:lnTo>
                        <a:lnTo>
                          <a:pt x="45" y="175"/>
                        </a:lnTo>
                        <a:lnTo>
                          <a:pt x="43" y="180"/>
                        </a:lnTo>
                        <a:lnTo>
                          <a:pt x="42" y="186"/>
                        </a:lnTo>
                        <a:lnTo>
                          <a:pt x="39" y="192"/>
                        </a:lnTo>
                        <a:lnTo>
                          <a:pt x="38" y="198"/>
                        </a:lnTo>
                        <a:lnTo>
                          <a:pt x="37" y="204"/>
                        </a:lnTo>
                        <a:lnTo>
                          <a:pt x="36" y="210"/>
                        </a:lnTo>
                        <a:lnTo>
                          <a:pt x="33" y="215"/>
                        </a:lnTo>
                        <a:lnTo>
                          <a:pt x="32" y="221"/>
                        </a:lnTo>
                        <a:lnTo>
                          <a:pt x="31" y="226"/>
                        </a:lnTo>
                        <a:lnTo>
                          <a:pt x="28" y="232"/>
                        </a:lnTo>
                        <a:lnTo>
                          <a:pt x="28" y="237"/>
                        </a:lnTo>
                        <a:lnTo>
                          <a:pt x="26" y="243"/>
                        </a:lnTo>
                        <a:lnTo>
                          <a:pt x="25" y="248"/>
                        </a:lnTo>
                        <a:lnTo>
                          <a:pt x="23" y="253"/>
                        </a:lnTo>
                        <a:lnTo>
                          <a:pt x="21" y="259"/>
                        </a:lnTo>
                        <a:lnTo>
                          <a:pt x="20" y="264"/>
                        </a:lnTo>
                        <a:lnTo>
                          <a:pt x="20" y="269"/>
                        </a:lnTo>
                        <a:lnTo>
                          <a:pt x="18" y="275"/>
                        </a:lnTo>
                        <a:lnTo>
                          <a:pt x="18" y="281"/>
                        </a:lnTo>
                        <a:lnTo>
                          <a:pt x="15" y="286"/>
                        </a:lnTo>
                        <a:lnTo>
                          <a:pt x="15" y="291"/>
                        </a:lnTo>
                        <a:lnTo>
                          <a:pt x="14" y="297"/>
                        </a:lnTo>
                        <a:lnTo>
                          <a:pt x="13" y="302"/>
                        </a:lnTo>
                        <a:lnTo>
                          <a:pt x="12" y="307"/>
                        </a:lnTo>
                        <a:lnTo>
                          <a:pt x="11" y="312"/>
                        </a:lnTo>
                        <a:lnTo>
                          <a:pt x="11" y="319"/>
                        </a:lnTo>
                        <a:lnTo>
                          <a:pt x="8" y="324"/>
                        </a:lnTo>
                        <a:lnTo>
                          <a:pt x="7" y="329"/>
                        </a:lnTo>
                        <a:lnTo>
                          <a:pt x="7" y="334"/>
                        </a:lnTo>
                        <a:lnTo>
                          <a:pt x="7" y="340"/>
                        </a:lnTo>
                        <a:lnTo>
                          <a:pt x="5" y="345"/>
                        </a:lnTo>
                        <a:lnTo>
                          <a:pt x="5" y="350"/>
                        </a:lnTo>
                        <a:lnTo>
                          <a:pt x="5" y="356"/>
                        </a:lnTo>
                        <a:lnTo>
                          <a:pt x="4" y="362"/>
                        </a:lnTo>
                        <a:lnTo>
                          <a:pt x="2" y="367"/>
                        </a:lnTo>
                        <a:lnTo>
                          <a:pt x="2" y="372"/>
                        </a:lnTo>
                        <a:lnTo>
                          <a:pt x="1" y="378"/>
                        </a:lnTo>
                        <a:lnTo>
                          <a:pt x="0" y="383"/>
                        </a:lnTo>
                        <a:lnTo>
                          <a:pt x="93" y="383"/>
                        </a:lnTo>
                        <a:lnTo>
                          <a:pt x="93" y="378"/>
                        </a:lnTo>
                        <a:lnTo>
                          <a:pt x="94" y="372"/>
                        </a:lnTo>
                        <a:lnTo>
                          <a:pt x="94" y="367"/>
                        </a:lnTo>
                        <a:lnTo>
                          <a:pt x="95" y="362"/>
                        </a:lnTo>
                        <a:lnTo>
                          <a:pt x="96" y="357"/>
                        </a:lnTo>
                        <a:lnTo>
                          <a:pt x="96" y="351"/>
                        </a:lnTo>
                        <a:lnTo>
                          <a:pt x="98" y="347"/>
                        </a:lnTo>
                        <a:lnTo>
                          <a:pt x="98" y="342"/>
                        </a:lnTo>
                        <a:lnTo>
                          <a:pt x="100" y="336"/>
                        </a:lnTo>
                        <a:lnTo>
                          <a:pt x="101" y="331"/>
                        </a:lnTo>
                        <a:lnTo>
                          <a:pt x="101" y="325"/>
                        </a:lnTo>
                        <a:lnTo>
                          <a:pt x="103" y="321"/>
                        </a:lnTo>
                        <a:lnTo>
                          <a:pt x="104" y="315"/>
                        </a:lnTo>
                        <a:lnTo>
                          <a:pt x="107" y="310"/>
                        </a:lnTo>
                        <a:lnTo>
                          <a:pt x="107" y="304"/>
                        </a:lnTo>
                        <a:lnTo>
                          <a:pt x="109" y="299"/>
                        </a:lnTo>
                        <a:lnTo>
                          <a:pt x="109" y="293"/>
                        </a:lnTo>
                        <a:lnTo>
                          <a:pt x="112" y="288"/>
                        </a:lnTo>
                        <a:lnTo>
                          <a:pt x="113" y="284"/>
                        </a:lnTo>
                        <a:lnTo>
                          <a:pt x="114" y="278"/>
                        </a:lnTo>
                        <a:lnTo>
                          <a:pt x="116" y="272"/>
                        </a:lnTo>
                        <a:lnTo>
                          <a:pt x="117" y="266"/>
                        </a:lnTo>
                        <a:lnTo>
                          <a:pt x="119" y="261"/>
                        </a:lnTo>
                        <a:lnTo>
                          <a:pt x="121" y="255"/>
                        </a:lnTo>
                        <a:lnTo>
                          <a:pt x="122" y="249"/>
                        </a:lnTo>
                        <a:lnTo>
                          <a:pt x="125" y="243"/>
                        </a:lnTo>
                        <a:lnTo>
                          <a:pt x="126" y="237"/>
                        </a:lnTo>
                        <a:lnTo>
                          <a:pt x="127" y="233"/>
                        </a:lnTo>
                        <a:lnTo>
                          <a:pt x="129" y="227"/>
                        </a:lnTo>
                        <a:lnTo>
                          <a:pt x="132" y="221"/>
                        </a:lnTo>
                        <a:lnTo>
                          <a:pt x="133" y="215"/>
                        </a:lnTo>
                        <a:lnTo>
                          <a:pt x="134" y="209"/>
                        </a:lnTo>
                        <a:lnTo>
                          <a:pt x="136" y="203"/>
                        </a:lnTo>
                        <a:lnTo>
                          <a:pt x="138" y="197"/>
                        </a:lnTo>
                        <a:lnTo>
                          <a:pt x="140" y="190"/>
                        </a:lnTo>
                        <a:lnTo>
                          <a:pt x="142" y="185"/>
                        </a:lnTo>
                        <a:lnTo>
                          <a:pt x="144" y="178"/>
                        </a:lnTo>
                        <a:lnTo>
                          <a:pt x="145" y="172"/>
                        </a:lnTo>
                        <a:lnTo>
                          <a:pt x="147" y="166"/>
                        </a:lnTo>
                        <a:lnTo>
                          <a:pt x="150" y="160"/>
                        </a:lnTo>
                        <a:lnTo>
                          <a:pt x="152" y="154"/>
                        </a:lnTo>
                        <a:lnTo>
                          <a:pt x="153" y="147"/>
                        </a:lnTo>
                        <a:lnTo>
                          <a:pt x="155" y="141"/>
                        </a:lnTo>
                        <a:lnTo>
                          <a:pt x="158" y="134"/>
                        </a:lnTo>
                        <a:lnTo>
                          <a:pt x="159" y="128"/>
                        </a:lnTo>
                        <a:lnTo>
                          <a:pt x="163" y="121"/>
                        </a:lnTo>
                        <a:lnTo>
                          <a:pt x="164" y="116"/>
                        </a:lnTo>
                        <a:lnTo>
                          <a:pt x="166" y="109"/>
                        </a:lnTo>
                        <a:lnTo>
                          <a:pt x="168" y="103"/>
                        </a:lnTo>
                        <a:lnTo>
                          <a:pt x="171" y="96"/>
                        </a:lnTo>
                        <a:lnTo>
                          <a:pt x="172" y="89"/>
                        </a:lnTo>
                        <a:lnTo>
                          <a:pt x="174" y="83"/>
                        </a:lnTo>
                        <a:lnTo>
                          <a:pt x="177" y="76"/>
                        </a:lnTo>
                        <a:lnTo>
                          <a:pt x="179" y="70"/>
                        </a:lnTo>
                        <a:lnTo>
                          <a:pt x="182" y="63"/>
                        </a:lnTo>
                        <a:lnTo>
                          <a:pt x="184" y="56"/>
                        </a:lnTo>
                        <a:lnTo>
                          <a:pt x="185" y="49"/>
                        </a:lnTo>
                        <a:lnTo>
                          <a:pt x="187" y="43"/>
                        </a:lnTo>
                        <a:lnTo>
                          <a:pt x="190" y="36"/>
                        </a:lnTo>
                        <a:lnTo>
                          <a:pt x="192" y="29"/>
                        </a:lnTo>
                        <a:lnTo>
                          <a:pt x="195" y="21"/>
                        </a:lnTo>
                        <a:lnTo>
                          <a:pt x="197" y="15"/>
                        </a:lnTo>
                        <a:lnTo>
                          <a:pt x="198" y="7"/>
                        </a:lnTo>
                        <a:lnTo>
                          <a:pt x="202" y="0"/>
                        </a:lnTo>
                        <a:lnTo>
                          <a:pt x="109" y="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92" name="Freeform 87">
                    <a:extLst>
                      <a:ext uri="{FF2B5EF4-FFF2-40B4-BE49-F238E27FC236}">
                        <a16:creationId xmlns:a16="http://schemas.microsoft.com/office/drawing/2014/main" id="{251971D3-CC22-CD43-A4AC-527D59C25D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95" y="1837"/>
                    <a:ext cx="64" cy="124"/>
                  </a:xfrm>
                  <a:custGeom>
                    <a:avLst/>
                    <a:gdLst>
                      <a:gd name="T0" fmla="*/ 0 w 193"/>
                      <a:gd name="T1" fmla="*/ 0 h 372"/>
                      <a:gd name="T2" fmla="*/ 0 w 193"/>
                      <a:gd name="T3" fmla="*/ 0 h 372"/>
                      <a:gd name="T4" fmla="*/ 0 w 193"/>
                      <a:gd name="T5" fmla="*/ 0 h 372"/>
                      <a:gd name="T6" fmla="*/ 0 w 193"/>
                      <a:gd name="T7" fmla="*/ 0 h 372"/>
                      <a:gd name="T8" fmla="*/ 0 w 193"/>
                      <a:gd name="T9" fmla="*/ 0 h 372"/>
                      <a:gd name="T10" fmla="*/ 0 w 193"/>
                      <a:gd name="T11" fmla="*/ 0 h 372"/>
                      <a:gd name="T12" fmla="*/ 0 w 193"/>
                      <a:gd name="T13" fmla="*/ 0 h 372"/>
                      <a:gd name="T14" fmla="*/ 0 w 193"/>
                      <a:gd name="T15" fmla="*/ 0 h 372"/>
                      <a:gd name="T16" fmla="*/ 0 w 193"/>
                      <a:gd name="T17" fmla="*/ 0 h 372"/>
                      <a:gd name="T18" fmla="*/ 0 w 193"/>
                      <a:gd name="T19" fmla="*/ 0 h 372"/>
                      <a:gd name="T20" fmla="*/ 0 w 193"/>
                      <a:gd name="T21" fmla="*/ 0 h 372"/>
                      <a:gd name="T22" fmla="*/ 0 w 193"/>
                      <a:gd name="T23" fmla="*/ 0 h 372"/>
                      <a:gd name="T24" fmla="*/ 0 w 193"/>
                      <a:gd name="T25" fmla="*/ 0 h 372"/>
                      <a:gd name="T26" fmla="*/ 0 w 193"/>
                      <a:gd name="T27" fmla="*/ 0 h 372"/>
                      <a:gd name="T28" fmla="*/ 0 w 193"/>
                      <a:gd name="T29" fmla="*/ 0 h 372"/>
                      <a:gd name="T30" fmla="*/ 0 w 193"/>
                      <a:gd name="T31" fmla="*/ 0 h 372"/>
                      <a:gd name="T32" fmla="*/ 0 w 193"/>
                      <a:gd name="T33" fmla="*/ 0 h 372"/>
                      <a:gd name="T34" fmla="*/ 0 w 193"/>
                      <a:gd name="T35" fmla="*/ 0 h 372"/>
                      <a:gd name="T36" fmla="*/ 0 w 193"/>
                      <a:gd name="T37" fmla="*/ 0 h 372"/>
                      <a:gd name="T38" fmla="*/ 0 w 193"/>
                      <a:gd name="T39" fmla="*/ 0 h 372"/>
                      <a:gd name="T40" fmla="*/ 0 w 193"/>
                      <a:gd name="T41" fmla="*/ 0 h 372"/>
                      <a:gd name="T42" fmla="*/ 0 w 193"/>
                      <a:gd name="T43" fmla="*/ 0 h 372"/>
                      <a:gd name="T44" fmla="*/ 0 w 193"/>
                      <a:gd name="T45" fmla="*/ 0 h 372"/>
                      <a:gd name="T46" fmla="*/ 0 w 193"/>
                      <a:gd name="T47" fmla="*/ 0 h 372"/>
                      <a:gd name="T48" fmla="*/ 0 w 193"/>
                      <a:gd name="T49" fmla="*/ 0 h 372"/>
                      <a:gd name="T50" fmla="*/ 0 w 193"/>
                      <a:gd name="T51" fmla="*/ 0 h 372"/>
                      <a:gd name="T52" fmla="*/ 0 w 193"/>
                      <a:gd name="T53" fmla="*/ 0 h 372"/>
                      <a:gd name="T54" fmla="*/ 0 w 193"/>
                      <a:gd name="T55" fmla="*/ 0 h 372"/>
                      <a:gd name="T56" fmla="*/ 0 w 193"/>
                      <a:gd name="T57" fmla="*/ 0 h 372"/>
                      <a:gd name="T58" fmla="*/ 0 w 193"/>
                      <a:gd name="T59" fmla="*/ 0 h 372"/>
                      <a:gd name="T60" fmla="*/ 0 w 193"/>
                      <a:gd name="T61" fmla="*/ 0 h 372"/>
                      <a:gd name="T62" fmla="*/ 0 w 193"/>
                      <a:gd name="T63" fmla="*/ 0 h 372"/>
                      <a:gd name="T64" fmla="*/ 0 w 193"/>
                      <a:gd name="T65" fmla="*/ 0 h 372"/>
                      <a:gd name="T66" fmla="*/ 0 w 193"/>
                      <a:gd name="T67" fmla="*/ 0 h 372"/>
                      <a:gd name="T68" fmla="*/ 0 w 193"/>
                      <a:gd name="T69" fmla="*/ 0 h 372"/>
                      <a:gd name="T70" fmla="*/ 0 w 193"/>
                      <a:gd name="T71" fmla="*/ 0 h 372"/>
                      <a:gd name="T72" fmla="*/ 0 w 193"/>
                      <a:gd name="T73" fmla="*/ 0 h 372"/>
                      <a:gd name="T74" fmla="*/ 0 w 193"/>
                      <a:gd name="T75" fmla="*/ 0 h 372"/>
                      <a:gd name="T76" fmla="*/ 0 w 193"/>
                      <a:gd name="T77" fmla="*/ 0 h 372"/>
                      <a:gd name="T78" fmla="*/ 0 w 193"/>
                      <a:gd name="T79" fmla="*/ 0 h 372"/>
                      <a:gd name="T80" fmla="*/ 0 w 193"/>
                      <a:gd name="T81" fmla="*/ 0 h 372"/>
                      <a:gd name="T82" fmla="*/ 0 w 193"/>
                      <a:gd name="T83" fmla="*/ 0 h 372"/>
                      <a:gd name="T84" fmla="*/ 0 w 193"/>
                      <a:gd name="T85" fmla="*/ 0 h 372"/>
                      <a:gd name="T86" fmla="*/ 0 w 193"/>
                      <a:gd name="T87" fmla="*/ 0 h 37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93"/>
                      <a:gd name="T133" fmla="*/ 0 h 372"/>
                      <a:gd name="T134" fmla="*/ 193 w 193"/>
                      <a:gd name="T135" fmla="*/ 372 h 37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93" h="372">
                        <a:moveTo>
                          <a:pt x="74" y="0"/>
                        </a:moveTo>
                        <a:lnTo>
                          <a:pt x="0" y="49"/>
                        </a:lnTo>
                        <a:lnTo>
                          <a:pt x="3" y="54"/>
                        </a:lnTo>
                        <a:lnTo>
                          <a:pt x="5" y="60"/>
                        </a:lnTo>
                        <a:lnTo>
                          <a:pt x="9" y="66"/>
                        </a:lnTo>
                        <a:lnTo>
                          <a:pt x="11" y="72"/>
                        </a:lnTo>
                        <a:lnTo>
                          <a:pt x="15" y="76"/>
                        </a:lnTo>
                        <a:lnTo>
                          <a:pt x="17" y="82"/>
                        </a:lnTo>
                        <a:lnTo>
                          <a:pt x="21" y="88"/>
                        </a:lnTo>
                        <a:lnTo>
                          <a:pt x="23" y="94"/>
                        </a:lnTo>
                        <a:lnTo>
                          <a:pt x="25" y="99"/>
                        </a:lnTo>
                        <a:lnTo>
                          <a:pt x="28" y="104"/>
                        </a:lnTo>
                        <a:lnTo>
                          <a:pt x="30" y="110"/>
                        </a:lnTo>
                        <a:lnTo>
                          <a:pt x="34" y="114"/>
                        </a:lnTo>
                        <a:lnTo>
                          <a:pt x="36" y="120"/>
                        </a:lnTo>
                        <a:lnTo>
                          <a:pt x="38" y="126"/>
                        </a:lnTo>
                        <a:lnTo>
                          <a:pt x="41" y="131"/>
                        </a:lnTo>
                        <a:lnTo>
                          <a:pt x="43" y="137"/>
                        </a:lnTo>
                        <a:lnTo>
                          <a:pt x="45" y="142"/>
                        </a:lnTo>
                        <a:lnTo>
                          <a:pt x="48" y="148"/>
                        </a:lnTo>
                        <a:lnTo>
                          <a:pt x="50" y="152"/>
                        </a:lnTo>
                        <a:lnTo>
                          <a:pt x="53" y="157"/>
                        </a:lnTo>
                        <a:lnTo>
                          <a:pt x="54" y="162"/>
                        </a:lnTo>
                        <a:lnTo>
                          <a:pt x="56" y="168"/>
                        </a:lnTo>
                        <a:lnTo>
                          <a:pt x="59" y="173"/>
                        </a:lnTo>
                        <a:lnTo>
                          <a:pt x="61" y="178"/>
                        </a:lnTo>
                        <a:lnTo>
                          <a:pt x="63" y="183"/>
                        </a:lnTo>
                        <a:lnTo>
                          <a:pt x="64" y="188"/>
                        </a:lnTo>
                        <a:lnTo>
                          <a:pt x="66" y="194"/>
                        </a:lnTo>
                        <a:lnTo>
                          <a:pt x="68" y="199"/>
                        </a:lnTo>
                        <a:lnTo>
                          <a:pt x="70" y="203"/>
                        </a:lnTo>
                        <a:lnTo>
                          <a:pt x="72" y="209"/>
                        </a:lnTo>
                        <a:lnTo>
                          <a:pt x="74" y="214"/>
                        </a:lnTo>
                        <a:lnTo>
                          <a:pt x="76" y="220"/>
                        </a:lnTo>
                        <a:lnTo>
                          <a:pt x="78" y="225"/>
                        </a:lnTo>
                        <a:lnTo>
                          <a:pt x="79" y="230"/>
                        </a:lnTo>
                        <a:lnTo>
                          <a:pt x="80" y="234"/>
                        </a:lnTo>
                        <a:lnTo>
                          <a:pt x="81" y="239"/>
                        </a:lnTo>
                        <a:lnTo>
                          <a:pt x="83" y="244"/>
                        </a:lnTo>
                        <a:lnTo>
                          <a:pt x="85" y="248"/>
                        </a:lnTo>
                        <a:lnTo>
                          <a:pt x="86" y="253"/>
                        </a:lnTo>
                        <a:lnTo>
                          <a:pt x="87" y="259"/>
                        </a:lnTo>
                        <a:lnTo>
                          <a:pt x="89" y="264"/>
                        </a:lnTo>
                        <a:lnTo>
                          <a:pt x="89" y="269"/>
                        </a:lnTo>
                        <a:lnTo>
                          <a:pt x="92" y="273"/>
                        </a:lnTo>
                        <a:lnTo>
                          <a:pt x="92" y="278"/>
                        </a:lnTo>
                        <a:lnTo>
                          <a:pt x="93" y="283"/>
                        </a:lnTo>
                        <a:lnTo>
                          <a:pt x="94" y="288"/>
                        </a:lnTo>
                        <a:lnTo>
                          <a:pt x="95" y="292"/>
                        </a:lnTo>
                        <a:lnTo>
                          <a:pt x="97" y="297"/>
                        </a:lnTo>
                        <a:lnTo>
                          <a:pt x="97" y="302"/>
                        </a:lnTo>
                        <a:lnTo>
                          <a:pt x="98" y="307"/>
                        </a:lnTo>
                        <a:lnTo>
                          <a:pt x="99" y="311"/>
                        </a:lnTo>
                        <a:lnTo>
                          <a:pt x="99" y="316"/>
                        </a:lnTo>
                        <a:lnTo>
                          <a:pt x="100" y="320"/>
                        </a:lnTo>
                        <a:lnTo>
                          <a:pt x="101" y="324"/>
                        </a:lnTo>
                        <a:lnTo>
                          <a:pt x="101" y="329"/>
                        </a:lnTo>
                        <a:lnTo>
                          <a:pt x="102" y="335"/>
                        </a:lnTo>
                        <a:lnTo>
                          <a:pt x="102" y="339"/>
                        </a:lnTo>
                        <a:lnTo>
                          <a:pt x="104" y="343"/>
                        </a:lnTo>
                        <a:lnTo>
                          <a:pt x="104" y="348"/>
                        </a:lnTo>
                        <a:lnTo>
                          <a:pt x="104" y="353"/>
                        </a:lnTo>
                        <a:lnTo>
                          <a:pt x="105" y="358"/>
                        </a:lnTo>
                        <a:lnTo>
                          <a:pt x="105" y="362"/>
                        </a:lnTo>
                        <a:lnTo>
                          <a:pt x="106" y="367"/>
                        </a:lnTo>
                        <a:lnTo>
                          <a:pt x="106" y="372"/>
                        </a:lnTo>
                        <a:lnTo>
                          <a:pt x="193" y="366"/>
                        </a:lnTo>
                        <a:lnTo>
                          <a:pt x="191" y="360"/>
                        </a:lnTo>
                        <a:lnTo>
                          <a:pt x="191" y="355"/>
                        </a:lnTo>
                        <a:lnTo>
                          <a:pt x="190" y="349"/>
                        </a:lnTo>
                        <a:lnTo>
                          <a:pt x="190" y="345"/>
                        </a:lnTo>
                        <a:lnTo>
                          <a:pt x="190" y="340"/>
                        </a:lnTo>
                        <a:lnTo>
                          <a:pt x="189" y="334"/>
                        </a:lnTo>
                        <a:lnTo>
                          <a:pt x="188" y="329"/>
                        </a:lnTo>
                        <a:lnTo>
                          <a:pt x="188" y="323"/>
                        </a:lnTo>
                        <a:lnTo>
                          <a:pt x="188" y="317"/>
                        </a:lnTo>
                        <a:lnTo>
                          <a:pt x="186" y="313"/>
                        </a:lnTo>
                        <a:lnTo>
                          <a:pt x="186" y="307"/>
                        </a:lnTo>
                        <a:lnTo>
                          <a:pt x="186" y="302"/>
                        </a:lnTo>
                        <a:lnTo>
                          <a:pt x="183" y="297"/>
                        </a:lnTo>
                        <a:lnTo>
                          <a:pt x="182" y="291"/>
                        </a:lnTo>
                        <a:lnTo>
                          <a:pt x="182" y="286"/>
                        </a:lnTo>
                        <a:lnTo>
                          <a:pt x="182" y="282"/>
                        </a:lnTo>
                        <a:lnTo>
                          <a:pt x="180" y="276"/>
                        </a:lnTo>
                        <a:lnTo>
                          <a:pt x="180" y="269"/>
                        </a:lnTo>
                        <a:lnTo>
                          <a:pt x="177" y="264"/>
                        </a:lnTo>
                        <a:lnTo>
                          <a:pt x="177" y="259"/>
                        </a:lnTo>
                        <a:lnTo>
                          <a:pt x="175" y="253"/>
                        </a:lnTo>
                        <a:lnTo>
                          <a:pt x="174" y="247"/>
                        </a:lnTo>
                        <a:lnTo>
                          <a:pt x="172" y="241"/>
                        </a:lnTo>
                        <a:lnTo>
                          <a:pt x="171" y="235"/>
                        </a:lnTo>
                        <a:lnTo>
                          <a:pt x="170" y="231"/>
                        </a:lnTo>
                        <a:lnTo>
                          <a:pt x="168" y="225"/>
                        </a:lnTo>
                        <a:lnTo>
                          <a:pt x="167" y="219"/>
                        </a:lnTo>
                        <a:lnTo>
                          <a:pt x="165" y="214"/>
                        </a:lnTo>
                        <a:lnTo>
                          <a:pt x="163" y="208"/>
                        </a:lnTo>
                        <a:lnTo>
                          <a:pt x="162" y="203"/>
                        </a:lnTo>
                        <a:lnTo>
                          <a:pt x="159" y="197"/>
                        </a:lnTo>
                        <a:lnTo>
                          <a:pt x="158" y="192"/>
                        </a:lnTo>
                        <a:lnTo>
                          <a:pt x="156" y="186"/>
                        </a:lnTo>
                        <a:lnTo>
                          <a:pt x="155" y="180"/>
                        </a:lnTo>
                        <a:lnTo>
                          <a:pt x="152" y="175"/>
                        </a:lnTo>
                        <a:lnTo>
                          <a:pt x="150" y="169"/>
                        </a:lnTo>
                        <a:lnTo>
                          <a:pt x="148" y="163"/>
                        </a:lnTo>
                        <a:lnTo>
                          <a:pt x="146" y="157"/>
                        </a:lnTo>
                        <a:lnTo>
                          <a:pt x="144" y="152"/>
                        </a:lnTo>
                        <a:lnTo>
                          <a:pt x="142" y="145"/>
                        </a:lnTo>
                        <a:lnTo>
                          <a:pt x="139" y="139"/>
                        </a:lnTo>
                        <a:lnTo>
                          <a:pt x="137" y="135"/>
                        </a:lnTo>
                        <a:lnTo>
                          <a:pt x="134" y="127"/>
                        </a:lnTo>
                        <a:lnTo>
                          <a:pt x="132" y="121"/>
                        </a:lnTo>
                        <a:lnTo>
                          <a:pt x="130" y="116"/>
                        </a:lnTo>
                        <a:lnTo>
                          <a:pt x="127" y="110"/>
                        </a:lnTo>
                        <a:lnTo>
                          <a:pt x="125" y="104"/>
                        </a:lnTo>
                        <a:lnTo>
                          <a:pt x="123" y="99"/>
                        </a:lnTo>
                        <a:lnTo>
                          <a:pt x="119" y="92"/>
                        </a:lnTo>
                        <a:lnTo>
                          <a:pt x="117" y="86"/>
                        </a:lnTo>
                        <a:lnTo>
                          <a:pt x="114" y="80"/>
                        </a:lnTo>
                        <a:lnTo>
                          <a:pt x="111" y="74"/>
                        </a:lnTo>
                        <a:lnTo>
                          <a:pt x="108" y="68"/>
                        </a:lnTo>
                        <a:lnTo>
                          <a:pt x="105" y="62"/>
                        </a:lnTo>
                        <a:lnTo>
                          <a:pt x="102" y="56"/>
                        </a:lnTo>
                        <a:lnTo>
                          <a:pt x="99" y="50"/>
                        </a:lnTo>
                        <a:lnTo>
                          <a:pt x="97" y="43"/>
                        </a:lnTo>
                        <a:lnTo>
                          <a:pt x="93" y="37"/>
                        </a:lnTo>
                        <a:lnTo>
                          <a:pt x="89" y="31"/>
                        </a:lnTo>
                        <a:lnTo>
                          <a:pt x="86" y="25"/>
                        </a:lnTo>
                        <a:lnTo>
                          <a:pt x="83" y="18"/>
                        </a:lnTo>
                        <a:lnTo>
                          <a:pt x="80" y="12"/>
                        </a:lnTo>
                        <a:lnTo>
                          <a:pt x="76" y="5"/>
                        </a:lnTo>
                        <a:lnTo>
                          <a:pt x="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93" name="Freeform 88">
                    <a:extLst>
                      <a:ext uri="{FF2B5EF4-FFF2-40B4-BE49-F238E27FC236}">
                        <a16:creationId xmlns:a16="http://schemas.microsoft.com/office/drawing/2014/main" id="{86D12498-316B-CB42-A17D-18386365DF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1" y="1875"/>
                    <a:ext cx="25" cy="26"/>
                  </a:xfrm>
                  <a:custGeom>
                    <a:avLst/>
                    <a:gdLst>
                      <a:gd name="T0" fmla="*/ 0 w 77"/>
                      <a:gd name="T1" fmla="*/ 0 h 79"/>
                      <a:gd name="T2" fmla="*/ 0 w 77"/>
                      <a:gd name="T3" fmla="*/ 0 h 79"/>
                      <a:gd name="T4" fmla="*/ 0 w 77"/>
                      <a:gd name="T5" fmla="*/ 0 h 79"/>
                      <a:gd name="T6" fmla="*/ 0 w 77"/>
                      <a:gd name="T7" fmla="*/ 0 h 79"/>
                      <a:gd name="T8" fmla="*/ 0 w 77"/>
                      <a:gd name="T9" fmla="*/ 0 h 79"/>
                      <a:gd name="T10" fmla="*/ 0 w 77"/>
                      <a:gd name="T11" fmla="*/ 0 h 79"/>
                      <a:gd name="T12" fmla="*/ 0 w 77"/>
                      <a:gd name="T13" fmla="*/ 0 h 79"/>
                      <a:gd name="T14" fmla="*/ 0 w 77"/>
                      <a:gd name="T15" fmla="*/ 0 h 79"/>
                      <a:gd name="T16" fmla="*/ 0 w 77"/>
                      <a:gd name="T17" fmla="*/ 0 h 79"/>
                      <a:gd name="T18" fmla="*/ 0 w 77"/>
                      <a:gd name="T19" fmla="*/ 0 h 79"/>
                      <a:gd name="T20" fmla="*/ 0 w 77"/>
                      <a:gd name="T21" fmla="*/ 0 h 79"/>
                      <a:gd name="T22" fmla="*/ 0 w 77"/>
                      <a:gd name="T23" fmla="*/ 0 h 79"/>
                      <a:gd name="T24" fmla="*/ 0 w 77"/>
                      <a:gd name="T25" fmla="*/ 0 h 79"/>
                      <a:gd name="T26" fmla="*/ 0 w 77"/>
                      <a:gd name="T27" fmla="*/ 0 h 79"/>
                      <a:gd name="T28" fmla="*/ 0 w 77"/>
                      <a:gd name="T29" fmla="*/ 0 h 79"/>
                      <a:gd name="T30" fmla="*/ 0 w 77"/>
                      <a:gd name="T31" fmla="*/ 0 h 79"/>
                      <a:gd name="T32" fmla="*/ 0 w 77"/>
                      <a:gd name="T33" fmla="*/ 0 h 79"/>
                      <a:gd name="T34" fmla="*/ 0 w 77"/>
                      <a:gd name="T35" fmla="*/ 0 h 79"/>
                      <a:gd name="T36" fmla="*/ 0 w 77"/>
                      <a:gd name="T37" fmla="*/ 0 h 79"/>
                      <a:gd name="T38" fmla="*/ 0 w 77"/>
                      <a:gd name="T39" fmla="*/ 0 h 79"/>
                      <a:gd name="T40" fmla="*/ 0 w 77"/>
                      <a:gd name="T41" fmla="*/ 0 h 79"/>
                      <a:gd name="T42" fmla="*/ 0 w 77"/>
                      <a:gd name="T43" fmla="*/ 0 h 79"/>
                      <a:gd name="T44" fmla="*/ 0 w 77"/>
                      <a:gd name="T45" fmla="*/ 0 h 79"/>
                      <a:gd name="T46" fmla="*/ 0 w 77"/>
                      <a:gd name="T47" fmla="*/ 0 h 79"/>
                      <a:gd name="T48" fmla="*/ 0 w 77"/>
                      <a:gd name="T49" fmla="*/ 0 h 79"/>
                      <a:gd name="T50" fmla="*/ 0 w 77"/>
                      <a:gd name="T51" fmla="*/ 0 h 79"/>
                      <a:gd name="T52" fmla="*/ 0 w 77"/>
                      <a:gd name="T53" fmla="*/ 0 h 79"/>
                      <a:gd name="T54" fmla="*/ 0 w 77"/>
                      <a:gd name="T55" fmla="*/ 0 h 79"/>
                      <a:gd name="T56" fmla="*/ 0 w 77"/>
                      <a:gd name="T57" fmla="*/ 0 h 79"/>
                      <a:gd name="T58" fmla="*/ 0 w 77"/>
                      <a:gd name="T59" fmla="*/ 0 h 79"/>
                      <a:gd name="T60" fmla="*/ 0 w 77"/>
                      <a:gd name="T61" fmla="*/ 0 h 79"/>
                      <a:gd name="T62" fmla="*/ 0 w 77"/>
                      <a:gd name="T63" fmla="*/ 0 h 79"/>
                      <a:gd name="T64" fmla="*/ 0 w 77"/>
                      <a:gd name="T65" fmla="*/ 0 h 7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9"/>
                      <a:gd name="T101" fmla="*/ 77 w 77"/>
                      <a:gd name="T102" fmla="*/ 79 h 7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9">
                        <a:moveTo>
                          <a:pt x="38" y="79"/>
                        </a:moveTo>
                        <a:lnTo>
                          <a:pt x="41" y="78"/>
                        </a:lnTo>
                        <a:lnTo>
                          <a:pt x="45" y="78"/>
                        </a:lnTo>
                        <a:lnTo>
                          <a:pt x="49" y="76"/>
                        </a:lnTo>
                        <a:lnTo>
                          <a:pt x="53" y="75"/>
                        </a:lnTo>
                        <a:lnTo>
                          <a:pt x="57" y="73"/>
                        </a:lnTo>
                        <a:lnTo>
                          <a:pt x="59" y="72"/>
                        </a:lnTo>
                        <a:lnTo>
                          <a:pt x="63" y="69"/>
                        </a:lnTo>
                        <a:lnTo>
                          <a:pt x="65" y="67"/>
                        </a:lnTo>
                        <a:lnTo>
                          <a:pt x="67" y="63"/>
                        </a:lnTo>
                        <a:lnTo>
                          <a:pt x="70" y="61"/>
                        </a:lnTo>
                        <a:lnTo>
                          <a:pt x="72" y="57"/>
                        </a:lnTo>
                        <a:lnTo>
                          <a:pt x="74" y="55"/>
                        </a:lnTo>
                        <a:lnTo>
                          <a:pt x="74" y="51"/>
                        </a:lnTo>
                        <a:lnTo>
                          <a:pt x="77" y="47"/>
                        </a:lnTo>
                        <a:lnTo>
                          <a:pt x="77" y="43"/>
                        </a:lnTo>
                        <a:lnTo>
                          <a:pt x="77" y="40"/>
                        </a:lnTo>
                        <a:lnTo>
                          <a:pt x="77" y="36"/>
                        </a:lnTo>
                        <a:lnTo>
                          <a:pt x="77" y="31"/>
                        </a:lnTo>
                        <a:lnTo>
                          <a:pt x="74" y="28"/>
                        </a:lnTo>
                        <a:lnTo>
                          <a:pt x="74" y="24"/>
                        </a:lnTo>
                        <a:lnTo>
                          <a:pt x="72" y="21"/>
                        </a:lnTo>
                        <a:lnTo>
                          <a:pt x="70" y="18"/>
                        </a:lnTo>
                        <a:lnTo>
                          <a:pt x="67" y="15"/>
                        </a:lnTo>
                        <a:lnTo>
                          <a:pt x="65" y="12"/>
                        </a:lnTo>
                        <a:lnTo>
                          <a:pt x="63" y="10"/>
                        </a:lnTo>
                        <a:lnTo>
                          <a:pt x="59" y="7"/>
                        </a:lnTo>
                        <a:lnTo>
                          <a:pt x="57" y="5"/>
                        </a:lnTo>
                        <a:lnTo>
                          <a:pt x="53" y="3"/>
                        </a:lnTo>
                        <a:lnTo>
                          <a:pt x="49" y="3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6" y="3"/>
                        </a:lnTo>
                        <a:lnTo>
                          <a:pt x="22" y="3"/>
                        </a:lnTo>
                        <a:lnTo>
                          <a:pt x="19" y="5"/>
                        </a:lnTo>
                        <a:lnTo>
                          <a:pt x="16" y="7"/>
                        </a:lnTo>
                        <a:lnTo>
                          <a:pt x="14" y="10"/>
                        </a:lnTo>
                        <a:lnTo>
                          <a:pt x="11" y="12"/>
                        </a:lnTo>
                        <a:lnTo>
                          <a:pt x="8" y="15"/>
                        </a:lnTo>
                        <a:lnTo>
                          <a:pt x="6" y="18"/>
                        </a:lnTo>
                        <a:lnTo>
                          <a:pt x="3" y="21"/>
                        </a:lnTo>
                        <a:lnTo>
                          <a:pt x="3" y="24"/>
                        </a:lnTo>
                        <a:lnTo>
                          <a:pt x="1" y="28"/>
                        </a:lnTo>
                        <a:lnTo>
                          <a:pt x="1" y="31"/>
                        </a:lnTo>
                        <a:lnTo>
                          <a:pt x="0" y="36"/>
                        </a:lnTo>
                        <a:lnTo>
                          <a:pt x="0" y="40"/>
                        </a:lnTo>
                        <a:lnTo>
                          <a:pt x="0" y="43"/>
                        </a:lnTo>
                        <a:lnTo>
                          <a:pt x="1" y="47"/>
                        </a:lnTo>
                        <a:lnTo>
                          <a:pt x="1" y="51"/>
                        </a:lnTo>
                        <a:lnTo>
                          <a:pt x="3" y="55"/>
                        </a:lnTo>
                        <a:lnTo>
                          <a:pt x="3" y="57"/>
                        </a:lnTo>
                        <a:lnTo>
                          <a:pt x="6" y="61"/>
                        </a:lnTo>
                        <a:lnTo>
                          <a:pt x="8" y="63"/>
                        </a:lnTo>
                        <a:lnTo>
                          <a:pt x="11" y="67"/>
                        </a:lnTo>
                        <a:lnTo>
                          <a:pt x="14" y="69"/>
                        </a:lnTo>
                        <a:lnTo>
                          <a:pt x="16" y="72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6"/>
                        </a:lnTo>
                        <a:lnTo>
                          <a:pt x="29" y="78"/>
                        </a:lnTo>
                        <a:lnTo>
                          <a:pt x="34" y="78"/>
                        </a:lnTo>
                        <a:lnTo>
                          <a:pt x="38" y="7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94" name="Freeform 89">
                    <a:extLst>
                      <a:ext uri="{FF2B5EF4-FFF2-40B4-BE49-F238E27FC236}">
                        <a16:creationId xmlns:a16="http://schemas.microsoft.com/office/drawing/2014/main" id="{ECA49EA8-D8F4-E34D-9827-E3972C3BAE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12" y="1877"/>
                    <a:ext cx="26" cy="25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8" y="77"/>
                        </a:moveTo>
                        <a:lnTo>
                          <a:pt x="43" y="76"/>
                        </a:lnTo>
                        <a:lnTo>
                          <a:pt x="46" y="76"/>
                        </a:lnTo>
                        <a:lnTo>
                          <a:pt x="50" y="75"/>
                        </a:lnTo>
                        <a:lnTo>
                          <a:pt x="53" y="74"/>
                        </a:lnTo>
                        <a:lnTo>
                          <a:pt x="56" y="71"/>
                        </a:lnTo>
                        <a:lnTo>
                          <a:pt x="59" y="70"/>
                        </a:lnTo>
                        <a:lnTo>
                          <a:pt x="63" y="68"/>
                        </a:lnTo>
                        <a:lnTo>
                          <a:pt x="67" y="65"/>
                        </a:lnTo>
                        <a:lnTo>
                          <a:pt x="69" y="62"/>
                        </a:lnTo>
                        <a:lnTo>
                          <a:pt x="71" y="59"/>
                        </a:lnTo>
                        <a:lnTo>
                          <a:pt x="72" y="56"/>
                        </a:lnTo>
                        <a:lnTo>
                          <a:pt x="74" y="54"/>
                        </a:lnTo>
                        <a:lnTo>
                          <a:pt x="75" y="49"/>
                        </a:lnTo>
                        <a:lnTo>
                          <a:pt x="76" y="46"/>
                        </a:lnTo>
                        <a:lnTo>
                          <a:pt x="77" y="42"/>
                        </a:lnTo>
                        <a:lnTo>
                          <a:pt x="77" y="38"/>
                        </a:lnTo>
                        <a:lnTo>
                          <a:pt x="77" y="33"/>
                        </a:lnTo>
                        <a:lnTo>
                          <a:pt x="76" y="31"/>
                        </a:lnTo>
                        <a:lnTo>
                          <a:pt x="75" y="26"/>
                        </a:lnTo>
                        <a:lnTo>
                          <a:pt x="74" y="23"/>
                        </a:lnTo>
                        <a:lnTo>
                          <a:pt x="72" y="19"/>
                        </a:lnTo>
                        <a:lnTo>
                          <a:pt x="71" y="16"/>
                        </a:lnTo>
                        <a:lnTo>
                          <a:pt x="69" y="13"/>
                        </a:lnTo>
                        <a:lnTo>
                          <a:pt x="67" y="11"/>
                        </a:lnTo>
                        <a:lnTo>
                          <a:pt x="63" y="8"/>
                        </a:lnTo>
                        <a:lnTo>
                          <a:pt x="59" y="6"/>
                        </a:lnTo>
                        <a:lnTo>
                          <a:pt x="56" y="5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3" y="2"/>
                        </a:lnTo>
                        <a:lnTo>
                          <a:pt x="20" y="5"/>
                        </a:lnTo>
                        <a:lnTo>
                          <a:pt x="17" y="6"/>
                        </a:lnTo>
                        <a:lnTo>
                          <a:pt x="13" y="8"/>
                        </a:lnTo>
                        <a:lnTo>
                          <a:pt x="11" y="11"/>
                        </a:lnTo>
                        <a:lnTo>
                          <a:pt x="8" y="13"/>
                        </a:lnTo>
                        <a:lnTo>
                          <a:pt x="6" y="16"/>
                        </a:lnTo>
                        <a:lnTo>
                          <a:pt x="5" y="19"/>
                        </a:lnTo>
                        <a:lnTo>
                          <a:pt x="2" y="23"/>
                        </a:lnTo>
                        <a:lnTo>
                          <a:pt x="1" y="26"/>
                        </a:lnTo>
                        <a:lnTo>
                          <a:pt x="0" y="31"/>
                        </a:lnTo>
                        <a:lnTo>
                          <a:pt x="0" y="33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49"/>
                        </a:lnTo>
                        <a:lnTo>
                          <a:pt x="2" y="54"/>
                        </a:lnTo>
                        <a:lnTo>
                          <a:pt x="5" y="56"/>
                        </a:lnTo>
                        <a:lnTo>
                          <a:pt x="6" y="59"/>
                        </a:lnTo>
                        <a:lnTo>
                          <a:pt x="8" y="62"/>
                        </a:lnTo>
                        <a:lnTo>
                          <a:pt x="11" y="65"/>
                        </a:lnTo>
                        <a:lnTo>
                          <a:pt x="13" y="68"/>
                        </a:lnTo>
                        <a:lnTo>
                          <a:pt x="17" y="70"/>
                        </a:lnTo>
                        <a:lnTo>
                          <a:pt x="20" y="71"/>
                        </a:lnTo>
                        <a:lnTo>
                          <a:pt x="23" y="74"/>
                        </a:lnTo>
                        <a:lnTo>
                          <a:pt x="26" y="75"/>
                        </a:lnTo>
                        <a:lnTo>
                          <a:pt x="31" y="76"/>
                        </a:lnTo>
                        <a:lnTo>
                          <a:pt x="34" y="76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95" name="Freeform 90">
                    <a:extLst>
                      <a:ext uri="{FF2B5EF4-FFF2-40B4-BE49-F238E27FC236}">
                        <a16:creationId xmlns:a16="http://schemas.microsoft.com/office/drawing/2014/main" id="{58AD1679-D296-C345-8B71-CD07A9ECD7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61" y="1876"/>
                    <a:ext cx="26" cy="26"/>
                  </a:xfrm>
                  <a:custGeom>
                    <a:avLst/>
                    <a:gdLst>
                      <a:gd name="T0" fmla="*/ 0 w 78"/>
                      <a:gd name="T1" fmla="*/ 0 h 77"/>
                      <a:gd name="T2" fmla="*/ 0 w 78"/>
                      <a:gd name="T3" fmla="*/ 0 h 77"/>
                      <a:gd name="T4" fmla="*/ 0 w 78"/>
                      <a:gd name="T5" fmla="*/ 0 h 77"/>
                      <a:gd name="T6" fmla="*/ 0 w 78"/>
                      <a:gd name="T7" fmla="*/ 0 h 77"/>
                      <a:gd name="T8" fmla="*/ 0 w 78"/>
                      <a:gd name="T9" fmla="*/ 0 h 77"/>
                      <a:gd name="T10" fmla="*/ 0 w 78"/>
                      <a:gd name="T11" fmla="*/ 0 h 77"/>
                      <a:gd name="T12" fmla="*/ 0 w 78"/>
                      <a:gd name="T13" fmla="*/ 0 h 77"/>
                      <a:gd name="T14" fmla="*/ 0 w 78"/>
                      <a:gd name="T15" fmla="*/ 0 h 77"/>
                      <a:gd name="T16" fmla="*/ 0 w 78"/>
                      <a:gd name="T17" fmla="*/ 0 h 77"/>
                      <a:gd name="T18" fmla="*/ 0 w 78"/>
                      <a:gd name="T19" fmla="*/ 0 h 77"/>
                      <a:gd name="T20" fmla="*/ 0 w 78"/>
                      <a:gd name="T21" fmla="*/ 0 h 77"/>
                      <a:gd name="T22" fmla="*/ 0 w 78"/>
                      <a:gd name="T23" fmla="*/ 0 h 77"/>
                      <a:gd name="T24" fmla="*/ 0 w 78"/>
                      <a:gd name="T25" fmla="*/ 0 h 77"/>
                      <a:gd name="T26" fmla="*/ 0 w 78"/>
                      <a:gd name="T27" fmla="*/ 0 h 77"/>
                      <a:gd name="T28" fmla="*/ 0 w 78"/>
                      <a:gd name="T29" fmla="*/ 0 h 77"/>
                      <a:gd name="T30" fmla="*/ 0 w 78"/>
                      <a:gd name="T31" fmla="*/ 0 h 77"/>
                      <a:gd name="T32" fmla="*/ 0 w 78"/>
                      <a:gd name="T33" fmla="*/ 0 h 77"/>
                      <a:gd name="T34" fmla="*/ 0 w 78"/>
                      <a:gd name="T35" fmla="*/ 0 h 77"/>
                      <a:gd name="T36" fmla="*/ 0 w 78"/>
                      <a:gd name="T37" fmla="*/ 0 h 77"/>
                      <a:gd name="T38" fmla="*/ 0 w 78"/>
                      <a:gd name="T39" fmla="*/ 0 h 77"/>
                      <a:gd name="T40" fmla="*/ 0 w 78"/>
                      <a:gd name="T41" fmla="*/ 0 h 77"/>
                      <a:gd name="T42" fmla="*/ 0 w 78"/>
                      <a:gd name="T43" fmla="*/ 0 h 77"/>
                      <a:gd name="T44" fmla="*/ 0 w 78"/>
                      <a:gd name="T45" fmla="*/ 0 h 77"/>
                      <a:gd name="T46" fmla="*/ 0 w 78"/>
                      <a:gd name="T47" fmla="*/ 0 h 77"/>
                      <a:gd name="T48" fmla="*/ 0 w 78"/>
                      <a:gd name="T49" fmla="*/ 0 h 77"/>
                      <a:gd name="T50" fmla="*/ 0 w 78"/>
                      <a:gd name="T51" fmla="*/ 0 h 77"/>
                      <a:gd name="T52" fmla="*/ 0 w 78"/>
                      <a:gd name="T53" fmla="*/ 0 h 77"/>
                      <a:gd name="T54" fmla="*/ 0 w 78"/>
                      <a:gd name="T55" fmla="*/ 0 h 77"/>
                      <a:gd name="T56" fmla="*/ 0 w 78"/>
                      <a:gd name="T57" fmla="*/ 0 h 77"/>
                      <a:gd name="T58" fmla="*/ 0 w 78"/>
                      <a:gd name="T59" fmla="*/ 0 h 77"/>
                      <a:gd name="T60" fmla="*/ 0 w 78"/>
                      <a:gd name="T61" fmla="*/ 0 h 77"/>
                      <a:gd name="T62" fmla="*/ 0 w 78"/>
                      <a:gd name="T63" fmla="*/ 0 h 77"/>
                      <a:gd name="T64" fmla="*/ 0 w 78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7"/>
                      <a:gd name="T101" fmla="*/ 78 w 78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7">
                        <a:moveTo>
                          <a:pt x="41" y="77"/>
                        </a:moveTo>
                        <a:lnTo>
                          <a:pt x="43" y="76"/>
                        </a:lnTo>
                        <a:lnTo>
                          <a:pt x="48" y="76"/>
                        </a:lnTo>
                        <a:lnTo>
                          <a:pt x="51" y="75"/>
                        </a:lnTo>
                        <a:lnTo>
                          <a:pt x="55" y="73"/>
                        </a:lnTo>
                        <a:lnTo>
                          <a:pt x="57" y="71"/>
                        </a:lnTo>
                        <a:lnTo>
                          <a:pt x="61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9" y="61"/>
                        </a:lnTo>
                        <a:lnTo>
                          <a:pt x="71" y="59"/>
                        </a:lnTo>
                        <a:lnTo>
                          <a:pt x="74" y="56"/>
                        </a:lnTo>
                        <a:lnTo>
                          <a:pt x="75" y="53"/>
                        </a:lnTo>
                        <a:lnTo>
                          <a:pt x="76" y="48"/>
                        </a:lnTo>
                        <a:lnTo>
                          <a:pt x="77" y="45"/>
                        </a:lnTo>
                        <a:lnTo>
                          <a:pt x="78" y="41"/>
                        </a:lnTo>
                        <a:lnTo>
                          <a:pt x="78" y="38"/>
                        </a:lnTo>
                        <a:lnTo>
                          <a:pt x="78" y="34"/>
                        </a:lnTo>
                        <a:lnTo>
                          <a:pt x="77" y="31"/>
                        </a:lnTo>
                        <a:lnTo>
                          <a:pt x="76" y="26"/>
                        </a:lnTo>
                        <a:lnTo>
                          <a:pt x="75" y="22"/>
                        </a:lnTo>
                        <a:lnTo>
                          <a:pt x="74" y="19"/>
                        </a:lnTo>
                        <a:lnTo>
                          <a:pt x="71" y="15"/>
                        </a:lnTo>
                        <a:lnTo>
                          <a:pt x="69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1" y="4"/>
                        </a:lnTo>
                        <a:lnTo>
                          <a:pt x="57" y="3"/>
                        </a:lnTo>
                        <a:lnTo>
                          <a:pt x="55" y="2"/>
                        </a:lnTo>
                        <a:lnTo>
                          <a:pt x="51" y="0"/>
                        </a:lnTo>
                        <a:lnTo>
                          <a:pt x="48" y="0"/>
                        </a:lnTo>
                        <a:lnTo>
                          <a:pt x="43" y="0"/>
                        </a:lnTo>
                        <a:lnTo>
                          <a:pt x="41" y="0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7" y="0"/>
                        </a:lnTo>
                        <a:lnTo>
                          <a:pt x="25" y="2"/>
                        </a:lnTo>
                        <a:lnTo>
                          <a:pt x="20" y="3"/>
                        </a:lnTo>
                        <a:lnTo>
                          <a:pt x="18" y="4"/>
                        </a:lnTo>
                        <a:lnTo>
                          <a:pt x="16" y="7"/>
                        </a:lnTo>
                        <a:lnTo>
                          <a:pt x="13" y="10"/>
                        </a:lnTo>
                        <a:lnTo>
                          <a:pt x="10" y="13"/>
                        </a:lnTo>
                        <a:lnTo>
                          <a:pt x="7" y="15"/>
                        </a:lnTo>
                        <a:lnTo>
                          <a:pt x="5" y="19"/>
                        </a:lnTo>
                        <a:lnTo>
                          <a:pt x="4" y="22"/>
                        </a:lnTo>
                        <a:lnTo>
                          <a:pt x="3" y="26"/>
                        </a:lnTo>
                        <a:lnTo>
                          <a:pt x="1" y="31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1" y="45"/>
                        </a:lnTo>
                        <a:lnTo>
                          <a:pt x="3" y="48"/>
                        </a:lnTo>
                        <a:lnTo>
                          <a:pt x="4" y="53"/>
                        </a:lnTo>
                        <a:lnTo>
                          <a:pt x="5" y="56"/>
                        </a:lnTo>
                        <a:lnTo>
                          <a:pt x="7" y="59"/>
                        </a:lnTo>
                        <a:lnTo>
                          <a:pt x="10" y="61"/>
                        </a:lnTo>
                        <a:lnTo>
                          <a:pt x="13" y="65"/>
                        </a:lnTo>
                        <a:lnTo>
                          <a:pt x="16" y="67"/>
                        </a:lnTo>
                        <a:lnTo>
                          <a:pt x="18" y="70"/>
                        </a:lnTo>
                        <a:lnTo>
                          <a:pt x="20" y="71"/>
                        </a:lnTo>
                        <a:lnTo>
                          <a:pt x="25" y="73"/>
                        </a:lnTo>
                        <a:lnTo>
                          <a:pt x="27" y="75"/>
                        </a:lnTo>
                        <a:lnTo>
                          <a:pt x="31" y="76"/>
                        </a:lnTo>
                        <a:lnTo>
                          <a:pt x="36" y="76"/>
                        </a:lnTo>
                        <a:lnTo>
                          <a:pt x="41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96" name="Freeform 91">
                    <a:extLst>
                      <a:ext uri="{FF2B5EF4-FFF2-40B4-BE49-F238E27FC236}">
                        <a16:creationId xmlns:a16="http://schemas.microsoft.com/office/drawing/2014/main" id="{F27EED5E-0F25-054F-8187-BE24955766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11" y="1877"/>
                    <a:ext cx="26" cy="26"/>
                  </a:xfrm>
                  <a:custGeom>
                    <a:avLst/>
                    <a:gdLst>
                      <a:gd name="T0" fmla="*/ 0 w 76"/>
                      <a:gd name="T1" fmla="*/ 0 h 78"/>
                      <a:gd name="T2" fmla="*/ 0 w 76"/>
                      <a:gd name="T3" fmla="*/ 0 h 78"/>
                      <a:gd name="T4" fmla="*/ 0 w 76"/>
                      <a:gd name="T5" fmla="*/ 0 h 78"/>
                      <a:gd name="T6" fmla="*/ 0 w 76"/>
                      <a:gd name="T7" fmla="*/ 0 h 78"/>
                      <a:gd name="T8" fmla="*/ 0 w 76"/>
                      <a:gd name="T9" fmla="*/ 0 h 78"/>
                      <a:gd name="T10" fmla="*/ 0 w 76"/>
                      <a:gd name="T11" fmla="*/ 0 h 78"/>
                      <a:gd name="T12" fmla="*/ 0 w 76"/>
                      <a:gd name="T13" fmla="*/ 0 h 78"/>
                      <a:gd name="T14" fmla="*/ 0 w 76"/>
                      <a:gd name="T15" fmla="*/ 0 h 78"/>
                      <a:gd name="T16" fmla="*/ 0 w 76"/>
                      <a:gd name="T17" fmla="*/ 0 h 78"/>
                      <a:gd name="T18" fmla="*/ 0 w 76"/>
                      <a:gd name="T19" fmla="*/ 0 h 78"/>
                      <a:gd name="T20" fmla="*/ 0 w 76"/>
                      <a:gd name="T21" fmla="*/ 0 h 78"/>
                      <a:gd name="T22" fmla="*/ 0 w 76"/>
                      <a:gd name="T23" fmla="*/ 0 h 78"/>
                      <a:gd name="T24" fmla="*/ 0 w 76"/>
                      <a:gd name="T25" fmla="*/ 0 h 78"/>
                      <a:gd name="T26" fmla="*/ 0 w 76"/>
                      <a:gd name="T27" fmla="*/ 0 h 78"/>
                      <a:gd name="T28" fmla="*/ 0 w 76"/>
                      <a:gd name="T29" fmla="*/ 0 h 78"/>
                      <a:gd name="T30" fmla="*/ 0 w 76"/>
                      <a:gd name="T31" fmla="*/ 0 h 78"/>
                      <a:gd name="T32" fmla="*/ 0 w 76"/>
                      <a:gd name="T33" fmla="*/ 0 h 78"/>
                      <a:gd name="T34" fmla="*/ 0 w 76"/>
                      <a:gd name="T35" fmla="*/ 0 h 78"/>
                      <a:gd name="T36" fmla="*/ 0 w 76"/>
                      <a:gd name="T37" fmla="*/ 0 h 78"/>
                      <a:gd name="T38" fmla="*/ 0 w 76"/>
                      <a:gd name="T39" fmla="*/ 0 h 78"/>
                      <a:gd name="T40" fmla="*/ 0 w 76"/>
                      <a:gd name="T41" fmla="*/ 0 h 78"/>
                      <a:gd name="T42" fmla="*/ 0 w 76"/>
                      <a:gd name="T43" fmla="*/ 0 h 78"/>
                      <a:gd name="T44" fmla="*/ 0 w 76"/>
                      <a:gd name="T45" fmla="*/ 0 h 78"/>
                      <a:gd name="T46" fmla="*/ 0 w 76"/>
                      <a:gd name="T47" fmla="*/ 0 h 78"/>
                      <a:gd name="T48" fmla="*/ 0 w 76"/>
                      <a:gd name="T49" fmla="*/ 0 h 78"/>
                      <a:gd name="T50" fmla="*/ 0 w 76"/>
                      <a:gd name="T51" fmla="*/ 0 h 78"/>
                      <a:gd name="T52" fmla="*/ 0 w 76"/>
                      <a:gd name="T53" fmla="*/ 0 h 78"/>
                      <a:gd name="T54" fmla="*/ 0 w 76"/>
                      <a:gd name="T55" fmla="*/ 0 h 78"/>
                      <a:gd name="T56" fmla="*/ 0 w 76"/>
                      <a:gd name="T57" fmla="*/ 0 h 78"/>
                      <a:gd name="T58" fmla="*/ 0 w 76"/>
                      <a:gd name="T59" fmla="*/ 0 h 78"/>
                      <a:gd name="T60" fmla="*/ 0 w 76"/>
                      <a:gd name="T61" fmla="*/ 0 h 78"/>
                      <a:gd name="T62" fmla="*/ 0 w 76"/>
                      <a:gd name="T63" fmla="*/ 0 h 78"/>
                      <a:gd name="T64" fmla="*/ 0 w 76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6"/>
                      <a:gd name="T100" fmla="*/ 0 h 78"/>
                      <a:gd name="T101" fmla="*/ 76 w 76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6" h="78">
                        <a:moveTo>
                          <a:pt x="38" y="78"/>
                        </a:moveTo>
                        <a:lnTo>
                          <a:pt x="41" y="77"/>
                        </a:lnTo>
                        <a:lnTo>
                          <a:pt x="45" y="77"/>
                        </a:lnTo>
                        <a:lnTo>
                          <a:pt x="50" y="76"/>
                        </a:lnTo>
                        <a:lnTo>
                          <a:pt x="53" y="75"/>
                        </a:lnTo>
                        <a:lnTo>
                          <a:pt x="55" y="73"/>
                        </a:lnTo>
                        <a:lnTo>
                          <a:pt x="59" y="71"/>
                        </a:lnTo>
                        <a:lnTo>
                          <a:pt x="63" y="69"/>
                        </a:lnTo>
                        <a:lnTo>
                          <a:pt x="65" y="67"/>
                        </a:lnTo>
                        <a:lnTo>
                          <a:pt x="67" y="64"/>
                        </a:lnTo>
                        <a:lnTo>
                          <a:pt x="70" y="61"/>
                        </a:lnTo>
                        <a:lnTo>
                          <a:pt x="71" y="57"/>
                        </a:lnTo>
                        <a:lnTo>
                          <a:pt x="73" y="55"/>
                        </a:lnTo>
                        <a:lnTo>
                          <a:pt x="74" y="51"/>
                        </a:lnTo>
                        <a:lnTo>
                          <a:pt x="76" y="46"/>
                        </a:lnTo>
                        <a:lnTo>
                          <a:pt x="76" y="43"/>
                        </a:lnTo>
                        <a:lnTo>
                          <a:pt x="76" y="39"/>
                        </a:lnTo>
                        <a:lnTo>
                          <a:pt x="76" y="36"/>
                        </a:lnTo>
                        <a:lnTo>
                          <a:pt x="76" y="31"/>
                        </a:lnTo>
                        <a:lnTo>
                          <a:pt x="74" y="27"/>
                        </a:lnTo>
                        <a:lnTo>
                          <a:pt x="73" y="24"/>
                        </a:lnTo>
                        <a:lnTo>
                          <a:pt x="71" y="20"/>
                        </a:lnTo>
                        <a:lnTo>
                          <a:pt x="70" y="17"/>
                        </a:lnTo>
                        <a:lnTo>
                          <a:pt x="67" y="14"/>
                        </a:lnTo>
                        <a:lnTo>
                          <a:pt x="65" y="12"/>
                        </a:lnTo>
                        <a:lnTo>
                          <a:pt x="63" y="8"/>
                        </a:lnTo>
                        <a:lnTo>
                          <a:pt x="59" y="7"/>
                        </a:lnTo>
                        <a:lnTo>
                          <a:pt x="55" y="5"/>
                        </a:lnTo>
                        <a:lnTo>
                          <a:pt x="53" y="2"/>
                        </a:lnTo>
                        <a:lnTo>
                          <a:pt x="50" y="2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6" y="2"/>
                        </a:lnTo>
                        <a:lnTo>
                          <a:pt x="22" y="2"/>
                        </a:lnTo>
                        <a:lnTo>
                          <a:pt x="19" y="5"/>
                        </a:lnTo>
                        <a:lnTo>
                          <a:pt x="15" y="7"/>
                        </a:lnTo>
                        <a:lnTo>
                          <a:pt x="13" y="8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6" y="17"/>
                        </a:lnTo>
                        <a:lnTo>
                          <a:pt x="3" y="20"/>
                        </a:lnTo>
                        <a:lnTo>
                          <a:pt x="2" y="24"/>
                        </a:lnTo>
                        <a:lnTo>
                          <a:pt x="1" y="27"/>
                        </a:lnTo>
                        <a:lnTo>
                          <a:pt x="0" y="31"/>
                        </a:lnTo>
                        <a:lnTo>
                          <a:pt x="0" y="36"/>
                        </a:lnTo>
                        <a:lnTo>
                          <a:pt x="0" y="39"/>
                        </a:lnTo>
                        <a:lnTo>
                          <a:pt x="0" y="43"/>
                        </a:lnTo>
                        <a:lnTo>
                          <a:pt x="0" y="46"/>
                        </a:lnTo>
                        <a:lnTo>
                          <a:pt x="1" y="51"/>
                        </a:lnTo>
                        <a:lnTo>
                          <a:pt x="2" y="55"/>
                        </a:lnTo>
                        <a:lnTo>
                          <a:pt x="3" y="57"/>
                        </a:lnTo>
                        <a:lnTo>
                          <a:pt x="6" y="61"/>
                        </a:lnTo>
                        <a:lnTo>
                          <a:pt x="7" y="64"/>
                        </a:lnTo>
                        <a:lnTo>
                          <a:pt x="10" y="67"/>
                        </a:lnTo>
                        <a:lnTo>
                          <a:pt x="13" y="69"/>
                        </a:lnTo>
                        <a:lnTo>
                          <a:pt x="15" y="71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6"/>
                        </a:lnTo>
                        <a:lnTo>
                          <a:pt x="29" y="77"/>
                        </a:lnTo>
                        <a:lnTo>
                          <a:pt x="34" y="77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97" name="Freeform 92">
                    <a:extLst>
                      <a:ext uri="{FF2B5EF4-FFF2-40B4-BE49-F238E27FC236}">
                        <a16:creationId xmlns:a16="http://schemas.microsoft.com/office/drawing/2014/main" id="{A83500F9-F868-0647-A5FB-3977CCF219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60" y="1876"/>
                    <a:ext cx="26" cy="26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9" y="77"/>
                        </a:moveTo>
                        <a:lnTo>
                          <a:pt x="42" y="76"/>
                        </a:lnTo>
                        <a:lnTo>
                          <a:pt x="46" y="76"/>
                        </a:lnTo>
                        <a:lnTo>
                          <a:pt x="49" y="75"/>
                        </a:lnTo>
                        <a:lnTo>
                          <a:pt x="53" y="73"/>
                        </a:lnTo>
                        <a:lnTo>
                          <a:pt x="55" y="71"/>
                        </a:lnTo>
                        <a:lnTo>
                          <a:pt x="59" y="70"/>
                        </a:lnTo>
                        <a:lnTo>
                          <a:pt x="63" y="67"/>
                        </a:lnTo>
                        <a:lnTo>
                          <a:pt x="66" y="65"/>
                        </a:lnTo>
                        <a:lnTo>
                          <a:pt x="67" y="61"/>
                        </a:lnTo>
                        <a:lnTo>
                          <a:pt x="70" y="59"/>
                        </a:lnTo>
                        <a:lnTo>
                          <a:pt x="72" y="56"/>
                        </a:lnTo>
                        <a:lnTo>
                          <a:pt x="73" y="53"/>
                        </a:lnTo>
                        <a:lnTo>
                          <a:pt x="74" y="48"/>
                        </a:lnTo>
                        <a:lnTo>
                          <a:pt x="77" y="45"/>
                        </a:lnTo>
                        <a:lnTo>
                          <a:pt x="77" y="41"/>
                        </a:lnTo>
                        <a:lnTo>
                          <a:pt x="77" y="38"/>
                        </a:lnTo>
                        <a:lnTo>
                          <a:pt x="77" y="34"/>
                        </a:lnTo>
                        <a:lnTo>
                          <a:pt x="77" y="31"/>
                        </a:lnTo>
                        <a:lnTo>
                          <a:pt x="74" y="26"/>
                        </a:lnTo>
                        <a:lnTo>
                          <a:pt x="73" y="22"/>
                        </a:lnTo>
                        <a:lnTo>
                          <a:pt x="72" y="19"/>
                        </a:lnTo>
                        <a:lnTo>
                          <a:pt x="70" y="15"/>
                        </a:lnTo>
                        <a:lnTo>
                          <a:pt x="67" y="13"/>
                        </a:lnTo>
                        <a:lnTo>
                          <a:pt x="66" y="10"/>
                        </a:lnTo>
                        <a:lnTo>
                          <a:pt x="63" y="7"/>
                        </a:lnTo>
                        <a:lnTo>
                          <a:pt x="59" y="4"/>
                        </a:lnTo>
                        <a:lnTo>
                          <a:pt x="55" y="3"/>
                        </a:lnTo>
                        <a:lnTo>
                          <a:pt x="53" y="2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2" y="0"/>
                        </a:lnTo>
                        <a:lnTo>
                          <a:pt x="39" y="0"/>
                        </a:lnTo>
                        <a:lnTo>
                          <a:pt x="35" y="0"/>
                        </a:lnTo>
                        <a:lnTo>
                          <a:pt x="30" y="0"/>
                        </a:lnTo>
                        <a:lnTo>
                          <a:pt x="27" y="0"/>
                        </a:lnTo>
                        <a:lnTo>
                          <a:pt x="23" y="2"/>
                        </a:lnTo>
                        <a:lnTo>
                          <a:pt x="20" y="3"/>
                        </a:lnTo>
                        <a:lnTo>
                          <a:pt x="16" y="4"/>
                        </a:lnTo>
                        <a:lnTo>
                          <a:pt x="13" y="7"/>
                        </a:lnTo>
                        <a:lnTo>
                          <a:pt x="11" y="10"/>
                        </a:lnTo>
                        <a:lnTo>
                          <a:pt x="8" y="13"/>
                        </a:lnTo>
                        <a:lnTo>
                          <a:pt x="6" y="15"/>
                        </a:lnTo>
                        <a:lnTo>
                          <a:pt x="4" y="19"/>
                        </a:lnTo>
                        <a:lnTo>
                          <a:pt x="3" y="22"/>
                        </a:lnTo>
                        <a:lnTo>
                          <a:pt x="1" y="26"/>
                        </a:lnTo>
                        <a:lnTo>
                          <a:pt x="1" y="31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1" y="45"/>
                        </a:lnTo>
                        <a:lnTo>
                          <a:pt x="1" y="48"/>
                        </a:lnTo>
                        <a:lnTo>
                          <a:pt x="3" y="53"/>
                        </a:lnTo>
                        <a:lnTo>
                          <a:pt x="4" y="56"/>
                        </a:lnTo>
                        <a:lnTo>
                          <a:pt x="6" y="59"/>
                        </a:lnTo>
                        <a:lnTo>
                          <a:pt x="8" y="61"/>
                        </a:lnTo>
                        <a:lnTo>
                          <a:pt x="11" y="65"/>
                        </a:lnTo>
                        <a:lnTo>
                          <a:pt x="13" y="67"/>
                        </a:lnTo>
                        <a:lnTo>
                          <a:pt x="16" y="70"/>
                        </a:lnTo>
                        <a:lnTo>
                          <a:pt x="20" y="71"/>
                        </a:lnTo>
                        <a:lnTo>
                          <a:pt x="23" y="73"/>
                        </a:lnTo>
                        <a:lnTo>
                          <a:pt x="27" y="75"/>
                        </a:lnTo>
                        <a:lnTo>
                          <a:pt x="30" y="76"/>
                        </a:lnTo>
                        <a:lnTo>
                          <a:pt x="35" y="76"/>
                        </a:lnTo>
                        <a:lnTo>
                          <a:pt x="39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98" name="Freeform 93">
                    <a:extLst>
                      <a:ext uri="{FF2B5EF4-FFF2-40B4-BE49-F238E27FC236}">
                        <a16:creationId xmlns:a16="http://schemas.microsoft.com/office/drawing/2014/main" id="{4B3C4424-77D9-E747-8BBA-C6AC1A7811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12" y="1877"/>
                    <a:ext cx="26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w 78"/>
                      <a:gd name="T25" fmla="*/ 0 h 78"/>
                      <a:gd name="T26" fmla="*/ 0 w 78"/>
                      <a:gd name="T27" fmla="*/ 0 h 78"/>
                      <a:gd name="T28" fmla="*/ 0 w 78"/>
                      <a:gd name="T29" fmla="*/ 0 h 78"/>
                      <a:gd name="T30" fmla="*/ 0 w 78"/>
                      <a:gd name="T31" fmla="*/ 0 h 78"/>
                      <a:gd name="T32" fmla="*/ 0 w 78"/>
                      <a:gd name="T33" fmla="*/ 0 h 78"/>
                      <a:gd name="T34" fmla="*/ 0 w 78"/>
                      <a:gd name="T35" fmla="*/ 0 h 78"/>
                      <a:gd name="T36" fmla="*/ 0 w 78"/>
                      <a:gd name="T37" fmla="*/ 0 h 78"/>
                      <a:gd name="T38" fmla="*/ 0 w 78"/>
                      <a:gd name="T39" fmla="*/ 0 h 78"/>
                      <a:gd name="T40" fmla="*/ 0 w 78"/>
                      <a:gd name="T41" fmla="*/ 0 h 78"/>
                      <a:gd name="T42" fmla="*/ 0 w 78"/>
                      <a:gd name="T43" fmla="*/ 0 h 78"/>
                      <a:gd name="T44" fmla="*/ 0 w 78"/>
                      <a:gd name="T45" fmla="*/ 0 h 78"/>
                      <a:gd name="T46" fmla="*/ 0 w 78"/>
                      <a:gd name="T47" fmla="*/ 0 h 78"/>
                      <a:gd name="T48" fmla="*/ 0 w 78"/>
                      <a:gd name="T49" fmla="*/ 0 h 78"/>
                      <a:gd name="T50" fmla="*/ 0 w 78"/>
                      <a:gd name="T51" fmla="*/ 0 h 78"/>
                      <a:gd name="T52" fmla="*/ 0 w 78"/>
                      <a:gd name="T53" fmla="*/ 0 h 78"/>
                      <a:gd name="T54" fmla="*/ 0 w 78"/>
                      <a:gd name="T55" fmla="*/ 0 h 78"/>
                      <a:gd name="T56" fmla="*/ 0 w 78"/>
                      <a:gd name="T57" fmla="*/ 0 h 78"/>
                      <a:gd name="T58" fmla="*/ 0 w 78"/>
                      <a:gd name="T59" fmla="*/ 0 h 78"/>
                      <a:gd name="T60" fmla="*/ 0 w 78"/>
                      <a:gd name="T61" fmla="*/ 0 h 78"/>
                      <a:gd name="T62" fmla="*/ 0 w 78"/>
                      <a:gd name="T63" fmla="*/ 0 h 78"/>
                      <a:gd name="T64" fmla="*/ 0 w 78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8"/>
                      <a:gd name="T101" fmla="*/ 78 w 78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8">
                        <a:moveTo>
                          <a:pt x="39" y="78"/>
                        </a:moveTo>
                        <a:lnTo>
                          <a:pt x="43" y="77"/>
                        </a:lnTo>
                        <a:lnTo>
                          <a:pt x="46" y="77"/>
                        </a:lnTo>
                        <a:lnTo>
                          <a:pt x="50" y="76"/>
                        </a:lnTo>
                        <a:lnTo>
                          <a:pt x="55" y="75"/>
                        </a:lnTo>
                        <a:lnTo>
                          <a:pt x="57" y="73"/>
                        </a:lnTo>
                        <a:lnTo>
                          <a:pt x="61" y="71"/>
                        </a:lnTo>
                        <a:lnTo>
                          <a:pt x="63" y="69"/>
                        </a:lnTo>
                        <a:lnTo>
                          <a:pt x="67" y="67"/>
                        </a:lnTo>
                        <a:lnTo>
                          <a:pt x="68" y="64"/>
                        </a:lnTo>
                        <a:lnTo>
                          <a:pt x="70" y="61"/>
                        </a:lnTo>
                        <a:lnTo>
                          <a:pt x="74" y="57"/>
                        </a:lnTo>
                        <a:lnTo>
                          <a:pt x="75" y="55"/>
                        </a:lnTo>
                        <a:lnTo>
                          <a:pt x="76" y="51"/>
                        </a:lnTo>
                        <a:lnTo>
                          <a:pt x="77" y="46"/>
                        </a:lnTo>
                        <a:lnTo>
                          <a:pt x="78" y="43"/>
                        </a:lnTo>
                        <a:lnTo>
                          <a:pt x="78" y="39"/>
                        </a:lnTo>
                        <a:lnTo>
                          <a:pt x="78" y="36"/>
                        </a:lnTo>
                        <a:lnTo>
                          <a:pt x="77" y="31"/>
                        </a:lnTo>
                        <a:lnTo>
                          <a:pt x="76" y="27"/>
                        </a:lnTo>
                        <a:lnTo>
                          <a:pt x="75" y="24"/>
                        </a:lnTo>
                        <a:lnTo>
                          <a:pt x="74" y="20"/>
                        </a:lnTo>
                        <a:lnTo>
                          <a:pt x="70" y="17"/>
                        </a:lnTo>
                        <a:lnTo>
                          <a:pt x="68" y="14"/>
                        </a:lnTo>
                        <a:lnTo>
                          <a:pt x="67" y="12"/>
                        </a:lnTo>
                        <a:lnTo>
                          <a:pt x="63" y="8"/>
                        </a:lnTo>
                        <a:lnTo>
                          <a:pt x="61" y="7"/>
                        </a:lnTo>
                        <a:lnTo>
                          <a:pt x="57" y="5"/>
                        </a:lnTo>
                        <a:lnTo>
                          <a:pt x="55" y="2"/>
                        </a:lnTo>
                        <a:lnTo>
                          <a:pt x="50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9" y="0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7" y="2"/>
                        </a:lnTo>
                        <a:lnTo>
                          <a:pt x="24" y="2"/>
                        </a:lnTo>
                        <a:lnTo>
                          <a:pt x="20" y="5"/>
                        </a:lnTo>
                        <a:lnTo>
                          <a:pt x="18" y="7"/>
                        </a:lnTo>
                        <a:lnTo>
                          <a:pt x="14" y="8"/>
                        </a:lnTo>
                        <a:lnTo>
                          <a:pt x="12" y="12"/>
                        </a:lnTo>
                        <a:lnTo>
                          <a:pt x="8" y="14"/>
                        </a:lnTo>
                        <a:lnTo>
                          <a:pt x="7" y="17"/>
                        </a:lnTo>
                        <a:lnTo>
                          <a:pt x="5" y="20"/>
                        </a:lnTo>
                        <a:lnTo>
                          <a:pt x="4" y="24"/>
                        </a:lnTo>
                        <a:lnTo>
                          <a:pt x="2" y="27"/>
                        </a:lnTo>
                        <a:lnTo>
                          <a:pt x="1" y="31"/>
                        </a:lnTo>
                        <a:lnTo>
                          <a:pt x="0" y="36"/>
                        </a:lnTo>
                        <a:lnTo>
                          <a:pt x="0" y="39"/>
                        </a:lnTo>
                        <a:lnTo>
                          <a:pt x="0" y="43"/>
                        </a:lnTo>
                        <a:lnTo>
                          <a:pt x="1" y="46"/>
                        </a:lnTo>
                        <a:lnTo>
                          <a:pt x="2" y="51"/>
                        </a:lnTo>
                        <a:lnTo>
                          <a:pt x="4" y="55"/>
                        </a:lnTo>
                        <a:lnTo>
                          <a:pt x="5" y="57"/>
                        </a:lnTo>
                        <a:lnTo>
                          <a:pt x="7" y="61"/>
                        </a:lnTo>
                        <a:lnTo>
                          <a:pt x="8" y="64"/>
                        </a:lnTo>
                        <a:lnTo>
                          <a:pt x="12" y="67"/>
                        </a:lnTo>
                        <a:lnTo>
                          <a:pt x="14" y="69"/>
                        </a:lnTo>
                        <a:lnTo>
                          <a:pt x="18" y="71"/>
                        </a:lnTo>
                        <a:lnTo>
                          <a:pt x="20" y="73"/>
                        </a:lnTo>
                        <a:lnTo>
                          <a:pt x="24" y="75"/>
                        </a:lnTo>
                        <a:lnTo>
                          <a:pt x="27" y="76"/>
                        </a:lnTo>
                        <a:lnTo>
                          <a:pt x="31" y="77"/>
                        </a:lnTo>
                        <a:lnTo>
                          <a:pt x="36" y="77"/>
                        </a:lnTo>
                        <a:lnTo>
                          <a:pt x="39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99" name="Freeform 94">
                    <a:extLst>
                      <a:ext uri="{FF2B5EF4-FFF2-40B4-BE49-F238E27FC236}">
                        <a16:creationId xmlns:a16="http://schemas.microsoft.com/office/drawing/2014/main" id="{A6F48089-8CBE-7B46-9B3D-D2F810C642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62" y="1876"/>
                    <a:ext cx="25" cy="26"/>
                  </a:xfrm>
                  <a:custGeom>
                    <a:avLst/>
                    <a:gdLst>
                      <a:gd name="T0" fmla="*/ 0 w 75"/>
                      <a:gd name="T1" fmla="*/ 0 h 78"/>
                      <a:gd name="T2" fmla="*/ 0 w 75"/>
                      <a:gd name="T3" fmla="*/ 0 h 78"/>
                      <a:gd name="T4" fmla="*/ 0 w 75"/>
                      <a:gd name="T5" fmla="*/ 0 h 78"/>
                      <a:gd name="T6" fmla="*/ 0 w 75"/>
                      <a:gd name="T7" fmla="*/ 0 h 78"/>
                      <a:gd name="T8" fmla="*/ 0 w 75"/>
                      <a:gd name="T9" fmla="*/ 0 h 78"/>
                      <a:gd name="T10" fmla="*/ 0 w 75"/>
                      <a:gd name="T11" fmla="*/ 0 h 78"/>
                      <a:gd name="T12" fmla="*/ 0 w 75"/>
                      <a:gd name="T13" fmla="*/ 0 h 78"/>
                      <a:gd name="T14" fmla="*/ 0 w 75"/>
                      <a:gd name="T15" fmla="*/ 0 h 78"/>
                      <a:gd name="T16" fmla="*/ 0 w 75"/>
                      <a:gd name="T17" fmla="*/ 0 h 78"/>
                      <a:gd name="T18" fmla="*/ 0 w 75"/>
                      <a:gd name="T19" fmla="*/ 0 h 78"/>
                      <a:gd name="T20" fmla="*/ 0 w 75"/>
                      <a:gd name="T21" fmla="*/ 0 h 78"/>
                      <a:gd name="T22" fmla="*/ 0 w 75"/>
                      <a:gd name="T23" fmla="*/ 0 h 78"/>
                      <a:gd name="T24" fmla="*/ 0 w 75"/>
                      <a:gd name="T25" fmla="*/ 0 h 78"/>
                      <a:gd name="T26" fmla="*/ 0 w 75"/>
                      <a:gd name="T27" fmla="*/ 0 h 78"/>
                      <a:gd name="T28" fmla="*/ 0 w 75"/>
                      <a:gd name="T29" fmla="*/ 0 h 78"/>
                      <a:gd name="T30" fmla="*/ 0 w 75"/>
                      <a:gd name="T31" fmla="*/ 0 h 78"/>
                      <a:gd name="T32" fmla="*/ 0 w 75"/>
                      <a:gd name="T33" fmla="*/ 0 h 78"/>
                      <a:gd name="T34" fmla="*/ 0 w 75"/>
                      <a:gd name="T35" fmla="*/ 0 h 78"/>
                      <a:gd name="T36" fmla="*/ 0 w 75"/>
                      <a:gd name="T37" fmla="*/ 0 h 78"/>
                      <a:gd name="T38" fmla="*/ 0 w 75"/>
                      <a:gd name="T39" fmla="*/ 0 h 78"/>
                      <a:gd name="T40" fmla="*/ 0 w 75"/>
                      <a:gd name="T41" fmla="*/ 0 h 78"/>
                      <a:gd name="T42" fmla="*/ 0 w 75"/>
                      <a:gd name="T43" fmla="*/ 0 h 78"/>
                      <a:gd name="T44" fmla="*/ 0 w 75"/>
                      <a:gd name="T45" fmla="*/ 0 h 78"/>
                      <a:gd name="T46" fmla="*/ 0 w 75"/>
                      <a:gd name="T47" fmla="*/ 0 h 78"/>
                      <a:gd name="T48" fmla="*/ 0 w 75"/>
                      <a:gd name="T49" fmla="*/ 0 h 78"/>
                      <a:gd name="T50" fmla="*/ 0 w 75"/>
                      <a:gd name="T51" fmla="*/ 0 h 78"/>
                      <a:gd name="T52" fmla="*/ 0 w 75"/>
                      <a:gd name="T53" fmla="*/ 0 h 78"/>
                      <a:gd name="T54" fmla="*/ 0 w 75"/>
                      <a:gd name="T55" fmla="*/ 0 h 78"/>
                      <a:gd name="T56" fmla="*/ 0 w 75"/>
                      <a:gd name="T57" fmla="*/ 0 h 78"/>
                      <a:gd name="T58" fmla="*/ 0 w 75"/>
                      <a:gd name="T59" fmla="*/ 0 h 78"/>
                      <a:gd name="T60" fmla="*/ 0 w 75"/>
                      <a:gd name="T61" fmla="*/ 0 h 78"/>
                      <a:gd name="T62" fmla="*/ 0 w 75"/>
                      <a:gd name="T63" fmla="*/ 0 h 78"/>
                      <a:gd name="T64" fmla="*/ 0 w 75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5"/>
                      <a:gd name="T100" fmla="*/ 0 h 78"/>
                      <a:gd name="T101" fmla="*/ 75 w 75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5" h="78">
                        <a:moveTo>
                          <a:pt x="38" y="78"/>
                        </a:moveTo>
                        <a:lnTo>
                          <a:pt x="41" y="78"/>
                        </a:lnTo>
                        <a:lnTo>
                          <a:pt x="45" y="77"/>
                        </a:lnTo>
                        <a:lnTo>
                          <a:pt x="48" y="76"/>
                        </a:lnTo>
                        <a:lnTo>
                          <a:pt x="52" y="75"/>
                        </a:lnTo>
                        <a:lnTo>
                          <a:pt x="54" y="72"/>
                        </a:lnTo>
                        <a:lnTo>
                          <a:pt x="58" y="71"/>
                        </a:lnTo>
                        <a:lnTo>
                          <a:pt x="61" y="69"/>
                        </a:lnTo>
                        <a:lnTo>
                          <a:pt x="65" y="66"/>
                        </a:lnTo>
                        <a:lnTo>
                          <a:pt x="66" y="63"/>
                        </a:lnTo>
                        <a:lnTo>
                          <a:pt x="68" y="60"/>
                        </a:lnTo>
                        <a:lnTo>
                          <a:pt x="70" y="57"/>
                        </a:lnTo>
                        <a:lnTo>
                          <a:pt x="72" y="53"/>
                        </a:lnTo>
                        <a:lnTo>
                          <a:pt x="73" y="51"/>
                        </a:lnTo>
                        <a:lnTo>
                          <a:pt x="75" y="46"/>
                        </a:lnTo>
                        <a:lnTo>
                          <a:pt x="75" y="42"/>
                        </a:lnTo>
                        <a:lnTo>
                          <a:pt x="75" y="39"/>
                        </a:lnTo>
                        <a:lnTo>
                          <a:pt x="75" y="35"/>
                        </a:lnTo>
                        <a:lnTo>
                          <a:pt x="75" y="31"/>
                        </a:lnTo>
                        <a:lnTo>
                          <a:pt x="73" y="26"/>
                        </a:lnTo>
                        <a:lnTo>
                          <a:pt x="72" y="23"/>
                        </a:lnTo>
                        <a:lnTo>
                          <a:pt x="70" y="20"/>
                        </a:lnTo>
                        <a:lnTo>
                          <a:pt x="68" y="18"/>
                        </a:lnTo>
                        <a:lnTo>
                          <a:pt x="66" y="14"/>
                        </a:lnTo>
                        <a:lnTo>
                          <a:pt x="65" y="12"/>
                        </a:lnTo>
                        <a:lnTo>
                          <a:pt x="61" y="9"/>
                        </a:lnTo>
                        <a:lnTo>
                          <a:pt x="58" y="7"/>
                        </a:lnTo>
                        <a:lnTo>
                          <a:pt x="54" y="4"/>
                        </a:lnTo>
                        <a:lnTo>
                          <a:pt x="52" y="2"/>
                        </a:lnTo>
                        <a:lnTo>
                          <a:pt x="48" y="2"/>
                        </a:lnTo>
                        <a:lnTo>
                          <a:pt x="45" y="1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3" y="0"/>
                        </a:lnTo>
                        <a:lnTo>
                          <a:pt x="29" y="1"/>
                        </a:lnTo>
                        <a:lnTo>
                          <a:pt x="24" y="2"/>
                        </a:lnTo>
                        <a:lnTo>
                          <a:pt x="22" y="2"/>
                        </a:lnTo>
                        <a:lnTo>
                          <a:pt x="19" y="4"/>
                        </a:lnTo>
                        <a:lnTo>
                          <a:pt x="15" y="7"/>
                        </a:lnTo>
                        <a:lnTo>
                          <a:pt x="13" y="9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4" y="18"/>
                        </a:lnTo>
                        <a:lnTo>
                          <a:pt x="3" y="20"/>
                        </a:lnTo>
                        <a:lnTo>
                          <a:pt x="2" y="23"/>
                        </a:lnTo>
                        <a:lnTo>
                          <a:pt x="0" y="26"/>
                        </a:lnTo>
                        <a:lnTo>
                          <a:pt x="0" y="31"/>
                        </a:lnTo>
                        <a:lnTo>
                          <a:pt x="0" y="35"/>
                        </a:lnTo>
                        <a:lnTo>
                          <a:pt x="0" y="39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0" y="51"/>
                        </a:lnTo>
                        <a:lnTo>
                          <a:pt x="2" y="53"/>
                        </a:lnTo>
                        <a:lnTo>
                          <a:pt x="3" y="57"/>
                        </a:lnTo>
                        <a:lnTo>
                          <a:pt x="4" y="60"/>
                        </a:lnTo>
                        <a:lnTo>
                          <a:pt x="7" y="63"/>
                        </a:lnTo>
                        <a:lnTo>
                          <a:pt x="10" y="66"/>
                        </a:lnTo>
                        <a:lnTo>
                          <a:pt x="13" y="69"/>
                        </a:lnTo>
                        <a:lnTo>
                          <a:pt x="15" y="71"/>
                        </a:lnTo>
                        <a:lnTo>
                          <a:pt x="19" y="72"/>
                        </a:lnTo>
                        <a:lnTo>
                          <a:pt x="22" y="75"/>
                        </a:lnTo>
                        <a:lnTo>
                          <a:pt x="24" y="76"/>
                        </a:lnTo>
                        <a:lnTo>
                          <a:pt x="29" y="77"/>
                        </a:lnTo>
                        <a:lnTo>
                          <a:pt x="33" y="78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00" name="Freeform 95">
                    <a:extLst>
                      <a:ext uri="{FF2B5EF4-FFF2-40B4-BE49-F238E27FC236}">
                        <a16:creationId xmlns:a16="http://schemas.microsoft.com/office/drawing/2014/main" id="{DC3430F7-671A-4A4E-A46E-17186B0BD8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86" y="1906"/>
                    <a:ext cx="26" cy="26"/>
                  </a:xfrm>
                  <a:custGeom>
                    <a:avLst/>
                    <a:gdLst>
                      <a:gd name="T0" fmla="*/ 0 w 77"/>
                      <a:gd name="T1" fmla="*/ 0 h 78"/>
                      <a:gd name="T2" fmla="*/ 0 w 77"/>
                      <a:gd name="T3" fmla="*/ 0 h 78"/>
                      <a:gd name="T4" fmla="*/ 0 w 77"/>
                      <a:gd name="T5" fmla="*/ 0 h 78"/>
                      <a:gd name="T6" fmla="*/ 0 w 77"/>
                      <a:gd name="T7" fmla="*/ 0 h 78"/>
                      <a:gd name="T8" fmla="*/ 0 w 77"/>
                      <a:gd name="T9" fmla="*/ 0 h 78"/>
                      <a:gd name="T10" fmla="*/ 0 w 77"/>
                      <a:gd name="T11" fmla="*/ 0 h 78"/>
                      <a:gd name="T12" fmla="*/ 0 w 77"/>
                      <a:gd name="T13" fmla="*/ 0 h 78"/>
                      <a:gd name="T14" fmla="*/ 0 w 77"/>
                      <a:gd name="T15" fmla="*/ 0 h 78"/>
                      <a:gd name="T16" fmla="*/ 0 w 77"/>
                      <a:gd name="T17" fmla="*/ 0 h 78"/>
                      <a:gd name="T18" fmla="*/ 0 w 77"/>
                      <a:gd name="T19" fmla="*/ 0 h 78"/>
                      <a:gd name="T20" fmla="*/ 0 w 77"/>
                      <a:gd name="T21" fmla="*/ 0 h 78"/>
                      <a:gd name="T22" fmla="*/ 0 w 77"/>
                      <a:gd name="T23" fmla="*/ 0 h 78"/>
                      <a:gd name="T24" fmla="*/ 0 w 77"/>
                      <a:gd name="T25" fmla="*/ 0 h 78"/>
                      <a:gd name="T26" fmla="*/ 0 w 77"/>
                      <a:gd name="T27" fmla="*/ 0 h 78"/>
                      <a:gd name="T28" fmla="*/ 0 w 77"/>
                      <a:gd name="T29" fmla="*/ 0 h 78"/>
                      <a:gd name="T30" fmla="*/ 0 w 77"/>
                      <a:gd name="T31" fmla="*/ 0 h 78"/>
                      <a:gd name="T32" fmla="*/ 0 w 77"/>
                      <a:gd name="T33" fmla="*/ 0 h 78"/>
                      <a:gd name="T34" fmla="*/ 0 w 77"/>
                      <a:gd name="T35" fmla="*/ 0 h 78"/>
                      <a:gd name="T36" fmla="*/ 0 w 77"/>
                      <a:gd name="T37" fmla="*/ 0 h 78"/>
                      <a:gd name="T38" fmla="*/ 0 w 77"/>
                      <a:gd name="T39" fmla="*/ 0 h 78"/>
                      <a:gd name="T40" fmla="*/ 0 w 77"/>
                      <a:gd name="T41" fmla="*/ 0 h 78"/>
                      <a:gd name="T42" fmla="*/ 0 w 77"/>
                      <a:gd name="T43" fmla="*/ 0 h 78"/>
                      <a:gd name="T44" fmla="*/ 0 w 77"/>
                      <a:gd name="T45" fmla="*/ 0 h 78"/>
                      <a:gd name="T46" fmla="*/ 0 w 77"/>
                      <a:gd name="T47" fmla="*/ 0 h 78"/>
                      <a:gd name="T48" fmla="*/ 0 w 77"/>
                      <a:gd name="T49" fmla="*/ 0 h 78"/>
                      <a:gd name="T50" fmla="*/ 0 w 77"/>
                      <a:gd name="T51" fmla="*/ 0 h 78"/>
                      <a:gd name="T52" fmla="*/ 0 w 77"/>
                      <a:gd name="T53" fmla="*/ 0 h 78"/>
                      <a:gd name="T54" fmla="*/ 0 w 77"/>
                      <a:gd name="T55" fmla="*/ 0 h 78"/>
                      <a:gd name="T56" fmla="*/ 0 w 77"/>
                      <a:gd name="T57" fmla="*/ 0 h 78"/>
                      <a:gd name="T58" fmla="*/ 0 w 77"/>
                      <a:gd name="T59" fmla="*/ 0 h 78"/>
                      <a:gd name="T60" fmla="*/ 0 w 77"/>
                      <a:gd name="T61" fmla="*/ 0 h 78"/>
                      <a:gd name="T62" fmla="*/ 0 w 77"/>
                      <a:gd name="T63" fmla="*/ 0 h 78"/>
                      <a:gd name="T64" fmla="*/ 0 w 77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8"/>
                      <a:gd name="T101" fmla="*/ 77 w 77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8">
                        <a:moveTo>
                          <a:pt x="38" y="78"/>
                        </a:moveTo>
                        <a:lnTo>
                          <a:pt x="41" y="77"/>
                        </a:lnTo>
                        <a:lnTo>
                          <a:pt x="45" y="76"/>
                        </a:lnTo>
                        <a:lnTo>
                          <a:pt x="50" y="76"/>
                        </a:lnTo>
                        <a:lnTo>
                          <a:pt x="53" y="73"/>
                        </a:lnTo>
                        <a:lnTo>
                          <a:pt x="56" y="72"/>
                        </a:lnTo>
                        <a:lnTo>
                          <a:pt x="59" y="70"/>
                        </a:lnTo>
                        <a:lnTo>
                          <a:pt x="63" y="67"/>
                        </a:lnTo>
                        <a:lnTo>
                          <a:pt x="65" y="65"/>
                        </a:lnTo>
                        <a:lnTo>
                          <a:pt x="67" y="63"/>
                        </a:lnTo>
                        <a:lnTo>
                          <a:pt x="70" y="60"/>
                        </a:lnTo>
                        <a:lnTo>
                          <a:pt x="71" y="56"/>
                        </a:lnTo>
                        <a:lnTo>
                          <a:pt x="73" y="53"/>
                        </a:lnTo>
                        <a:lnTo>
                          <a:pt x="74" y="50"/>
                        </a:lnTo>
                        <a:lnTo>
                          <a:pt x="76" y="46"/>
                        </a:lnTo>
                        <a:lnTo>
                          <a:pt x="76" y="42"/>
                        </a:lnTo>
                        <a:lnTo>
                          <a:pt x="77" y="39"/>
                        </a:lnTo>
                        <a:lnTo>
                          <a:pt x="76" y="35"/>
                        </a:lnTo>
                        <a:lnTo>
                          <a:pt x="76" y="29"/>
                        </a:lnTo>
                        <a:lnTo>
                          <a:pt x="74" y="27"/>
                        </a:lnTo>
                        <a:lnTo>
                          <a:pt x="73" y="24"/>
                        </a:lnTo>
                        <a:lnTo>
                          <a:pt x="71" y="20"/>
                        </a:lnTo>
                        <a:lnTo>
                          <a:pt x="70" y="16"/>
                        </a:lnTo>
                        <a:lnTo>
                          <a:pt x="67" y="14"/>
                        </a:lnTo>
                        <a:lnTo>
                          <a:pt x="65" y="12"/>
                        </a:lnTo>
                        <a:lnTo>
                          <a:pt x="63" y="8"/>
                        </a:lnTo>
                        <a:lnTo>
                          <a:pt x="59" y="6"/>
                        </a:lnTo>
                        <a:lnTo>
                          <a:pt x="56" y="5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2" y="2"/>
                        </a:lnTo>
                        <a:lnTo>
                          <a:pt x="20" y="5"/>
                        </a:lnTo>
                        <a:lnTo>
                          <a:pt x="16" y="6"/>
                        </a:lnTo>
                        <a:lnTo>
                          <a:pt x="13" y="8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4" y="16"/>
                        </a:lnTo>
                        <a:lnTo>
                          <a:pt x="3" y="20"/>
                        </a:lnTo>
                        <a:lnTo>
                          <a:pt x="2" y="24"/>
                        </a:lnTo>
                        <a:lnTo>
                          <a:pt x="1" y="27"/>
                        </a:lnTo>
                        <a:lnTo>
                          <a:pt x="0" y="29"/>
                        </a:lnTo>
                        <a:lnTo>
                          <a:pt x="0" y="35"/>
                        </a:lnTo>
                        <a:lnTo>
                          <a:pt x="0" y="39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50"/>
                        </a:lnTo>
                        <a:lnTo>
                          <a:pt x="2" y="53"/>
                        </a:lnTo>
                        <a:lnTo>
                          <a:pt x="3" y="56"/>
                        </a:lnTo>
                        <a:lnTo>
                          <a:pt x="4" y="60"/>
                        </a:lnTo>
                        <a:lnTo>
                          <a:pt x="7" y="63"/>
                        </a:lnTo>
                        <a:lnTo>
                          <a:pt x="10" y="65"/>
                        </a:lnTo>
                        <a:lnTo>
                          <a:pt x="13" y="67"/>
                        </a:lnTo>
                        <a:lnTo>
                          <a:pt x="16" y="70"/>
                        </a:lnTo>
                        <a:lnTo>
                          <a:pt x="20" y="72"/>
                        </a:lnTo>
                        <a:lnTo>
                          <a:pt x="22" y="73"/>
                        </a:lnTo>
                        <a:lnTo>
                          <a:pt x="26" y="76"/>
                        </a:lnTo>
                        <a:lnTo>
                          <a:pt x="31" y="76"/>
                        </a:lnTo>
                        <a:lnTo>
                          <a:pt x="34" y="77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01" name="Freeform 96">
                    <a:extLst>
                      <a:ext uri="{FF2B5EF4-FFF2-40B4-BE49-F238E27FC236}">
                        <a16:creationId xmlns:a16="http://schemas.microsoft.com/office/drawing/2014/main" id="{604C506C-ACEB-8048-9766-4D0827CA19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38" y="1906"/>
                    <a:ext cx="27" cy="25"/>
                  </a:xfrm>
                  <a:custGeom>
                    <a:avLst/>
                    <a:gdLst>
                      <a:gd name="T0" fmla="*/ 0 w 79"/>
                      <a:gd name="T1" fmla="*/ 0 h 76"/>
                      <a:gd name="T2" fmla="*/ 0 w 79"/>
                      <a:gd name="T3" fmla="*/ 0 h 76"/>
                      <a:gd name="T4" fmla="*/ 0 w 79"/>
                      <a:gd name="T5" fmla="*/ 0 h 76"/>
                      <a:gd name="T6" fmla="*/ 0 w 79"/>
                      <a:gd name="T7" fmla="*/ 0 h 76"/>
                      <a:gd name="T8" fmla="*/ 0 w 79"/>
                      <a:gd name="T9" fmla="*/ 0 h 76"/>
                      <a:gd name="T10" fmla="*/ 0 w 79"/>
                      <a:gd name="T11" fmla="*/ 0 h 76"/>
                      <a:gd name="T12" fmla="*/ 0 w 79"/>
                      <a:gd name="T13" fmla="*/ 0 h 76"/>
                      <a:gd name="T14" fmla="*/ 0 w 79"/>
                      <a:gd name="T15" fmla="*/ 0 h 76"/>
                      <a:gd name="T16" fmla="*/ 0 w 79"/>
                      <a:gd name="T17" fmla="*/ 0 h 76"/>
                      <a:gd name="T18" fmla="*/ 0 w 79"/>
                      <a:gd name="T19" fmla="*/ 0 h 76"/>
                      <a:gd name="T20" fmla="*/ 0 w 79"/>
                      <a:gd name="T21" fmla="*/ 0 h 76"/>
                      <a:gd name="T22" fmla="*/ 0 w 79"/>
                      <a:gd name="T23" fmla="*/ 0 h 76"/>
                      <a:gd name="T24" fmla="*/ 0 w 79"/>
                      <a:gd name="T25" fmla="*/ 0 h 76"/>
                      <a:gd name="T26" fmla="*/ 0 w 79"/>
                      <a:gd name="T27" fmla="*/ 0 h 76"/>
                      <a:gd name="T28" fmla="*/ 0 w 79"/>
                      <a:gd name="T29" fmla="*/ 0 h 76"/>
                      <a:gd name="T30" fmla="*/ 0 w 79"/>
                      <a:gd name="T31" fmla="*/ 0 h 76"/>
                      <a:gd name="T32" fmla="*/ 0 w 79"/>
                      <a:gd name="T33" fmla="*/ 0 h 76"/>
                      <a:gd name="T34" fmla="*/ 0 w 79"/>
                      <a:gd name="T35" fmla="*/ 0 h 76"/>
                      <a:gd name="T36" fmla="*/ 0 w 79"/>
                      <a:gd name="T37" fmla="*/ 0 h 76"/>
                      <a:gd name="T38" fmla="*/ 0 w 79"/>
                      <a:gd name="T39" fmla="*/ 0 h 76"/>
                      <a:gd name="T40" fmla="*/ 0 w 79"/>
                      <a:gd name="T41" fmla="*/ 0 h 76"/>
                      <a:gd name="T42" fmla="*/ 0 w 79"/>
                      <a:gd name="T43" fmla="*/ 0 h 76"/>
                      <a:gd name="T44" fmla="*/ 0 w 79"/>
                      <a:gd name="T45" fmla="*/ 0 h 76"/>
                      <a:gd name="T46" fmla="*/ 0 w 79"/>
                      <a:gd name="T47" fmla="*/ 0 h 76"/>
                      <a:gd name="T48" fmla="*/ 0 w 79"/>
                      <a:gd name="T49" fmla="*/ 0 h 76"/>
                      <a:gd name="T50" fmla="*/ 0 w 79"/>
                      <a:gd name="T51" fmla="*/ 0 h 76"/>
                      <a:gd name="T52" fmla="*/ 0 w 79"/>
                      <a:gd name="T53" fmla="*/ 0 h 76"/>
                      <a:gd name="T54" fmla="*/ 0 w 79"/>
                      <a:gd name="T55" fmla="*/ 0 h 76"/>
                      <a:gd name="T56" fmla="*/ 0 w 79"/>
                      <a:gd name="T57" fmla="*/ 0 h 76"/>
                      <a:gd name="T58" fmla="*/ 0 w 79"/>
                      <a:gd name="T59" fmla="*/ 0 h 76"/>
                      <a:gd name="T60" fmla="*/ 0 w 79"/>
                      <a:gd name="T61" fmla="*/ 0 h 76"/>
                      <a:gd name="T62" fmla="*/ 0 w 79"/>
                      <a:gd name="T63" fmla="*/ 0 h 76"/>
                      <a:gd name="T64" fmla="*/ 0 w 79"/>
                      <a:gd name="T65" fmla="*/ 0 h 7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9"/>
                      <a:gd name="T100" fmla="*/ 0 h 76"/>
                      <a:gd name="T101" fmla="*/ 79 w 79"/>
                      <a:gd name="T102" fmla="*/ 76 h 7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9" h="76">
                        <a:moveTo>
                          <a:pt x="40" y="76"/>
                        </a:moveTo>
                        <a:lnTo>
                          <a:pt x="43" y="76"/>
                        </a:lnTo>
                        <a:lnTo>
                          <a:pt x="47" y="76"/>
                        </a:lnTo>
                        <a:lnTo>
                          <a:pt x="50" y="73"/>
                        </a:lnTo>
                        <a:lnTo>
                          <a:pt x="54" y="73"/>
                        </a:lnTo>
                        <a:lnTo>
                          <a:pt x="56" y="71"/>
                        </a:lnTo>
                        <a:lnTo>
                          <a:pt x="61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9" y="61"/>
                        </a:lnTo>
                        <a:lnTo>
                          <a:pt x="72" y="58"/>
                        </a:lnTo>
                        <a:lnTo>
                          <a:pt x="73" y="56"/>
                        </a:lnTo>
                        <a:lnTo>
                          <a:pt x="74" y="53"/>
                        </a:lnTo>
                        <a:lnTo>
                          <a:pt x="76" y="48"/>
                        </a:lnTo>
                        <a:lnTo>
                          <a:pt x="76" y="45"/>
                        </a:lnTo>
                        <a:lnTo>
                          <a:pt x="77" y="40"/>
                        </a:lnTo>
                        <a:lnTo>
                          <a:pt x="79" y="38"/>
                        </a:lnTo>
                        <a:lnTo>
                          <a:pt x="77" y="33"/>
                        </a:lnTo>
                        <a:lnTo>
                          <a:pt x="76" y="29"/>
                        </a:lnTo>
                        <a:lnTo>
                          <a:pt x="76" y="25"/>
                        </a:lnTo>
                        <a:lnTo>
                          <a:pt x="74" y="22"/>
                        </a:lnTo>
                        <a:lnTo>
                          <a:pt x="73" y="19"/>
                        </a:lnTo>
                        <a:lnTo>
                          <a:pt x="72" y="15"/>
                        </a:lnTo>
                        <a:lnTo>
                          <a:pt x="69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1" y="5"/>
                        </a:lnTo>
                        <a:lnTo>
                          <a:pt x="56" y="3"/>
                        </a:lnTo>
                        <a:lnTo>
                          <a:pt x="54" y="2"/>
                        </a:lnTo>
                        <a:lnTo>
                          <a:pt x="50" y="0"/>
                        </a:lnTo>
                        <a:lnTo>
                          <a:pt x="47" y="0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5" y="0"/>
                        </a:lnTo>
                        <a:lnTo>
                          <a:pt x="31" y="0"/>
                        </a:lnTo>
                        <a:lnTo>
                          <a:pt x="28" y="0"/>
                        </a:lnTo>
                        <a:lnTo>
                          <a:pt x="24" y="2"/>
                        </a:lnTo>
                        <a:lnTo>
                          <a:pt x="21" y="3"/>
                        </a:lnTo>
                        <a:lnTo>
                          <a:pt x="17" y="5"/>
                        </a:lnTo>
                        <a:lnTo>
                          <a:pt x="15" y="7"/>
                        </a:lnTo>
                        <a:lnTo>
                          <a:pt x="12" y="10"/>
                        </a:lnTo>
                        <a:lnTo>
                          <a:pt x="9" y="13"/>
                        </a:lnTo>
                        <a:lnTo>
                          <a:pt x="6" y="15"/>
                        </a:lnTo>
                        <a:lnTo>
                          <a:pt x="5" y="19"/>
                        </a:lnTo>
                        <a:lnTo>
                          <a:pt x="3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lnTo>
                          <a:pt x="0" y="33"/>
                        </a:lnTo>
                        <a:lnTo>
                          <a:pt x="0" y="38"/>
                        </a:lnTo>
                        <a:lnTo>
                          <a:pt x="0" y="40"/>
                        </a:lnTo>
                        <a:lnTo>
                          <a:pt x="0" y="45"/>
                        </a:lnTo>
                        <a:lnTo>
                          <a:pt x="2" y="48"/>
                        </a:lnTo>
                        <a:lnTo>
                          <a:pt x="3" y="53"/>
                        </a:lnTo>
                        <a:lnTo>
                          <a:pt x="5" y="56"/>
                        </a:lnTo>
                        <a:lnTo>
                          <a:pt x="6" y="58"/>
                        </a:lnTo>
                        <a:lnTo>
                          <a:pt x="9" y="61"/>
                        </a:lnTo>
                        <a:lnTo>
                          <a:pt x="12" y="65"/>
                        </a:lnTo>
                        <a:lnTo>
                          <a:pt x="15" y="67"/>
                        </a:lnTo>
                        <a:lnTo>
                          <a:pt x="17" y="70"/>
                        </a:lnTo>
                        <a:lnTo>
                          <a:pt x="21" y="71"/>
                        </a:lnTo>
                        <a:lnTo>
                          <a:pt x="24" y="73"/>
                        </a:lnTo>
                        <a:lnTo>
                          <a:pt x="28" y="73"/>
                        </a:lnTo>
                        <a:lnTo>
                          <a:pt x="31" y="76"/>
                        </a:lnTo>
                        <a:lnTo>
                          <a:pt x="35" y="76"/>
                        </a:lnTo>
                        <a:lnTo>
                          <a:pt x="40" y="7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02" name="Freeform 97">
                    <a:extLst>
                      <a:ext uri="{FF2B5EF4-FFF2-40B4-BE49-F238E27FC236}">
                        <a16:creationId xmlns:a16="http://schemas.microsoft.com/office/drawing/2014/main" id="{CA1E6986-385F-8B42-B9CD-1C45BDD7BE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87" y="1905"/>
                    <a:ext cx="27" cy="26"/>
                  </a:xfrm>
                  <a:custGeom>
                    <a:avLst/>
                    <a:gdLst>
                      <a:gd name="T0" fmla="*/ 0 w 79"/>
                      <a:gd name="T1" fmla="*/ 0 h 79"/>
                      <a:gd name="T2" fmla="*/ 0 w 79"/>
                      <a:gd name="T3" fmla="*/ 0 h 79"/>
                      <a:gd name="T4" fmla="*/ 0 w 79"/>
                      <a:gd name="T5" fmla="*/ 0 h 79"/>
                      <a:gd name="T6" fmla="*/ 0 w 79"/>
                      <a:gd name="T7" fmla="*/ 0 h 79"/>
                      <a:gd name="T8" fmla="*/ 0 w 79"/>
                      <a:gd name="T9" fmla="*/ 0 h 79"/>
                      <a:gd name="T10" fmla="*/ 0 w 79"/>
                      <a:gd name="T11" fmla="*/ 0 h 79"/>
                      <a:gd name="T12" fmla="*/ 0 w 79"/>
                      <a:gd name="T13" fmla="*/ 0 h 79"/>
                      <a:gd name="T14" fmla="*/ 0 w 79"/>
                      <a:gd name="T15" fmla="*/ 0 h 79"/>
                      <a:gd name="T16" fmla="*/ 0 w 79"/>
                      <a:gd name="T17" fmla="*/ 0 h 79"/>
                      <a:gd name="T18" fmla="*/ 0 w 79"/>
                      <a:gd name="T19" fmla="*/ 0 h 79"/>
                      <a:gd name="T20" fmla="*/ 0 w 79"/>
                      <a:gd name="T21" fmla="*/ 0 h 79"/>
                      <a:gd name="T22" fmla="*/ 0 w 79"/>
                      <a:gd name="T23" fmla="*/ 0 h 79"/>
                      <a:gd name="T24" fmla="*/ 0 w 79"/>
                      <a:gd name="T25" fmla="*/ 0 h 79"/>
                      <a:gd name="T26" fmla="*/ 0 w 79"/>
                      <a:gd name="T27" fmla="*/ 0 h 79"/>
                      <a:gd name="T28" fmla="*/ 0 w 79"/>
                      <a:gd name="T29" fmla="*/ 0 h 79"/>
                      <a:gd name="T30" fmla="*/ 0 w 79"/>
                      <a:gd name="T31" fmla="*/ 0 h 79"/>
                      <a:gd name="T32" fmla="*/ 0 w 79"/>
                      <a:gd name="T33" fmla="*/ 0 h 79"/>
                      <a:gd name="T34" fmla="*/ 0 w 79"/>
                      <a:gd name="T35" fmla="*/ 0 h 79"/>
                      <a:gd name="T36" fmla="*/ 0 w 79"/>
                      <a:gd name="T37" fmla="*/ 0 h 79"/>
                      <a:gd name="T38" fmla="*/ 0 w 79"/>
                      <a:gd name="T39" fmla="*/ 0 h 79"/>
                      <a:gd name="T40" fmla="*/ 0 w 79"/>
                      <a:gd name="T41" fmla="*/ 0 h 79"/>
                      <a:gd name="T42" fmla="*/ 0 w 79"/>
                      <a:gd name="T43" fmla="*/ 0 h 79"/>
                      <a:gd name="T44" fmla="*/ 0 w 79"/>
                      <a:gd name="T45" fmla="*/ 0 h 79"/>
                      <a:gd name="T46" fmla="*/ 0 w 79"/>
                      <a:gd name="T47" fmla="*/ 0 h 79"/>
                      <a:gd name="T48" fmla="*/ 0 w 79"/>
                      <a:gd name="T49" fmla="*/ 0 h 79"/>
                      <a:gd name="T50" fmla="*/ 0 w 79"/>
                      <a:gd name="T51" fmla="*/ 0 h 79"/>
                      <a:gd name="T52" fmla="*/ 0 w 79"/>
                      <a:gd name="T53" fmla="*/ 0 h 79"/>
                      <a:gd name="T54" fmla="*/ 0 w 79"/>
                      <a:gd name="T55" fmla="*/ 0 h 79"/>
                      <a:gd name="T56" fmla="*/ 0 w 79"/>
                      <a:gd name="T57" fmla="*/ 0 h 79"/>
                      <a:gd name="T58" fmla="*/ 0 w 79"/>
                      <a:gd name="T59" fmla="*/ 0 h 79"/>
                      <a:gd name="T60" fmla="*/ 0 w 79"/>
                      <a:gd name="T61" fmla="*/ 0 h 79"/>
                      <a:gd name="T62" fmla="*/ 0 w 79"/>
                      <a:gd name="T63" fmla="*/ 0 h 79"/>
                      <a:gd name="T64" fmla="*/ 0 w 79"/>
                      <a:gd name="T65" fmla="*/ 0 h 7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9"/>
                      <a:gd name="T100" fmla="*/ 0 h 79"/>
                      <a:gd name="T101" fmla="*/ 79 w 79"/>
                      <a:gd name="T102" fmla="*/ 79 h 7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9" h="79">
                        <a:moveTo>
                          <a:pt x="40" y="79"/>
                        </a:moveTo>
                        <a:lnTo>
                          <a:pt x="43" y="79"/>
                        </a:lnTo>
                        <a:lnTo>
                          <a:pt x="47" y="78"/>
                        </a:lnTo>
                        <a:lnTo>
                          <a:pt x="52" y="76"/>
                        </a:lnTo>
                        <a:lnTo>
                          <a:pt x="54" y="75"/>
                        </a:lnTo>
                        <a:lnTo>
                          <a:pt x="57" y="73"/>
                        </a:lnTo>
                        <a:lnTo>
                          <a:pt x="61" y="70"/>
                        </a:lnTo>
                        <a:lnTo>
                          <a:pt x="63" y="68"/>
                        </a:lnTo>
                        <a:lnTo>
                          <a:pt x="67" y="67"/>
                        </a:lnTo>
                        <a:lnTo>
                          <a:pt x="69" y="63"/>
                        </a:lnTo>
                        <a:lnTo>
                          <a:pt x="72" y="61"/>
                        </a:lnTo>
                        <a:lnTo>
                          <a:pt x="73" y="59"/>
                        </a:lnTo>
                        <a:lnTo>
                          <a:pt x="75" y="55"/>
                        </a:lnTo>
                        <a:lnTo>
                          <a:pt x="76" y="50"/>
                        </a:lnTo>
                        <a:lnTo>
                          <a:pt x="78" y="48"/>
                        </a:lnTo>
                        <a:lnTo>
                          <a:pt x="78" y="43"/>
                        </a:lnTo>
                        <a:lnTo>
                          <a:pt x="79" y="41"/>
                        </a:lnTo>
                        <a:lnTo>
                          <a:pt x="78" y="35"/>
                        </a:lnTo>
                        <a:lnTo>
                          <a:pt x="78" y="31"/>
                        </a:lnTo>
                        <a:lnTo>
                          <a:pt x="76" y="28"/>
                        </a:lnTo>
                        <a:lnTo>
                          <a:pt x="75" y="25"/>
                        </a:lnTo>
                        <a:lnTo>
                          <a:pt x="73" y="21"/>
                        </a:lnTo>
                        <a:lnTo>
                          <a:pt x="72" y="18"/>
                        </a:lnTo>
                        <a:lnTo>
                          <a:pt x="69" y="15"/>
                        </a:lnTo>
                        <a:lnTo>
                          <a:pt x="67" y="12"/>
                        </a:lnTo>
                        <a:lnTo>
                          <a:pt x="63" y="10"/>
                        </a:lnTo>
                        <a:lnTo>
                          <a:pt x="61" y="8"/>
                        </a:lnTo>
                        <a:lnTo>
                          <a:pt x="57" y="5"/>
                        </a:lnTo>
                        <a:lnTo>
                          <a:pt x="54" y="4"/>
                        </a:lnTo>
                        <a:lnTo>
                          <a:pt x="52" y="3"/>
                        </a:lnTo>
                        <a:lnTo>
                          <a:pt x="47" y="2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6" y="0"/>
                        </a:lnTo>
                        <a:lnTo>
                          <a:pt x="31" y="2"/>
                        </a:lnTo>
                        <a:lnTo>
                          <a:pt x="28" y="3"/>
                        </a:lnTo>
                        <a:lnTo>
                          <a:pt x="24" y="4"/>
                        </a:lnTo>
                        <a:lnTo>
                          <a:pt x="21" y="5"/>
                        </a:lnTo>
                        <a:lnTo>
                          <a:pt x="18" y="8"/>
                        </a:lnTo>
                        <a:lnTo>
                          <a:pt x="15" y="10"/>
                        </a:lnTo>
                        <a:lnTo>
                          <a:pt x="12" y="12"/>
                        </a:lnTo>
                        <a:lnTo>
                          <a:pt x="10" y="15"/>
                        </a:lnTo>
                        <a:lnTo>
                          <a:pt x="8" y="18"/>
                        </a:lnTo>
                        <a:lnTo>
                          <a:pt x="5" y="21"/>
                        </a:lnTo>
                        <a:lnTo>
                          <a:pt x="4" y="25"/>
                        </a:lnTo>
                        <a:lnTo>
                          <a:pt x="3" y="28"/>
                        </a:lnTo>
                        <a:lnTo>
                          <a:pt x="2" y="31"/>
                        </a:lnTo>
                        <a:lnTo>
                          <a:pt x="0" y="35"/>
                        </a:lnTo>
                        <a:lnTo>
                          <a:pt x="0" y="41"/>
                        </a:lnTo>
                        <a:lnTo>
                          <a:pt x="0" y="43"/>
                        </a:lnTo>
                        <a:lnTo>
                          <a:pt x="2" y="48"/>
                        </a:lnTo>
                        <a:lnTo>
                          <a:pt x="3" y="50"/>
                        </a:lnTo>
                        <a:lnTo>
                          <a:pt x="4" y="55"/>
                        </a:lnTo>
                        <a:lnTo>
                          <a:pt x="5" y="59"/>
                        </a:lnTo>
                        <a:lnTo>
                          <a:pt x="8" y="61"/>
                        </a:lnTo>
                        <a:lnTo>
                          <a:pt x="10" y="63"/>
                        </a:lnTo>
                        <a:lnTo>
                          <a:pt x="12" y="67"/>
                        </a:lnTo>
                        <a:lnTo>
                          <a:pt x="15" y="68"/>
                        </a:lnTo>
                        <a:lnTo>
                          <a:pt x="18" y="70"/>
                        </a:lnTo>
                        <a:lnTo>
                          <a:pt x="21" y="73"/>
                        </a:lnTo>
                        <a:lnTo>
                          <a:pt x="24" y="75"/>
                        </a:lnTo>
                        <a:lnTo>
                          <a:pt x="28" y="76"/>
                        </a:lnTo>
                        <a:lnTo>
                          <a:pt x="31" y="78"/>
                        </a:lnTo>
                        <a:lnTo>
                          <a:pt x="36" y="79"/>
                        </a:lnTo>
                        <a:lnTo>
                          <a:pt x="40" y="7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03" name="Freeform 98">
                    <a:extLst>
                      <a:ext uri="{FF2B5EF4-FFF2-40B4-BE49-F238E27FC236}">
                        <a16:creationId xmlns:a16="http://schemas.microsoft.com/office/drawing/2014/main" id="{ABAA3227-4862-D34A-89E7-3A8A4819AB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36" y="1906"/>
                    <a:ext cx="26" cy="25"/>
                  </a:xfrm>
                  <a:custGeom>
                    <a:avLst/>
                    <a:gdLst>
                      <a:gd name="T0" fmla="*/ 0 w 78"/>
                      <a:gd name="T1" fmla="*/ 0 h 76"/>
                      <a:gd name="T2" fmla="*/ 0 w 78"/>
                      <a:gd name="T3" fmla="*/ 0 h 76"/>
                      <a:gd name="T4" fmla="*/ 0 w 78"/>
                      <a:gd name="T5" fmla="*/ 0 h 76"/>
                      <a:gd name="T6" fmla="*/ 0 w 78"/>
                      <a:gd name="T7" fmla="*/ 0 h 76"/>
                      <a:gd name="T8" fmla="*/ 0 w 78"/>
                      <a:gd name="T9" fmla="*/ 0 h 76"/>
                      <a:gd name="T10" fmla="*/ 0 w 78"/>
                      <a:gd name="T11" fmla="*/ 0 h 76"/>
                      <a:gd name="T12" fmla="*/ 0 w 78"/>
                      <a:gd name="T13" fmla="*/ 0 h 76"/>
                      <a:gd name="T14" fmla="*/ 0 w 78"/>
                      <a:gd name="T15" fmla="*/ 0 h 76"/>
                      <a:gd name="T16" fmla="*/ 0 w 78"/>
                      <a:gd name="T17" fmla="*/ 0 h 76"/>
                      <a:gd name="T18" fmla="*/ 0 w 78"/>
                      <a:gd name="T19" fmla="*/ 0 h 76"/>
                      <a:gd name="T20" fmla="*/ 0 w 78"/>
                      <a:gd name="T21" fmla="*/ 0 h 76"/>
                      <a:gd name="T22" fmla="*/ 0 w 78"/>
                      <a:gd name="T23" fmla="*/ 0 h 76"/>
                      <a:gd name="T24" fmla="*/ 0 w 78"/>
                      <a:gd name="T25" fmla="*/ 0 h 76"/>
                      <a:gd name="T26" fmla="*/ 0 w 78"/>
                      <a:gd name="T27" fmla="*/ 0 h 76"/>
                      <a:gd name="T28" fmla="*/ 0 w 78"/>
                      <a:gd name="T29" fmla="*/ 0 h 76"/>
                      <a:gd name="T30" fmla="*/ 0 w 78"/>
                      <a:gd name="T31" fmla="*/ 0 h 76"/>
                      <a:gd name="T32" fmla="*/ 0 w 78"/>
                      <a:gd name="T33" fmla="*/ 0 h 76"/>
                      <a:gd name="T34" fmla="*/ 0 w 78"/>
                      <a:gd name="T35" fmla="*/ 0 h 76"/>
                      <a:gd name="T36" fmla="*/ 0 w 78"/>
                      <a:gd name="T37" fmla="*/ 0 h 76"/>
                      <a:gd name="T38" fmla="*/ 0 w 78"/>
                      <a:gd name="T39" fmla="*/ 0 h 76"/>
                      <a:gd name="T40" fmla="*/ 0 w 78"/>
                      <a:gd name="T41" fmla="*/ 0 h 76"/>
                      <a:gd name="T42" fmla="*/ 0 w 78"/>
                      <a:gd name="T43" fmla="*/ 0 h 76"/>
                      <a:gd name="T44" fmla="*/ 0 w 78"/>
                      <a:gd name="T45" fmla="*/ 0 h 76"/>
                      <a:gd name="T46" fmla="*/ 0 w 78"/>
                      <a:gd name="T47" fmla="*/ 0 h 76"/>
                      <a:gd name="T48" fmla="*/ 0 w 78"/>
                      <a:gd name="T49" fmla="*/ 0 h 76"/>
                      <a:gd name="T50" fmla="*/ 0 w 78"/>
                      <a:gd name="T51" fmla="*/ 0 h 76"/>
                      <a:gd name="T52" fmla="*/ 0 w 78"/>
                      <a:gd name="T53" fmla="*/ 0 h 76"/>
                      <a:gd name="T54" fmla="*/ 0 w 78"/>
                      <a:gd name="T55" fmla="*/ 0 h 76"/>
                      <a:gd name="T56" fmla="*/ 0 w 78"/>
                      <a:gd name="T57" fmla="*/ 0 h 76"/>
                      <a:gd name="T58" fmla="*/ 0 w 78"/>
                      <a:gd name="T59" fmla="*/ 0 h 76"/>
                      <a:gd name="T60" fmla="*/ 0 w 78"/>
                      <a:gd name="T61" fmla="*/ 0 h 76"/>
                      <a:gd name="T62" fmla="*/ 0 w 78"/>
                      <a:gd name="T63" fmla="*/ 0 h 76"/>
                      <a:gd name="T64" fmla="*/ 0 w 78"/>
                      <a:gd name="T65" fmla="*/ 0 h 7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6"/>
                      <a:gd name="T101" fmla="*/ 78 w 78"/>
                      <a:gd name="T102" fmla="*/ 76 h 7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6">
                        <a:moveTo>
                          <a:pt x="40" y="76"/>
                        </a:moveTo>
                        <a:lnTo>
                          <a:pt x="43" y="76"/>
                        </a:lnTo>
                        <a:lnTo>
                          <a:pt x="47" y="76"/>
                        </a:lnTo>
                        <a:lnTo>
                          <a:pt x="50" y="73"/>
                        </a:lnTo>
                        <a:lnTo>
                          <a:pt x="54" y="73"/>
                        </a:lnTo>
                        <a:lnTo>
                          <a:pt x="57" y="71"/>
                        </a:lnTo>
                        <a:lnTo>
                          <a:pt x="60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8" y="63"/>
                        </a:lnTo>
                        <a:lnTo>
                          <a:pt x="70" y="59"/>
                        </a:lnTo>
                        <a:lnTo>
                          <a:pt x="73" y="56"/>
                        </a:lnTo>
                        <a:lnTo>
                          <a:pt x="75" y="53"/>
                        </a:lnTo>
                        <a:lnTo>
                          <a:pt x="75" y="50"/>
                        </a:lnTo>
                        <a:lnTo>
                          <a:pt x="78" y="45"/>
                        </a:lnTo>
                        <a:lnTo>
                          <a:pt x="78" y="41"/>
                        </a:lnTo>
                        <a:lnTo>
                          <a:pt x="78" y="38"/>
                        </a:lnTo>
                        <a:lnTo>
                          <a:pt x="78" y="34"/>
                        </a:lnTo>
                        <a:lnTo>
                          <a:pt x="78" y="29"/>
                        </a:lnTo>
                        <a:lnTo>
                          <a:pt x="75" y="26"/>
                        </a:lnTo>
                        <a:lnTo>
                          <a:pt x="75" y="22"/>
                        </a:lnTo>
                        <a:lnTo>
                          <a:pt x="73" y="19"/>
                        </a:lnTo>
                        <a:lnTo>
                          <a:pt x="70" y="15"/>
                        </a:lnTo>
                        <a:lnTo>
                          <a:pt x="68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0" y="6"/>
                        </a:lnTo>
                        <a:lnTo>
                          <a:pt x="57" y="3"/>
                        </a:lnTo>
                        <a:lnTo>
                          <a:pt x="54" y="2"/>
                        </a:lnTo>
                        <a:lnTo>
                          <a:pt x="50" y="1"/>
                        </a:lnTo>
                        <a:lnTo>
                          <a:pt x="47" y="0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5" y="0"/>
                        </a:lnTo>
                        <a:lnTo>
                          <a:pt x="31" y="0"/>
                        </a:lnTo>
                        <a:lnTo>
                          <a:pt x="27" y="1"/>
                        </a:lnTo>
                        <a:lnTo>
                          <a:pt x="24" y="2"/>
                        </a:lnTo>
                        <a:lnTo>
                          <a:pt x="21" y="3"/>
                        </a:lnTo>
                        <a:lnTo>
                          <a:pt x="17" y="6"/>
                        </a:lnTo>
                        <a:lnTo>
                          <a:pt x="13" y="7"/>
                        </a:lnTo>
                        <a:lnTo>
                          <a:pt x="11" y="10"/>
                        </a:lnTo>
                        <a:lnTo>
                          <a:pt x="9" y="13"/>
                        </a:lnTo>
                        <a:lnTo>
                          <a:pt x="6" y="15"/>
                        </a:lnTo>
                        <a:lnTo>
                          <a:pt x="4" y="19"/>
                        </a:lnTo>
                        <a:lnTo>
                          <a:pt x="4" y="22"/>
                        </a:lnTo>
                        <a:lnTo>
                          <a:pt x="2" y="26"/>
                        </a:lnTo>
                        <a:lnTo>
                          <a:pt x="2" y="29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2" y="45"/>
                        </a:lnTo>
                        <a:lnTo>
                          <a:pt x="2" y="50"/>
                        </a:lnTo>
                        <a:lnTo>
                          <a:pt x="4" y="53"/>
                        </a:lnTo>
                        <a:lnTo>
                          <a:pt x="4" y="56"/>
                        </a:lnTo>
                        <a:lnTo>
                          <a:pt x="6" y="59"/>
                        </a:lnTo>
                        <a:lnTo>
                          <a:pt x="9" y="63"/>
                        </a:lnTo>
                        <a:lnTo>
                          <a:pt x="11" y="65"/>
                        </a:lnTo>
                        <a:lnTo>
                          <a:pt x="13" y="67"/>
                        </a:lnTo>
                        <a:lnTo>
                          <a:pt x="17" y="70"/>
                        </a:lnTo>
                        <a:lnTo>
                          <a:pt x="21" y="71"/>
                        </a:lnTo>
                        <a:lnTo>
                          <a:pt x="24" y="73"/>
                        </a:lnTo>
                        <a:lnTo>
                          <a:pt x="27" y="73"/>
                        </a:lnTo>
                        <a:lnTo>
                          <a:pt x="31" y="76"/>
                        </a:lnTo>
                        <a:lnTo>
                          <a:pt x="35" y="76"/>
                        </a:lnTo>
                        <a:lnTo>
                          <a:pt x="40" y="7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04" name="Freeform 99">
                    <a:extLst>
                      <a:ext uri="{FF2B5EF4-FFF2-40B4-BE49-F238E27FC236}">
                        <a16:creationId xmlns:a16="http://schemas.microsoft.com/office/drawing/2014/main" id="{5665B6DA-7671-8C43-A9F0-6C31F6BDE2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88" y="1906"/>
                    <a:ext cx="26" cy="26"/>
                  </a:xfrm>
                  <a:custGeom>
                    <a:avLst/>
                    <a:gdLst>
                      <a:gd name="T0" fmla="*/ 0 w 78"/>
                      <a:gd name="T1" fmla="*/ 0 h 77"/>
                      <a:gd name="T2" fmla="*/ 0 w 78"/>
                      <a:gd name="T3" fmla="*/ 0 h 77"/>
                      <a:gd name="T4" fmla="*/ 0 w 78"/>
                      <a:gd name="T5" fmla="*/ 0 h 77"/>
                      <a:gd name="T6" fmla="*/ 0 w 78"/>
                      <a:gd name="T7" fmla="*/ 0 h 77"/>
                      <a:gd name="T8" fmla="*/ 0 w 78"/>
                      <a:gd name="T9" fmla="*/ 0 h 77"/>
                      <a:gd name="T10" fmla="*/ 0 w 78"/>
                      <a:gd name="T11" fmla="*/ 0 h 77"/>
                      <a:gd name="T12" fmla="*/ 0 w 78"/>
                      <a:gd name="T13" fmla="*/ 0 h 77"/>
                      <a:gd name="T14" fmla="*/ 0 w 78"/>
                      <a:gd name="T15" fmla="*/ 0 h 77"/>
                      <a:gd name="T16" fmla="*/ 0 w 78"/>
                      <a:gd name="T17" fmla="*/ 0 h 77"/>
                      <a:gd name="T18" fmla="*/ 0 w 78"/>
                      <a:gd name="T19" fmla="*/ 0 h 77"/>
                      <a:gd name="T20" fmla="*/ 0 w 78"/>
                      <a:gd name="T21" fmla="*/ 0 h 77"/>
                      <a:gd name="T22" fmla="*/ 0 w 78"/>
                      <a:gd name="T23" fmla="*/ 0 h 77"/>
                      <a:gd name="T24" fmla="*/ 0 w 78"/>
                      <a:gd name="T25" fmla="*/ 0 h 77"/>
                      <a:gd name="T26" fmla="*/ 0 w 78"/>
                      <a:gd name="T27" fmla="*/ 0 h 77"/>
                      <a:gd name="T28" fmla="*/ 0 w 78"/>
                      <a:gd name="T29" fmla="*/ 0 h 77"/>
                      <a:gd name="T30" fmla="*/ 0 w 78"/>
                      <a:gd name="T31" fmla="*/ 0 h 77"/>
                      <a:gd name="T32" fmla="*/ 0 w 78"/>
                      <a:gd name="T33" fmla="*/ 0 h 77"/>
                      <a:gd name="T34" fmla="*/ 0 w 78"/>
                      <a:gd name="T35" fmla="*/ 0 h 77"/>
                      <a:gd name="T36" fmla="*/ 0 w 78"/>
                      <a:gd name="T37" fmla="*/ 0 h 77"/>
                      <a:gd name="T38" fmla="*/ 0 w 78"/>
                      <a:gd name="T39" fmla="*/ 0 h 77"/>
                      <a:gd name="T40" fmla="*/ 0 w 78"/>
                      <a:gd name="T41" fmla="*/ 0 h 77"/>
                      <a:gd name="T42" fmla="*/ 0 w 78"/>
                      <a:gd name="T43" fmla="*/ 0 h 77"/>
                      <a:gd name="T44" fmla="*/ 0 w 78"/>
                      <a:gd name="T45" fmla="*/ 0 h 77"/>
                      <a:gd name="T46" fmla="*/ 0 w 78"/>
                      <a:gd name="T47" fmla="*/ 0 h 77"/>
                      <a:gd name="T48" fmla="*/ 0 w 78"/>
                      <a:gd name="T49" fmla="*/ 0 h 77"/>
                      <a:gd name="T50" fmla="*/ 0 w 78"/>
                      <a:gd name="T51" fmla="*/ 0 h 77"/>
                      <a:gd name="T52" fmla="*/ 0 w 78"/>
                      <a:gd name="T53" fmla="*/ 0 h 77"/>
                      <a:gd name="T54" fmla="*/ 0 w 78"/>
                      <a:gd name="T55" fmla="*/ 0 h 77"/>
                      <a:gd name="T56" fmla="*/ 0 w 78"/>
                      <a:gd name="T57" fmla="*/ 0 h 77"/>
                      <a:gd name="T58" fmla="*/ 0 w 78"/>
                      <a:gd name="T59" fmla="*/ 0 h 77"/>
                      <a:gd name="T60" fmla="*/ 0 w 78"/>
                      <a:gd name="T61" fmla="*/ 0 h 77"/>
                      <a:gd name="T62" fmla="*/ 0 w 78"/>
                      <a:gd name="T63" fmla="*/ 0 h 77"/>
                      <a:gd name="T64" fmla="*/ 0 w 78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7"/>
                      <a:gd name="T101" fmla="*/ 78 w 78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7">
                        <a:moveTo>
                          <a:pt x="38" y="77"/>
                        </a:moveTo>
                        <a:lnTo>
                          <a:pt x="41" y="76"/>
                        </a:lnTo>
                        <a:lnTo>
                          <a:pt x="45" y="75"/>
                        </a:lnTo>
                        <a:lnTo>
                          <a:pt x="50" y="75"/>
                        </a:lnTo>
                        <a:lnTo>
                          <a:pt x="53" y="72"/>
                        </a:lnTo>
                        <a:lnTo>
                          <a:pt x="56" y="71"/>
                        </a:lnTo>
                        <a:lnTo>
                          <a:pt x="60" y="69"/>
                        </a:lnTo>
                        <a:lnTo>
                          <a:pt x="63" y="66"/>
                        </a:lnTo>
                        <a:lnTo>
                          <a:pt x="65" y="64"/>
                        </a:lnTo>
                        <a:lnTo>
                          <a:pt x="67" y="62"/>
                        </a:lnTo>
                        <a:lnTo>
                          <a:pt x="70" y="59"/>
                        </a:lnTo>
                        <a:lnTo>
                          <a:pt x="71" y="56"/>
                        </a:lnTo>
                        <a:lnTo>
                          <a:pt x="73" y="53"/>
                        </a:lnTo>
                        <a:lnTo>
                          <a:pt x="76" y="49"/>
                        </a:lnTo>
                        <a:lnTo>
                          <a:pt x="76" y="45"/>
                        </a:lnTo>
                        <a:lnTo>
                          <a:pt x="77" y="41"/>
                        </a:lnTo>
                        <a:lnTo>
                          <a:pt x="78" y="38"/>
                        </a:lnTo>
                        <a:lnTo>
                          <a:pt x="77" y="34"/>
                        </a:lnTo>
                        <a:lnTo>
                          <a:pt x="76" y="28"/>
                        </a:lnTo>
                        <a:lnTo>
                          <a:pt x="76" y="26"/>
                        </a:lnTo>
                        <a:lnTo>
                          <a:pt x="73" y="23"/>
                        </a:lnTo>
                        <a:lnTo>
                          <a:pt x="71" y="19"/>
                        </a:lnTo>
                        <a:lnTo>
                          <a:pt x="70" y="17"/>
                        </a:lnTo>
                        <a:lnTo>
                          <a:pt x="67" y="13"/>
                        </a:lnTo>
                        <a:lnTo>
                          <a:pt x="65" y="11"/>
                        </a:lnTo>
                        <a:lnTo>
                          <a:pt x="63" y="8"/>
                        </a:lnTo>
                        <a:lnTo>
                          <a:pt x="60" y="6"/>
                        </a:lnTo>
                        <a:lnTo>
                          <a:pt x="56" y="4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2" y="2"/>
                        </a:lnTo>
                        <a:lnTo>
                          <a:pt x="20" y="4"/>
                        </a:lnTo>
                        <a:lnTo>
                          <a:pt x="16" y="6"/>
                        </a:lnTo>
                        <a:lnTo>
                          <a:pt x="13" y="8"/>
                        </a:lnTo>
                        <a:lnTo>
                          <a:pt x="11" y="11"/>
                        </a:lnTo>
                        <a:lnTo>
                          <a:pt x="8" y="13"/>
                        </a:lnTo>
                        <a:lnTo>
                          <a:pt x="6" y="17"/>
                        </a:lnTo>
                        <a:lnTo>
                          <a:pt x="5" y="19"/>
                        </a:lnTo>
                        <a:lnTo>
                          <a:pt x="2" y="23"/>
                        </a:lnTo>
                        <a:lnTo>
                          <a:pt x="1" y="26"/>
                        </a:lnTo>
                        <a:lnTo>
                          <a:pt x="0" y="28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0" y="45"/>
                        </a:lnTo>
                        <a:lnTo>
                          <a:pt x="1" y="49"/>
                        </a:lnTo>
                        <a:lnTo>
                          <a:pt x="2" y="53"/>
                        </a:lnTo>
                        <a:lnTo>
                          <a:pt x="5" y="56"/>
                        </a:lnTo>
                        <a:lnTo>
                          <a:pt x="6" y="59"/>
                        </a:lnTo>
                        <a:lnTo>
                          <a:pt x="8" y="62"/>
                        </a:lnTo>
                        <a:lnTo>
                          <a:pt x="11" y="64"/>
                        </a:lnTo>
                        <a:lnTo>
                          <a:pt x="13" y="66"/>
                        </a:lnTo>
                        <a:lnTo>
                          <a:pt x="16" y="69"/>
                        </a:lnTo>
                        <a:lnTo>
                          <a:pt x="20" y="71"/>
                        </a:lnTo>
                        <a:lnTo>
                          <a:pt x="22" y="72"/>
                        </a:lnTo>
                        <a:lnTo>
                          <a:pt x="26" y="75"/>
                        </a:lnTo>
                        <a:lnTo>
                          <a:pt x="31" y="75"/>
                        </a:lnTo>
                        <a:lnTo>
                          <a:pt x="34" y="76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05" name="Freeform 100">
                    <a:extLst>
                      <a:ext uri="{FF2B5EF4-FFF2-40B4-BE49-F238E27FC236}">
                        <a16:creationId xmlns:a16="http://schemas.microsoft.com/office/drawing/2014/main" id="{1F05278B-B5FB-BD4B-AAE0-07E0AF524D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39" y="1907"/>
                    <a:ext cx="25" cy="25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8" y="77"/>
                        </a:moveTo>
                        <a:lnTo>
                          <a:pt x="41" y="77"/>
                        </a:lnTo>
                        <a:lnTo>
                          <a:pt x="45" y="76"/>
                        </a:lnTo>
                        <a:lnTo>
                          <a:pt x="48" y="75"/>
                        </a:lnTo>
                        <a:lnTo>
                          <a:pt x="53" y="75"/>
                        </a:lnTo>
                        <a:lnTo>
                          <a:pt x="56" y="73"/>
                        </a:lnTo>
                        <a:lnTo>
                          <a:pt x="59" y="70"/>
                        </a:lnTo>
                        <a:lnTo>
                          <a:pt x="61" y="67"/>
                        </a:lnTo>
                        <a:lnTo>
                          <a:pt x="65" y="66"/>
                        </a:lnTo>
                        <a:lnTo>
                          <a:pt x="67" y="62"/>
                        </a:lnTo>
                        <a:lnTo>
                          <a:pt x="70" y="60"/>
                        </a:lnTo>
                        <a:lnTo>
                          <a:pt x="71" y="57"/>
                        </a:lnTo>
                        <a:lnTo>
                          <a:pt x="73" y="53"/>
                        </a:lnTo>
                        <a:lnTo>
                          <a:pt x="74" y="50"/>
                        </a:lnTo>
                        <a:lnTo>
                          <a:pt x="76" y="45"/>
                        </a:lnTo>
                        <a:lnTo>
                          <a:pt x="76" y="42"/>
                        </a:lnTo>
                        <a:lnTo>
                          <a:pt x="77" y="38"/>
                        </a:lnTo>
                        <a:lnTo>
                          <a:pt x="76" y="35"/>
                        </a:lnTo>
                        <a:lnTo>
                          <a:pt x="76" y="30"/>
                        </a:lnTo>
                        <a:lnTo>
                          <a:pt x="74" y="26"/>
                        </a:lnTo>
                        <a:lnTo>
                          <a:pt x="73" y="23"/>
                        </a:lnTo>
                        <a:lnTo>
                          <a:pt x="71" y="19"/>
                        </a:lnTo>
                        <a:lnTo>
                          <a:pt x="70" y="17"/>
                        </a:lnTo>
                        <a:lnTo>
                          <a:pt x="67" y="13"/>
                        </a:lnTo>
                        <a:lnTo>
                          <a:pt x="65" y="11"/>
                        </a:lnTo>
                        <a:lnTo>
                          <a:pt x="61" y="9"/>
                        </a:lnTo>
                        <a:lnTo>
                          <a:pt x="59" y="6"/>
                        </a:lnTo>
                        <a:lnTo>
                          <a:pt x="56" y="4"/>
                        </a:lnTo>
                        <a:lnTo>
                          <a:pt x="53" y="3"/>
                        </a:lnTo>
                        <a:lnTo>
                          <a:pt x="48" y="2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3" y="0"/>
                        </a:lnTo>
                        <a:lnTo>
                          <a:pt x="31" y="0"/>
                        </a:lnTo>
                        <a:lnTo>
                          <a:pt x="26" y="2"/>
                        </a:lnTo>
                        <a:lnTo>
                          <a:pt x="22" y="3"/>
                        </a:lnTo>
                        <a:lnTo>
                          <a:pt x="19" y="4"/>
                        </a:lnTo>
                        <a:lnTo>
                          <a:pt x="15" y="6"/>
                        </a:lnTo>
                        <a:lnTo>
                          <a:pt x="13" y="9"/>
                        </a:lnTo>
                        <a:lnTo>
                          <a:pt x="10" y="11"/>
                        </a:lnTo>
                        <a:lnTo>
                          <a:pt x="7" y="13"/>
                        </a:lnTo>
                        <a:lnTo>
                          <a:pt x="4" y="17"/>
                        </a:lnTo>
                        <a:lnTo>
                          <a:pt x="3" y="19"/>
                        </a:lnTo>
                        <a:lnTo>
                          <a:pt x="2" y="23"/>
                        </a:lnTo>
                        <a:lnTo>
                          <a:pt x="0" y="26"/>
                        </a:lnTo>
                        <a:lnTo>
                          <a:pt x="0" y="30"/>
                        </a:lnTo>
                        <a:lnTo>
                          <a:pt x="0" y="35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5"/>
                        </a:lnTo>
                        <a:lnTo>
                          <a:pt x="0" y="50"/>
                        </a:lnTo>
                        <a:lnTo>
                          <a:pt x="2" y="53"/>
                        </a:lnTo>
                        <a:lnTo>
                          <a:pt x="3" y="57"/>
                        </a:lnTo>
                        <a:lnTo>
                          <a:pt x="4" y="60"/>
                        </a:lnTo>
                        <a:lnTo>
                          <a:pt x="7" y="62"/>
                        </a:lnTo>
                        <a:lnTo>
                          <a:pt x="10" y="66"/>
                        </a:lnTo>
                        <a:lnTo>
                          <a:pt x="13" y="67"/>
                        </a:lnTo>
                        <a:lnTo>
                          <a:pt x="15" y="70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5"/>
                        </a:lnTo>
                        <a:lnTo>
                          <a:pt x="31" y="76"/>
                        </a:lnTo>
                        <a:lnTo>
                          <a:pt x="33" y="77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06" name="Freeform 101">
                    <a:extLst>
                      <a:ext uri="{FF2B5EF4-FFF2-40B4-BE49-F238E27FC236}">
                        <a16:creationId xmlns:a16="http://schemas.microsoft.com/office/drawing/2014/main" id="{76326A8A-55F0-0446-BE77-734A7E457D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91" y="1538"/>
                    <a:ext cx="19" cy="9"/>
                  </a:xfrm>
                  <a:custGeom>
                    <a:avLst/>
                    <a:gdLst>
                      <a:gd name="T0" fmla="*/ 0 w 56"/>
                      <a:gd name="T1" fmla="*/ 0 h 27"/>
                      <a:gd name="T2" fmla="*/ 0 w 56"/>
                      <a:gd name="T3" fmla="*/ 0 h 27"/>
                      <a:gd name="T4" fmla="*/ 0 w 56"/>
                      <a:gd name="T5" fmla="*/ 0 h 27"/>
                      <a:gd name="T6" fmla="*/ 0 w 56"/>
                      <a:gd name="T7" fmla="*/ 0 h 27"/>
                      <a:gd name="T8" fmla="*/ 0 w 56"/>
                      <a:gd name="T9" fmla="*/ 0 h 27"/>
                      <a:gd name="T10" fmla="*/ 0 w 56"/>
                      <a:gd name="T11" fmla="*/ 0 h 27"/>
                      <a:gd name="T12" fmla="*/ 0 w 56"/>
                      <a:gd name="T13" fmla="*/ 0 h 27"/>
                      <a:gd name="T14" fmla="*/ 0 w 56"/>
                      <a:gd name="T15" fmla="*/ 0 h 27"/>
                      <a:gd name="T16" fmla="*/ 0 w 56"/>
                      <a:gd name="T17" fmla="*/ 0 h 27"/>
                      <a:gd name="T18" fmla="*/ 0 w 56"/>
                      <a:gd name="T19" fmla="*/ 0 h 27"/>
                      <a:gd name="T20" fmla="*/ 0 w 56"/>
                      <a:gd name="T21" fmla="*/ 0 h 27"/>
                      <a:gd name="T22" fmla="*/ 0 w 56"/>
                      <a:gd name="T23" fmla="*/ 0 h 27"/>
                      <a:gd name="T24" fmla="*/ 0 w 56"/>
                      <a:gd name="T25" fmla="*/ 0 h 27"/>
                      <a:gd name="T26" fmla="*/ 0 w 56"/>
                      <a:gd name="T27" fmla="*/ 0 h 27"/>
                      <a:gd name="T28" fmla="*/ 0 w 56"/>
                      <a:gd name="T29" fmla="*/ 0 h 27"/>
                      <a:gd name="T30" fmla="*/ 0 w 56"/>
                      <a:gd name="T31" fmla="*/ 0 h 27"/>
                      <a:gd name="T32" fmla="*/ 0 w 56"/>
                      <a:gd name="T33" fmla="*/ 0 h 27"/>
                      <a:gd name="T34" fmla="*/ 0 w 56"/>
                      <a:gd name="T35" fmla="*/ 0 h 27"/>
                      <a:gd name="T36" fmla="*/ 0 w 56"/>
                      <a:gd name="T37" fmla="*/ 0 h 27"/>
                      <a:gd name="T38" fmla="*/ 0 w 56"/>
                      <a:gd name="T39" fmla="*/ 0 h 27"/>
                      <a:gd name="T40" fmla="*/ 0 w 56"/>
                      <a:gd name="T41" fmla="*/ 0 h 27"/>
                      <a:gd name="T42" fmla="*/ 0 w 56"/>
                      <a:gd name="T43" fmla="*/ 0 h 27"/>
                      <a:gd name="T44" fmla="*/ 0 w 56"/>
                      <a:gd name="T45" fmla="*/ 0 h 27"/>
                      <a:gd name="T46" fmla="*/ 0 w 56"/>
                      <a:gd name="T47" fmla="*/ 0 h 27"/>
                      <a:gd name="T48" fmla="*/ 0 w 56"/>
                      <a:gd name="T49" fmla="*/ 0 h 27"/>
                      <a:gd name="T50" fmla="*/ 0 w 56"/>
                      <a:gd name="T51" fmla="*/ 0 h 27"/>
                      <a:gd name="T52" fmla="*/ 0 w 56"/>
                      <a:gd name="T53" fmla="*/ 0 h 27"/>
                      <a:gd name="T54" fmla="*/ 0 w 56"/>
                      <a:gd name="T55" fmla="*/ 0 h 27"/>
                      <a:gd name="T56" fmla="*/ 0 w 56"/>
                      <a:gd name="T57" fmla="*/ 0 h 27"/>
                      <a:gd name="T58" fmla="*/ 0 w 56"/>
                      <a:gd name="T59" fmla="*/ 0 h 27"/>
                      <a:gd name="T60" fmla="*/ 0 w 56"/>
                      <a:gd name="T61" fmla="*/ 0 h 27"/>
                      <a:gd name="T62" fmla="*/ 0 w 56"/>
                      <a:gd name="T63" fmla="*/ 0 h 27"/>
                      <a:gd name="T64" fmla="*/ 0 w 56"/>
                      <a:gd name="T65" fmla="*/ 0 h 27"/>
                      <a:gd name="T66" fmla="*/ 0 w 56"/>
                      <a:gd name="T67" fmla="*/ 0 h 27"/>
                      <a:gd name="T68" fmla="*/ 0 w 56"/>
                      <a:gd name="T69" fmla="*/ 0 h 27"/>
                      <a:gd name="T70" fmla="*/ 0 w 56"/>
                      <a:gd name="T71" fmla="*/ 0 h 27"/>
                      <a:gd name="T72" fmla="*/ 0 w 56"/>
                      <a:gd name="T73" fmla="*/ 0 h 27"/>
                      <a:gd name="T74" fmla="*/ 0 w 56"/>
                      <a:gd name="T75" fmla="*/ 0 h 27"/>
                      <a:gd name="T76" fmla="*/ 0 w 56"/>
                      <a:gd name="T77" fmla="*/ 0 h 27"/>
                      <a:gd name="T78" fmla="*/ 0 w 56"/>
                      <a:gd name="T79" fmla="*/ 0 h 27"/>
                      <a:gd name="T80" fmla="*/ 0 w 56"/>
                      <a:gd name="T81" fmla="*/ 0 h 27"/>
                      <a:gd name="T82" fmla="*/ 0 w 56"/>
                      <a:gd name="T83" fmla="*/ 0 h 2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56"/>
                      <a:gd name="T127" fmla="*/ 0 h 27"/>
                      <a:gd name="T128" fmla="*/ 56 w 56"/>
                      <a:gd name="T129" fmla="*/ 27 h 27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56" h="27">
                        <a:moveTo>
                          <a:pt x="51" y="0"/>
                        </a:moveTo>
                        <a:lnTo>
                          <a:pt x="51" y="4"/>
                        </a:lnTo>
                        <a:lnTo>
                          <a:pt x="51" y="8"/>
                        </a:lnTo>
                        <a:lnTo>
                          <a:pt x="51" y="12"/>
                        </a:lnTo>
                        <a:lnTo>
                          <a:pt x="53" y="15"/>
                        </a:lnTo>
                        <a:lnTo>
                          <a:pt x="53" y="19"/>
                        </a:lnTo>
                        <a:lnTo>
                          <a:pt x="54" y="22"/>
                        </a:lnTo>
                        <a:lnTo>
                          <a:pt x="55" y="25"/>
                        </a:lnTo>
                        <a:lnTo>
                          <a:pt x="56" y="27"/>
                        </a:lnTo>
                        <a:lnTo>
                          <a:pt x="51" y="27"/>
                        </a:lnTo>
                        <a:lnTo>
                          <a:pt x="48" y="27"/>
                        </a:lnTo>
                        <a:lnTo>
                          <a:pt x="44" y="27"/>
                        </a:lnTo>
                        <a:lnTo>
                          <a:pt x="41" y="27"/>
                        </a:lnTo>
                        <a:lnTo>
                          <a:pt x="37" y="26"/>
                        </a:lnTo>
                        <a:lnTo>
                          <a:pt x="34" y="25"/>
                        </a:lnTo>
                        <a:lnTo>
                          <a:pt x="29" y="23"/>
                        </a:lnTo>
                        <a:lnTo>
                          <a:pt x="26" y="22"/>
                        </a:lnTo>
                        <a:lnTo>
                          <a:pt x="23" y="20"/>
                        </a:lnTo>
                        <a:lnTo>
                          <a:pt x="19" y="18"/>
                        </a:lnTo>
                        <a:lnTo>
                          <a:pt x="16" y="14"/>
                        </a:lnTo>
                        <a:lnTo>
                          <a:pt x="13" y="12"/>
                        </a:lnTo>
                        <a:lnTo>
                          <a:pt x="9" y="9"/>
                        </a:lnTo>
                        <a:lnTo>
                          <a:pt x="6" y="7"/>
                        </a:lnTo>
                        <a:lnTo>
                          <a:pt x="3" y="4"/>
                        </a:lnTo>
                        <a:lnTo>
                          <a:pt x="0" y="2"/>
                        </a:lnTo>
                        <a:lnTo>
                          <a:pt x="3" y="1"/>
                        </a:lnTo>
                        <a:lnTo>
                          <a:pt x="6" y="1"/>
                        </a:lnTo>
                        <a:lnTo>
                          <a:pt x="9" y="1"/>
                        </a:lnTo>
                        <a:lnTo>
                          <a:pt x="13" y="1"/>
                        </a:lnTo>
                        <a:lnTo>
                          <a:pt x="16" y="1"/>
                        </a:lnTo>
                        <a:lnTo>
                          <a:pt x="19" y="1"/>
                        </a:lnTo>
                        <a:lnTo>
                          <a:pt x="23" y="1"/>
                        </a:lnTo>
                        <a:lnTo>
                          <a:pt x="26" y="1"/>
                        </a:lnTo>
                        <a:lnTo>
                          <a:pt x="29" y="0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40" y="0"/>
                        </a:lnTo>
                        <a:lnTo>
                          <a:pt x="42" y="0"/>
                        </a:lnTo>
                        <a:lnTo>
                          <a:pt x="44" y="0"/>
                        </a:lnTo>
                        <a:lnTo>
                          <a:pt x="48" y="0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07" name="Freeform 102">
                    <a:extLst>
                      <a:ext uri="{FF2B5EF4-FFF2-40B4-BE49-F238E27FC236}">
                        <a16:creationId xmlns:a16="http://schemas.microsoft.com/office/drawing/2014/main" id="{86AE3857-C095-E640-992D-FE2BED7DD1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54" y="1538"/>
                    <a:ext cx="326" cy="47"/>
                  </a:xfrm>
                  <a:custGeom>
                    <a:avLst/>
                    <a:gdLst>
                      <a:gd name="T0" fmla="*/ 0 w 976"/>
                      <a:gd name="T1" fmla="*/ 0 h 139"/>
                      <a:gd name="T2" fmla="*/ 0 w 976"/>
                      <a:gd name="T3" fmla="*/ 0 h 139"/>
                      <a:gd name="T4" fmla="*/ 0 w 976"/>
                      <a:gd name="T5" fmla="*/ 0 h 139"/>
                      <a:gd name="T6" fmla="*/ 0 w 976"/>
                      <a:gd name="T7" fmla="*/ 0 h 139"/>
                      <a:gd name="T8" fmla="*/ 0 w 976"/>
                      <a:gd name="T9" fmla="*/ 0 h 139"/>
                      <a:gd name="T10" fmla="*/ 0 w 976"/>
                      <a:gd name="T11" fmla="*/ 0 h 139"/>
                      <a:gd name="T12" fmla="*/ 0 w 976"/>
                      <a:gd name="T13" fmla="*/ 0 h 139"/>
                      <a:gd name="T14" fmla="*/ 0 w 976"/>
                      <a:gd name="T15" fmla="*/ 0 h 139"/>
                      <a:gd name="T16" fmla="*/ 0 w 976"/>
                      <a:gd name="T17" fmla="*/ 0 h 139"/>
                      <a:gd name="T18" fmla="*/ 0 w 976"/>
                      <a:gd name="T19" fmla="*/ 0 h 139"/>
                      <a:gd name="T20" fmla="*/ 0 w 976"/>
                      <a:gd name="T21" fmla="*/ 0 h 139"/>
                      <a:gd name="T22" fmla="*/ 0 w 976"/>
                      <a:gd name="T23" fmla="*/ 0 h 139"/>
                      <a:gd name="T24" fmla="*/ 0 w 976"/>
                      <a:gd name="T25" fmla="*/ 0 h 139"/>
                      <a:gd name="T26" fmla="*/ 0 w 976"/>
                      <a:gd name="T27" fmla="*/ 0 h 139"/>
                      <a:gd name="T28" fmla="*/ 0 w 976"/>
                      <a:gd name="T29" fmla="*/ 0 h 139"/>
                      <a:gd name="T30" fmla="*/ 0 w 976"/>
                      <a:gd name="T31" fmla="*/ 0 h 139"/>
                      <a:gd name="T32" fmla="*/ 0 w 976"/>
                      <a:gd name="T33" fmla="*/ 0 h 139"/>
                      <a:gd name="T34" fmla="*/ 0 w 976"/>
                      <a:gd name="T35" fmla="*/ 0 h 139"/>
                      <a:gd name="T36" fmla="*/ 0 w 976"/>
                      <a:gd name="T37" fmla="*/ 0 h 139"/>
                      <a:gd name="T38" fmla="*/ 0 w 976"/>
                      <a:gd name="T39" fmla="*/ 0 h 139"/>
                      <a:gd name="T40" fmla="*/ 0 w 976"/>
                      <a:gd name="T41" fmla="*/ 0 h 139"/>
                      <a:gd name="T42" fmla="*/ 0 w 976"/>
                      <a:gd name="T43" fmla="*/ 0 h 139"/>
                      <a:gd name="T44" fmla="*/ 0 w 976"/>
                      <a:gd name="T45" fmla="*/ 0 h 139"/>
                      <a:gd name="T46" fmla="*/ 0 w 976"/>
                      <a:gd name="T47" fmla="*/ 0 h 139"/>
                      <a:gd name="T48" fmla="*/ 0 w 976"/>
                      <a:gd name="T49" fmla="*/ 0 h 139"/>
                      <a:gd name="T50" fmla="*/ 0 w 976"/>
                      <a:gd name="T51" fmla="*/ 0 h 139"/>
                      <a:gd name="T52" fmla="*/ 0 w 976"/>
                      <a:gd name="T53" fmla="*/ 0 h 139"/>
                      <a:gd name="T54" fmla="*/ 0 w 976"/>
                      <a:gd name="T55" fmla="*/ 0 h 139"/>
                      <a:gd name="T56" fmla="*/ 0 w 976"/>
                      <a:gd name="T57" fmla="*/ 0 h 139"/>
                      <a:gd name="T58" fmla="*/ 0 w 976"/>
                      <a:gd name="T59" fmla="*/ 0 h 139"/>
                      <a:gd name="T60" fmla="*/ 0 w 976"/>
                      <a:gd name="T61" fmla="*/ 0 h 139"/>
                      <a:gd name="T62" fmla="*/ 0 w 976"/>
                      <a:gd name="T63" fmla="*/ 0 h 139"/>
                      <a:gd name="T64" fmla="*/ 0 w 976"/>
                      <a:gd name="T65" fmla="*/ 0 h 139"/>
                      <a:gd name="T66" fmla="*/ 0 w 976"/>
                      <a:gd name="T67" fmla="*/ 0 h 139"/>
                      <a:gd name="T68" fmla="*/ 0 w 976"/>
                      <a:gd name="T69" fmla="*/ 0 h 139"/>
                      <a:gd name="T70" fmla="*/ 0 w 976"/>
                      <a:gd name="T71" fmla="*/ 0 h 139"/>
                      <a:gd name="T72" fmla="*/ 0 w 976"/>
                      <a:gd name="T73" fmla="*/ 0 h 139"/>
                      <a:gd name="T74" fmla="*/ 0 w 976"/>
                      <a:gd name="T75" fmla="*/ 0 h 139"/>
                      <a:gd name="T76" fmla="*/ 0 w 976"/>
                      <a:gd name="T77" fmla="*/ 0 h 139"/>
                      <a:gd name="T78" fmla="*/ 0 w 976"/>
                      <a:gd name="T79" fmla="*/ 0 h 139"/>
                      <a:gd name="T80" fmla="*/ 0 w 976"/>
                      <a:gd name="T81" fmla="*/ 0 h 139"/>
                      <a:gd name="T82" fmla="*/ 0 w 976"/>
                      <a:gd name="T83" fmla="*/ 0 h 139"/>
                      <a:gd name="T84" fmla="*/ 0 w 976"/>
                      <a:gd name="T85" fmla="*/ 0 h 139"/>
                      <a:gd name="T86" fmla="*/ 0 w 976"/>
                      <a:gd name="T87" fmla="*/ 0 h 139"/>
                      <a:gd name="T88" fmla="*/ 0 w 976"/>
                      <a:gd name="T89" fmla="*/ 0 h 139"/>
                      <a:gd name="T90" fmla="*/ 0 w 976"/>
                      <a:gd name="T91" fmla="*/ 0 h 139"/>
                      <a:gd name="T92" fmla="*/ 0 w 976"/>
                      <a:gd name="T93" fmla="*/ 0 h 139"/>
                      <a:gd name="T94" fmla="*/ 0 w 976"/>
                      <a:gd name="T95" fmla="*/ 0 h 139"/>
                      <a:gd name="T96" fmla="*/ 0 w 976"/>
                      <a:gd name="T97" fmla="*/ 0 h 139"/>
                      <a:gd name="T98" fmla="*/ 0 w 976"/>
                      <a:gd name="T99" fmla="*/ 0 h 139"/>
                      <a:gd name="T100" fmla="*/ 0 w 976"/>
                      <a:gd name="T101" fmla="*/ 0 h 139"/>
                      <a:gd name="T102" fmla="*/ 0 w 976"/>
                      <a:gd name="T103" fmla="*/ 0 h 139"/>
                      <a:gd name="T104" fmla="*/ 0 w 976"/>
                      <a:gd name="T105" fmla="*/ 0 h 139"/>
                      <a:gd name="T106" fmla="*/ 0 w 976"/>
                      <a:gd name="T107" fmla="*/ 0 h 139"/>
                      <a:gd name="T108" fmla="*/ 0 w 976"/>
                      <a:gd name="T109" fmla="*/ 0 h 139"/>
                      <a:gd name="T110" fmla="*/ 0 w 976"/>
                      <a:gd name="T111" fmla="*/ 0 h 139"/>
                      <a:gd name="T112" fmla="*/ 0 w 976"/>
                      <a:gd name="T113" fmla="*/ 0 h 139"/>
                      <a:gd name="T114" fmla="*/ 0 w 976"/>
                      <a:gd name="T115" fmla="*/ 0 h 139"/>
                      <a:gd name="T116" fmla="*/ 0 w 976"/>
                      <a:gd name="T117" fmla="*/ 0 h 139"/>
                      <a:gd name="T118" fmla="*/ 0 w 976"/>
                      <a:gd name="T119" fmla="*/ 0 h 139"/>
                      <a:gd name="T120" fmla="*/ 0 w 976"/>
                      <a:gd name="T121" fmla="*/ 0 h 139"/>
                      <a:gd name="T122" fmla="*/ 0 w 976"/>
                      <a:gd name="T123" fmla="*/ 0 h 139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976"/>
                      <a:gd name="T187" fmla="*/ 0 h 139"/>
                      <a:gd name="T188" fmla="*/ 976 w 976"/>
                      <a:gd name="T189" fmla="*/ 139 h 139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976" h="139">
                        <a:moveTo>
                          <a:pt x="811" y="11"/>
                        </a:moveTo>
                        <a:lnTo>
                          <a:pt x="812" y="11"/>
                        </a:lnTo>
                        <a:lnTo>
                          <a:pt x="816" y="11"/>
                        </a:lnTo>
                        <a:lnTo>
                          <a:pt x="818" y="11"/>
                        </a:lnTo>
                        <a:lnTo>
                          <a:pt x="822" y="12"/>
                        </a:lnTo>
                        <a:lnTo>
                          <a:pt x="824" y="12"/>
                        </a:lnTo>
                        <a:lnTo>
                          <a:pt x="829" y="12"/>
                        </a:lnTo>
                        <a:lnTo>
                          <a:pt x="827" y="13"/>
                        </a:lnTo>
                        <a:lnTo>
                          <a:pt x="824" y="14"/>
                        </a:lnTo>
                        <a:lnTo>
                          <a:pt x="821" y="16"/>
                        </a:lnTo>
                        <a:lnTo>
                          <a:pt x="818" y="18"/>
                        </a:lnTo>
                        <a:lnTo>
                          <a:pt x="816" y="18"/>
                        </a:lnTo>
                        <a:lnTo>
                          <a:pt x="812" y="20"/>
                        </a:lnTo>
                        <a:lnTo>
                          <a:pt x="810" y="21"/>
                        </a:lnTo>
                        <a:lnTo>
                          <a:pt x="808" y="23"/>
                        </a:lnTo>
                        <a:lnTo>
                          <a:pt x="804" y="24"/>
                        </a:lnTo>
                        <a:lnTo>
                          <a:pt x="802" y="25"/>
                        </a:lnTo>
                        <a:lnTo>
                          <a:pt x="798" y="26"/>
                        </a:lnTo>
                        <a:lnTo>
                          <a:pt x="795" y="27"/>
                        </a:lnTo>
                        <a:lnTo>
                          <a:pt x="792" y="29"/>
                        </a:lnTo>
                        <a:lnTo>
                          <a:pt x="790" y="30"/>
                        </a:lnTo>
                        <a:lnTo>
                          <a:pt x="785" y="31"/>
                        </a:lnTo>
                        <a:lnTo>
                          <a:pt x="783" y="32"/>
                        </a:lnTo>
                        <a:lnTo>
                          <a:pt x="779" y="33"/>
                        </a:lnTo>
                        <a:lnTo>
                          <a:pt x="777" y="33"/>
                        </a:lnTo>
                        <a:lnTo>
                          <a:pt x="772" y="35"/>
                        </a:lnTo>
                        <a:lnTo>
                          <a:pt x="770" y="36"/>
                        </a:lnTo>
                        <a:lnTo>
                          <a:pt x="766" y="36"/>
                        </a:lnTo>
                        <a:lnTo>
                          <a:pt x="764" y="36"/>
                        </a:lnTo>
                        <a:lnTo>
                          <a:pt x="761" y="36"/>
                        </a:lnTo>
                        <a:lnTo>
                          <a:pt x="758" y="36"/>
                        </a:lnTo>
                        <a:lnTo>
                          <a:pt x="755" y="35"/>
                        </a:lnTo>
                        <a:lnTo>
                          <a:pt x="752" y="33"/>
                        </a:lnTo>
                        <a:lnTo>
                          <a:pt x="750" y="32"/>
                        </a:lnTo>
                        <a:lnTo>
                          <a:pt x="748" y="31"/>
                        </a:lnTo>
                        <a:lnTo>
                          <a:pt x="746" y="29"/>
                        </a:lnTo>
                        <a:lnTo>
                          <a:pt x="744" y="26"/>
                        </a:lnTo>
                        <a:lnTo>
                          <a:pt x="741" y="24"/>
                        </a:lnTo>
                        <a:lnTo>
                          <a:pt x="740" y="21"/>
                        </a:lnTo>
                        <a:lnTo>
                          <a:pt x="735" y="24"/>
                        </a:lnTo>
                        <a:lnTo>
                          <a:pt x="732" y="25"/>
                        </a:lnTo>
                        <a:lnTo>
                          <a:pt x="727" y="27"/>
                        </a:lnTo>
                        <a:lnTo>
                          <a:pt x="723" y="30"/>
                        </a:lnTo>
                        <a:lnTo>
                          <a:pt x="721" y="32"/>
                        </a:lnTo>
                        <a:lnTo>
                          <a:pt x="719" y="33"/>
                        </a:lnTo>
                        <a:lnTo>
                          <a:pt x="716" y="36"/>
                        </a:lnTo>
                        <a:lnTo>
                          <a:pt x="715" y="38"/>
                        </a:lnTo>
                        <a:lnTo>
                          <a:pt x="712" y="40"/>
                        </a:lnTo>
                        <a:lnTo>
                          <a:pt x="710" y="43"/>
                        </a:lnTo>
                        <a:lnTo>
                          <a:pt x="708" y="45"/>
                        </a:lnTo>
                        <a:lnTo>
                          <a:pt x="707" y="46"/>
                        </a:lnTo>
                        <a:lnTo>
                          <a:pt x="704" y="46"/>
                        </a:lnTo>
                        <a:lnTo>
                          <a:pt x="702" y="46"/>
                        </a:lnTo>
                        <a:lnTo>
                          <a:pt x="698" y="44"/>
                        </a:lnTo>
                        <a:lnTo>
                          <a:pt x="695" y="42"/>
                        </a:lnTo>
                        <a:lnTo>
                          <a:pt x="691" y="39"/>
                        </a:lnTo>
                        <a:lnTo>
                          <a:pt x="688" y="38"/>
                        </a:lnTo>
                        <a:lnTo>
                          <a:pt x="684" y="36"/>
                        </a:lnTo>
                        <a:lnTo>
                          <a:pt x="681" y="32"/>
                        </a:lnTo>
                        <a:lnTo>
                          <a:pt x="678" y="31"/>
                        </a:lnTo>
                        <a:lnTo>
                          <a:pt x="676" y="30"/>
                        </a:lnTo>
                        <a:lnTo>
                          <a:pt x="672" y="27"/>
                        </a:lnTo>
                        <a:lnTo>
                          <a:pt x="670" y="26"/>
                        </a:lnTo>
                        <a:lnTo>
                          <a:pt x="666" y="24"/>
                        </a:lnTo>
                        <a:lnTo>
                          <a:pt x="664" y="23"/>
                        </a:lnTo>
                        <a:lnTo>
                          <a:pt x="661" y="20"/>
                        </a:lnTo>
                        <a:lnTo>
                          <a:pt x="658" y="18"/>
                        </a:lnTo>
                        <a:lnTo>
                          <a:pt x="656" y="23"/>
                        </a:lnTo>
                        <a:lnTo>
                          <a:pt x="653" y="29"/>
                        </a:lnTo>
                        <a:lnTo>
                          <a:pt x="652" y="32"/>
                        </a:lnTo>
                        <a:lnTo>
                          <a:pt x="650" y="38"/>
                        </a:lnTo>
                        <a:lnTo>
                          <a:pt x="650" y="42"/>
                        </a:lnTo>
                        <a:lnTo>
                          <a:pt x="649" y="45"/>
                        </a:lnTo>
                        <a:lnTo>
                          <a:pt x="647" y="49"/>
                        </a:lnTo>
                        <a:lnTo>
                          <a:pt x="647" y="52"/>
                        </a:lnTo>
                        <a:lnTo>
                          <a:pt x="647" y="55"/>
                        </a:lnTo>
                        <a:lnTo>
                          <a:pt x="647" y="58"/>
                        </a:lnTo>
                        <a:lnTo>
                          <a:pt x="647" y="61"/>
                        </a:lnTo>
                        <a:lnTo>
                          <a:pt x="650" y="63"/>
                        </a:lnTo>
                        <a:lnTo>
                          <a:pt x="650" y="67"/>
                        </a:lnTo>
                        <a:lnTo>
                          <a:pt x="653" y="70"/>
                        </a:lnTo>
                        <a:lnTo>
                          <a:pt x="657" y="71"/>
                        </a:lnTo>
                        <a:lnTo>
                          <a:pt x="661" y="74"/>
                        </a:lnTo>
                        <a:lnTo>
                          <a:pt x="664" y="74"/>
                        </a:lnTo>
                        <a:lnTo>
                          <a:pt x="669" y="74"/>
                        </a:lnTo>
                        <a:lnTo>
                          <a:pt x="671" y="74"/>
                        </a:lnTo>
                        <a:lnTo>
                          <a:pt x="674" y="74"/>
                        </a:lnTo>
                        <a:lnTo>
                          <a:pt x="677" y="74"/>
                        </a:lnTo>
                        <a:lnTo>
                          <a:pt x="681" y="74"/>
                        </a:lnTo>
                        <a:lnTo>
                          <a:pt x="683" y="73"/>
                        </a:lnTo>
                        <a:lnTo>
                          <a:pt x="685" y="73"/>
                        </a:lnTo>
                        <a:lnTo>
                          <a:pt x="688" y="71"/>
                        </a:lnTo>
                        <a:lnTo>
                          <a:pt x="691" y="71"/>
                        </a:lnTo>
                        <a:lnTo>
                          <a:pt x="695" y="70"/>
                        </a:lnTo>
                        <a:lnTo>
                          <a:pt x="697" y="69"/>
                        </a:lnTo>
                        <a:lnTo>
                          <a:pt x="701" y="68"/>
                        </a:lnTo>
                        <a:lnTo>
                          <a:pt x="704" y="67"/>
                        </a:lnTo>
                        <a:lnTo>
                          <a:pt x="707" y="65"/>
                        </a:lnTo>
                        <a:lnTo>
                          <a:pt x="710" y="65"/>
                        </a:lnTo>
                        <a:lnTo>
                          <a:pt x="714" y="64"/>
                        </a:lnTo>
                        <a:lnTo>
                          <a:pt x="717" y="63"/>
                        </a:lnTo>
                        <a:lnTo>
                          <a:pt x="720" y="62"/>
                        </a:lnTo>
                        <a:lnTo>
                          <a:pt x="723" y="61"/>
                        </a:lnTo>
                        <a:lnTo>
                          <a:pt x="726" y="59"/>
                        </a:lnTo>
                        <a:lnTo>
                          <a:pt x="729" y="58"/>
                        </a:lnTo>
                        <a:lnTo>
                          <a:pt x="733" y="58"/>
                        </a:lnTo>
                        <a:lnTo>
                          <a:pt x="736" y="57"/>
                        </a:lnTo>
                        <a:lnTo>
                          <a:pt x="739" y="56"/>
                        </a:lnTo>
                        <a:lnTo>
                          <a:pt x="741" y="56"/>
                        </a:lnTo>
                        <a:lnTo>
                          <a:pt x="744" y="55"/>
                        </a:lnTo>
                        <a:lnTo>
                          <a:pt x="747" y="55"/>
                        </a:lnTo>
                        <a:lnTo>
                          <a:pt x="751" y="54"/>
                        </a:lnTo>
                        <a:lnTo>
                          <a:pt x="753" y="54"/>
                        </a:lnTo>
                        <a:lnTo>
                          <a:pt x="758" y="52"/>
                        </a:lnTo>
                        <a:lnTo>
                          <a:pt x="763" y="54"/>
                        </a:lnTo>
                        <a:lnTo>
                          <a:pt x="766" y="54"/>
                        </a:lnTo>
                        <a:lnTo>
                          <a:pt x="770" y="55"/>
                        </a:lnTo>
                        <a:lnTo>
                          <a:pt x="772" y="56"/>
                        </a:lnTo>
                        <a:lnTo>
                          <a:pt x="774" y="59"/>
                        </a:lnTo>
                        <a:lnTo>
                          <a:pt x="774" y="63"/>
                        </a:lnTo>
                        <a:lnTo>
                          <a:pt x="777" y="65"/>
                        </a:lnTo>
                        <a:lnTo>
                          <a:pt x="777" y="68"/>
                        </a:lnTo>
                        <a:lnTo>
                          <a:pt x="779" y="71"/>
                        </a:lnTo>
                        <a:lnTo>
                          <a:pt x="780" y="74"/>
                        </a:lnTo>
                        <a:lnTo>
                          <a:pt x="782" y="77"/>
                        </a:lnTo>
                        <a:lnTo>
                          <a:pt x="784" y="80"/>
                        </a:lnTo>
                        <a:lnTo>
                          <a:pt x="786" y="82"/>
                        </a:lnTo>
                        <a:lnTo>
                          <a:pt x="790" y="83"/>
                        </a:lnTo>
                        <a:lnTo>
                          <a:pt x="792" y="86"/>
                        </a:lnTo>
                        <a:lnTo>
                          <a:pt x="795" y="87"/>
                        </a:lnTo>
                        <a:lnTo>
                          <a:pt x="798" y="88"/>
                        </a:lnTo>
                        <a:lnTo>
                          <a:pt x="801" y="88"/>
                        </a:lnTo>
                        <a:lnTo>
                          <a:pt x="804" y="90"/>
                        </a:lnTo>
                        <a:lnTo>
                          <a:pt x="808" y="90"/>
                        </a:lnTo>
                        <a:lnTo>
                          <a:pt x="812" y="92"/>
                        </a:lnTo>
                        <a:lnTo>
                          <a:pt x="816" y="92"/>
                        </a:lnTo>
                        <a:lnTo>
                          <a:pt x="820" y="92"/>
                        </a:lnTo>
                        <a:lnTo>
                          <a:pt x="823" y="90"/>
                        </a:lnTo>
                        <a:lnTo>
                          <a:pt x="828" y="89"/>
                        </a:lnTo>
                        <a:lnTo>
                          <a:pt x="831" y="88"/>
                        </a:lnTo>
                        <a:lnTo>
                          <a:pt x="836" y="86"/>
                        </a:lnTo>
                        <a:lnTo>
                          <a:pt x="840" y="83"/>
                        </a:lnTo>
                        <a:lnTo>
                          <a:pt x="846" y="82"/>
                        </a:lnTo>
                        <a:lnTo>
                          <a:pt x="849" y="78"/>
                        </a:lnTo>
                        <a:lnTo>
                          <a:pt x="853" y="76"/>
                        </a:lnTo>
                        <a:lnTo>
                          <a:pt x="857" y="71"/>
                        </a:lnTo>
                        <a:lnTo>
                          <a:pt x="862" y="68"/>
                        </a:lnTo>
                        <a:lnTo>
                          <a:pt x="867" y="63"/>
                        </a:lnTo>
                        <a:lnTo>
                          <a:pt x="871" y="58"/>
                        </a:lnTo>
                        <a:lnTo>
                          <a:pt x="873" y="56"/>
                        </a:lnTo>
                        <a:lnTo>
                          <a:pt x="875" y="54"/>
                        </a:lnTo>
                        <a:lnTo>
                          <a:pt x="878" y="50"/>
                        </a:lnTo>
                        <a:lnTo>
                          <a:pt x="880" y="48"/>
                        </a:lnTo>
                        <a:lnTo>
                          <a:pt x="878" y="45"/>
                        </a:lnTo>
                        <a:lnTo>
                          <a:pt x="875" y="44"/>
                        </a:lnTo>
                        <a:lnTo>
                          <a:pt x="873" y="43"/>
                        </a:lnTo>
                        <a:lnTo>
                          <a:pt x="868" y="43"/>
                        </a:lnTo>
                        <a:lnTo>
                          <a:pt x="865" y="43"/>
                        </a:lnTo>
                        <a:lnTo>
                          <a:pt x="860" y="43"/>
                        </a:lnTo>
                        <a:lnTo>
                          <a:pt x="855" y="43"/>
                        </a:lnTo>
                        <a:lnTo>
                          <a:pt x="850" y="43"/>
                        </a:lnTo>
                        <a:lnTo>
                          <a:pt x="847" y="43"/>
                        </a:lnTo>
                        <a:lnTo>
                          <a:pt x="844" y="43"/>
                        </a:lnTo>
                        <a:lnTo>
                          <a:pt x="842" y="43"/>
                        </a:lnTo>
                        <a:lnTo>
                          <a:pt x="840" y="44"/>
                        </a:lnTo>
                        <a:lnTo>
                          <a:pt x="835" y="44"/>
                        </a:lnTo>
                        <a:lnTo>
                          <a:pt x="830" y="44"/>
                        </a:lnTo>
                        <a:lnTo>
                          <a:pt x="825" y="43"/>
                        </a:lnTo>
                        <a:lnTo>
                          <a:pt x="823" y="43"/>
                        </a:lnTo>
                        <a:lnTo>
                          <a:pt x="820" y="40"/>
                        </a:lnTo>
                        <a:lnTo>
                          <a:pt x="820" y="39"/>
                        </a:lnTo>
                        <a:lnTo>
                          <a:pt x="821" y="37"/>
                        </a:lnTo>
                        <a:lnTo>
                          <a:pt x="822" y="33"/>
                        </a:lnTo>
                        <a:lnTo>
                          <a:pt x="824" y="31"/>
                        </a:lnTo>
                        <a:lnTo>
                          <a:pt x="827" y="30"/>
                        </a:lnTo>
                        <a:lnTo>
                          <a:pt x="829" y="25"/>
                        </a:lnTo>
                        <a:lnTo>
                          <a:pt x="833" y="23"/>
                        </a:lnTo>
                        <a:lnTo>
                          <a:pt x="834" y="19"/>
                        </a:lnTo>
                        <a:lnTo>
                          <a:pt x="836" y="17"/>
                        </a:lnTo>
                        <a:lnTo>
                          <a:pt x="837" y="14"/>
                        </a:lnTo>
                        <a:lnTo>
                          <a:pt x="839" y="12"/>
                        </a:lnTo>
                        <a:lnTo>
                          <a:pt x="842" y="12"/>
                        </a:lnTo>
                        <a:lnTo>
                          <a:pt x="847" y="12"/>
                        </a:lnTo>
                        <a:lnTo>
                          <a:pt x="852" y="12"/>
                        </a:lnTo>
                        <a:lnTo>
                          <a:pt x="857" y="13"/>
                        </a:lnTo>
                        <a:lnTo>
                          <a:pt x="860" y="13"/>
                        </a:lnTo>
                        <a:lnTo>
                          <a:pt x="862" y="13"/>
                        </a:lnTo>
                        <a:lnTo>
                          <a:pt x="865" y="13"/>
                        </a:lnTo>
                        <a:lnTo>
                          <a:pt x="868" y="13"/>
                        </a:lnTo>
                        <a:lnTo>
                          <a:pt x="871" y="13"/>
                        </a:lnTo>
                        <a:lnTo>
                          <a:pt x="873" y="14"/>
                        </a:lnTo>
                        <a:lnTo>
                          <a:pt x="875" y="14"/>
                        </a:lnTo>
                        <a:lnTo>
                          <a:pt x="879" y="16"/>
                        </a:lnTo>
                        <a:lnTo>
                          <a:pt x="881" y="16"/>
                        </a:lnTo>
                        <a:lnTo>
                          <a:pt x="885" y="16"/>
                        </a:lnTo>
                        <a:lnTo>
                          <a:pt x="888" y="16"/>
                        </a:lnTo>
                        <a:lnTo>
                          <a:pt x="891" y="16"/>
                        </a:lnTo>
                        <a:lnTo>
                          <a:pt x="893" y="16"/>
                        </a:lnTo>
                        <a:lnTo>
                          <a:pt x="895" y="16"/>
                        </a:lnTo>
                        <a:lnTo>
                          <a:pt x="899" y="16"/>
                        </a:lnTo>
                        <a:lnTo>
                          <a:pt x="901" y="16"/>
                        </a:lnTo>
                        <a:lnTo>
                          <a:pt x="904" y="16"/>
                        </a:lnTo>
                        <a:lnTo>
                          <a:pt x="907" y="16"/>
                        </a:lnTo>
                        <a:lnTo>
                          <a:pt x="910" y="16"/>
                        </a:lnTo>
                        <a:lnTo>
                          <a:pt x="913" y="16"/>
                        </a:lnTo>
                        <a:lnTo>
                          <a:pt x="916" y="16"/>
                        </a:lnTo>
                        <a:lnTo>
                          <a:pt x="918" y="17"/>
                        </a:lnTo>
                        <a:lnTo>
                          <a:pt x="922" y="17"/>
                        </a:lnTo>
                        <a:lnTo>
                          <a:pt x="924" y="18"/>
                        </a:lnTo>
                        <a:lnTo>
                          <a:pt x="929" y="18"/>
                        </a:lnTo>
                        <a:lnTo>
                          <a:pt x="935" y="18"/>
                        </a:lnTo>
                        <a:lnTo>
                          <a:pt x="939" y="18"/>
                        </a:lnTo>
                        <a:lnTo>
                          <a:pt x="944" y="18"/>
                        </a:lnTo>
                        <a:lnTo>
                          <a:pt x="949" y="18"/>
                        </a:lnTo>
                        <a:lnTo>
                          <a:pt x="954" y="18"/>
                        </a:lnTo>
                        <a:lnTo>
                          <a:pt x="956" y="18"/>
                        </a:lnTo>
                        <a:lnTo>
                          <a:pt x="961" y="19"/>
                        </a:lnTo>
                        <a:lnTo>
                          <a:pt x="964" y="19"/>
                        </a:lnTo>
                        <a:lnTo>
                          <a:pt x="967" y="19"/>
                        </a:lnTo>
                        <a:lnTo>
                          <a:pt x="969" y="19"/>
                        </a:lnTo>
                        <a:lnTo>
                          <a:pt x="971" y="20"/>
                        </a:lnTo>
                        <a:lnTo>
                          <a:pt x="974" y="20"/>
                        </a:lnTo>
                        <a:lnTo>
                          <a:pt x="976" y="20"/>
                        </a:lnTo>
                        <a:lnTo>
                          <a:pt x="973" y="106"/>
                        </a:lnTo>
                        <a:lnTo>
                          <a:pt x="806" y="97"/>
                        </a:lnTo>
                        <a:lnTo>
                          <a:pt x="793" y="96"/>
                        </a:lnTo>
                        <a:lnTo>
                          <a:pt x="782" y="96"/>
                        </a:lnTo>
                        <a:lnTo>
                          <a:pt x="770" y="95"/>
                        </a:lnTo>
                        <a:lnTo>
                          <a:pt x="757" y="95"/>
                        </a:lnTo>
                        <a:lnTo>
                          <a:pt x="744" y="94"/>
                        </a:lnTo>
                        <a:lnTo>
                          <a:pt x="732" y="94"/>
                        </a:lnTo>
                        <a:lnTo>
                          <a:pt x="719" y="93"/>
                        </a:lnTo>
                        <a:lnTo>
                          <a:pt x="706" y="92"/>
                        </a:lnTo>
                        <a:lnTo>
                          <a:pt x="694" y="92"/>
                        </a:lnTo>
                        <a:lnTo>
                          <a:pt x="681" y="90"/>
                        </a:lnTo>
                        <a:lnTo>
                          <a:pt x="668" y="89"/>
                        </a:lnTo>
                        <a:lnTo>
                          <a:pt x="656" y="88"/>
                        </a:lnTo>
                        <a:lnTo>
                          <a:pt x="643" y="88"/>
                        </a:lnTo>
                        <a:lnTo>
                          <a:pt x="630" y="88"/>
                        </a:lnTo>
                        <a:lnTo>
                          <a:pt x="618" y="87"/>
                        </a:lnTo>
                        <a:lnTo>
                          <a:pt x="606" y="87"/>
                        </a:lnTo>
                        <a:lnTo>
                          <a:pt x="593" y="86"/>
                        </a:lnTo>
                        <a:lnTo>
                          <a:pt x="580" y="86"/>
                        </a:lnTo>
                        <a:lnTo>
                          <a:pt x="568" y="86"/>
                        </a:lnTo>
                        <a:lnTo>
                          <a:pt x="555" y="86"/>
                        </a:lnTo>
                        <a:lnTo>
                          <a:pt x="543" y="84"/>
                        </a:lnTo>
                        <a:lnTo>
                          <a:pt x="530" y="84"/>
                        </a:lnTo>
                        <a:lnTo>
                          <a:pt x="518" y="84"/>
                        </a:lnTo>
                        <a:lnTo>
                          <a:pt x="505" y="84"/>
                        </a:lnTo>
                        <a:lnTo>
                          <a:pt x="492" y="84"/>
                        </a:lnTo>
                        <a:lnTo>
                          <a:pt x="480" y="84"/>
                        </a:lnTo>
                        <a:lnTo>
                          <a:pt x="468" y="84"/>
                        </a:lnTo>
                        <a:lnTo>
                          <a:pt x="455" y="84"/>
                        </a:lnTo>
                        <a:lnTo>
                          <a:pt x="442" y="84"/>
                        </a:lnTo>
                        <a:lnTo>
                          <a:pt x="430" y="84"/>
                        </a:lnTo>
                        <a:lnTo>
                          <a:pt x="418" y="86"/>
                        </a:lnTo>
                        <a:lnTo>
                          <a:pt x="407" y="86"/>
                        </a:lnTo>
                        <a:lnTo>
                          <a:pt x="394" y="86"/>
                        </a:lnTo>
                        <a:lnTo>
                          <a:pt x="382" y="86"/>
                        </a:lnTo>
                        <a:lnTo>
                          <a:pt x="369" y="86"/>
                        </a:lnTo>
                        <a:lnTo>
                          <a:pt x="357" y="87"/>
                        </a:lnTo>
                        <a:lnTo>
                          <a:pt x="344" y="87"/>
                        </a:lnTo>
                        <a:lnTo>
                          <a:pt x="332" y="88"/>
                        </a:lnTo>
                        <a:lnTo>
                          <a:pt x="320" y="88"/>
                        </a:lnTo>
                        <a:lnTo>
                          <a:pt x="308" y="90"/>
                        </a:lnTo>
                        <a:lnTo>
                          <a:pt x="295" y="90"/>
                        </a:lnTo>
                        <a:lnTo>
                          <a:pt x="283" y="92"/>
                        </a:lnTo>
                        <a:lnTo>
                          <a:pt x="270" y="93"/>
                        </a:lnTo>
                        <a:lnTo>
                          <a:pt x="258" y="94"/>
                        </a:lnTo>
                        <a:lnTo>
                          <a:pt x="245" y="95"/>
                        </a:lnTo>
                        <a:lnTo>
                          <a:pt x="235" y="96"/>
                        </a:lnTo>
                        <a:lnTo>
                          <a:pt x="223" y="99"/>
                        </a:lnTo>
                        <a:lnTo>
                          <a:pt x="210" y="100"/>
                        </a:lnTo>
                        <a:lnTo>
                          <a:pt x="198" y="101"/>
                        </a:lnTo>
                        <a:lnTo>
                          <a:pt x="186" y="103"/>
                        </a:lnTo>
                        <a:lnTo>
                          <a:pt x="174" y="105"/>
                        </a:lnTo>
                        <a:lnTo>
                          <a:pt x="162" y="106"/>
                        </a:lnTo>
                        <a:lnTo>
                          <a:pt x="150" y="108"/>
                        </a:lnTo>
                        <a:lnTo>
                          <a:pt x="138" y="111"/>
                        </a:lnTo>
                        <a:lnTo>
                          <a:pt x="127" y="113"/>
                        </a:lnTo>
                        <a:lnTo>
                          <a:pt x="116" y="115"/>
                        </a:lnTo>
                        <a:lnTo>
                          <a:pt x="103" y="118"/>
                        </a:lnTo>
                        <a:lnTo>
                          <a:pt x="92" y="120"/>
                        </a:lnTo>
                        <a:lnTo>
                          <a:pt x="80" y="124"/>
                        </a:lnTo>
                        <a:lnTo>
                          <a:pt x="70" y="126"/>
                        </a:lnTo>
                        <a:lnTo>
                          <a:pt x="58" y="130"/>
                        </a:lnTo>
                        <a:lnTo>
                          <a:pt x="46" y="132"/>
                        </a:lnTo>
                        <a:lnTo>
                          <a:pt x="35" y="134"/>
                        </a:lnTo>
                        <a:lnTo>
                          <a:pt x="23" y="139"/>
                        </a:lnTo>
                        <a:lnTo>
                          <a:pt x="0" y="56"/>
                        </a:lnTo>
                        <a:lnTo>
                          <a:pt x="4" y="54"/>
                        </a:lnTo>
                        <a:lnTo>
                          <a:pt x="10" y="52"/>
                        </a:lnTo>
                        <a:lnTo>
                          <a:pt x="13" y="51"/>
                        </a:lnTo>
                        <a:lnTo>
                          <a:pt x="15" y="50"/>
                        </a:lnTo>
                        <a:lnTo>
                          <a:pt x="17" y="50"/>
                        </a:lnTo>
                        <a:lnTo>
                          <a:pt x="21" y="49"/>
                        </a:lnTo>
                        <a:lnTo>
                          <a:pt x="26" y="48"/>
                        </a:lnTo>
                        <a:lnTo>
                          <a:pt x="30" y="46"/>
                        </a:lnTo>
                        <a:lnTo>
                          <a:pt x="33" y="45"/>
                        </a:lnTo>
                        <a:lnTo>
                          <a:pt x="36" y="45"/>
                        </a:lnTo>
                        <a:lnTo>
                          <a:pt x="39" y="44"/>
                        </a:lnTo>
                        <a:lnTo>
                          <a:pt x="42" y="44"/>
                        </a:lnTo>
                        <a:lnTo>
                          <a:pt x="45" y="43"/>
                        </a:lnTo>
                        <a:lnTo>
                          <a:pt x="47" y="43"/>
                        </a:lnTo>
                        <a:lnTo>
                          <a:pt x="49" y="42"/>
                        </a:lnTo>
                        <a:lnTo>
                          <a:pt x="53" y="40"/>
                        </a:lnTo>
                        <a:lnTo>
                          <a:pt x="55" y="40"/>
                        </a:lnTo>
                        <a:lnTo>
                          <a:pt x="58" y="39"/>
                        </a:lnTo>
                        <a:lnTo>
                          <a:pt x="60" y="38"/>
                        </a:lnTo>
                        <a:lnTo>
                          <a:pt x="64" y="38"/>
                        </a:lnTo>
                        <a:lnTo>
                          <a:pt x="66" y="37"/>
                        </a:lnTo>
                        <a:lnTo>
                          <a:pt x="68" y="37"/>
                        </a:lnTo>
                        <a:lnTo>
                          <a:pt x="71" y="36"/>
                        </a:lnTo>
                        <a:lnTo>
                          <a:pt x="74" y="36"/>
                        </a:lnTo>
                        <a:lnTo>
                          <a:pt x="77" y="35"/>
                        </a:lnTo>
                        <a:lnTo>
                          <a:pt x="80" y="35"/>
                        </a:lnTo>
                        <a:lnTo>
                          <a:pt x="83" y="33"/>
                        </a:lnTo>
                        <a:lnTo>
                          <a:pt x="86" y="33"/>
                        </a:lnTo>
                        <a:lnTo>
                          <a:pt x="89" y="32"/>
                        </a:lnTo>
                        <a:lnTo>
                          <a:pt x="91" y="32"/>
                        </a:lnTo>
                        <a:lnTo>
                          <a:pt x="93" y="31"/>
                        </a:lnTo>
                        <a:lnTo>
                          <a:pt x="96" y="31"/>
                        </a:lnTo>
                        <a:lnTo>
                          <a:pt x="98" y="30"/>
                        </a:lnTo>
                        <a:lnTo>
                          <a:pt x="100" y="30"/>
                        </a:lnTo>
                        <a:lnTo>
                          <a:pt x="104" y="29"/>
                        </a:lnTo>
                        <a:lnTo>
                          <a:pt x="108" y="29"/>
                        </a:lnTo>
                        <a:lnTo>
                          <a:pt x="110" y="27"/>
                        </a:lnTo>
                        <a:lnTo>
                          <a:pt x="112" y="27"/>
                        </a:lnTo>
                        <a:lnTo>
                          <a:pt x="115" y="27"/>
                        </a:lnTo>
                        <a:lnTo>
                          <a:pt x="118" y="26"/>
                        </a:lnTo>
                        <a:lnTo>
                          <a:pt x="121" y="26"/>
                        </a:lnTo>
                        <a:lnTo>
                          <a:pt x="123" y="25"/>
                        </a:lnTo>
                        <a:lnTo>
                          <a:pt x="127" y="25"/>
                        </a:lnTo>
                        <a:lnTo>
                          <a:pt x="129" y="25"/>
                        </a:lnTo>
                        <a:lnTo>
                          <a:pt x="131" y="24"/>
                        </a:lnTo>
                        <a:lnTo>
                          <a:pt x="134" y="24"/>
                        </a:lnTo>
                        <a:lnTo>
                          <a:pt x="136" y="23"/>
                        </a:lnTo>
                        <a:lnTo>
                          <a:pt x="140" y="23"/>
                        </a:lnTo>
                        <a:lnTo>
                          <a:pt x="142" y="21"/>
                        </a:lnTo>
                        <a:lnTo>
                          <a:pt x="144" y="21"/>
                        </a:lnTo>
                        <a:lnTo>
                          <a:pt x="148" y="20"/>
                        </a:lnTo>
                        <a:lnTo>
                          <a:pt x="150" y="20"/>
                        </a:lnTo>
                        <a:lnTo>
                          <a:pt x="153" y="20"/>
                        </a:lnTo>
                        <a:lnTo>
                          <a:pt x="156" y="20"/>
                        </a:lnTo>
                        <a:lnTo>
                          <a:pt x="159" y="20"/>
                        </a:lnTo>
                        <a:lnTo>
                          <a:pt x="162" y="20"/>
                        </a:lnTo>
                        <a:lnTo>
                          <a:pt x="165" y="19"/>
                        </a:lnTo>
                        <a:lnTo>
                          <a:pt x="167" y="18"/>
                        </a:lnTo>
                        <a:lnTo>
                          <a:pt x="170" y="18"/>
                        </a:lnTo>
                        <a:lnTo>
                          <a:pt x="173" y="18"/>
                        </a:lnTo>
                        <a:lnTo>
                          <a:pt x="173" y="20"/>
                        </a:lnTo>
                        <a:lnTo>
                          <a:pt x="174" y="24"/>
                        </a:lnTo>
                        <a:lnTo>
                          <a:pt x="175" y="26"/>
                        </a:lnTo>
                        <a:lnTo>
                          <a:pt x="176" y="30"/>
                        </a:lnTo>
                        <a:lnTo>
                          <a:pt x="176" y="32"/>
                        </a:lnTo>
                        <a:lnTo>
                          <a:pt x="178" y="36"/>
                        </a:lnTo>
                        <a:lnTo>
                          <a:pt x="179" y="38"/>
                        </a:lnTo>
                        <a:lnTo>
                          <a:pt x="179" y="43"/>
                        </a:lnTo>
                        <a:lnTo>
                          <a:pt x="184" y="43"/>
                        </a:lnTo>
                        <a:lnTo>
                          <a:pt x="187" y="43"/>
                        </a:lnTo>
                        <a:lnTo>
                          <a:pt x="192" y="43"/>
                        </a:lnTo>
                        <a:lnTo>
                          <a:pt x="197" y="43"/>
                        </a:lnTo>
                        <a:lnTo>
                          <a:pt x="200" y="43"/>
                        </a:lnTo>
                        <a:lnTo>
                          <a:pt x="205" y="43"/>
                        </a:lnTo>
                        <a:lnTo>
                          <a:pt x="210" y="43"/>
                        </a:lnTo>
                        <a:lnTo>
                          <a:pt x="214" y="43"/>
                        </a:lnTo>
                        <a:lnTo>
                          <a:pt x="214" y="39"/>
                        </a:lnTo>
                        <a:lnTo>
                          <a:pt x="217" y="36"/>
                        </a:lnTo>
                        <a:lnTo>
                          <a:pt x="219" y="33"/>
                        </a:lnTo>
                        <a:lnTo>
                          <a:pt x="220" y="32"/>
                        </a:lnTo>
                        <a:lnTo>
                          <a:pt x="224" y="27"/>
                        </a:lnTo>
                        <a:lnTo>
                          <a:pt x="227" y="25"/>
                        </a:lnTo>
                        <a:lnTo>
                          <a:pt x="230" y="24"/>
                        </a:lnTo>
                        <a:lnTo>
                          <a:pt x="233" y="23"/>
                        </a:lnTo>
                        <a:lnTo>
                          <a:pt x="237" y="23"/>
                        </a:lnTo>
                        <a:lnTo>
                          <a:pt x="241" y="23"/>
                        </a:lnTo>
                        <a:lnTo>
                          <a:pt x="243" y="23"/>
                        </a:lnTo>
                        <a:lnTo>
                          <a:pt x="245" y="25"/>
                        </a:lnTo>
                        <a:lnTo>
                          <a:pt x="248" y="26"/>
                        </a:lnTo>
                        <a:lnTo>
                          <a:pt x="250" y="30"/>
                        </a:lnTo>
                        <a:lnTo>
                          <a:pt x="252" y="32"/>
                        </a:lnTo>
                        <a:lnTo>
                          <a:pt x="256" y="36"/>
                        </a:lnTo>
                        <a:lnTo>
                          <a:pt x="258" y="38"/>
                        </a:lnTo>
                        <a:lnTo>
                          <a:pt x="262" y="43"/>
                        </a:lnTo>
                        <a:lnTo>
                          <a:pt x="264" y="46"/>
                        </a:lnTo>
                        <a:lnTo>
                          <a:pt x="267" y="50"/>
                        </a:lnTo>
                        <a:lnTo>
                          <a:pt x="269" y="54"/>
                        </a:lnTo>
                        <a:lnTo>
                          <a:pt x="273" y="58"/>
                        </a:lnTo>
                        <a:lnTo>
                          <a:pt x="275" y="62"/>
                        </a:lnTo>
                        <a:lnTo>
                          <a:pt x="277" y="65"/>
                        </a:lnTo>
                        <a:lnTo>
                          <a:pt x="281" y="69"/>
                        </a:lnTo>
                        <a:lnTo>
                          <a:pt x="284" y="73"/>
                        </a:lnTo>
                        <a:lnTo>
                          <a:pt x="287" y="75"/>
                        </a:lnTo>
                        <a:lnTo>
                          <a:pt x="290" y="78"/>
                        </a:lnTo>
                        <a:lnTo>
                          <a:pt x="293" y="81"/>
                        </a:lnTo>
                        <a:lnTo>
                          <a:pt x="297" y="82"/>
                        </a:lnTo>
                        <a:lnTo>
                          <a:pt x="301" y="83"/>
                        </a:lnTo>
                        <a:lnTo>
                          <a:pt x="305" y="83"/>
                        </a:lnTo>
                        <a:lnTo>
                          <a:pt x="308" y="83"/>
                        </a:lnTo>
                        <a:lnTo>
                          <a:pt x="314" y="83"/>
                        </a:lnTo>
                        <a:lnTo>
                          <a:pt x="315" y="81"/>
                        </a:lnTo>
                        <a:lnTo>
                          <a:pt x="316" y="77"/>
                        </a:lnTo>
                        <a:lnTo>
                          <a:pt x="319" y="75"/>
                        </a:lnTo>
                        <a:lnTo>
                          <a:pt x="320" y="73"/>
                        </a:lnTo>
                        <a:lnTo>
                          <a:pt x="321" y="70"/>
                        </a:lnTo>
                        <a:lnTo>
                          <a:pt x="321" y="67"/>
                        </a:lnTo>
                        <a:lnTo>
                          <a:pt x="322" y="64"/>
                        </a:lnTo>
                        <a:lnTo>
                          <a:pt x="324" y="62"/>
                        </a:lnTo>
                        <a:lnTo>
                          <a:pt x="324" y="59"/>
                        </a:lnTo>
                        <a:lnTo>
                          <a:pt x="324" y="57"/>
                        </a:lnTo>
                        <a:lnTo>
                          <a:pt x="324" y="54"/>
                        </a:lnTo>
                        <a:lnTo>
                          <a:pt x="324" y="51"/>
                        </a:lnTo>
                        <a:lnTo>
                          <a:pt x="324" y="46"/>
                        </a:lnTo>
                        <a:lnTo>
                          <a:pt x="324" y="42"/>
                        </a:lnTo>
                        <a:lnTo>
                          <a:pt x="321" y="36"/>
                        </a:lnTo>
                        <a:lnTo>
                          <a:pt x="320" y="31"/>
                        </a:lnTo>
                        <a:lnTo>
                          <a:pt x="318" y="26"/>
                        </a:lnTo>
                        <a:lnTo>
                          <a:pt x="315" y="21"/>
                        </a:lnTo>
                        <a:lnTo>
                          <a:pt x="311" y="18"/>
                        </a:lnTo>
                        <a:lnTo>
                          <a:pt x="308" y="12"/>
                        </a:lnTo>
                        <a:lnTo>
                          <a:pt x="303" y="8"/>
                        </a:lnTo>
                        <a:lnTo>
                          <a:pt x="300" y="5"/>
                        </a:lnTo>
                        <a:lnTo>
                          <a:pt x="303" y="5"/>
                        </a:lnTo>
                        <a:lnTo>
                          <a:pt x="307" y="4"/>
                        </a:lnTo>
                        <a:lnTo>
                          <a:pt x="309" y="2"/>
                        </a:lnTo>
                        <a:lnTo>
                          <a:pt x="314" y="2"/>
                        </a:lnTo>
                        <a:lnTo>
                          <a:pt x="316" y="2"/>
                        </a:lnTo>
                        <a:lnTo>
                          <a:pt x="320" y="2"/>
                        </a:lnTo>
                        <a:lnTo>
                          <a:pt x="324" y="2"/>
                        </a:lnTo>
                        <a:lnTo>
                          <a:pt x="327" y="2"/>
                        </a:lnTo>
                        <a:lnTo>
                          <a:pt x="331" y="2"/>
                        </a:lnTo>
                        <a:lnTo>
                          <a:pt x="334" y="2"/>
                        </a:lnTo>
                        <a:lnTo>
                          <a:pt x="337" y="1"/>
                        </a:lnTo>
                        <a:lnTo>
                          <a:pt x="341" y="1"/>
                        </a:lnTo>
                        <a:lnTo>
                          <a:pt x="344" y="1"/>
                        </a:lnTo>
                        <a:lnTo>
                          <a:pt x="347" y="1"/>
                        </a:lnTo>
                        <a:lnTo>
                          <a:pt x="351" y="1"/>
                        </a:lnTo>
                        <a:lnTo>
                          <a:pt x="354" y="1"/>
                        </a:lnTo>
                        <a:lnTo>
                          <a:pt x="353" y="4"/>
                        </a:lnTo>
                        <a:lnTo>
                          <a:pt x="352" y="6"/>
                        </a:lnTo>
                        <a:lnTo>
                          <a:pt x="350" y="10"/>
                        </a:lnTo>
                        <a:lnTo>
                          <a:pt x="348" y="13"/>
                        </a:lnTo>
                        <a:lnTo>
                          <a:pt x="353" y="16"/>
                        </a:lnTo>
                        <a:lnTo>
                          <a:pt x="357" y="18"/>
                        </a:lnTo>
                        <a:lnTo>
                          <a:pt x="360" y="19"/>
                        </a:lnTo>
                        <a:lnTo>
                          <a:pt x="364" y="21"/>
                        </a:lnTo>
                        <a:lnTo>
                          <a:pt x="366" y="23"/>
                        </a:lnTo>
                        <a:lnTo>
                          <a:pt x="370" y="26"/>
                        </a:lnTo>
                        <a:lnTo>
                          <a:pt x="373" y="27"/>
                        </a:lnTo>
                        <a:lnTo>
                          <a:pt x="378" y="31"/>
                        </a:lnTo>
                        <a:lnTo>
                          <a:pt x="379" y="33"/>
                        </a:lnTo>
                        <a:lnTo>
                          <a:pt x="382" y="37"/>
                        </a:lnTo>
                        <a:lnTo>
                          <a:pt x="384" y="39"/>
                        </a:lnTo>
                        <a:lnTo>
                          <a:pt x="386" y="43"/>
                        </a:lnTo>
                        <a:lnTo>
                          <a:pt x="391" y="48"/>
                        </a:lnTo>
                        <a:lnTo>
                          <a:pt x="396" y="52"/>
                        </a:lnTo>
                        <a:lnTo>
                          <a:pt x="401" y="56"/>
                        </a:lnTo>
                        <a:lnTo>
                          <a:pt x="407" y="58"/>
                        </a:lnTo>
                        <a:lnTo>
                          <a:pt x="409" y="59"/>
                        </a:lnTo>
                        <a:lnTo>
                          <a:pt x="411" y="61"/>
                        </a:lnTo>
                        <a:lnTo>
                          <a:pt x="415" y="62"/>
                        </a:lnTo>
                        <a:lnTo>
                          <a:pt x="417" y="63"/>
                        </a:lnTo>
                        <a:lnTo>
                          <a:pt x="420" y="63"/>
                        </a:lnTo>
                        <a:lnTo>
                          <a:pt x="422" y="64"/>
                        </a:lnTo>
                        <a:lnTo>
                          <a:pt x="424" y="64"/>
                        </a:lnTo>
                        <a:lnTo>
                          <a:pt x="428" y="64"/>
                        </a:lnTo>
                        <a:lnTo>
                          <a:pt x="430" y="64"/>
                        </a:lnTo>
                        <a:lnTo>
                          <a:pt x="434" y="64"/>
                        </a:lnTo>
                        <a:lnTo>
                          <a:pt x="436" y="64"/>
                        </a:lnTo>
                        <a:lnTo>
                          <a:pt x="440" y="65"/>
                        </a:lnTo>
                        <a:lnTo>
                          <a:pt x="442" y="64"/>
                        </a:lnTo>
                        <a:lnTo>
                          <a:pt x="445" y="64"/>
                        </a:lnTo>
                        <a:lnTo>
                          <a:pt x="448" y="63"/>
                        </a:lnTo>
                        <a:lnTo>
                          <a:pt x="451" y="63"/>
                        </a:lnTo>
                        <a:lnTo>
                          <a:pt x="453" y="62"/>
                        </a:lnTo>
                        <a:lnTo>
                          <a:pt x="455" y="62"/>
                        </a:lnTo>
                        <a:lnTo>
                          <a:pt x="458" y="61"/>
                        </a:lnTo>
                        <a:lnTo>
                          <a:pt x="461" y="61"/>
                        </a:lnTo>
                        <a:lnTo>
                          <a:pt x="466" y="57"/>
                        </a:lnTo>
                        <a:lnTo>
                          <a:pt x="471" y="55"/>
                        </a:lnTo>
                        <a:lnTo>
                          <a:pt x="475" y="52"/>
                        </a:lnTo>
                        <a:lnTo>
                          <a:pt x="480" y="49"/>
                        </a:lnTo>
                        <a:lnTo>
                          <a:pt x="485" y="45"/>
                        </a:lnTo>
                        <a:lnTo>
                          <a:pt x="488" y="42"/>
                        </a:lnTo>
                        <a:lnTo>
                          <a:pt x="493" y="38"/>
                        </a:lnTo>
                        <a:lnTo>
                          <a:pt x="497" y="35"/>
                        </a:lnTo>
                        <a:lnTo>
                          <a:pt x="499" y="30"/>
                        </a:lnTo>
                        <a:lnTo>
                          <a:pt x="503" y="25"/>
                        </a:lnTo>
                        <a:lnTo>
                          <a:pt x="505" y="21"/>
                        </a:lnTo>
                        <a:lnTo>
                          <a:pt x="507" y="18"/>
                        </a:lnTo>
                        <a:lnTo>
                          <a:pt x="509" y="12"/>
                        </a:lnTo>
                        <a:lnTo>
                          <a:pt x="510" y="7"/>
                        </a:lnTo>
                        <a:lnTo>
                          <a:pt x="511" y="4"/>
                        </a:lnTo>
                        <a:lnTo>
                          <a:pt x="511" y="0"/>
                        </a:lnTo>
                        <a:lnTo>
                          <a:pt x="515" y="0"/>
                        </a:lnTo>
                        <a:lnTo>
                          <a:pt x="518" y="0"/>
                        </a:lnTo>
                        <a:lnTo>
                          <a:pt x="523" y="0"/>
                        </a:lnTo>
                        <a:lnTo>
                          <a:pt x="528" y="0"/>
                        </a:lnTo>
                        <a:lnTo>
                          <a:pt x="531" y="0"/>
                        </a:lnTo>
                        <a:lnTo>
                          <a:pt x="535" y="0"/>
                        </a:lnTo>
                        <a:lnTo>
                          <a:pt x="538" y="0"/>
                        </a:lnTo>
                        <a:lnTo>
                          <a:pt x="544" y="0"/>
                        </a:lnTo>
                        <a:lnTo>
                          <a:pt x="538" y="2"/>
                        </a:lnTo>
                        <a:lnTo>
                          <a:pt x="536" y="5"/>
                        </a:lnTo>
                        <a:lnTo>
                          <a:pt x="534" y="7"/>
                        </a:lnTo>
                        <a:lnTo>
                          <a:pt x="531" y="10"/>
                        </a:lnTo>
                        <a:lnTo>
                          <a:pt x="526" y="16"/>
                        </a:lnTo>
                        <a:lnTo>
                          <a:pt x="522" y="20"/>
                        </a:lnTo>
                        <a:lnTo>
                          <a:pt x="518" y="24"/>
                        </a:lnTo>
                        <a:lnTo>
                          <a:pt x="517" y="29"/>
                        </a:lnTo>
                        <a:lnTo>
                          <a:pt x="516" y="33"/>
                        </a:lnTo>
                        <a:lnTo>
                          <a:pt x="516" y="38"/>
                        </a:lnTo>
                        <a:lnTo>
                          <a:pt x="516" y="40"/>
                        </a:lnTo>
                        <a:lnTo>
                          <a:pt x="516" y="45"/>
                        </a:lnTo>
                        <a:lnTo>
                          <a:pt x="518" y="48"/>
                        </a:lnTo>
                        <a:lnTo>
                          <a:pt x="521" y="51"/>
                        </a:lnTo>
                        <a:lnTo>
                          <a:pt x="523" y="54"/>
                        </a:lnTo>
                        <a:lnTo>
                          <a:pt x="525" y="57"/>
                        </a:lnTo>
                        <a:lnTo>
                          <a:pt x="529" y="59"/>
                        </a:lnTo>
                        <a:lnTo>
                          <a:pt x="534" y="62"/>
                        </a:lnTo>
                        <a:lnTo>
                          <a:pt x="536" y="63"/>
                        </a:lnTo>
                        <a:lnTo>
                          <a:pt x="541" y="65"/>
                        </a:lnTo>
                        <a:lnTo>
                          <a:pt x="545" y="67"/>
                        </a:lnTo>
                        <a:lnTo>
                          <a:pt x="549" y="68"/>
                        </a:lnTo>
                        <a:lnTo>
                          <a:pt x="554" y="69"/>
                        </a:lnTo>
                        <a:lnTo>
                          <a:pt x="558" y="70"/>
                        </a:lnTo>
                        <a:lnTo>
                          <a:pt x="564" y="70"/>
                        </a:lnTo>
                        <a:lnTo>
                          <a:pt x="569" y="71"/>
                        </a:lnTo>
                        <a:lnTo>
                          <a:pt x="573" y="71"/>
                        </a:lnTo>
                        <a:lnTo>
                          <a:pt x="577" y="71"/>
                        </a:lnTo>
                        <a:lnTo>
                          <a:pt x="582" y="71"/>
                        </a:lnTo>
                        <a:lnTo>
                          <a:pt x="586" y="71"/>
                        </a:lnTo>
                        <a:lnTo>
                          <a:pt x="589" y="70"/>
                        </a:lnTo>
                        <a:lnTo>
                          <a:pt x="593" y="70"/>
                        </a:lnTo>
                        <a:lnTo>
                          <a:pt x="595" y="69"/>
                        </a:lnTo>
                        <a:lnTo>
                          <a:pt x="599" y="68"/>
                        </a:lnTo>
                        <a:lnTo>
                          <a:pt x="598" y="64"/>
                        </a:lnTo>
                        <a:lnTo>
                          <a:pt x="596" y="61"/>
                        </a:lnTo>
                        <a:lnTo>
                          <a:pt x="596" y="58"/>
                        </a:lnTo>
                        <a:lnTo>
                          <a:pt x="596" y="56"/>
                        </a:lnTo>
                        <a:lnTo>
                          <a:pt x="595" y="52"/>
                        </a:lnTo>
                        <a:lnTo>
                          <a:pt x="595" y="50"/>
                        </a:lnTo>
                        <a:lnTo>
                          <a:pt x="594" y="48"/>
                        </a:lnTo>
                        <a:lnTo>
                          <a:pt x="594" y="45"/>
                        </a:lnTo>
                        <a:lnTo>
                          <a:pt x="593" y="40"/>
                        </a:lnTo>
                        <a:lnTo>
                          <a:pt x="592" y="37"/>
                        </a:lnTo>
                        <a:lnTo>
                          <a:pt x="591" y="33"/>
                        </a:lnTo>
                        <a:lnTo>
                          <a:pt x="591" y="31"/>
                        </a:lnTo>
                        <a:lnTo>
                          <a:pt x="589" y="27"/>
                        </a:lnTo>
                        <a:lnTo>
                          <a:pt x="588" y="26"/>
                        </a:lnTo>
                        <a:lnTo>
                          <a:pt x="587" y="24"/>
                        </a:lnTo>
                        <a:lnTo>
                          <a:pt x="586" y="23"/>
                        </a:lnTo>
                        <a:lnTo>
                          <a:pt x="583" y="20"/>
                        </a:lnTo>
                        <a:lnTo>
                          <a:pt x="582" y="19"/>
                        </a:lnTo>
                        <a:lnTo>
                          <a:pt x="577" y="18"/>
                        </a:lnTo>
                        <a:lnTo>
                          <a:pt x="575" y="17"/>
                        </a:lnTo>
                        <a:lnTo>
                          <a:pt x="572" y="16"/>
                        </a:lnTo>
                        <a:lnTo>
                          <a:pt x="569" y="14"/>
                        </a:lnTo>
                        <a:lnTo>
                          <a:pt x="564" y="12"/>
                        </a:lnTo>
                        <a:lnTo>
                          <a:pt x="562" y="8"/>
                        </a:lnTo>
                        <a:lnTo>
                          <a:pt x="558" y="6"/>
                        </a:lnTo>
                        <a:lnTo>
                          <a:pt x="556" y="5"/>
                        </a:lnTo>
                        <a:lnTo>
                          <a:pt x="554" y="2"/>
                        </a:lnTo>
                        <a:lnTo>
                          <a:pt x="551" y="0"/>
                        </a:lnTo>
                        <a:lnTo>
                          <a:pt x="556" y="0"/>
                        </a:lnTo>
                        <a:lnTo>
                          <a:pt x="560" y="0"/>
                        </a:lnTo>
                        <a:lnTo>
                          <a:pt x="564" y="0"/>
                        </a:lnTo>
                        <a:lnTo>
                          <a:pt x="568" y="0"/>
                        </a:lnTo>
                        <a:lnTo>
                          <a:pt x="572" y="0"/>
                        </a:lnTo>
                        <a:lnTo>
                          <a:pt x="576" y="0"/>
                        </a:lnTo>
                        <a:lnTo>
                          <a:pt x="580" y="0"/>
                        </a:lnTo>
                        <a:lnTo>
                          <a:pt x="585" y="0"/>
                        </a:lnTo>
                        <a:lnTo>
                          <a:pt x="588" y="0"/>
                        </a:lnTo>
                        <a:lnTo>
                          <a:pt x="592" y="0"/>
                        </a:lnTo>
                        <a:lnTo>
                          <a:pt x="596" y="0"/>
                        </a:lnTo>
                        <a:lnTo>
                          <a:pt x="600" y="0"/>
                        </a:lnTo>
                        <a:lnTo>
                          <a:pt x="605" y="0"/>
                        </a:lnTo>
                        <a:lnTo>
                          <a:pt x="608" y="0"/>
                        </a:lnTo>
                        <a:lnTo>
                          <a:pt x="612" y="0"/>
                        </a:lnTo>
                        <a:lnTo>
                          <a:pt x="617" y="1"/>
                        </a:lnTo>
                        <a:lnTo>
                          <a:pt x="620" y="1"/>
                        </a:lnTo>
                        <a:lnTo>
                          <a:pt x="625" y="1"/>
                        </a:lnTo>
                        <a:lnTo>
                          <a:pt x="628" y="1"/>
                        </a:lnTo>
                        <a:lnTo>
                          <a:pt x="632" y="2"/>
                        </a:lnTo>
                        <a:lnTo>
                          <a:pt x="637" y="2"/>
                        </a:lnTo>
                        <a:lnTo>
                          <a:pt x="640" y="2"/>
                        </a:lnTo>
                        <a:lnTo>
                          <a:pt x="645" y="2"/>
                        </a:lnTo>
                        <a:lnTo>
                          <a:pt x="650" y="2"/>
                        </a:lnTo>
                        <a:lnTo>
                          <a:pt x="652" y="2"/>
                        </a:lnTo>
                        <a:lnTo>
                          <a:pt x="657" y="2"/>
                        </a:lnTo>
                        <a:lnTo>
                          <a:pt x="661" y="2"/>
                        </a:lnTo>
                        <a:lnTo>
                          <a:pt x="665" y="2"/>
                        </a:lnTo>
                        <a:lnTo>
                          <a:pt x="669" y="2"/>
                        </a:lnTo>
                        <a:lnTo>
                          <a:pt x="672" y="4"/>
                        </a:lnTo>
                        <a:lnTo>
                          <a:pt x="678" y="4"/>
                        </a:lnTo>
                        <a:lnTo>
                          <a:pt x="682" y="5"/>
                        </a:lnTo>
                        <a:lnTo>
                          <a:pt x="685" y="5"/>
                        </a:lnTo>
                        <a:lnTo>
                          <a:pt x="689" y="5"/>
                        </a:lnTo>
                        <a:lnTo>
                          <a:pt x="694" y="5"/>
                        </a:lnTo>
                        <a:lnTo>
                          <a:pt x="697" y="5"/>
                        </a:lnTo>
                        <a:lnTo>
                          <a:pt x="701" y="5"/>
                        </a:lnTo>
                        <a:lnTo>
                          <a:pt x="706" y="5"/>
                        </a:lnTo>
                        <a:lnTo>
                          <a:pt x="709" y="5"/>
                        </a:lnTo>
                        <a:lnTo>
                          <a:pt x="714" y="5"/>
                        </a:lnTo>
                        <a:lnTo>
                          <a:pt x="717" y="5"/>
                        </a:lnTo>
                        <a:lnTo>
                          <a:pt x="721" y="5"/>
                        </a:lnTo>
                        <a:lnTo>
                          <a:pt x="726" y="6"/>
                        </a:lnTo>
                        <a:lnTo>
                          <a:pt x="731" y="6"/>
                        </a:lnTo>
                        <a:lnTo>
                          <a:pt x="734" y="6"/>
                        </a:lnTo>
                        <a:lnTo>
                          <a:pt x="738" y="6"/>
                        </a:lnTo>
                        <a:lnTo>
                          <a:pt x="741" y="7"/>
                        </a:lnTo>
                        <a:lnTo>
                          <a:pt x="746" y="7"/>
                        </a:lnTo>
                        <a:lnTo>
                          <a:pt x="751" y="7"/>
                        </a:lnTo>
                        <a:lnTo>
                          <a:pt x="754" y="7"/>
                        </a:lnTo>
                        <a:lnTo>
                          <a:pt x="759" y="7"/>
                        </a:lnTo>
                        <a:lnTo>
                          <a:pt x="763" y="7"/>
                        </a:lnTo>
                        <a:lnTo>
                          <a:pt x="766" y="7"/>
                        </a:lnTo>
                        <a:lnTo>
                          <a:pt x="770" y="8"/>
                        </a:lnTo>
                        <a:lnTo>
                          <a:pt x="774" y="8"/>
                        </a:lnTo>
                        <a:lnTo>
                          <a:pt x="779" y="10"/>
                        </a:lnTo>
                        <a:lnTo>
                          <a:pt x="783" y="10"/>
                        </a:lnTo>
                        <a:lnTo>
                          <a:pt x="786" y="10"/>
                        </a:lnTo>
                        <a:lnTo>
                          <a:pt x="791" y="10"/>
                        </a:lnTo>
                        <a:lnTo>
                          <a:pt x="795" y="10"/>
                        </a:lnTo>
                        <a:lnTo>
                          <a:pt x="799" y="10"/>
                        </a:lnTo>
                        <a:lnTo>
                          <a:pt x="803" y="10"/>
                        </a:lnTo>
                        <a:lnTo>
                          <a:pt x="808" y="11"/>
                        </a:lnTo>
                        <a:lnTo>
                          <a:pt x="811" y="1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08" name="Freeform 103">
                    <a:extLst>
                      <a:ext uri="{FF2B5EF4-FFF2-40B4-BE49-F238E27FC236}">
                        <a16:creationId xmlns:a16="http://schemas.microsoft.com/office/drawing/2014/main" id="{1C0CB2C0-6D97-B64F-BFBA-02F37AF24B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20" y="1690"/>
                    <a:ext cx="4" cy="4"/>
                  </a:xfrm>
                  <a:custGeom>
                    <a:avLst/>
                    <a:gdLst>
                      <a:gd name="T0" fmla="*/ 0 w 13"/>
                      <a:gd name="T1" fmla="*/ 0 h 14"/>
                      <a:gd name="T2" fmla="*/ 0 w 13"/>
                      <a:gd name="T3" fmla="*/ 0 h 14"/>
                      <a:gd name="T4" fmla="*/ 0 w 13"/>
                      <a:gd name="T5" fmla="*/ 0 h 14"/>
                      <a:gd name="T6" fmla="*/ 0 w 13"/>
                      <a:gd name="T7" fmla="*/ 0 h 14"/>
                      <a:gd name="T8" fmla="*/ 0 w 13"/>
                      <a:gd name="T9" fmla="*/ 0 h 14"/>
                      <a:gd name="T10" fmla="*/ 0 w 13"/>
                      <a:gd name="T11" fmla="*/ 0 h 14"/>
                      <a:gd name="T12" fmla="*/ 0 w 13"/>
                      <a:gd name="T13" fmla="*/ 0 h 14"/>
                      <a:gd name="T14" fmla="*/ 0 w 13"/>
                      <a:gd name="T15" fmla="*/ 0 h 14"/>
                      <a:gd name="T16" fmla="*/ 0 w 13"/>
                      <a:gd name="T17" fmla="*/ 0 h 14"/>
                      <a:gd name="T18" fmla="*/ 0 w 13"/>
                      <a:gd name="T19" fmla="*/ 0 h 14"/>
                      <a:gd name="T20" fmla="*/ 0 w 13"/>
                      <a:gd name="T21" fmla="*/ 0 h 14"/>
                      <a:gd name="T22" fmla="*/ 0 w 13"/>
                      <a:gd name="T23" fmla="*/ 0 h 14"/>
                      <a:gd name="T24" fmla="*/ 0 w 13"/>
                      <a:gd name="T25" fmla="*/ 0 h 14"/>
                      <a:gd name="T26" fmla="*/ 0 w 13"/>
                      <a:gd name="T27" fmla="*/ 0 h 14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13"/>
                      <a:gd name="T43" fmla="*/ 0 h 14"/>
                      <a:gd name="T44" fmla="*/ 13 w 13"/>
                      <a:gd name="T45" fmla="*/ 14 h 14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13" h="14">
                        <a:moveTo>
                          <a:pt x="13" y="14"/>
                        </a:moveTo>
                        <a:lnTo>
                          <a:pt x="8" y="11"/>
                        </a:lnTo>
                        <a:lnTo>
                          <a:pt x="5" y="8"/>
                        </a:lnTo>
                        <a:lnTo>
                          <a:pt x="1" y="4"/>
                        </a:lnTo>
                        <a:lnTo>
                          <a:pt x="0" y="3"/>
                        </a:lnTo>
                        <a:lnTo>
                          <a:pt x="2" y="2"/>
                        </a:lnTo>
                        <a:lnTo>
                          <a:pt x="6" y="1"/>
                        </a:lnTo>
                        <a:lnTo>
                          <a:pt x="9" y="0"/>
                        </a:lnTo>
                        <a:lnTo>
                          <a:pt x="13" y="0"/>
                        </a:lnTo>
                        <a:lnTo>
                          <a:pt x="13" y="2"/>
                        </a:lnTo>
                        <a:lnTo>
                          <a:pt x="13" y="7"/>
                        </a:lnTo>
                        <a:lnTo>
                          <a:pt x="13" y="10"/>
                        </a:lnTo>
                        <a:lnTo>
                          <a:pt x="13" y="1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09" name="Freeform 104">
                    <a:extLst>
                      <a:ext uri="{FF2B5EF4-FFF2-40B4-BE49-F238E27FC236}">
                        <a16:creationId xmlns:a16="http://schemas.microsoft.com/office/drawing/2014/main" id="{3BAECFEC-9B78-C747-AD7F-3FD0AFBAF7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5" y="1942"/>
                    <a:ext cx="475" cy="36"/>
                  </a:xfrm>
                  <a:custGeom>
                    <a:avLst/>
                    <a:gdLst>
                      <a:gd name="T0" fmla="*/ 0 w 1425"/>
                      <a:gd name="T1" fmla="*/ 0 h 109"/>
                      <a:gd name="T2" fmla="*/ 0 w 1425"/>
                      <a:gd name="T3" fmla="*/ 0 h 109"/>
                      <a:gd name="T4" fmla="*/ 0 w 1425"/>
                      <a:gd name="T5" fmla="*/ 0 h 109"/>
                      <a:gd name="T6" fmla="*/ 0 w 1425"/>
                      <a:gd name="T7" fmla="*/ 0 h 109"/>
                      <a:gd name="T8" fmla="*/ 0 w 1425"/>
                      <a:gd name="T9" fmla="*/ 0 h 109"/>
                      <a:gd name="T10" fmla="*/ 0 w 1425"/>
                      <a:gd name="T11" fmla="*/ 0 h 109"/>
                      <a:gd name="T12" fmla="*/ 0 w 1425"/>
                      <a:gd name="T13" fmla="*/ 0 h 109"/>
                      <a:gd name="T14" fmla="*/ 0 w 1425"/>
                      <a:gd name="T15" fmla="*/ 0 h 109"/>
                      <a:gd name="T16" fmla="*/ 0 w 1425"/>
                      <a:gd name="T17" fmla="*/ 0 h 109"/>
                      <a:gd name="T18" fmla="*/ 0 w 1425"/>
                      <a:gd name="T19" fmla="*/ 0 h 109"/>
                      <a:gd name="T20" fmla="*/ 0 w 1425"/>
                      <a:gd name="T21" fmla="*/ 0 h 109"/>
                      <a:gd name="T22" fmla="*/ 0 w 1425"/>
                      <a:gd name="T23" fmla="*/ 0 h 109"/>
                      <a:gd name="T24" fmla="*/ 0 w 1425"/>
                      <a:gd name="T25" fmla="*/ 0 h 109"/>
                      <a:gd name="T26" fmla="*/ 0 w 1425"/>
                      <a:gd name="T27" fmla="*/ 0 h 109"/>
                      <a:gd name="T28" fmla="*/ 0 w 1425"/>
                      <a:gd name="T29" fmla="*/ 0 h 109"/>
                      <a:gd name="T30" fmla="*/ 0 w 1425"/>
                      <a:gd name="T31" fmla="*/ 0 h 109"/>
                      <a:gd name="T32" fmla="*/ 0 w 1425"/>
                      <a:gd name="T33" fmla="*/ 0 h 109"/>
                      <a:gd name="T34" fmla="*/ 0 w 1425"/>
                      <a:gd name="T35" fmla="*/ 0 h 109"/>
                      <a:gd name="T36" fmla="*/ 0 w 1425"/>
                      <a:gd name="T37" fmla="*/ 0 h 109"/>
                      <a:gd name="T38" fmla="*/ 0 w 1425"/>
                      <a:gd name="T39" fmla="*/ 0 h 109"/>
                      <a:gd name="T40" fmla="*/ 0 w 1425"/>
                      <a:gd name="T41" fmla="*/ 0 h 109"/>
                      <a:gd name="T42" fmla="*/ 0 w 1425"/>
                      <a:gd name="T43" fmla="*/ 0 h 109"/>
                      <a:gd name="T44" fmla="*/ 0 w 1425"/>
                      <a:gd name="T45" fmla="*/ 0 h 109"/>
                      <a:gd name="T46" fmla="*/ 0 w 1425"/>
                      <a:gd name="T47" fmla="*/ 0 h 109"/>
                      <a:gd name="T48" fmla="*/ 0 w 1425"/>
                      <a:gd name="T49" fmla="*/ 0 h 109"/>
                      <a:gd name="T50" fmla="*/ 0 w 1425"/>
                      <a:gd name="T51" fmla="*/ 0 h 109"/>
                      <a:gd name="T52" fmla="*/ 0 w 1425"/>
                      <a:gd name="T53" fmla="*/ 0 h 109"/>
                      <a:gd name="T54" fmla="*/ 0 w 1425"/>
                      <a:gd name="T55" fmla="*/ 0 h 109"/>
                      <a:gd name="T56" fmla="*/ 0 w 1425"/>
                      <a:gd name="T57" fmla="*/ 0 h 109"/>
                      <a:gd name="T58" fmla="*/ 0 w 1425"/>
                      <a:gd name="T59" fmla="*/ 0 h 109"/>
                      <a:gd name="T60" fmla="*/ 0 w 1425"/>
                      <a:gd name="T61" fmla="*/ 0 h 109"/>
                      <a:gd name="T62" fmla="*/ 0 w 1425"/>
                      <a:gd name="T63" fmla="*/ 0 h 109"/>
                      <a:gd name="T64" fmla="*/ 0 w 1425"/>
                      <a:gd name="T65" fmla="*/ 0 h 109"/>
                      <a:gd name="T66" fmla="*/ 0 w 1425"/>
                      <a:gd name="T67" fmla="*/ 0 h 109"/>
                      <a:gd name="T68" fmla="*/ 0 w 1425"/>
                      <a:gd name="T69" fmla="*/ 0 h 109"/>
                      <a:gd name="T70" fmla="*/ 0 w 1425"/>
                      <a:gd name="T71" fmla="*/ 0 h 109"/>
                      <a:gd name="T72" fmla="*/ 0 w 1425"/>
                      <a:gd name="T73" fmla="*/ 0 h 109"/>
                      <a:gd name="T74" fmla="*/ 0 w 1425"/>
                      <a:gd name="T75" fmla="*/ 0 h 109"/>
                      <a:gd name="T76" fmla="*/ 0 w 1425"/>
                      <a:gd name="T77" fmla="*/ 0 h 109"/>
                      <a:gd name="T78" fmla="*/ 0 w 1425"/>
                      <a:gd name="T79" fmla="*/ 0 h 109"/>
                      <a:gd name="T80" fmla="*/ 0 w 1425"/>
                      <a:gd name="T81" fmla="*/ 0 h 109"/>
                      <a:gd name="T82" fmla="*/ 0 w 1425"/>
                      <a:gd name="T83" fmla="*/ 0 h 109"/>
                      <a:gd name="T84" fmla="*/ 0 w 1425"/>
                      <a:gd name="T85" fmla="*/ 0 h 109"/>
                      <a:gd name="T86" fmla="*/ 0 w 1425"/>
                      <a:gd name="T87" fmla="*/ 0 h 109"/>
                      <a:gd name="T88" fmla="*/ 0 w 1425"/>
                      <a:gd name="T89" fmla="*/ 0 h 109"/>
                      <a:gd name="T90" fmla="*/ 0 w 1425"/>
                      <a:gd name="T91" fmla="*/ 0 h 109"/>
                      <a:gd name="T92" fmla="*/ 0 w 1425"/>
                      <a:gd name="T93" fmla="*/ 0 h 109"/>
                      <a:gd name="T94" fmla="*/ 0 w 1425"/>
                      <a:gd name="T95" fmla="*/ 0 h 109"/>
                      <a:gd name="T96" fmla="*/ 0 w 1425"/>
                      <a:gd name="T97" fmla="*/ 0 h 109"/>
                      <a:gd name="T98" fmla="*/ 0 w 1425"/>
                      <a:gd name="T99" fmla="*/ 0 h 109"/>
                      <a:gd name="T100" fmla="*/ 0 w 1425"/>
                      <a:gd name="T101" fmla="*/ 0 h 109"/>
                      <a:gd name="T102" fmla="*/ 0 w 1425"/>
                      <a:gd name="T103" fmla="*/ 0 h 109"/>
                      <a:gd name="T104" fmla="*/ 0 w 1425"/>
                      <a:gd name="T105" fmla="*/ 0 h 109"/>
                      <a:gd name="T106" fmla="*/ 0 w 1425"/>
                      <a:gd name="T107" fmla="*/ 0 h 109"/>
                      <a:gd name="T108" fmla="*/ 0 w 1425"/>
                      <a:gd name="T109" fmla="*/ 0 h 109"/>
                      <a:gd name="T110" fmla="*/ 0 w 1425"/>
                      <a:gd name="T111" fmla="*/ 0 h 109"/>
                      <a:gd name="T112" fmla="*/ 0 w 1425"/>
                      <a:gd name="T113" fmla="*/ 0 h 109"/>
                      <a:gd name="T114" fmla="*/ 0 w 1425"/>
                      <a:gd name="T115" fmla="*/ 0 h 109"/>
                      <a:gd name="T116" fmla="*/ 0 w 1425"/>
                      <a:gd name="T117" fmla="*/ 0 h 109"/>
                      <a:gd name="T118" fmla="*/ 0 w 1425"/>
                      <a:gd name="T119" fmla="*/ 0 h 109"/>
                      <a:gd name="T120" fmla="*/ 0 w 1425"/>
                      <a:gd name="T121" fmla="*/ 0 h 109"/>
                      <a:gd name="T122" fmla="*/ 0 w 1425"/>
                      <a:gd name="T123" fmla="*/ 0 h 109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1425"/>
                      <a:gd name="T187" fmla="*/ 0 h 109"/>
                      <a:gd name="T188" fmla="*/ 1425 w 1425"/>
                      <a:gd name="T189" fmla="*/ 109 h 109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1425" h="109">
                        <a:moveTo>
                          <a:pt x="13" y="6"/>
                        </a:moveTo>
                        <a:lnTo>
                          <a:pt x="14" y="6"/>
                        </a:lnTo>
                        <a:lnTo>
                          <a:pt x="17" y="6"/>
                        </a:lnTo>
                        <a:lnTo>
                          <a:pt x="20" y="6"/>
                        </a:lnTo>
                        <a:lnTo>
                          <a:pt x="24" y="6"/>
                        </a:lnTo>
                        <a:lnTo>
                          <a:pt x="28" y="7"/>
                        </a:lnTo>
                        <a:lnTo>
                          <a:pt x="31" y="7"/>
                        </a:lnTo>
                        <a:lnTo>
                          <a:pt x="34" y="8"/>
                        </a:lnTo>
                        <a:lnTo>
                          <a:pt x="37" y="8"/>
                        </a:lnTo>
                        <a:lnTo>
                          <a:pt x="40" y="8"/>
                        </a:lnTo>
                        <a:lnTo>
                          <a:pt x="44" y="8"/>
                        </a:lnTo>
                        <a:lnTo>
                          <a:pt x="47" y="9"/>
                        </a:lnTo>
                        <a:lnTo>
                          <a:pt x="51" y="9"/>
                        </a:lnTo>
                        <a:lnTo>
                          <a:pt x="55" y="10"/>
                        </a:lnTo>
                        <a:lnTo>
                          <a:pt x="58" y="10"/>
                        </a:lnTo>
                        <a:lnTo>
                          <a:pt x="63" y="10"/>
                        </a:lnTo>
                        <a:lnTo>
                          <a:pt x="68" y="10"/>
                        </a:lnTo>
                        <a:lnTo>
                          <a:pt x="71" y="12"/>
                        </a:lnTo>
                        <a:lnTo>
                          <a:pt x="76" y="12"/>
                        </a:lnTo>
                        <a:lnTo>
                          <a:pt x="81" y="13"/>
                        </a:lnTo>
                        <a:lnTo>
                          <a:pt x="85" y="13"/>
                        </a:lnTo>
                        <a:lnTo>
                          <a:pt x="90" y="13"/>
                        </a:lnTo>
                        <a:lnTo>
                          <a:pt x="95" y="14"/>
                        </a:lnTo>
                        <a:lnTo>
                          <a:pt x="101" y="14"/>
                        </a:lnTo>
                        <a:lnTo>
                          <a:pt x="104" y="15"/>
                        </a:lnTo>
                        <a:lnTo>
                          <a:pt x="112" y="15"/>
                        </a:lnTo>
                        <a:lnTo>
                          <a:pt x="116" y="15"/>
                        </a:lnTo>
                        <a:lnTo>
                          <a:pt x="121" y="16"/>
                        </a:lnTo>
                        <a:lnTo>
                          <a:pt x="126" y="16"/>
                        </a:lnTo>
                        <a:lnTo>
                          <a:pt x="132" y="18"/>
                        </a:lnTo>
                        <a:lnTo>
                          <a:pt x="136" y="18"/>
                        </a:lnTo>
                        <a:lnTo>
                          <a:pt x="142" y="18"/>
                        </a:lnTo>
                        <a:lnTo>
                          <a:pt x="147" y="18"/>
                        </a:lnTo>
                        <a:lnTo>
                          <a:pt x="153" y="19"/>
                        </a:lnTo>
                        <a:lnTo>
                          <a:pt x="159" y="19"/>
                        </a:lnTo>
                        <a:lnTo>
                          <a:pt x="165" y="19"/>
                        </a:lnTo>
                        <a:lnTo>
                          <a:pt x="170" y="20"/>
                        </a:lnTo>
                        <a:lnTo>
                          <a:pt x="176" y="20"/>
                        </a:lnTo>
                        <a:lnTo>
                          <a:pt x="182" y="20"/>
                        </a:lnTo>
                        <a:lnTo>
                          <a:pt x="187" y="21"/>
                        </a:lnTo>
                        <a:lnTo>
                          <a:pt x="193" y="21"/>
                        </a:lnTo>
                        <a:lnTo>
                          <a:pt x="199" y="21"/>
                        </a:lnTo>
                        <a:lnTo>
                          <a:pt x="204" y="21"/>
                        </a:lnTo>
                        <a:lnTo>
                          <a:pt x="210" y="21"/>
                        </a:lnTo>
                        <a:lnTo>
                          <a:pt x="215" y="21"/>
                        </a:lnTo>
                        <a:lnTo>
                          <a:pt x="221" y="22"/>
                        </a:lnTo>
                        <a:lnTo>
                          <a:pt x="225" y="22"/>
                        </a:lnTo>
                        <a:lnTo>
                          <a:pt x="231" y="22"/>
                        </a:lnTo>
                        <a:lnTo>
                          <a:pt x="237" y="22"/>
                        </a:lnTo>
                        <a:lnTo>
                          <a:pt x="243" y="22"/>
                        </a:lnTo>
                        <a:lnTo>
                          <a:pt x="248" y="22"/>
                        </a:lnTo>
                        <a:lnTo>
                          <a:pt x="253" y="22"/>
                        </a:lnTo>
                        <a:lnTo>
                          <a:pt x="259" y="22"/>
                        </a:lnTo>
                        <a:lnTo>
                          <a:pt x="263" y="22"/>
                        </a:lnTo>
                        <a:lnTo>
                          <a:pt x="268" y="22"/>
                        </a:lnTo>
                        <a:lnTo>
                          <a:pt x="274" y="22"/>
                        </a:lnTo>
                        <a:lnTo>
                          <a:pt x="279" y="22"/>
                        </a:lnTo>
                        <a:lnTo>
                          <a:pt x="284" y="22"/>
                        </a:lnTo>
                        <a:lnTo>
                          <a:pt x="288" y="21"/>
                        </a:lnTo>
                        <a:lnTo>
                          <a:pt x="292" y="21"/>
                        </a:lnTo>
                        <a:lnTo>
                          <a:pt x="294" y="21"/>
                        </a:lnTo>
                        <a:lnTo>
                          <a:pt x="297" y="21"/>
                        </a:lnTo>
                        <a:lnTo>
                          <a:pt x="299" y="21"/>
                        </a:lnTo>
                        <a:lnTo>
                          <a:pt x="303" y="21"/>
                        </a:lnTo>
                        <a:lnTo>
                          <a:pt x="305" y="20"/>
                        </a:lnTo>
                        <a:lnTo>
                          <a:pt x="306" y="20"/>
                        </a:lnTo>
                        <a:lnTo>
                          <a:pt x="310" y="20"/>
                        </a:lnTo>
                        <a:lnTo>
                          <a:pt x="313" y="20"/>
                        </a:lnTo>
                        <a:lnTo>
                          <a:pt x="316" y="20"/>
                        </a:lnTo>
                        <a:lnTo>
                          <a:pt x="319" y="20"/>
                        </a:lnTo>
                        <a:lnTo>
                          <a:pt x="322" y="20"/>
                        </a:lnTo>
                        <a:lnTo>
                          <a:pt x="324" y="20"/>
                        </a:lnTo>
                        <a:lnTo>
                          <a:pt x="327" y="19"/>
                        </a:lnTo>
                        <a:lnTo>
                          <a:pt x="330" y="19"/>
                        </a:lnTo>
                        <a:lnTo>
                          <a:pt x="335" y="19"/>
                        </a:lnTo>
                        <a:lnTo>
                          <a:pt x="337" y="19"/>
                        </a:lnTo>
                        <a:lnTo>
                          <a:pt x="339" y="19"/>
                        </a:lnTo>
                        <a:lnTo>
                          <a:pt x="344" y="19"/>
                        </a:lnTo>
                        <a:lnTo>
                          <a:pt x="346" y="19"/>
                        </a:lnTo>
                        <a:lnTo>
                          <a:pt x="351" y="19"/>
                        </a:lnTo>
                        <a:lnTo>
                          <a:pt x="355" y="18"/>
                        </a:lnTo>
                        <a:lnTo>
                          <a:pt x="357" y="18"/>
                        </a:lnTo>
                        <a:lnTo>
                          <a:pt x="361" y="18"/>
                        </a:lnTo>
                        <a:lnTo>
                          <a:pt x="364" y="18"/>
                        </a:lnTo>
                        <a:lnTo>
                          <a:pt x="369" y="18"/>
                        </a:lnTo>
                        <a:lnTo>
                          <a:pt x="373" y="18"/>
                        </a:lnTo>
                        <a:lnTo>
                          <a:pt x="376" y="18"/>
                        </a:lnTo>
                        <a:lnTo>
                          <a:pt x="381" y="18"/>
                        </a:lnTo>
                        <a:lnTo>
                          <a:pt x="384" y="18"/>
                        </a:lnTo>
                        <a:lnTo>
                          <a:pt x="388" y="18"/>
                        </a:lnTo>
                        <a:lnTo>
                          <a:pt x="392" y="18"/>
                        </a:lnTo>
                        <a:lnTo>
                          <a:pt x="396" y="18"/>
                        </a:lnTo>
                        <a:lnTo>
                          <a:pt x="400" y="16"/>
                        </a:lnTo>
                        <a:lnTo>
                          <a:pt x="403" y="16"/>
                        </a:lnTo>
                        <a:lnTo>
                          <a:pt x="408" y="16"/>
                        </a:lnTo>
                        <a:lnTo>
                          <a:pt x="412" y="16"/>
                        </a:lnTo>
                        <a:lnTo>
                          <a:pt x="415" y="16"/>
                        </a:lnTo>
                        <a:lnTo>
                          <a:pt x="420" y="16"/>
                        </a:lnTo>
                        <a:lnTo>
                          <a:pt x="425" y="16"/>
                        </a:lnTo>
                        <a:lnTo>
                          <a:pt x="428" y="16"/>
                        </a:lnTo>
                        <a:lnTo>
                          <a:pt x="433" y="16"/>
                        </a:lnTo>
                        <a:lnTo>
                          <a:pt x="438" y="16"/>
                        </a:lnTo>
                        <a:lnTo>
                          <a:pt x="441" y="16"/>
                        </a:lnTo>
                        <a:lnTo>
                          <a:pt x="446" y="16"/>
                        </a:lnTo>
                        <a:lnTo>
                          <a:pt x="451" y="15"/>
                        </a:lnTo>
                        <a:lnTo>
                          <a:pt x="456" y="15"/>
                        </a:lnTo>
                        <a:lnTo>
                          <a:pt x="459" y="15"/>
                        </a:lnTo>
                        <a:lnTo>
                          <a:pt x="463" y="15"/>
                        </a:lnTo>
                        <a:lnTo>
                          <a:pt x="469" y="15"/>
                        </a:lnTo>
                        <a:lnTo>
                          <a:pt x="472" y="15"/>
                        </a:lnTo>
                        <a:lnTo>
                          <a:pt x="477" y="15"/>
                        </a:lnTo>
                        <a:lnTo>
                          <a:pt x="482" y="15"/>
                        </a:lnTo>
                        <a:lnTo>
                          <a:pt x="486" y="15"/>
                        </a:lnTo>
                        <a:lnTo>
                          <a:pt x="490" y="15"/>
                        </a:lnTo>
                        <a:lnTo>
                          <a:pt x="495" y="15"/>
                        </a:lnTo>
                        <a:lnTo>
                          <a:pt x="500" y="15"/>
                        </a:lnTo>
                        <a:lnTo>
                          <a:pt x="504" y="15"/>
                        </a:lnTo>
                        <a:lnTo>
                          <a:pt x="509" y="15"/>
                        </a:lnTo>
                        <a:lnTo>
                          <a:pt x="514" y="15"/>
                        </a:lnTo>
                        <a:lnTo>
                          <a:pt x="519" y="15"/>
                        </a:lnTo>
                        <a:lnTo>
                          <a:pt x="516" y="16"/>
                        </a:lnTo>
                        <a:lnTo>
                          <a:pt x="513" y="18"/>
                        </a:lnTo>
                        <a:lnTo>
                          <a:pt x="510" y="18"/>
                        </a:lnTo>
                        <a:lnTo>
                          <a:pt x="507" y="20"/>
                        </a:lnTo>
                        <a:lnTo>
                          <a:pt x="504" y="21"/>
                        </a:lnTo>
                        <a:lnTo>
                          <a:pt x="501" y="21"/>
                        </a:lnTo>
                        <a:lnTo>
                          <a:pt x="498" y="24"/>
                        </a:lnTo>
                        <a:lnTo>
                          <a:pt x="497" y="25"/>
                        </a:lnTo>
                        <a:lnTo>
                          <a:pt x="491" y="27"/>
                        </a:lnTo>
                        <a:lnTo>
                          <a:pt x="488" y="29"/>
                        </a:lnTo>
                        <a:lnTo>
                          <a:pt x="483" y="33"/>
                        </a:lnTo>
                        <a:lnTo>
                          <a:pt x="479" y="37"/>
                        </a:lnTo>
                        <a:lnTo>
                          <a:pt x="476" y="40"/>
                        </a:lnTo>
                        <a:lnTo>
                          <a:pt x="473" y="45"/>
                        </a:lnTo>
                        <a:lnTo>
                          <a:pt x="471" y="46"/>
                        </a:lnTo>
                        <a:lnTo>
                          <a:pt x="471" y="48"/>
                        </a:lnTo>
                        <a:lnTo>
                          <a:pt x="470" y="51"/>
                        </a:lnTo>
                        <a:lnTo>
                          <a:pt x="469" y="54"/>
                        </a:lnTo>
                        <a:lnTo>
                          <a:pt x="469" y="56"/>
                        </a:lnTo>
                        <a:lnTo>
                          <a:pt x="469" y="59"/>
                        </a:lnTo>
                        <a:lnTo>
                          <a:pt x="467" y="62"/>
                        </a:lnTo>
                        <a:lnTo>
                          <a:pt x="467" y="65"/>
                        </a:lnTo>
                        <a:lnTo>
                          <a:pt x="467" y="69"/>
                        </a:lnTo>
                        <a:lnTo>
                          <a:pt x="467" y="71"/>
                        </a:lnTo>
                        <a:lnTo>
                          <a:pt x="469" y="75"/>
                        </a:lnTo>
                        <a:lnTo>
                          <a:pt x="469" y="79"/>
                        </a:lnTo>
                        <a:lnTo>
                          <a:pt x="471" y="78"/>
                        </a:lnTo>
                        <a:lnTo>
                          <a:pt x="473" y="78"/>
                        </a:lnTo>
                        <a:lnTo>
                          <a:pt x="476" y="77"/>
                        </a:lnTo>
                        <a:lnTo>
                          <a:pt x="479" y="77"/>
                        </a:lnTo>
                        <a:lnTo>
                          <a:pt x="482" y="76"/>
                        </a:lnTo>
                        <a:lnTo>
                          <a:pt x="484" y="76"/>
                        </a:lnTo>
                        <a:lnTo>
                          <a:pt x="486" y="76"/>
                        </a:lnTo>
                        <a:lnTo>
                          <a:pt x="490" y="75"/>
                        </a:lnTo>
                        <a:lnTo>
                          <a:pt x="495" y="73"/>
                        </a:lnTo>
                        <a:lnTo>
                          <a:pt x="500" y="71"/>
                        </a:lnTo>
                        <a:lnTo>
                          <a:pt x="504" y="71"/>
                        </a:lnTo>
                        <a:lnTo>
                          <a:pt x="510" y="70"/>
                        </a:lnTo>
                        <a:lnTo>
                          <a:pt x="515" y="67"/>
                        </a:lnTo>
                        <a:lnTo>
                          <a:pt x="519" y="66"/>
                        </a:lnTo>
                        <a:lnTo>
                          <a:pt x="524" y="64"/>
                        </a:lnTo>
                        <a:lnTo>
                          <a:pt x="529" y="63"/>
                        </a:lnTo>
                        <a:lnTo>
                          <a:pt x="534" y="60"/>
                        </a:lnTo>
                        <a:lnTo>
                          <a:pt x="539" y="59"/>
                        </a:lnTo>
                        <a:lnTo>
                          <a:pt x="543" y="56"/>
                        </a:lnTo>
                        <a:lnTo>
                          <a:pt x="548" y="54"/>
                        </a:lnTo>
                        <a:lnTo>
                          <a:pt x="552" y="52"/>
                        </a:lnTo>
                        <a:lnTo>
                          <a:pt x="556" y="51"/>
                        </a:lnTo>
                        <a:lnTo>
                          <a:pt x="562" y="48"/>
                        </a:lnTo>
                        <a:lnTo>
                          <a:pt x="567" y="46"/>
                        </a:lnTo>
                        <a:lnTo>
                          <a:pt x="571" y="44"/>
                        </a:lnTo>
                        <a:lnTo>
                          <a:pt x="577" y="41"/>
                        </a:lnTo>
                        <a:lnTo>
                          <a:pt x="581" y="39"/>
                        </a:lnTo>
                        <a:lnTo>
                          <a:pt x="586" y="38"/>
                        </a:lnTo>
                        <a:lnTo>
                          <a:pt x="591" y="35"/>
                        </a:lnTo>
                        <a:lnTo>
                          <a:pt x="596" y="34"/>
                        </a:lnTo>
                        <a:lnTo>
                          <a:pt x="600" y="33"/>
                        </a:lnTo>
                        <a:lnTo>
                          <a:pt x="606" y="31"/>
                        </a:lnTo>
                        <a:lnTo>
                          <a:pt x="611" y="29"/>
                        </a:lnTo>
                        <a:lnTo>
                          <a:pt x="616" y="28"/>
                        </a:lnTo>
                        <a:lnTo>
                          <a:pt x="619" y="27"/>
                        </a:lnTo>
                        <a:lnTo>
                          <a:pt x="622" y="27"/>
                        </a:lnTo>
                        <a:lnTo>
                          <a:pt x="625" y="26"/>
                        </a:lnTo>
                        <a:lnTo>
                          <a:pt x="628" y="26"/>
                        </a:lnTo>
                        <a:lnTo>
                          <a:pt x="625" y="24"/>
                        </a:lnTo>
                        <a:lnTo>
                          <a:pt x="624" y="21"/>
                        </a:lnTo>
                        <a:lnTo>
                          <a:pt x="621" y="18"/>
                        </a:lnTo>
                        <a:lnTo>
                          <a:pt x="618" y="14"/>
                        </a:lnTo>
                        <a:lnTo>
                          <a:pt x="621" y="13"/>
                        </a:lnTo>
                        <a:lnTo>
                          <a:pt x="625" y="13"/>
                        </a:lnTo>
                        <a:lnTo>
                          <a:pt x="628" y="13"/>
                        </a:lnTo>
                        <a:lnTo>
                          <a:pt x="632" y="13"/>
                        </a:lnTo>
                        <a:lnTo>
                          <a:pt x="637" y="13"/>
                        </a:lnTo>
                        <a:lnTo>
                          <a:pt x="641" y="13"/>
                        </a:lnTo>
                        <a:lnTo>
                          <a:pt x="644" y="13"/>
                        </a:lnTo>
                        <a:lnTo>
                          <a:pt x="648" y="13"/>
                        </a:lnTo>
                        <a:lnTo>
                          <a:pt x="651" y="13"/>
                        </a:lnTo>
                        <a:lnTo>
                          <a:pt x="656" y="13"/>
                        </a:lnTo>
                        <a:lnTo>
                          <a:pt x="660" y="13"/>
                        </a:lnTo>
                        <a:lnTo>
                          <a:pt x="663" y="13"/>
                        </a:lnTo>
                        <a:lnTo>
                          <a:pt x="667" y="13"/>
                        </a:lnTo>
                        <a:lnTo>
                          <a:pt x="670" y="13"/>
                        </a:lnTo>
                        <a:lnTo>
                          <a:pt x="674" y="13"/>
                        </a:lnTo>
                        <a:lnTo>
                          <a:pt x="679" y="13"/>
                        </a:lnTo>
                        <a:lnTo>
                          <a:pt x="682" y="13"/>
                        </a:lnTo>
                        <a:lnTo>
                          <a:pt x="686" y="13"/>
                        </a:lnTo>
                        <a:lnTo>
                          <a:pt x="689" y="13"/>
                        </a:lnTo>
                        <a:lnTo>
                          <a:pt x="693" y="13"/>
                        </a:lnTo>
                        <a:lnTo>
                          <a:pt x="696" y="13"/>
                        </a:lnTo>
                        <a:lnTo>
                          <a:pt x="700" y="13"/>
                        </a:lnTo>
                        <a:lnTo>
                          <a:pt x="704" y="13"/>
                        </a:lnTo>
                        <a:lnTo>
                          <a:pt x="707" y="13"/>
                        </a:lnTo>
                        <a:lnTo>
                          <a:pt x="711" y="13"/>
                        </a:lnTo>
                        <a:lnTo>
                          <a:pt x="714" y="13"/>
                        </a:lnTo>
                        <a:lnTo>
                          <a:pt x="718" y="13"/>
                        </a:lnTo>
                        <a:lnTo>
                          <a:pt x="721" y="13"/>
                        </a:lnTo>
                        <a:lnTo>
                          <a:pt x="724" y="13"/>
                        </a:lnTo>
                        <a:lnTo>
                          <a:pt x="729" y="13"/>
                        </a:lnTo>
                        <a:lnTo>
                          <a:pt x="731" y="13"/>
                        </a:lnTo>
                        <a:lnTo>
                          <a:pt x="734" y="14"/>
                        </a:lnTo>
                        <a:lnTo>
                          <a:pt x="738" y="14"/>
                        </a:lnTo>
                        <a:lnTo>
                          <a:pt x="742" y="14"/>
                        </a:lnTo>
                        <a:lnTo>
                          <a:pt x="744" y="14"/>
                        </a:lnTo>
                        <a:lnTo>
                          <a:pt x="746" y="14"/>
                        </a:lnTo>
                        <a:lnTo>
                          <a:pt x="750" y="14"/>
                        </a:lnTo>
                        <a:lnTo>
                          <a:pt x="753" y="14"/>
                        </a:lnTo>
                        <a:lnTo>
                          <a:pt x="756" y="14"/>
                        </a:lnTo>
                        <a:lnTo>
                          <a:pt x="759" y="14"/>
                        </a:lnTo>
                        <a:lnTo>
                          <a:pt x="762" y="14"/>
                        </a:lnTo>
                        <a:lnTo>
                          <a:pt x="764" y="14"/>
                        </a:lnTo>
                        <a:lnTo>
                          <a:pt x="766" y="14"/>
                        </a:lnTo>
                        <a:lnTo>
                          <a:pt x="770" y="15"/>
                        </a:lnTo>
                        <a:lnTo>
                          <a:pt x="772" y="15"/>
                        </a:lnTo>
                        <a:lnTo>
                          <a:pt x="775" y="15"/>
                        </a:lnTo>
                        <a:lnTo>
                          <a:pt x="778" y="15"/>
                        </a:lnTo>
                        <a:lnTo>
                          <a:pt x="781" y="15"/>
                        </a:lnTo>
                        <a:lnTo>
                          <a:pt x="785" y="15"/>
                        </a:lnTo>
                        <a:lnTo>
                          <a:pt x="790" y="15"/>
                        </a:lnTo>
                        <a:lnTo>
                          <a:pt x="795" y="15"/>
                        </a:lnTo>
                        <a:lnTo>
                          <a:pt x="800" y="16"/>
                        </a:lnTo>
                        <a:lnTo>
                          <a:pt x="804" y="16"/>
                        </a:lnTo>
                        <a:lnTo>
                          <a:pt x="808" y="16"/>
                        </a:lnTo>
                        <a:lnTo>
                          <a:pt x="813" y="18"/>
                        </a:lnTo>
                        <a:lnTo>
                          <a:pt x="816" y="18"/>
                        </a:lnTo>
                        <a:lnTo>
                          <a:pt x="815" y="21"/>
                        </a:lnTo>
                        <a:lnTo>
                          <a:pt x="816" y="25"/>
                        </a:lnTo>
                        <a:lnTo>
                          <a:pt x="816" y="28"/>
                        </a:lnTo>
                        <a:lnTo>
                          <a:pt x="818" y="33"/>
                        </a:lnTo>
                        <a:lnTo>
                          <a:pt x="820" y="37"/>
                        </a:lnTo>
                        <a:lnTo>
                          <a:pt x="821" y="41"/>
                        </a:lnTo>
                        <a:lnTo>
                          <a:pt x="823" y="45"/>
                        </a:lnTo>
                        <a:lnTo>
                          <a:pt x="827" y="48"/>
                        </a:lnTo>
                        <a:lnTo>
                          <a:pt x="829" y="52"/>
                        </a:lnTo>
                        <a:lnTo>
                          <a:pt x="833" y="56"/>
                        </a:lnTo>
                        <a:lnTo>
                          <a:pt x="835" y="59"/>
                        </a:lnTo>
                        <a:lnTo>
                          <a:pt x="840" y="64"/>
                        </a:lnTo>
                        <a:lnTo>
                          <a:pt x="842" y="66"/>
                        </a:lnTo>
                        <a:lnTo>
                          <a:pt x="847" y="70"/>
                        </a:lnTo>
                        <a:lnTo>
                          <a:pt x="852" y="73"/>
                        </a:lnTo>
                        <a:lnTo>
                          <a:pt x="855" y="76"/>
                        </a:lnTo>
                        <a:lnTo>
                          <a:pt x="860" y="79"/>
                        </a:lnTo>
                        <a:lnTo>
                          <a:pt x="865" y="82"/>
                        </a:lnTo>
                        <a:lnTo>
                          <a:pt x="870" y="83"/>
                        </a:lnTo>
                        <a:lnTo>
                          <a:pt x="874" y="85"/>
                        </a:lnTo>
                        <a:lnTo>
                          <a:pt x="878" y="86"/>
                        </a:lnTo>
                        <a:lnTo>
                          <a:pt x="884" y="89"/>
                        </a:lnTo>
                        <a:lnTo>
                          <a:pt x="889" y="89"/>
                        </a:lnTo>
                        <a:lnTo>
                          <a:pt x="893" y="91"/>
                        </a:lnTo>
                        <a:lnTo>
                          <a:pt x="898" y="91"/>
                        </a:lnTo>
                        <a:lnTo>
                          <a:pt x="902" y="91"/>
                        </a:lnTo>
                        <a:lnTo>
                          <a:pt x="906" y="91"/>
                        </a:lnTo>
                        <a:lnTo>
                          <a:pt x="911" y="91"/>
                        </a:lnTo>
                        <a:lnTo>
                          <a:pt x="915" y="89"/>
                        </a:lnTo>
                        <a:lnTo>
                          <a:pt x="920" y="89"/>
                        </a:lnTo>
                        <a:lnTo>
                          <a:pt x="923" y="86"/>
                        </a:lnTo>
                        <a:lnTo>
                          <a:pt x="927" y="85"/>
                        </a:lnTo>
                        <a:lnTo>
                          <a:pt x="925" y="83"/>
                        </a:lnTo>
                        <a:lnTo>
                          <a:pt x="924" y="79"/>
                        </a:lnTo>
                        <a:lnTo>
                          <a:pt x="923" y="77"/>
                        </a:lnTo>
                        <a:lnTo>
                          <a:pt x="922" y="75"/>
                        </a:lnTo>
                        <a:lnTo>
                          <a:pt x="920" y="70"/>
                        </a:lnTo>
                        <a:lnTo>
                          <a:pt x="917" y="65"/>
                        </a:lnTo>
                        <a:lnTo>
                          <a:pt x="915" y="62"/>
                        </a:lnTo>
                        <a:lnTo>
                          <a:pt x="911" y="56"/>
                        </a:lnTo>
                        <a:lnTo>
                          <a:pt x="909" y="52"/>
                        </a:lnTo>
                        <a:lnTo>
                          <a:pt x="906" y="48"/>
                        </a:lnTo>
                        <a:lnTo>
                          <a:pt x="902" y="44"/>
                        </a:lnTo>
                        <a:lnTo>
                          <a:pt x="898" y="40"/>
                        </a:lnTo>
                        <a:lnTo>
                          <a:pt x="895" y="37"/>
                        </a:lnTo>
                        <a:lnTo>
                          <a:pt x="891" y="33"/>
                        </a:lnTo>
                        <a:lnTo>
                          <a:pt x="889" y="31"/>
                        </a:lnTo>
                        <a:lnTo>
                          <a:pt x="884" y="27"/>
                        </a:lnTo>
                        <a:lnTo>
                          <a:pt x="879" y="25"/>
                        </a:lnTo>
                        <a:lnTo>
                          <a:pt x="876" y="22"/>
                        </a:lnTo>
                        <a:lnTo>
                          <a:pt x="878" y="22"/>
                        </a:lnTo>
                        <a:lnTo>
                          <a:pt x="880" y="22"/>
                        </a:lnTo>
                        <a:lnTo>
                          <a:pt x="884" y="22"/>
                        </a:lnTo>
                        <a:lnTo>
                          <a:pt x="886" y="22"/>
                        </a:lnTo>
                        <a:lnTo>
                          <a:pt x="890" y="22"/>
                        </a:lnTo>
                        <a:lnTo>
                          <a:pt x="892" y="22"/>
                        </a:lnTo>
                        <a:lnTo>
                          <a:pt x="896" y="22"/>
                        </a:lnTo>
                        <a:lnTo>
                          <a:pt x="898" y="22"/>
                        </a:lnTo>
                        <a:lnTo>
                          <a:pt x="902" y="22"/>
                        </a:lnTo>
                        <a:lnTo>
                          <a:pt x="904" y="22"/>
                        </a:lnTo>
                        <a:lnTo>
                          <a:pt x="908" y="22"/>
                        </a:lnTo>
                        <a:lnTo>
                          <a:pt x="911" y="22"/>
                        </a:lnTo>
                        <a:lnTo>
                          <a:pt x="915" y="22"/>
                        </a:lnTo>
                        <a:lnTo>
                          <a:pt x="918" y="22"/>
                        </a:lnTo>
                        <a:lnTo>
                          <a:pt x="922" y="22"/>
                        </a:lnTo>
                        <a:lnTo>
                          <a:pt x="925" y="22"/>
                        </a:lnTo>
                        <a:lnTo>
                          <a:pt x="928" y="21"/>
                        </a:lnTo>
                        <a:lnTo>
                          <a:pt x="931" y="21"/>
                        </a:lnTo>
                        <a:lnTo>
                          <a:pt x="935" y="21"/>
                        </a:lnTo>
                        <a:lnTo>
                          <a:pt x="940" y="21"/>
                        </a:lnTo>
                        <a:lnTo>
                          <a:pt x="942" y="21"/>
                        </a:lnTo>
                        <a:lnTo>
                          <a:pt x="947" y="21"/>
                        </a:lnTo>
                        <a:lnTo>
                          <a:pt x="949" y="21"/>
                        </a:lnTo>
                        <a:lnTo>
                          <a:pt x="954" y="21"/>
                        </a:lnTo>
                        <a:lnTo>
                          <a:pt x="956" y="21"/>
                        </a:lnTo>
                        <a:lnTo>
                          <a:pt x="961" y="21"/>
                        </a:lnTo>
                        <a:lnTo>
                          <a:pt x="965" y="21"/>
                        </a:lnTo>
                        <a:lnTo>
                          <a:pt x="969" y="21"/>
                        </a:lnTo>
                        <a:lnTo>
                          <a:pt x="972" y="21"/>
                        </a:lnTo>
                        <a:lnTo>
                          <a:pt x="976" y="21"/>
                        </a:lnTo>
                        <a:lnTo>
                          <a:pt x="980" y="21"/>
                        </a:lnTo>
                        <a:lnTo>
                          <a:pt x="985" y="21"/>
                        </a:lnTo>
                        <a:lnTo>
                          <a:pt x="988" y="21"/>
                        </a:lnTo>
                        <a:lnTo>
                          <a:pt x="992" y="21"/>
                        </a:lnTo>
                        <a:lnTo>
                          <a:pt x="995" y="21"/>
                        </a:lnTo>
                        <a:lnTo>
                          <a:pt x="1000" y="21"/>
                        </a:lnTo>
                        <a:lnTo>
                          <a:pt x="1004" y="20"/>
                        </a:lnTo>
                        <a:lnTo>
                          <a:pt x="1007" y="20"/>
                        </a:lnTo>
                        <a:lnTo>
                          <a:pt x="1012" y="20"/>
                        </a:lnTo>
                        <a:lnTo>
                          <a:pt x="1017" y="20"/>
                        </a:lnTo>
                        <a:lnTo>
                          <a:pt x="1020" y="20"/>
                        </a:lnTo>
                        <a:lnTo>
                          <a:pt x="1025" y="20"/>
                        </a:lnTo>
                        <a:lnTo>
                          <a:pt x="1029" y="20"/>
                        </a:lnTo>
                        <a:lnTo>
                          <a:pt x="1033" y="20"/>
                        </a:lnTo>
                        <a:lnTo>
                          <a:pt x="1038" y="20"/>
                        </a:lnTo>
                        <a:lnTo>
                          <a:pt x="1042" y="20"/>
                        </a:lnTo>
                        <a:lnTo>
                          <a:pt x="1047" y="20"/>
                        </a:lnTo>
                        <a:lnTo>
                          <a:pt x="1050" y="20"/>
                        </a:lnTo>
                        <a:lnTo>
                          <a:pt x="1055" y="19"/>
                        </a:lnTo>
                        <a:lnTo>
                          <a:pt x="1060" y="19"/>
                        </a:lnTo>
                        <a:lnTo>
                          <a:pt x="1063" y="19"/>
                        </a:lnTo>
                        <a:lnTo>
                          <a:pt x="1068" y="19"/>
                        </a:lnTo>
                        <a:lnTo>
                          <a:pt x="1073" y="19"/>
                        </a:lnTo>
                        <a:lnTo>
                          <a:pt x="1076" y="19"/>
                        </a:lnTo>
                        <a:lnTo>
                          <a:pt x="1081" y="19"/>
                        </a:lnTo>
                        <a:lnTo>
                          <a:pt x="1084" y="19"/>
                        </a:lnTo>
                        <a:lnTo>
                          <a:pt x="1089" y="18"/>
                        </a:lnTo>
                        <a:lnTo>
                          <a:pt x="1094" y="18"/>
                        </a:lnTo>
                        <a:lnTo>
                          <a:pt x="1099" y="18"/>
                        </a:lnTo>
                        <a:lnTo>
                          <a:pt x="1102" y="18"/>
                        </a:lnTo>
                        <a:lnTo>
                          <a:pt x="1107" y="18"/>
                        </a:lnTo>
                        <a:lnTo>
                          <a:pt x="1112" y="18"/>
                        </a:lnTo>
                        <a:lnTo>
                          <a:pt x="1115" y="18"/>
                        </a:lnTo>
                        <a:lnTo>
                          <a:pt x="1120" y="18"/>
                        </a:lnTo>
                        <a:lnTo>
                          <a:pt x="1118" y="21"/>
                        </a:lnTo>
                        <a:lnTo>
                          <a:pt x="1115" y="24"/>
                        </a:lnTo>
                        <a:lnTo>
                          <a:pt x="1113" y="27"/>
                        </a:lnTo>
                        <a:lnTo>
                          <a:pt x="1112" y="31"/>
                        </a:lnTo>
                        <a:lnTo>
                          <a:pt x="1108" y="34"/>
                        </a:lnTo>
                        <a:lnTo>
                          <a:pt x="1106" y="38"/>
                        </a:lnTo>
                        <a:lnTo>
                          <a:pt x="1103" y="41"/>
                        </a:lnTo>
                        <a:lnTo>
                          <a:pt x="1103" y="44"/>
                        </a:lnTo>
                        <a:lnTo>
                          <a:pt x="1107" y="44"/>
                        </a:lnTo>
                        <a:lnTo>
                          <a:pt x="1113" y="45"/>
                        </a:lnTo>
                        <a:lnTo>
                          <a:pt x="1117" y="46"/>
                        </a:lnTo>
                        <a:lnTo>
                          <a:pt x="1122" y="47"/>
                        </a:lnTo>
                        <a:lnTo>
                          <a:pt x="1127" y="48"/>
                        </a:lnTo>
                        <a:lnTo>
                          <a:pt x="1132" y="50"/>
                        </a:lnTo>
                        <a:lnTo>
                          <a:pt x="1137" y="52"/>
                        </a:lnTo>
                        <a:lnTo>
                          <a:pt x="1141" y="54"/>
                        </a:lnTo>
                        <a:lnTo>
                          <a:pt x="1146" y="56"/>
                        </a:lnTo>
                        <a:lnTo>
                          <a:pt x="1151" y="59"/>
                        </a:lnTo>
                        <a:lnTo>
                          <a:pt x="1156" y="60"/>
                        </a:lnTo>
                        <a:lnTo>
                          <a:pt x="1160" y="64"/>
                        </a:lnTo>
                        <a:lnTo>
                          <a:pt x="1164" y="66"/>
                        </a:lnTo>
                        <a:lnTo>
                          <a:pt x="1170" y="69"/>
                        </a:lnTo>
                        <a:lnTo>
                          <a:pt x="1175" y="71"/>
                        </a:lnTo>
                        <a:lnTo>
                          <a:pt x="1179" y="73"/>
                        </a:lnTo>
                        <a:lnTo>
                          <a:pt x="1184" y="75"/>
                        </a:lnTo>
                        <a:lnTo>
                          <a:pt x="1189" y="76"/>
                        </a:lnTo>
                        <a:lnTo>
                          <a:pt x="1194" y="78"/>
                        </a:lnTo>
                        <a:lnTo>
                          <a:pt x="1198" y="81"/>
                        </a:lnTo>
                        <a:lnTo>
                          <a:pt x="1202" y="82"/>
                        </a:lnTo>
                        <a:lnTo>
                          <a:pt x="1208" y="82"/>
                        </a:lnTo>
                        <a:lnTo>
                          <a:pt x="1213" y="83"/>
                        </a:lnTo>
                        <a:lnTo>
                          <a:pt x="1217" y="83"/>
                        </a:lnTo>
                        <a:lnTo>
                          <a:pt x="1221" y="83"/>
                        </a:lnTo>
                        <a:lnTo>
                          <a:pt x="1227" y="82"/>
                        </a:lnTo>
                        <a:lnTo>
                          <a:pt x="1230" y="81"/>
                        </a:lnTo>
                        <a:lnTo>
                          <a:pt x="1236" y="79"/>
                        </a:lnTo>
                        <a:lnTo>
                          <a:pt x="1241" y="76"/>
                        </a:lnTo>
                        <a:lnTo>
                          <a:pt x="1246" y="73"/>
                        </a:lnTo>
                        <a:lnTo>
                          <a:pt x="1251" y="71"/>
                        </a:lnTo>
                        <a:lnTo>
                          <a:pt x="1257" y="67"/>
                        </a:lnTo>
                        <a:lnTo>
                          <a:pt x="1251" y="64"/>
                        </a:lnTo>
                        <a:lnTo>
                          <a:pt x="1246" y="59"/>
                        </a:lnTo>
                        <a:lnTo>
                          <a:pt x="1241" y="56"/>
                        </a:lnTo>
                        <a:lnTo>
                          <a:pt x="1236" y="52"/>
                        </a:lnTo>
                        <a:lnTo>
                          <a:pt x="1232" y="48"/>
                        </a:lnTo>
                        <a:lnTo>
                          <a:pt x="1227" y="45"/>
                        </a:lnTo>
                        <a:lnTo>
                          <a:pt x="1222" y="41"/>
                        </a:lnTo>
                        <a:lnTo>
                          <a:pt x="1217" y="38"/>
                        </a:lnTo>
                        <a:lnTo>
                          <a:pt x="1213" y="34"/>
                        </a:lnTo>
                        <a:lnTo>
                          <a:pt x="1208" y="31"/>
                        </a:lnTo>
                        <a:lnTo>
                          <a:pt x="1202" y="28"/>
                        </a:lnTo>
                        <a:lnTo>
                          <a:pt x="1197" y="26"/>
                        </a:lnTo>
                        <a:lnTo>
                          <a:pt x="1192" y="22"/>
                        </a:lnTo>
                        <a:lnTo>
                          <a:pt x="1188" y="20"/>
                        </a:lnTo>
                        <a:lnTo>
                          <a:pt x="1182" y="18"/>
                        </a:lnTo>
                        <a:lnTo>
                          <a:pt x="1177" y="15"/>
                        </a:lnTo>
                        <a:lnTo>
                          <a:pt x="1182" y="15"/>
                        </a:lnTo>
                        <a:lnTo>
                          <a:pt x="1187" y="15"/>
                        </a:lnTo>
                        <a:lnTo>
                          <a:pt x="1190" y="14"/>
                        </a:lnTo>
                        <a:lnTo>
                          <a:pt x="1195" y="14"/>
                        </a:lnTo>
                        <a:lnTo>
                          <a:pt x="1200" y="14"/>
                        </a:lnTo>
                        <a:lnTo>
                          <a:pt x="1203" y="14"/>
                        </a:lnTo>
                        <a:lnTo>
                          <a:pt x="1208" y="13"/>
                        </a:lnTo>
                        <a:lnTo>
                          <a:pt x="1213" y="13"/>
                        </a:lnTo>
                        <a:lnTo>
                          <a:pt x="1217" y="13"/>
                        </a:lnTo>
                        <a:lnTo>
                          <a:pt x="1221" y="13"/>
                        </a:lnTo>
                        <a:lnTo>
                          <a:pt x="1226" y="13"/>
                        </a:lnTo>
                        <a:lnTo>
                          <a:pt x="1230" y="13"/>
                        </a:lnTo>
                        <a:lnTo>
                          <a:pt x="1234" y="12"/>
                        </a:lnTo>
                        <a:lnTo>
                          <a:pt x="1239" y="12"/>
                        </a:lnTo>
                        <a:lnTo>
                          <a:pt x="1243" y="12"/>
                        </a:lnTo>
                        <a:lnTo>
                          <a:pt x="1247" y="12"/>
                        </a:lnTo>
                        <a:lnTo>
                          <a:pt x="1251" y="12"/>
                        </a:lnTo>
                        <a:lnTo>
                          <a:pt x="1255" y="10"/>
                        </a:lnTo>
                        <a:lnTo>
                          <a:pt x="1260" y="10"/>
                        </a:lnTo>
                        <a:lnTo>
                          <a:pt x="1264" y="10"/>
                        </a:lnTo>
                        <a:lnTo>
                          <a:pt x="1268" y="10"/>
                        </a:lnTo>
                        <a:lnTo>
                          <a:pt x="1272" y="10"/>
                        </a:lnTo>
                        <a:lnTo>
                          <a:pt x="1275" y="9"/>
                        </a:lnTo>
                        <a:lnTo>
                          <a:pt x="1280" y="9"/>
                        </a:lnTo>
                        <a:lnTo>
                          <a:pt x="1284" y="9"/>
                        </a:lnTo>
                        <a:lnTo>
                          <a:pt x="1289" y="9"/>
                        </a:lnTo>
                        <a:lnTo>
                          <a:pt x="1291" y="8"/>
                        </a:lnTo>
                        <a:lnTo>
                          <a:pt x="1296" y="8"/>
                        </a:lnTo>
                        <a:lnTo>
                          <a:pt x="1300" y="8"/>
                        </a:lnTo>
                        <a:lnTo>
                          <a:pt x="1304" y="8"/>
                        </a:lnTo>
                        <a:lnTo>
                          <a:pt x="1309" y="8"/>
                        </a:lnTo>
                        <a:lnTo>
                          <a:pt x="1312" y="8"/>
                        </a:lnTo>
                        <a:lnTo>
                          <a:pt x="1316" y="8"/>
                        </a:lnTo>
                        <a:lnTo>
                          <a:pt x="1319" y="7"/>
                        </a:lnTo>
                        <a:lnTo>
                          <a:pt x="1323" y="7"/>
                        </a:lnTo>
                        <a:lnTo>
                          <a:pt x="1327" y="7"/>
                        </a:lnTo>
                        <a:lnTo>
                          <a:pt x="1330" y="6"/>
                        </a:lnTo>
                        <a:lnTo>
                          <a:pt x="1334" y="6"/>
                        </a:lnTo>
                        <a:lnTo>
                          <a:pt x="1338" y="6"/>
                        </a:lnTo>
                        <a:lnTo>
                          <a:pt x="1342" y="6"/>
                        </a:lnTo>
                        <a:lnTo>
                          <a:pt x="1346" y="6"/>
                        </a:lnTo>
                        <a:lnTo>
                          <a:pt x="1349" y="5"/>
                        </a:lnTo>
                        <a:lnTo>
                          <a:pt x="1351" y="5"/>
                        </a:lnTo>
                        <a:lnTo>
                          <a:pt x="1356" y="5"/>
                        </a:lnTo>
                        <a:lnTo>
                          <a:pt x="1359" y="5"/>
                        </a:lnTo>
                        <a:lnTo>
                          <a:pt x="1362" y="3"/>
                        </a:lnTo>
                        <a:lnTo>
                          <a:pt x="1366" y="3"/>
                        </a:lnTo>
                        <a:lnTo>
                          <a:pt x="1369" y="3"/>
                        </a:lnTo>
                        <a:lnTo>
                          <a:pt x="1372" y="3"/>
                        </a:lnTo>
                        <a:lnTo>
                          <a:pt x="1375" y="3"/>
                        </a:lnTo>
                        <a:lnTo>
                          <a:pt x="1379" y="3"/>
                        </a:lnTo>
                        <a:lnTo>
                          <a:pt x="1382" y="3"/>
                        </a:lnTo>
                        <a:lnTo>
                          <a:pt x="1385" y="2"/>
                        </a:lnTo>
                        <a:lnTo>
                          <a:pt x="1387" y="2"/>
                        </a:lnTo>
                        <a:lnTo>
                          <a:pt x="1389" y="1"/>
                        </a:lnTo>
                        <a:lnTo>
                          <a:pt x="1393" y="1"/>
                        </a:lnTo>
                        <a:lnTo>
                          <a:pt x="1395" y="1"/>
                        </a:lnTo>
                        <a:lnTo>
                          <a:pt x="1398" y="0"/>
                        </a:lnTo>
                        <a:lnTo>
                          <a:pt x="1401" y="0"/>
                        </a:lnTo>
                        <a:lnTo>
                          <a:pt x="1405" y="0"/>
                        </a:lnTo>
                        <a:lnTo>
                          <a:pt x="1407" y="0"/>
                        </a:lnTo>
                        <a:lnTo>
                          <a:pt x="1410" y="0"/>
                        </a:lnTo>
                        <a:lnTo>
                          <a:pt x="1412" y="0"/>
                        </a:lnTo>
                        <a:lnTo>
                          <a:pt x="1416" y="0"/>
                        </a:lnTo>
                        <a:lnTo>
                          <a:pt x="1425" y="84"/>
                        </a:lnTo>
                        <a:lnTo>
                          <a:pt x="1424" y="84"/>
                        </a:lnTo>
                        <a:lnTo>
                          <a:pt x="1421" y="84"/>
                        </a:lnTo>
                        <a:lnTo>
                          <a:pt x="1420" y="84"/>
                        </a:lnTo>
                        <a:lnTo>
                          <a:pt x="1416" y="84"/>
                        </a:lnTo>
                        <a:lnTo>
                          <a:pt x="1412" y="85"/>
                        </a:lnTo>
                        <a:lnTo>
                          <a:pt x="1407" y="85"/>
                        </a:lnTo>
                        <a:lnTo>
                          <a:pt x="1402" y="86"/>
                        </a:lnTo>
                        <a:lnTo>
                          <a:pt x="1400" y="86"/>
                        </a:lnTo>
                        <a:lnTo>
                          <a:pt x="1397" y="86"/>
                        </a:lnTo>
                        <a:lnTo>
                          <a:pt x="1393" y="86"/>
                        </a:lnTo>
                        <a:lnTo>
                          <a:pt x="1389" y="88"/>
                        </a:lnTo>
                        <a:lnTo>
                          <a:pt x="1387" y="88"/>
                        </a:lnTo>
                        <a:lnTo>
                          <a:pt x="1383" y="89"/>
                        </a:lnTo>
                        <a:lnTo>
                          <a:pt x="1380" y="89"/>
                        </a:lnTo>
                        <a:lnTo>
                          <a:pt x="1376" y="89"/>
                        </a:lnTo>
                        <a:lnTo>
                          <a:pt x="1372" y="89"/>
                        </a:lnTo>
                        <a:lnTo>
                          <a:pt x="1368" y="90"/>
                        </a:lnTo>
                        <a:lnTo>
                          <a:pt x="1363" y="90"/>
                        </a:lnTo>
                        <a:lnTo>
                          <a:pt x="1360" y="91"/>
                        </a:lnTo>
                        <a:lnTo>
                          <a:pt x="1354" y="91"/>
                        </a:lnTo>
                        <a:lnTo>
                          <a:pt x="1350" y="91"/>
                        </a:lnTo>
                        <a:lnTo>
                          <a:pt x="1346" y="92"/>
                        </a:lnTo>
                        <a:lnTo>
                          <a:pt x="1341" y="94"/>
                        </a:lnTo>
                        <a:lnTo>
                          <a:pt x="1335" y="94"/>
                        </a:lnTo>
                        <a:lnTo>
                          <a:pt x="1329" y="94"/>
                        </a:lnTo>
                        <a:lnTo>
                          <a:pt x="1324" y="94"/>
                        </a:lnTo>
                        <a:lnTo>
                          <a:pt x="1319" y="95"/>
                        </a:lnTo>
                        <a:lnTo>
                          <a:pt x="1312" y="96"/>
                        </a:lnTo>
                        <a:lnTo>
                          <a:pt x="1306" y="96"/>
                        </a:lnTo>
                        <a:lnTo>
                          <a:pt x="1302" y="97"/>
                        </a:lnTo>
                        <a:lnTo>
                          <a:pt x="1296" y="97"/>
                        </a:lnTo>
                        <a:lnTo>
                          <a:pt x="1289" y="97"/>
                        </a:lnTo>
                        <a:lnTo>
                          <a:pt x="1283" y="97"/>
                        </a:lnTo>
                        <a:lnTo>
                          <a:pt x="1275" y="98"/>
                        </a:lnTo>
                        <a:lnTo>
                          <a:pt x="1270" y="100"/>
                        </a:lnTo>
                        <a:lnTo>
                          <a:pt x="1262" y="100"/>
                        </a:lnTo>
                        <a:lnTo>
                          <a:pt x="1255" y="100"/>
                        </a:lnTo>
                        <a:lnTo>
                          <a:pt x="1249" y="100"/>
                        </a:lnTo>
                        <a:lnTo>
                          <a:pt x="1242" y="102"/>
                        </a:lnTo>
                        <a:lnTo>
                          <a:pt x="1235" y="102"/>
                        </a:lnTo>
                        <a:lnTo>
                          <a:pt x="1228" y="102"/>
                        </a:lnTo>
                        <a:lnTo>
                          <a:pt x="1220" y="102"/>
                        </a:lnTo>
                        <a:lnTo>
                          <a:pt x="1213" y="102"/>
                        </a:lnTo>
                        <a:lnTo>
                          <a:pt x="1205" y="103"/>
                        </a:lnTo>
                        <a:lnTo>
                          <a:pt x="1197" y="104"/>
                        </a:lnTo>
                        <a:lnTo>
                          <a:pt x="1190" y="104"/>
                        </a:lnTo>
                        <a:lnTo>
                          <a:pt x="1182" y="104"/>
                        </a:lnTo>
                        <a:lnTo>
                          <a:pt x="1173" y="104"/>
                        </a:lnTo>
                        <a:lnTo>
                          <a:pt x="1165" y="104"/>
                        </a:lnTo>
                        <a:lnTo>
                          <a:pt x="1157" y="105"/>
                        </a:lnTo>
                        <a:lnTo>
                          <a:pt x="1149" y="107"/>
                        </a:lnTo>
                        <a:lnTo>
                          <a:pt x="1140" y="107"/>
                        </a:lnTo>
                        <a:lnTo>
                          <a:pt x="1132" y="107"/>
                        </a:lnTo>
                        <a:lnTo>
                          <a:pt x="1122" y="107"/>
                        </a:lnTo>
                        <a:lnTo>
                          <a:pt x="1114" y="107"/>
                        </a:lnTo>
                        <a:lnTo>
                          <a:pt x="1112" y="103"/>
                        </a:lnTo>
                        <a:lnTo>
                          <a:pt x="1108" y="100"/>
                        </a:lnTo>
                        <a:lnTo>
                          <a:pt x="1106" y="95"/>
                        </a:lnTo>
                        <a:lnTo>
                          <a:pt x="1102" y="91"/>
                        </a:lnTo>
                        <a:lnTo>
                          <a:pt x="1099" y="89"/>
                        </a:lnTo>
                        <a:lnTo>
                          <a:pt x="1096" y="85"/>
                        </a:lnTo>
                        <a:lnTo>
                          <a:pt x="1094" y="82"/>
                        </a:lnTo>
                        <a:lnTo>
                          <a:pt x="1090" y="79"/>
                        </a:lnTo>
                        <a:lnTo>
                          <a:pt x="1086" y="76"/>
                        </a:lnTo>
                        <a:lnTo>
                          <a:pt x="1083" y="73"/>
                        </a:lnTo>
                        <a:lnTo>
                          <a:pt x="1080" y="71"/>
                        </a:lnTo>
                        <a:lnTo>
                          <a:pt x="1076" y="70"/>
                        </a:lnTo>
                        <a:lnTo>
                          <a:pt x="1074" y="67"/>
                        </a:lnTo>
                        <a:lnTo>
                          <a:pt x="1070" y="65"/>
                        </a:lnTo>
                        <a:lnTo>
                          <a:pt x="1065" y="64"/>
                        </a:lnTo>
                        <a:lnTo>
                          <a:pt x="1063" y="62"/>
                        </a:lnTo>
                        <a:lnTo>
                          <a:pt x="1060" y="60"/>
                        </a:lnTo>
                        <a:lnTo>
                          <a:pt x="1056" y="58"/>
                        </a:lnTo>
                        <a:lnTo>
                          <a:pt x="1051" y="56"/>
                        </a:lnTo>
                        <a:lnTo>
                          <a:pt x="1048" y="56"/>
                        </a:lnTo>
                        <a:lnTo>
                          <a:pt x="1044" y="53"/>
                        </a:lnTo>
                        <a:lnTo>
                          <a:pt x="1041" y="52"/>
                        </a:lnTo>
                        <a:lnTo>
                          <a:pt x="1037" y="51"/>
                        </a:lnTo>
                        <a:lnTo>
                          <a:pt x="1033" y="50"/>
                        </a:lnTo>
                        <a:lnTo>
                          <a:pt x="1030" y="48"/>
                        </a:lnTo>
                        <a:lnTo>
                          <a:pt x="1026" y="46"/>
                        </a:lnTo>
                        <a:lnTo>
                          <a:pt x="1022" y="45"/>
                        </a:lnTo>
                        <a:lnTo>
                          <a:pt x="1018" y="44"/>
                        </a:lnTo>
                        <a:lnTo>
                          <a:pt x="1014" y="43"/>
                        </a:lnTo>
                        <a:lnTo>
                          <a:pt x="1011" y="41"/>
                        </a:lnTo>
                        <a:lnTo>
                          <a:pt x="1007" y="39"/>
                        </a:lnTo>
                        <a:lnTo>
                          <a:pt x="1004" y="38"/>
                        </a:lnTo>
                        <a:lnTo>
                          <a:pt x="1001" y="38"/>
                        </a:lnTo>
                        <a:lnTo>
                          <a:pt x="1000" y="39"/>
                        </a:lnTo>
                        <a:lnTo>
                          <a:pt x="998" y="40"/>
                        </a:lnTo>
                        <a:lnTo>
                          <a:pt x="994" y="41"/>
                        </a:lnTo>
                        <a:lnTo>
                          <a:pt x="990" y="43"/>
                        </a:lnTo>
                        <a:lnTo>
                          <a:pt x="987" y="45"/>
                        </a:lnTo>
                        <a:lnTo>
                          <a:pt x="982" y="47"/>
                        </a:lnTo>
                        <a:lnTo>
                          <a:pt x="980" y="51"/>
                        </a:lnTo>
                        <a:lnTo>
                          <a:pt x="974" y="53"/>
                        </a:lnTo>
                        <a:lnTo>
                          <a:pt x="971" y="56"/>
                        </a:lnTo>
                        <a:lnTo>
                          <a:pt x="967" y="58"/>
                        </a:lnTo>
                        <a:lnTo>
                          <a:pt x="962" y="60"/>
                        </a:lnTo>
                        <a:lnTo>
                          <a:pt x="959" y="62"/>
                        </a:lnTo>
                        <a:lnTo>
                          <a:pt x="956" y="64"/>
                        </a:lnTo>
                        <a:lnTo>
                          <a:pt x="952" y="65"/>
                        </a:lnTo>
                        <a:lnTo>
                          <a:pt x="950" y="67"/>
                        </a:lnTo>
                        <a:lnTo>
                          <a:pt x="952" y="69"/>
                        </a:lnTo>
                        <a:lnTo>
                          <a:pt x="955" y="71"/>
                        </a:lnTo>
                        <a:lnTo>
                          <a:pt x="959" y="76"/>
                        </a:lnTo>
                        <a:lnTo>
                          <a:pt x="962" y="79"/>
                        </a:lnTo>
                        <a:lnTo>
                          <a:pt x="965" y="82"/>
                        </a:lnTo>
                        <a:lnTo>
                          <a:pt x="969" y="85"/>
                        </a:lnTo>
                        <a:lnTo>
                          <a:pt x="972" y="88"/>
                        </a:lnTo>
                        <a:lnTo>
                          <a:pt x="974" y="91"/>
                        </a:lnTo>
                        <a:lnTo>
                          <a:pt x="976" y="89"/>
                        </a:lnTo>
                        <a:lnTo>
                          <a:pt x="980" y="86"/>
                        </a:lnTo>
                        <a:lnTo>
                          <a:pt x="982" y="85"/>
                        </a:lnTo>
                        <a:lnTo>
                          <a:pt x="985" y="84"/>
                        </a:lnTo>
                        <a:lnTo>
                          <a:pt x="987" y="83"/>
                        </a:lnTo>
                        <a:lnTo>
                          <a:pt x="990" y="83"/>
                        </a:lnTo>
                        <a:lnTo>
                          <a:pt x="992" y="82"/>
                        </a:lnTo>
                        <a:lnTo>
                          <a:pt x="995" y="82"/>
                        </a:lnTo>
                        <a:lnTo>
                          <a:pt x="1000" y="82"/>
                        </a:lnTo>
                        <a:lnTo>
                          <a:pt x="1005" y="83"/>
                        </a:lnTo>
                        <a:lnTo>
                          <a:pt x="1010" y="84"/>
                        </a:lnTo>
                        <a:lnTo>
                          <a:pt x="1014" y="85"/>
                        </a:lnTo>
                        <a:lnTo>
                          <a:pt x="1018" y="86"/>
                        </a:lnTo>
                        <a:lnTo>
                          <a:pt x="1023" y="89"/>
                        </a:lnTo>
                        <a:lnTo>
                          <a:pt x="1026" y="91"/>
                        </a:lnTo>
                        <a:lnTo>
                          <a:pt x="1031" y="96"/>
                        </a:lnTo>
                        <a:lnTo>
                          <a:pt x="1035" y="98"/>
                        </a:lnTo>
                        <a:lnTo>
                          <a:pt x="1038" y="102"/>
                        </a:lnTo>
                        <a:lnTo>
                          <a:pt x="1043" y="104"/>
                        </a:lnTo>
                        <a:lnTo>
                          <a:pt x="1047" y="109"/>
                        </a:lnTo>
                        <a:lnTo>
                          <a:pt x="1042" y="109"/>
                        </a:lnTo>
                        <a:lnTo>
                          <a:pt x="1037" y="109"/>
                        </a:lnTo>
                        <a:lnTo>
                          <a:pt x="1032" y="109"/>
                        </a:lnTo>
                        <a:lnTo>
                          <a:pt x="1028" y="109"/>
                        </a:lnTo>
                        <a:lnTo>
                          <a:pt x="1022" y="109"/>
                        </a:lnTo>
                        <a:lnTo>
                          <a:pt x="1018" y="109"/>
                        </a:lnTo>
                        <a:lnTo>
                          <a:pt x="1012" y="109"/>
                        </a:lnTo>
                        <a:lnTo>
                          <a:pt x="1007" y="109"/>
                        </a:lnTo>
                        <a:lnTo>
                          <a:pt x="1003" y="108"/>
                        </a:lnTo>
                        <a:lnTo>
                          <a:pt x="998" y="108"/>
                        </a:lnTo>
                        <a:lnTo>
                          <a:pt x="992" y="108"/>
                        </a:lnTo>
                        <a:lnTo>
                          <a:pt x="987" y="108"/>
                        </a:lnTo>
                        <a:lnTo>
                          <a:pt x="982" y="108"/>
                        </a:lnTo>
                        <a:lnTo>
                          <a:pt x="978" y="108"/>
                        </a:lnTo>
                        <a:lnTo>
                          <a:pt x="973" y="108"/>
                        </a:lnTo>
                        <a:lnTo>
                          <a:pt x="968" y="108"/>
                        </a:lnTo>
                        <a:lnTo>
                          <a:pt x="965" y="107"/>
                        </a:lnTo>
                        <a:lnTo>
                          <a:pt x="962" y="107"/>
                        </a:lnTo>
                        <a:lnTo>
                          <a:pt x="960" y="107"/>
                        </a:lnTo>
                        <a:lnTo>
                          <a:pt x="958" y="107"/>
                        </a:lnTo>
                        <a:lnTo>
                          <a:pt x="954" y="107"/>
                        </a:lnTo>
                        <a:lnTo>
                          <a:pt x="952" y="107"/>
                        </a:lnTo>
                        <a:lnTo>
                          <a:pt x="949" y="107"/>
                        </a:lnTo>
                        <a:lnTo>
                          <a:pt x="947" y="107"/>
                        </a:lnTo>
                        <a:lnTo>
                          <a:pt x="944" y="107"/>
                        </a:lnTo>
                        <a:lnTo>
                          <a:pt x="942" y="107"/>
                        </a:lnTo>
                        <a:lnTo>
                          <a:pt x="940" y="107"/>
                        </a:lnTo>
                        <a:lnTo>
                          <a:pt x="936" y="107"/>
                        </a:lnTo>
                        <a:lnTo>
                          <a:pt x="931" y="107"/>
                        </a:lnTo>
                        <a:lnTo>
                          <a:pt x="927" y="107"/>
                        </a:lnTo>
                        <a:lnTo>
                          <a:pt x="924" y="107"/>
                        </a:lnTo>
                        <a:lnTo>
                          <a:pt x="921" y="107"/>
                        </a:lnTo>
                        <a:lnTo>
                          <a:pt x="918" y="107"/>
                        </a:lnTo>
                        <a:lnTo>
                          <a:pt x="916" y="107"/>
                        </a:lnTo>
                        <a:lnTo>
                          <a:pt x="914" y="107"/>
                        </a:lnTo>
                        <a:lnTo>
                          <a:pt x="910" y="107"/>
                        </a:lnTo>
                        <a:lnTo>
                          <a:pt x="908" y="107"/>
                        </a:lnTo>
                        <a:lnTo>
                          <a:pt x="905" y="107"/>
                        </a:lnTo>
                        <a:lnTo>
                          <a:pt x="903" y="105"/>
                        </a:lnTo>
                        <a:lnTo>
                          <a:pt x="899" y="105"/>
                        </a:lnTo>
                        <a:lnTo>
                          <a:pt x="897" y="105"/>
                        </a:lnTo>
                        <a:lnTo>
                          <a:pt x="895" y="105"/>
                        </a:lnTo>
                        <a:lnTo>
                          <a:pt x="892" y="105"/>
                        </a:lnTo>
                        <a:lnTo>
                          <a:pt x="889" y="105"/>
                        </a:lnTo>
                        <a:lnTo>
                          <a:pt x="886" y="105"/>
                        </a:lnTo>
                        <a:lnTo>
                          <a:pt x="884" y="105"/>
                        </a:lnTo>
                        <a:lnTo>
                          <a:pt x="880" y="104"/>
                        </a:lnTo>
                        <a:lnTo>
                          <a:pt x="877" y="104"/>
                        </a:lnTo>
                        <a:lnTo>
                          <a:pt x="873" y="104"/>
                        </a:lnTo>
                        <a:lnTo>
                          <a:pt x="870" y="104"/>
                        </a:lnTo>
                        <a:lnTo>
                          <a:pt x="866" y="104"/>
                        </a:lnTo>
                        <a:lnTo>
                          <a:pt x="863" y="104"/>
                        </a:lnTo>
                        <a:lnTo>
                          <a:pt x="858" y="104"/>
                        </a:lnTo>
                        <a:lnTo>
                          <a:pt x="855" y="104"/>
                        </a:lnTo>
                        <a:lnTo>
                          <a:pt x="852" y="104"/>
                        </a:lnTo>
                        <a:lnTo>
                          <a:pt x="848" y="104"/>
                        </a:lnTo>
                        <a:lnTo>
                          <a:pt x="845" y="104"/>
                        </a:lnTo>
                        <a:lnTo>
                          <a:pt x="840" y="104"/>
                        </a:lnTo>
                        <a:lnTo>
                          <a:pt x="838" y="104"/>
                        </a:lnTo>
                        <a:lnTo>
                          <a:pt x="834" y="104"/>
                        </a:lnTo>
                        <a:lnTo>
                          <a:pt x="831" y="104"/>
                        </a:lnTo>
                        <a:lnTo>
                          <a:pt x="827" y="104"/>
                        </a:lnTo>
                        <a:lnTo>
                          <a:pt x="826" y="100"/>
                        </a:lnTo>
                        <a:lnTo>
                          <a:pt x="826" y="96"/>
                        </a:lnTo>
                        <a:lnTo>
                          <a:pt x="825" y="91"/>
                        </a:lnTo>
                        <a:lnTo>
                          <a:pt x="823" y="89"/>
                        </a:lnTo>
                        <a:lnTo>
                          <a:pt x="822" y="84"/>
                        </a:lnTo>
                        <a:lnTo>
                          <a:pt x="822" y="81"/>
                        </a:lnTo>
                        <a:lnTo>
                          <a:pt x="821" y="76"/>
                        </a:lnTo>
                        <a:lnTo>
                          <a:pt x="821" y="73"/>
                        </a:lnTo>
                        <a:lnTo>
                          <a:pt x="818" y="73"/>
                        </a:lnTo>
                        <a:lnTo>
                          <a:pt x="814" y="76"/>
                        </a:lnTo>
                        <a:lnTo>
                          <a:pt x="810" y="76"/>
                        </a:lnTo>
                        <a:lnTo>
                          <a:pt x="807" y="78"/>
                        </a:lnTo>
                        <a:lnTo>
                          <a:pt x="803" y="78"/>
                        </a:lnTo>
                        <a:lnTo>
                          <a:pt x="800" y="78"/>
                        </a:lnTo>
                        <a:lnTo>
                          <a:pt x="797" y="76"/>
                        </a:lnTo>
                        <a:lnTo>
                          <a:pt x="795" y="76"/>
                        </a:lnTo>
                        <a:lnTo>
                          <a:pt x="793" y="75"/>
                        </a:lnTo>
                        <a:lnTo>
                          <a:pt x="790" y="73"/>
                        </a:lnTo>
                        <a:lnTo>
                          <a:pt x="787" y="71"/>
                        </a:lnTo>
                        <a:lnTo>
                          <a:pt x="784" y="70"/>
                        </a:lnTo>
                        <a:lnTo>
                          <a:pt x="780" y="66"/>
                        </a:lnTo>
                        <a:lnTo>
                          <a:pt x="775" y="62"/>
                        </a:lnTo>
                        <a:lnTo>
                          <a:pt x="772" y="59"/>
                        </a:lnTo>
                        <a:lnTo>
                          <a:pt x="770" y="56"/>
                        </a:lnTo>
                        <a:lnTo>
                          <a:pt x="766" y="53"/>
                        </a:lnTo>
                        <a:lnTo>
                          <a:pt x="765" y="51"/>
                        </a:lnTo>
                        <a:lnTo>
                          <a:pt x="761" y="46"/>
                        </a:lnTo>
                        <a:lnTo>
                          <a:pt x="756" y="41"/>
                        </a:lnTo>
                        <a:lnTo>
                          <a:pt x="753" y="39"/>
                        </a:lnTo>
                        <a:lnTo>
                          <a:pt x="751" y="38"/>
                        </a:lnTo>
                        <a:lnTo>
                          <a:pt x="748" y="35"/>
                        </a:lnTo>
                        <a:lnTo>
                          <a:pt x="745" y="34"/>
                        </a:lnTo>
                        <a:lnTo>
                          <a:pt x="742" y="33"/>
                        </a:lnTo>
                        <a:lnTo>
                          <a:pt x="739" y="33"/>
                        </a:lnTo>
                        <a:lnTo>
                          <a:pt x="737" y="32"/>
                        </a:lnTo>
                        <a:lnTo>
                          <a:pt x="733" y="32"/>
                        </a:lnTo>
                        <a:lnTo>
                          <a:pt x="729" y="37"/>
                        </a:lnTo>
                        <a:lnTo>
                          <a:pt x="726" y="41"/>
                        </a:lnTo>
                        <a:lnTo>
                          <a:pt x="724" y="46"/>
                        </a:lnTo>
                        <a:lnTo>
                          <a:pt x="721" y="52"/>
                        </a:lnTo>
                        <a:lnTo>
                          <a:pt x="720" y="56"/>
                        </a:lnTo>
                        <a:lnTo>
                          <a:pt x="720" y="62"/>
                        </a:lnTo>
                        <a:lnTo>
                          <a:pt x="721" y="66"/>
                        </a:lnTo>
                        <a:lnTo>
                          <a:pt x="723" y="71"/>
                        </a:lnTo>
                        <a:lnTo>
                          <a:pt x="724" y="73"/>
                        </a:lnTo>
                        <a:lnTo>
                          <a:pt x="726" y="79"/>
                        </a:lnTo>
                        <a:lnTo>
                          <a:pt x="729" y="83"/>
                        </a:lnTo>
                        <a:lnTo>
                          <a:pt x="732" y="86"/>
                        </a:lnTo>
                        <a:lnTo>
                          <a:pt x="734" y="91"/>
                        </a:lnTo>
                        <a:lnTo>
                          <a:pt x="739" y="94"/>
                        </a:lnTo>
                        <a:lnTo>
                          <a:pt x="744" y="97"/>
                        </a:lnTo>
                        <a:lnTo>
                          <a:pt x="749" y="102"/>
                        </a:lnTo>
                        <a:lnTo>
                          <a:pt x="744" y="102"/>
                        </a:lnTo>
                        <a:lnTo>
                          <a:pt x="742" y="102"/>
                        </a:lnTo>
                        <a:lnTo>
                          <a:pt x="739" y="102"/>
                        </a:lnTo>
                        <a:lnTo>
                          <a:pt x="737" y="102"/>
                        </a:lnTo>
                        <a:lnTo>
                          <a:pt x="733" y="101"/>
                        </a:lnTo>
                        <a:lnTo>
                          <a:pt x="730" y="101"/>
                        </a:lnTo>
                        <a:lnTo>
                          <a:pt x="726" y="101"/>
                        </a:lnTo>
                        <a:lnTo>
                          <a:pt x="724" y="101"/>
                        </a:lnTo>
                        <a:lnTo>
                          <a:pt x="721" y="101"/>
                        </a:lnTo>
                        <a:lnTo>
                          <a:pt x="719" y="101"/>
                        </a:lnTo>
                        <a:lnTo>
                          <a:pt x="715" y="101"/>
                        </a:lnTo>
                        <a:lnTo>
                          <a:pt x="713" y="101"/>
                        </a:lnTo>
                        <a:lnTo>
                          <a:pt x="710" y="101"/>
                        </a:lnTo>
                        <a:lnTo>
                          <a:pt x="707" y="101"/>
                        </a:lnTo>
                        <a:lnTo>
                          <a:pt x="704" y="101"/>
                        </a:lnTo>
                        <a:lnTo>
                          <a:pt x="701" y="101"/>
                        </a:lnTo>
                        <a:lnTo>
                          <a:pt x="699" y="100"/>
                        </a:lnTo>
                        <a:lnTo>
                          <a:pt x="695" y="100"/>
                        </a:lnTo>
                        <a:lnTo>
                          <a:pt x="693" y="100"/>
                        </a:lnTo>
                        <a:lnTo>
                          <a:pt x="689" y="100"/>
                        </a:lnTo>
                        <a:lnTo>
                          <a:pt x="687" y="100"/>
                        </a:lnTo>
                        <a:lnTo>
                          <a:pt x="683" y="100"/>
                        </a:lnTo>
                        <a:lnTo>
                          <a:pt x="681" y="100"/>
                        </a:lnTo>
                        <a:lnTo>
                          <a:pt x="679" y="100"/>
                        </a:lnTo>
                        <a:lnTo>
                          <a:pt x="676" y="100"/>
                        </a:lnTo>
                        <a:lnTo>
                          <a:pt x="673" y="100"/>
                        </a:lnTo>
                        <a:lnTo>
                          <a:pt x="669" y="100"/>
                        </a:lnTo>
                        <a:lnTo>
                          <a:pt x="667" y="100"/>
                        </a:lnTo>
                        <a:lnTo>
                          <a:pt x="664" y="100"/>
                        </a:lnTo>
                        <a:lnTo>
                          <a:pt x="662" y="100"/>
                        </a:lnTo>
                        <a:lnTo>
                          <a:pt x="659" y="100"/>
                        </a:lnTo>
                        <a:lnTo>
                          <a:pt x="656" y="100"/>
                        </a:lnTo>
                        <a:lnTo>
                          <a:pt x="661" y="96"/>
                        </a:lnTo>
                        <a:lnTo>
                          <a:pt x="666" y="91"/>
                        </a:lnTo>
                        <a:lnTo>
                          <a:pt x="670" y="86"/>
                        </a:lnTo>
                        <a:lnTo>
                          <a:pt x="675" y="82"/>
                        </a:lnTo>
                        <a:lnTo>
                          <a:pt x="676" y="79"/>
                        </a:lnTo>
                        <a:lnTo>
                          <a:pt x="679" y="76"/>
                        </a:lnTo>
                        <a:lnTo>
                          <a:pt x="679" y="72"/>
                        </a:lnTo>
                        <a:lnTo>
                          <a:pt x="681" y="70"/>
                        </a:lnTo>
                        <a:lnTo>
                          <a:pt x="682" y="66"/>
                        </a:lnTo>
                        <a:lnTo>
                          <a:pt x="683" y="63"/>
                        </a:lnTo>
                        <a:lnTo>
                          <a:pt x="685" y="59"/>
                        </a:lnTo>
                        <a:lnTo>
                          <a:pt x="686" y="56"/>
                        </a:lnTo>
                        <a:lnTo>
                          <a:pt x="683" y="53"/>
                        </a:lnTo>
                        <a:lnTo>
                          <a:pt x="680" y="52"/>
                        </a:lnTo>
                        <a:lnTo>
                          <a:pt x="677" y="51"/>
                        </a:lnTo>
                        <a:lnTo>
                          <a:pt x="674" y="51"/>
                        </a:lnTo>
                        <a:lnTo>
                          <a:pt x="670" y="50"/>
                        </a:lnTo>
                        <a:lnTo>
                          <a:pt x="668" y="50"/>
                        </a:lnTo>
                        <a:lnTo>
                          <a:pt x="664" y="50"/>
                        </a:lnTo>
                        <a:lnTo>
                          <a:pt x="662" y="50"/>
                        </a:lnTo>
                        <a:lnTo>
                          <a:pt x="659" y="48"/>
                        </a:lnTo>
                        <a:lnTo>
                          <a:pt x="656" y="48"/>
                        </a:lnTo>
                        <a:lnTo>
                          <a:pt x="651" y="50"/>
                        </a:lnTo>
                        <a:lnTo>
                          <a:pt x="649" y="50"/>
                        </a:lnTo>
                        <a:lnTo>
                          <a:pt x="645" y="50"/>
                        </a:lnTo>
                        <a:lnTo>
                          <a:pt x="643" y="51"/>
                        </a:lnTo>
                        <a:lnTo>
                          <a:pt x="640" y="51"/>
                        </a:lnTo>
                        <a:lnTo>
                          <a:pt x="636" y="52"/>
                        </a:lnTo>
                        <a:lnTo>
                          <a:pt x="632" y="52"/>
                        </a:lnTo>
                        <a:lnTo>
                          <a:pt x="630" y="52"/>
                        </a:lnTo>
                        <a:lnTo>
                          <a:pt x="625" y="52"/>
                        </a:lnTo>
                        <a:lnTo>
                          <a:pt x="623" y="53"/>
                        </a:lnTo>
                        <a:lnTo>
                          <a:pt x="619" y="53"/>
                        </a:lnTo>
                        <a:lnTo>
                          <a:pt x="616" y="53"/>
                        </a:lnTo>
                        <a:lnTo>
                          <a:pt x="612" y="53"/>
                        </a:lnTo>
                        <a:lnTo>
                          <a:pt x="610" y="53"/>
                        </a:lnTo>
                        <a:lnTo>
                          <a:pt x="607" y="52"/>
                        </a:lnTo>
                        <a:lnTo>
                          <a:pt x="604" y="52"/>
                        </a:lnTo>
                        <a:lnTo>
                          <a:pt x="600" y="51"/>
                        </a:lnTo>
                        <a:lnTo>
                          <a:pt x="598" y="51"/>
                        </a:lnTo>
                        <a:lnTo>
                          <a:pt x="594" y="48"/>
                        </a:lnTo>
                        <a:lnTo>
                          <a:pt x="592" y="47"/>
                        </a:lnTo>
                        <a:lnTo>
                          <a:pt x="589" y="46"/>
                        </a:lnTo>
                        <a:lnTo>
                          <a:pt x="586" y="44"/>
                        </a:lnTo>
                        <a:lnTo>
                          <a:pt x="585" y="46"/>
                        </a:lnTo>
                        <a:lnTo>
                          <a:pt x="585" y="48"/>
                        </a:lnTo>
                        <a:lnTo>
                          <a:pt x="584" y="51"/>
                        </a:lnTo>
                        <a:lnTo>
                          <a:pt x="583" y="53"/>
                        </a:lnTo>
                        <a:lnTo>
                          <a:pt x="583" y="56"/>
                        </a:lnTo>
                        <a:lnTo>
                          <a:pt x="581" y="60"/>
                        </a:lnTo>
                        <a:lnTo>
                          <a:pt x="580" y="64"/>
                        </a:lnTo>
                        <a:lnTo>
                          <a:pt x="580" y="69"/>
                        </a:lnTo>
                        <a:lnTo>
                          <a:pt x="579" y="72"/>
                        </a:lnTo>
                        <a:lnTo>
                          <a:pt x="579" y="76"/>
                        </a:lnTo>
                        <a:lnTo>
                          <a:pt x="578" y="81"/>
                        </a:lnTo>
                        <a:lnTo>
                          <a:pt x="577" y="85"/>
                        </a:lnTo>
                        <a:lnTo>
                          <a:pt x="577" y="89"/>
                        </a:lnTo>
                        <a:lnTo>
                          <a:pt x="577" y="92"/>
                        </a:lnTo>
                        <a:lnTo>
                          <a:pt x="575" y="97"/>
                        </a:lnTo>
                        <a:lnTo>
                          <a:pt x="575" y="101"/>
                        </a:lnTo>
                        <a:lnTo>
                          <a:pt x="572" y="101"/>
                        </a:lnTo>
                        <a:lnTo>
                          <a:pt x="570" y="101"/>
                        </a:lnTo>
                        <a:lnTo>
                          <a:pt x="567" y="101"/>
                        </a:lnTo>
                        <a:lnTo>
                          <a:pt x="564" y="101"/>
                        </a:lnTo>
                        <a:lnTo>
                          <a:pt x="560" y="101"/>
                        </a:lnTo>
                        <a:lnTo>
                          <a:pt x="556" y="101"/>
                        </a:lnTo>
                        <a:lnTo>
                          <a:pt x="554" y="101"/>
                        </a:lnTo>
                        <a:lnTo>
                          <a:pt x="552" y="101"/>
                        </a:lnTo>
                        <a:lnTo>
                          <a:pt x="549" y="101"/>
                        </a:lnTo>
                        <a:lnTo>
                          <a:pt x="546" y="101"/>
                        </a:lnTo>
                        <a:lnTo>
                          <a:pt x="542" y="101"/>
                        </a:lnTo>
                        <a:lnTo>
                          <a:pt x="540" y="101"/>
                        </a:lnTo>
                        <a:lnTo>
                          <a:pt x="536" y="101"/>
                        </a:lnTo>
                        <a:lnTo>
                          <a:pt x="534" y="101"/>
                        </a:lnTo>
                        <a:lnTo>
                          <a:pt x="532" y="101"/>
                        </a:lnTo>
                        <a:lnTo>
                          <a:pt x="529" y="101"/>
                        </a:lnTo>
                        <a:lnTo>
                          <a:pt x="526" y="101"/>
                        </a:lnTo>
                        <a:lnTo>
                          <a:pt x="523" y="101"/>
                        </a:lnTo>
                        <a:lnTo>
                          <a:pt x="520" y="101"/>
                        </a:lnTo>
                        <a:lnTo>
                          <a:pt x="516" y="101"/>
                        </a:lnTo>
                        <a:lnTo>
                          <a:pt x="514" y="101"/>
                        </a:lnTo>
                        <a:lnTo>
                          <a:pt x="511" y="101"/>
                        </a:lnTo>
                        <a:lnTo>
                          <a:pt x="509" y="101"/>
                        </a:lnTo>
                        <a:lnTo>
                          <a:pt x="507" y="101"/>
                        </a:lnTo>
                        <a:lnTo>
                          <a:pt x="503" y="101"/>
                        </a:lnTo>
                        <a:lnTo>
                          <a:pt x="501" y="101"/>
                        </a:lnTo>
                        <a:lnTo>
                          <a:pt x="497" y="101"/>
                        </a:lnTo>
                        <a:lnTo>
                          <a:pt x="495" y="101"/>
                        </a:lnTo>
                        <a:lnTo>
                          <a:pt x="492" y="101"/>
                        </a:lnTo>
                        <a:lnTo>
                          <a:pt x="490" y="101"/>
                        </a:lnTo>
                        <a:lnTo>
                          <a:pt x="486" y="101"/>
                        </a:lnTo>
                        <a:lnTo>
                          <a:pt x="484" y="102"/>
                        </a:lnTo>
                        <a:lnTo>
                          <a:pt x="482" y="102"/>
                        </a:lnTo>
                        <a:lnTo>
                          <a:pt x="478" y="102"/>
                        </a:lnTo>
                        <a:lnTo>
                          <a:pt x="476" y="102"/>
                        </a:lnTo>
                        <a:lnTo>
                          <a:pt x="473" y="102"/>
                        </a:lnTo>
                        <a:lnTo>
                          <a:pt x="471" y="102"/>
                        </a:lnTo>
                        <a:lnTo>
                          <a:pt x="469" y="102"/>
                        </a:lnTo>
                        <a:lnTo>
                          <a:pt x="466" y="102"/>
                        </a:lnTo>
                        <a:lnTo>
                          <a:pt x="463" y="102"/>
                        </a:lnTo>
                        <a:lnTo>
                          <a:pt x="460" y="102"/>
                        </a:lnTo>
                        <a:lnTo>
                          <a:pt x="457" y="102"/>
                        </a:lnTo>
                        <a:lnTo>
                          <a:pt x="456" y="102"/>
                        </a:lnTo>
                        <a:lnTo>
                          <a:pt x="453" y="102"/>
                        </a:lnTo>
                        <a:lnTo>
                          <a:pt x="447" y="102"/>
                        </a:lnTo>
                        <a:lnTo>
                          <a:pt x="443" y="102"/>
                        </a:lnTo>
                        <a:lnTo>
                          <a:pt x="440" y="102"/>
                        </a:lnTo>
                        <a:lnTo>
                          <a:pt x="437" y="102"/>
                        </a:lnTo>
                        <a:lnTo>
                          <a:pt x="434" y="102"/>
                        </a:lnTo>
                        <a:lnTo>
                          <a:pt x="432" y="102"/>
                        </a:lnTo>
                        <a:lnTo>
                          <a:pt x="427" y="102"/>
                        </a:lnTo>
                        <a:lnTo>
                          <a:pt x="422" y="102"/>
                        </a:lnTo>
                        <a:lnTo>
                          <a:pt x="416" y="102"/>
                        </a:lnTo>
                        <a:lnTo>
                          <a:pt x="413" y="103"/>
                        </a:lnTo>
                        <a:lnTo>
                          <a:pt x="407" y="103"/>
                        </a:lnTo>
                        <a:lnTo>
                          <a:pt x="402" y="104"/>
                        </a:lnTo>
                        <a:lnTo>
                          <a:pt x="405" y="100"/>
                        </a:lnTo>
                        <a:lnTo>
                          <a:pt x="405" y="97"/>
                        </a:lnTo>
                        <a:lnTo>
                          <a:pt x="407" y="94"/>
                        </a:lnTo>
                        <a:lnTo>
                          <a:pt x="408" y="91"/>
                        </a:lnTo>
                        <a:lnTo>
                          <a:pt x="408" y="86"/>
                        </a:lnTo>
                        <a:lnTo>
                          <a:pt x="409" y="84"/>
                        </a:lnTo>
                        <a:lnTo>
                          <a:pt x="408" y="82"/>
                        </a:lnTo>
                        <a:lnTo>
                          <a:pt x="408" y="78"/>
                        </a:lnTo>
                        <a:lnTo>
                          <a:pt x="407" y="76"/>
                        </a:lnTo>
                        <a:lnTo>
                          <a:pt x="405" y="73"/>
                        </a:lnTo>
                        <a:lnTo>
                          <a:pt x="403" y="71"/>
                        </a:lnTo>
                        <a:lnTo>
                          <a:pt x="402" y="69"/>
                        </a:lnTo>
                        <a:lnTo>
                          <a:pt x="399" y="67"/>
                        </a:lnTo>
                        <a:lnTo>
                          <a:pt x="395" y="66"/>
                        </a:lnTo>
                        <a:lnTo>
                          <a:pt x="392" y="66"/>
                        </a:lnTo>
                        <a:lnTo>
                          <a:pt x="387" y="67"/>
                        </a:lnTo>
                        <a:lnTo>
                          <a:pt x="383" y="71"/>
                        </a:lnTo>
                        <a:lnTo>
                          <a:pt x="381" y="73"/>
                        </a:lnTo>
                        <a:lnTo>
                          <a:pt x="378" y="76"/>
                        </a:lnTo>
                        <a:lnTo>
                          <a:pt x="375" y="79"/>
                        </a:lnTo>
                        <a:lnTo>
                          <a:pt x="375" y="83"/>
                        </a:lnTo>
                        <a:lnTo>
                          <a:pt x="375" y="86"/>
                        </a:lnTo>
                        <a:lnTo>
                          <a:pt x="375" y="89"/>
                        </a:lnTo>
                        <a:lnTo>
                          <a:pt x="375" y="94"/>
                        </a:lnTo>
                        <a:lnTo>
                          <a:pt x="375" y="96"/>
                        </a:lnTo>
                        <a:lnTo>
                          <a:pt x="375" y="100"/>
                        </a:lnTo>
                        <a:lnTo>
                          <a:pt x="375" y="102"/>
                        </a:lnTo>
                        <a:lnTo>
                          <a:pt x="376" y="104"/>
                        </a:lnTo>
                        <a:lnTo>
                          <a:pt x="373" y="104"/>
                        </a:lnTo>
                        <a:lnTo>
                          <a:pt x="369" y="104"/>
                        </a:lnTo>
                        <a:lnTo>
                          <a:pt x="365" y="104"/>
                        </a:lnTo>
                        <a:lnTo>
                          <a:pt x="363" y="104"/>
                        </a:lnTo>
                        <a:lnTo>
                          <a:pt x="360" y="104"/>
                        </a:lnTo>
                        <a:lnTo>
                          <a:pt x="357" y="104"/>
                        </a:lnTo>
                        <a:lnTo>
                          <a:pt x="355" y="104"/>
                        </a:lnTo>
                        <a:lnTo>
                          <a:pt x="351" y="104"/>
                        </a:lnTo>
                        <a:lnTo>
                          <a:pt x="348" y="104"/>
                        </a:lnTo>
                        <a:lnTo>
                          <a:pt x="344" y="104"/>
                        </a:lnTo>
                        <a:lnTo>
                          <a:pt x="342" y="104"/>
                        </a:lnTo>
                        <a:lnTo>
                          <a:pt x="339" y="104"/>
                        </a:lnTo>
                        <a:lnTo>
                          <a:pt x="337" y="104"/>
                        </a:lnTo>
                        <a:lnTo>
                          <a:pt x="333" y="104"/>
                        </a:lnTo>
                        <a:lnTo>
                          <a:pt x="330" y="104"/>
                        </a:lnTo>
                        <a:lnTo>
                          <a:pt x="327" y="104"/>
                        </a:lnTo>
                        <a:lnTo>
                          <a:pt x="324" y="104"/>
                        </a:lnTo>
                        <a:lnTo>
                          <a:pt x="322" y="104"/>
                        </a:lnTo>
                        <a:lnTo>
                          <a:pt x="319" y="104"/>
                        </a:lnTo>
                        <a:lnTo>
                          <a:pt x="317" y="104"/>
                        </a:lnTo>
                        <a:lnTo>
                          <a:pt x="313" y="104"/>
                        </a:lnTo>
                        <a:lnTo>
                          <a:pt x="311" y="104"/>
                        </a:lnTo>
                        <a:lnTo>
                          <a:pt x="307" y="104"/>
                        </a:lnTo>
                        <a:lnTo>
                          <a:pt x="305" y="104"/>
                        </a:lnTo>
                        <a:lnTo>
                          <a:pt x="303" y="104"/>
                        </a:lnTo>
                        <a:lnTo>
                          <a:pt x="299" y="104"/>
                        </a:lnTo>
                        <a:lnTo>
                          <a:pt x="297" y="104"/>
                        </a:lnTo>
                        <a:lnTo>
                          <a:pt x="294" y="104"/>
                        </a:lnTo>
                        <a:lnTo>
                          <a:pt x="288" y="104"/>
                        </a:lnTo>
                        <a:lnTo>
                          <a:pt x="284" y="105"/>
                        </a:lnTo>
                        <a:lnTo>
                          <a:pt x="281" y="105"/>
                        </a:lnTo>
                        <a:lnTo>
                          <a:pt x="279" y="105"/>
                        </a:lnTo>
                        <a:lnTo>
                          <a:pt x="276" y="105"/>
                        </a:lnTo>
                        <a:lnTo>
                          <a:pt x="273" y="105"/>
                        </a:lnTo>
                        <a:lnTo>
                          <a:pt x="268" y="105"/>
                        </a:lnTo>
                        <a:lnTo>
                          <a:pt x="263" y="105"/>
                        </a:lnTo>
                        <a:lnTo>
                          <a:pt x="259" y="105"/>
                        </a:lnTo>
                        <a:lnTo>
                          <a:pt x="253" y="105"/>
                        </a:lnTo>
                        <a:lnTo>
                          <a:pt x="249" y="105"/>
                        </a:lnTo>
                        <a:lnTo>
                          <a:pt x="246" y="105"/>
                        </a:lnTo>
                        <a:lnTo>
                          <a:pt x="241" y="105"/>
                        </a:lnTo>
                        <a:lnTo>
                          <a:pt x="235" y="105"/>
                        </a:lnTo>
                        <a:lnTo>
                          <a:pt x="230" y="105"/>
                        </a:lnTo>
                        <a:lnTo>
                          <a:pt x="227" y="105"/>
                        </a:lnTo>
                        <a:lnTo>
                          <a:pt x="223" y="105"/>
                        </a:lnTo>
                        <a:lnTo>
                          <a:pt x="218" y="105"/>
                        </a:lnTo>
                        <a:lnTo>
                          <a:pt x="215" y="105"/>
                        </a:lnTo>
                        <a:lnTo>
                          <a:pt x="210" y="105"/>
                        </a:lnTo>
                        <a:lnTo>
                          <a:pt x="204" y="104"/>
                        </a:lnTo>
                        <a:lnTo>
                          <a:pt x="198" y="104"/>
                        </a:lnTo>
                        <a:lnTo>
                          <a:pt x="192" y="104"/>
                        </a:lnTo>
                        <a:lnTo>
                          <a:pt x="187" y="104"/>
                        </a:lnTo>
                        <a:lnTo>
                          <a:pt x="182" y="104"/>
                        </a:lnTo>
                        <a:lnTo>
                          <a:pt x="176" y="104"/>
                        </a:lnTo>
                        <a:lnTo>
                          <a:pt x="170" y="104"/>
                        </a:lnTo>
                        <a:lnTo>
                          <a:pt x="165" y="104"/>
                        </a:lnTo>
                        <a:lnTo>
                          <a:pt x="159" y="103"/>
                        </a:lnTo>
                        <a:lnTo>
                          <a:pt x="153" y="102"/>
                        </a:lnTo>
                        <a:lnTo>
                          <a:pt x="148" y="102"/>
                        </a:lnTo>
                        <a:lnTo>
                          <a:pt x="144" y="102"/>
                        </a:lnTo>
                        <a:lnTo>
                          <a:pt x="138" y="102"/>
                        </a:lnTo>
                        <a:lnTo>
                          <a:pt x="134" y="102"/>
                        </a:lnTo>
                        <a:lnTo>
                          <a:pt x="128" y="102"/>
                        </a:lnTo>
                        <a:lnTo>
                          <a:pt x="125" y="102"/>
                        </a:lnTo>
                        <a:lnTo>
                          <a:pt x="119" y="102"/>
                        </a:lnTo>
                        <a:lnTo>
                          <a:pt x="114" y="101"/>
                        </a:lnTo>
                        <a:lnTo>
                          <a:pt x="109" y="100"/>
                        </a:lnTo>
                        <a:lnTo>
                          <a:pt x="104" y="100"/>
                        </a:lnTo>
                        <a:lnTo>
                          <a:pt x="100" y="100"/>
                        </a:lnTo>
                        <a:lnTo>
                          <a:pt x="96" y="100"/>
                        </a:lnTo>
                        <a:lnTo>
                          <a:pt x="91" y="100"/>
                        </a:lnTo>
                        <a:lnTo>
                          <a:pt x="88" y="100"/>
                        </a:lnTo>
                        <a:lnTo>
                          <a:pt x="83" y="100"/>
                        </a:lnTo>
                        <a:lnTo>
                          <a:pt x="78" y="98"/>
                        </a:lnTo>
                        <a:lnTo>
                          <a:pt x="75" y="97"/>
                        </a:lnTo>
                        <a:lnTo>
                          <a:pt x="71" y="97"/>
                        </a:lnTo>
                        <a:lnTo>
                          <a:pt x="68" y="97"/>
                        </a:lnTo>
                        <a:lnTo>
                          <a:pt x="64" y="97"/>
                        </a:lnTo>
                        <a:lnTo>
                          <a:pt x="61" y="97"/>
                        </a:lnTo>
                        <a:lnTo>
                          <a:pt x="57" y="97"/>
                        </a:lnTo>
                        <a:lnTo>
                          <a:pt x="53" y="97"/>
                        </a:lnTo>
                        <a:lnTo>
                          <a:pt x="50" y="96"/>
                        </a:lnTo>
                        <a:lnTo>
                          <a:pt x="46" y="96"/>
                        </a:lnTo>
                        <a:lnTo>
                          <a:pt x="44" y="96"/>
                        </a:lnTo>
                        <a:lnTo>
                          <a:pt x="40" y="95"/>
                        </a:lnTo>
                        <a:lnTo>
                          <a:pt x="38" y="94"/>
                        </a:lnTo>
                        <a:lnTo>
                          <a:pt x="34" y="94"/>
                        </a:lnTo>
                        <a:lnTo>
                          <a:pt x="33" y="94"/>
                        </a:lnTo>
                        <a:lnTo>
                          <a:pt x="30" y="94"/>
                        </a:lnTo>
                        <a:lnTo>
                          <a:pt x="26" y="94"/>
                        </a:lnTo>
                        <a:lnTo>
                          <a:pt x="24" y="94"/>
                        </a:lnTo>
                        <a:lnTo>
                          <a:pt x="23" y="94"/>
                        </a:lnTo>
                        <a:lnTo>
                          <a:pt x="18" y="91"/>
                        </a:lnTo>
                        <a:lnTo>
                          <a:pt x="14" y="91"/>
                        </a:lnTo>
                        <a:lnTo>
                          <a:pt x="11" y="91"/>
                        </a:lnTo>
                        <a:lnTo>
                          <a:pt x="7" y="91"/>
                        </a:lnTo>
                        <a:lnTo>
                          <a:pt x="5" y="91"/>
                        </a:lnTo>
                        <a:lnTo>
                          <a:pt x="2" y="91"/>
                        </a:lnTo>
                        <a:lnTo>
                          <a:pt x="0" y="91"/>
                        </a:lnTo>
                        <a:lnTo>
                          <a:pt x="13" y="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10" name="Freeform 105">
                    <a:extLst>
                      <a:ext uri="{FF2B5EF4-FFF2-40B4-BE49-F238E27FC236}">
                        <a16:creationId xmlns:a16="http://schemas.microsoft.com/office/drawing/2014/main" id="{A8054196-2C4A-2C47-A9EB-340DE37EAD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20" y="1680"/>
                    <a:ext cx="12" cy="31"/>
                  </a:xfrm>
                  <a:custGeom>
                    <a:avLst/>
                    <a:gdLst>
                      <a:gd name="T0" fmla="*/ 0 w 36"/>
                      <a:gd name="T1" fmla="*/ 0 h 91"/>
                      <a:gd name="T2" fmla="*/ 0 w 36"/>
                      <a:gd name="T3" fmla="*/ 0 h 91"/>
                      <a:gd name="T4" fmla="*/ 0 w 36"/>
                      <a:gd name="T5" fmla="*/ 0 h 91"/>
                      <a:gd name="T6" fmla="*/ 0 w 36"/>
                      <a:gd name="T7" fmla="*/ 0 h 91"/>
                      <a:gd name="T8" fmla="*/ 0 w 36"/>
                      <a:gd name="T9" fmla="*/ 0 h 91"/>
                      <a:gd name="T10" fmla="*/ 0 w 36"/>
                      <a:gd name="T11" fmla="*/ 0 h 91"/>
                      <a:gd name="T12" fmla="*/ 0 w 36"/>
                      <a:gd name="T13" fmla="*/ 0 h 91"/>
                      <a:gd name="T14" fmla="*/ 0 w 36"/>
                      <a:gd name="T15" fmla="*/ 0 h 91"/>
                      <a:gd name="T16" fmla="*/ 0 w 36"/>
                      <a:gd name="T17" fmla="*/ 0 h 91"/>
                      <a:gd name="T18" fmla="*/ 0 w 36"/>
                      <a:gd name="T19" fmla="*/ 0 h 91"/>
                      <a:gd name="T20" fmla="*/ 0 w 36"/>
                      <a:gd name="T21" fmla="*/ 0 h 91"/>
                      <a:gd name="T22" fmla="*/ 0 w 36"/>
                      <a:gd name="T23" fmla="*/ 0 h 91"/>
                      <a:gd name="T24" fmla="*/ 0 w 36"/>
                      <a:gd name="T25" fmla="*/ 0 h 91"/>
                      <a:gd name="T26" fmla="*/ 0 w 36"/>
                      <a:gd name="T27" fmla="*/ 0 h 91"/>
                      <a:gd name="T28" fmla="*/ 0 w 36"/>
                      <a:gd name="T29" fmla="*/ 0 h 91"/>
                      <a:gd name="T30" fmla="*/ 0 w 36"/>
                      <a:gd name="T31" fmla="*/ 0 h 91"/>
                      <a:gd name="T32" fmla="*/ 0 w 36"/>
                      <a:gd name="T33" fmla="*/ 0 h 91"/>
                      <a:gd name="T34" fmla="*/ 0 w 36"/>
                      <a:gd name="T35" fmla="*/ 0 h 91"/>
                      <a:gd name="T36" fmla="*/ 0 w 36"/>
                      <a:gd name="T37" fmla="*/ 0 h 91"/>
                      <a:gd name="T38" fmla="*/ 0 w 36"/>
                      <a:gd name="T39" fmla="*/ 0 h 91"/>
                      <a:gd name="T40" fmla="*/ 0 w 36"/>
                      <a:gd name="T41" fmla="*/ 0 h 91"/>
                      <a:gd name="T42" fmla="*/ 0 w 36"/>
                      <a:gd name="T43" fmla="*/ 0 h 91"/>
                      <a:gd name="T44" fmla="*/ 0 w 36"/>
                      <a:gd name="T45" fmla="*/ 0 h 91"/>
                      <a:gd name="T46" fmla="*/ 0 w 36"/>
                      <a:gd name="T47" fmla="*/ 0 h 91"/>
                      <a:gd name="T48" fmla="*/ 0 w 36"/>
                      <a:gd name="T49" fmla="*/ 0 h 91"/>
                      <a:gd name="T50" fmla="*/ 0 w 36"/>
                      <a:gd name="T51" fmla="*/ 0 h 91"/>
                      <a:gd name="T52" fmla="*/ 0 w 36"/>
                      <a:gd name="T53" fmla="*/ 0 h 91"/>
                      <a:gd name="T54" fmla="*/ 0 w 36"/>
                      <a:gd name="T55" fmla="*/ 0 h 91"/>
                      <a:gd name="T56" fmla="*/ 0 w 36"/>
                      <a:gd name="T57" fmla="*/ 0 h 91"/>
                      <a:gd name="T58" fmla="*/ 0 w 36"/>
                      <a:gd name="T59" fmla="*/ 0 h 91"/>
                      <a:gd name="T60" fmla="*/ 0 w 36"/>
                      <a:gd name="T61" fmla="*/ 0 h 91"/>
                      <a:gd name="T62" fmla="*/ 0 w 36"/>
                      <a:gd name="T63" fmla="*/ 0 h 91"/>
                      <a:gd name="T64" fmla="*/ 0 w 36"/>
                      <a:gd name="T65" fmla="*/ 0 h 91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36"/>
                      <a:gd name="T100" fmla="*/ 0 h 91"/>
                      <a:gd name="T101" fmla="*/ 36 w 36"/>
                      <a:gd name="T102" fmla="*/ 91 h 91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36" h="91">
                        <a:moveTo>
                          <a:pt x="36" y="91"/>
                        </a:moveTo>
                        <a:lnTo>
                          <a:pt x="33" y="91"/>
                        </a:lnTo>
                        <a:lnTo>
                          <a:pt x="29" y="91"/>
                        </a:lnTo>
                        <a:lnTo>
                          <a:pt x="27" y="89"/>
                        </a:lnTo>
                        <a:lnTo>
                          <a:pt x="23" y="89"/>
                        </a:lnTo>
                        <a:lnTo>
                          <a:pt x="17" y="88"/>
                        </a:lnTo>
                        <a:lnTo>
                          <a:pt x="15" y="87"/>
                        </a:lnTo>
                        <a:lnTo>
                          <a:pt x="10" y="85"/>
                        </a:lnTo>
                        <a:lnTo>
                          <a:pt x="8" y="83"/>
                        </a:lnTo>
                        <a:lnTo>
                          <a:pt x="4" y="81"/>
                        </a:lnTo>
                        <a:lnTo>
                          <a:pt x="3" y="80"/>
                        </a:lnTo>
                        <a:lnTo>
                          <a:pt x="0" y="75"/>
                        </a:lnTo>
                        <a:lnTo>
                          <a:pt x="0" y="70"/>
                        </a:lnTo>
                        <a:lnTo>
                          <a:pt x="0" y="67"/>
                        </a:lnTo>
                        <a:lnTo>
                          <a:pt x="0" y="64"/>
                        </a:lnTo>
                        <a:lnTo>
                          <a:pt x="1" y="61"/>
                        </a:lnTo>
                        <a:lnTo>
                          <a:pt x="3" y="58"/>
                        </a:lnTo>
                        <a:lnTo>
                          <a:pt x="3" y="55"/>
                        </a:lnTo>
                        <a:lnTo>
                          <a:pt x="6" y="51"/>
                        </a:lnTo>
                        <a:lnTo>
                          <a:pt x="7" y="48"/>
                        </a:lnTo>
                        <a:lnTo>
                          <a:pt x="9" y="45"/>
                        </a:lnTo>
                        <a:lnTo>
                          <a:pt x="11" y="41"/>
                        </a:lnTo>
                        <a:lnTo>
                          <a:pt x="13" y="37"/>
                        </a:lnTo>
                        <a:lnTo>
                          <a:pt x="15" y="34"/>
                        </a:lnTo>
                        <a:lnTo>
                          <a:pt x="19" y="30"/>
                        </a:lnTo>
                        <a:lnTo>
                          <a:pt x="20" y="26"/>
                        </a:lnTo>
                        <a:lnTo>
                          <a:pt x="23" y="23"/>
                        </a:lnTo>
                        <a:lnTo>
                          <a:pt x="26" y="19"/>
                        </a:lnTo>
                        <a:lnTo>
                          <a:pt x="28" y="15"/>
                        </a:lnTo>
                        <a:lnTo>
                          <a:pt x="30" y="12"/>
                        </a:lnTo>
                        <a:lnTo>
                          <a:pt x="32" y="7"/>
                        </a:lnTo>
                        <a:lnTo>
                          <a:pt x="33" y="4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5" y="6"/>
                        </a:lnTo>
                        <a:lnTo>
                          <a:pt x="35" y="10"/>
                        </a:lnTo>
                        <a:lnTo>
                          <a:pt x="35" y="12"/>
                        </a:lnTo>
                        <a:lnTo>
                          <a:pt x="35" y="15"/>
                        </a:lnTo>
                        <a:lnTo>
                          <a:pt x="35" y="17"/>
                        </a:lnTo>
                        <a:lnTo>
                          <a:pt x="35" y="20"/>
                        </a:lnTo>
                        <a:lnTo>
                          <a:pt x="35" y="23"/>
                        </a:lnTo>
                        <a:lnTo>
                          <a:pt x="35" y="26"/>
                        </a:lnTo>
                        <a:lnTo>
                          <a:pt x="35" y="30"/>
                        </a:lnTo>
                        <a:lnTo>
                          <a:pt x="35" y="32"/>
                        </a:lnTo>
                        <a:lnTo>
                          <a:pt x="35" y="35"/>
                        </a:lnTo>
                        <a:lnTo>
                          <a:pt x="35" y="37"/>
                        </a:lnTo>
                        <a:lnTo>
                          <a:pt x="35" y="41"/>
                        </a:lnTo>
                        <a:lnTo>
                          <a:pt x="35" y="43"/>
                        </a:lnTo>
                        <a:lnTo>
                          <a:pt x="35" y="47"/>
                        </a:lnTo>
                        <a:lnTo>
                          <a:pt x="35" y="49"/>
                        </a:lnTo>
                        <a:lnTo>
                          <a:pt x="35" y="53"/>
                        </a:lnTo>
                        <a:lnTo>
                          <a:pt x="35" y="55"/>
                        </a:lnTo>
                        <a:lnTo>
                          <a:pt x="35" y="57"/>
                        </a:lnTo>
                        <a:lnTo>
                          <a:pt x="35" y="61"/>
                        </a:lnTo>
                        <a:lnTo>
                          <a:pt x="35" y="63"/>
                        </a:lnTo>
                        <a:lnTo>
                          <a:pt x="35" y="67"/>
                        </a:lnTo>
                        <a:lnTo>
                          <a:pt x="35" y="69"/>
                        </a:lnTo>
                        <a:lnTo>
                          <a:pt x="35" y="72"/>
                        </a:lnTo>
                        <a:lnTo>
                          <a:pt x="35" y="75"/>
                        </a:lnTo>
                        <a:lnTo>
                          <a:pt x="35" y="77"/>
                        </a:lnTo>
                        <a:lnTo>
                          <a:pt x="35" y="80"/>
                        </a:lnTo>
                        <a:lnTo>
                          <a:pt x="35" y="82"/>
                        </a:lnTo>
                        <a:lnTo>
                          <a:pt x="35" y="86"/>
                        </a:lnTo>
                        <a:lnTo>
                          <a:pt x="35" y="88"/>
                        </a:lnTo>
                        <a:lnTo>
                          <a:pt x="36" y="9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11" name="Freeform 106">
                    <a:extLst>
                      <a:ext uri="{FF2B5EF4-FFF2-40B4-BE49-F238E27FC236}">
                        <a16:creationId xmlns:a16="http://schemas.microsoft.com/office/drawing/2014/main" id="{C38948A6-2771-F749-B6AE-A9B22EA17E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2" y="1599"/>
                    <a:ext cx="223" cy="177"/>
                  </a:xfrm>
                  <a:custGeom>
                    <a:avLst/>
                    <a:gdLst>
                      <a:gd name="T0" fmla="*/ 0 w 667"/>
                      <a:gd name="T1" fmla="*/ 0 h 531"/>
                      <a:gd name="T2" fmla="*/ 0 w 667"/>
                      <a:gd name="T3" fmla="*/ 0 h 531"/>
                      <a:gd name="T4" fmla="*/ 0 w 667"/>
                      <a:gd name="T5" fmla="*/ 0 h 531"/>
                      <a:gd name="T6" fmla="*/ 0 w 667"/>
                      <a:gd name="T7" fmla="*/ 0 h 531"/>
                      <a:gd name="T8" fmla="*/ 0 w 667"/>
                      <a:gd name="T9" fmla="*/ 0 h 531"/>
                      <a:gd name="T10" fmla="*/ 0 w 667"/>
                      <a:gd name="T11" fmla="*/ 0 h 531"/>
                      <a:gd name="T12" fmla="*/ 0 w 667"/>
                      <a:gd name="T13" fmla="*/ 0 h 531"/>
                      <a:gd name="T14" fmla="*/ 0 w 667"/>
                      <a:gd name="T15" fmla="*/ 0 h 531"/>
                      <a:gd name="T16" fmla="*/ 0 w 667"/>
                      <a:gd name="T17" fmla="*/ 0 h 531"/>
                      <a:gd name="T18" fmla="*/ 0 w 667"/>
                      <a:gd name="T19" fmla="*/ 0 h 531"/>
                      <a:gd name="T20" fmla="*/ 0 w 667"/>
                      <a:gd name="T21" fmla="*/ 0 h 531"/>
                      <a:gd name="T22" fmla="*/ 0 w 667"/>
                      <a:gd name="T23" fmla="*/ 0 h 531"/>
                      <a:gd name="T24" fmla="*/ 0 w 667"/>
                      <a:gd name="T25" fmla="*/ 0 h 531"/>
                      <a:gd name="T26" fmla="*/ 0 w 667"/>
                      <a:gd name="T27" fmla="*/ 0 h 531"/>
                      <a:gd name="T28" fmla="*/ 0 w 667"/>
                      <a:gd name="T29" fmla="*/ 0 h 531"/>
                      <a:gd name="T30" fmla="*/ 0 w 667"/>
                      <a:gd name="T31" fmla="*/ 0 h 531"/>
                      <a:gd name="T32" fmla="*/ 0 w 667"/>
                      <a:gd name="T33" fmla="*/ 0 h 531"/>
                      <a:gd name="T34" fmla="*/ 0 w 667"/>
                      <a:gd name="T35" fmla="*/ 0 h 531"/>
                      <a:gd name="T36" fmla="*/ 0 w 667"/>
                      <a:gd name="T37" fmla="*/ 0 h 531"/>
                      <a:gd name="T38" fmla="*/ 0 w 667"/>
                      <a:gd name="T39" fmla="*/ 0 h 531"/>
                      <a:gd name="T40" fmla="*/ 0 w 667"/>
                      <a:gd name="T41" fmla="*/ 0 h 531"/>
                      <a:gd name="T42" fmla="*/ 0 w 667"/>
                      <a:gd name="T43" fmla="*/ 0 h 531"/>
                      <a:gd name="T44" fmla="*/ 0 w 667"/>
                      <a:gd name="T45" fmla="*/ 0 h 531"/>
                      <a:gd name="T46" fmla="*/ 0 w 667"/>
                      <a:gd name="T47" fmla="*/ 0 h 531"/>
                      <a:gd name="T48" fmla="*/ 0 w 667"/>
                      <a:gd name="T49" fmla="*/ 0 h 531"/>
                      <a:gd name="T50" fmla="*/ 0 w 667"/>
                      <a:gd name="T51" fmla="*/ 0 h 531"/>
                      <a:gd name="T52" fmla="*/ 0 w 667"/>
                      <a:gd name="T53" fmla="*/ 0 h 531"/>
                      <a:gd name="T54" fmla="*/ 0 w 667"/>
                      <a:gd name="T55" fmla="*/ 0 h 531"/>
                      <a:gd name="T56" fmla="*/ 0 w 667"/>
                      <a:gd name="T57" fmla="*/ 0 h 531"/>
                      <a:gd name="T58" fmla="*/ 0 w 667"/>
                      <a:gd name="T59" fmla="*/ 0 h 531"/>
                      <a:gd name="T60" fmla="*/ 0 w 667"/>
                      <a:gd name="T61" fmla="*/ 0 h 531"/>
                      <a:gd name="T62" fmla="*/ 0 w 667"/>
                      <a:gd name="T63" fmla="*/ 0 h 531"/>
                      <a:gd name="T64" fmla="*/ 0 w 667"/>
                      <a:gd name="T65" fmla="*/ 0 h 531"/>
                      <a:gd name="T66" fmla="*/ 0 w 667"/>
                      <a:gd name="T67" fmla="*/ 0 h 531"/>
                      <a:gd name="T68" fmla="*/ 0 w 667"/>
                      <a:gd name="T69" fmla="*/ 0 h 531"/>
                      <a:gd name="T70" fmla="*/ 0 w 667"/>
                      <a:gd name="T71" fmla="*/ 0 h 531"/>
                      <a:gd name="T72" fmla="*/ 0 w 667"/>
                      <a:gd name="T73" fmla="*/ 0 h 531"/>
                      <a:gd name="T74" fmla="*/ 0 w 667"/>
                      <a:gd name="T75" fmla="*/ 0 h 531"/>
                      <a:gd name="T76" fmla="*/ 0 w 667"/>
                      <a:gd name="T77" fmla="*/ 0 h 531"/>
                      <a:gd name="T78" fmla="*/ 0 w 667"/>
                      <a:gd name="T79" fmla="*/ 0 h 531"/>
                      <a:gd name="T80" fmla="*/ 0 w 667"/>
                      <a:gd name="T81" fmla="*/ 0 h 531"/>
                      <a:gd name="T82" fmla="*/ 0 w 667"/>
                      <a:gd name="T83" fmla="*/ 0 h 531"/>
                      <a:gd name="T84" fmla="*/ 0 w 667"/>
                      <a:gd name="T85" fmla="*/ 0 h 531"/>
                      <a:gd name="T86" fmla="*/ 0 w 667"/>
                      <a:gd name="T87" fmla="*/ 0 h 531"/>
                      <a:gd name="T88" fmla="*/ 0 w 667"/>
                      <a:gd name="T89" fmla="*/ 0 h 531"/>
                      <a:gd name="T90" fmla="*/ 0 w 667"/>
                      <a:gd name="T91" fmla="*/ 0 h 531"/>
                      <a:gd name="T92" fmla="*/ 0 w 667"/>
                      <a:gd name="T93" fmla="*/ 0 h 531"/>
                      <a:gd name="T94" fmla="*/ 0 w 667"/>
                      <a:gd name="T95" fmla="*/ 0 h 531"/>
                      <a:gd name="T96" fmla="*/ 0 w 667"/>
                      <a:gd name="T97" fmla="*/ 0 h 531"/>
                      <a:gd name="T98" fmla="*/ 0 w 667"/>
                      <a:gd name="T99" fmla="*/ 0 h 531"/>
                      <a:gd name="T100" fmla="*/ 0 w 667"/>
                      <a:gd name="T101" fmla="*/ 0 h 531"/>
                      <a:gd name="T102" fmla="*/ 0 w 667"/>
                      <a:gd name="T103" fmla="*/ 0 h 531"/>
                      <a:gd name="T104" fmla="*/ 0 w 667"/>
                      <a:gd name="T105" fmla="*/ 0 h 531"/>
                      <a:gd name="T106" fmla="*/ 0 w 667"/>
                      <a:gd name="T107" fmla="*/ 0 h 531"/>
                      <a:gd name="T108" fmla="*/ 0 w 667"/>
                      <a:gd name="T109" fmla="*/ 0 h 531"/>
                      <a:gd name="T110" fmla="*/ 0 w 667"/>
                      <a:gd name="T111" fmla="*/ 0 h 531"/>
                      <a:gd name="T112" fmla="*/ 0 w 667"/>
                      <a:gd name="T113" fmla="*/ 0 h 531"/>
                      <a:gd name="T114" fmla="*/ 0 w 667"/>
                      <a:gd name="T115" fmla="*/ 0 h 531"/>
                      <a:gd name="T116" fmla="*/ 0 w 667"/>
                      <a:gd name="T117" fmla="*/ 0 h 531"/>
                      <a:gd name="T118" fmla="*/ 0 w 667"/>
                      <a:gd name="T119" fmla="*/ 0 h 531"/>
                      <a:gd name="T120" fmla="*/ 0 w 667"/>
                      <a:gd name="T121" fmla="*/ 0 h 531"/>
                      <a:gd name="T122" fmla="*/ 0 w 667"/>
                      <a:gd name="T123" fmla="*/ 0 h 531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667"/>
                      <a:gd name="T187" fmla="*/ 0 h 531"/>
                      <a:gd name="T188" fmla="*/ 667 w 667"/>
                      <a:gd name="T189" fmla="*/ 531 h 531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667" h="531">
                        <a:moveTo>
                          <a:pt x="22" y="4"/>
                        </a:moveTo>
                        <a:lnTo>
                          <a:pt x="105" y="26"/>
                        </a:lnTo>
                        <a:lnTo>
                          <a:pt x="105" y="27"/>
                        </a:lnTo>
                        <a:lnTo>
                          <a:pt x="105" y="29"/>
                        </a:lnTo>
                        <a:lnTo>
                          <a:pt x="104" y="30"/>
                        </a:lnTo>
                        <a:lnTo>
                          <a:pt x="104" y="33"/>
                        </a:lnTo>
                        <a:lnTo>
                          <a:pt x="104" y="35"/>
                        </a:lnTo>
                        <a:lnTo>
                          <a:pt x="104" y="38"/>
                        </a:lnTo>
                        <a:lnTo>
                          <a:pt x="104" y="41"/>
                        </a:lnTo>
                        <a:lnTo>
                          <a:pt x="104" y="45"/>
                        </a:lnTo>
                        <a:lnTo>
                          <a:pt x="102" y="48"/>
                        </a:lnTo>
                        <a:lnTo>
                          <a:pt x="101" y="53"/>
                        </a:lnTo>
                        <a:lnTo>
                          <a:pt x="101" y="54"/>
                        </a:lnTo>
                        <a:lnTo>
                          <a:pt x="101" y="57"/>
                        </a:lnTo>
                        <a:lnTo>
                          <a:pt x="101" y="59"/>
                        </a:lnTo>
                        <a:lnTo>
                          <a:pt x="101" y="62"/>
                        </a:lnTo>
                        <a:lnTo>
                          <a:pt x="101" y="65"/>
                        </a:lnTo>
                        <a:lnTo>
                          <a:pt x="101" y="67"/>
                        </a:lnTo>
                        <a:lnTo>
                          <a:pt x="101" y="71"/>
                        </a:lnTo>
                        <a:lnTo>
                          <a:pt x="101" y="73"/>
                        </a:lnTo>
                        <a:lnTo>
                          <a:pt x="100" y="76"/>
                        </a:lnTo>
                        <a:lnTo>
                          <a:pt x="99" y="79"/>
                        </a:lnTo>
                        <a:lnTo>
                          <a:pt x="99" y="81"/>
                        </a:lnTo>
                        <a:lnTo>
                          <a:pt x="99" y="85"/>
                        </a:lnTo>
                        <a:lnTo>
                          <a:pt x="99" y="87"/>
                        </a:lnTo>
                        <a:lnTo>
                          <a:pt x="99" y="90"/>
                        </a:lnTo>
                        <a:lnTo>
                          <a:pt x="99" y="95"/>
                        </a:lnTo>
                        <a:lnTo>
                          <a:pt x="99" y="97"/>
                        </a:lnTo>
                        <a:lnTo>
                          <a:pt x="98" y="100"/>
                        </a:lnTo>
                        <a:lnTo>
                          <a:pt x="97" y="105"/>
                        </a:lnTo>
                        <a:lnTo>
                          <a:pt x="97" y="108"/>
                        </a:lnTo>
                        <a:lnTo>
                          <a:pt x="97" y="112"/>
                        </a:lnTo>
                        <a:lnTo>
                          <a:pt x="97" y="115"/>
                        </a:lnTo>
                        <a:lnTo>
                          <a:pt x="97" y="119"/>
                        </a:lnTo>
                        <a:lnTo>
                          <a:pt x="97" y="123"/>
                        </a:lnTo>
                        <a:lnTo>
                          <a:pt x="97" y="128"/>
                        </a:lnTo>
                        <a:lnTo>
                          <a:pt x="95" y="131"/>
                        </a:lnTo>
                        <a:lnTo>
                          <a:pt x="94" y="135"/>
                        </a:lnTo>
                        <a:lnTo>
                          <a:pt x="94" y="138"/>
                        </a:lnTo>
                        <a:lnTo>
                          <a:pt x="94" y="143"/>
                        </a:lnTo>
                        <a:lnTo>
                          <a:pt x="94" y="148"/>
                        </a:lnTo>
                        <a:lnTo>
                          <a:pt x="94" y="152"/>
                        </a:lnTo>
                        <a:lnTo>
                          <a:pt x="93" y="156"/>
                        </a:lnTo>
                        <a:lnTo>
                          <a:pt x="93" y="161"/>
                        </a:lnTo>
                        <a:lnTo>
                          <a:pt x="92" y="165"/>
                        </a:lnTo>
                        <a:lnTo>
                          <a:pt x="92" y="169"/>
                        </a:lnTo>
                        <a:lnTo>
                          <a:pt x="91" y="173"/>
                        </a:lnTo>
                        <a:lnTo>
                          <a:pt x="91" y="179"/>
                        </a:lnTo>
                        <a:lnTo>
                          <a:pt x="91" y="182"/>
                        </a:lnTo>
                        <a:lnTo>
                          <a:pt x="91" y="187"/>
                        </a:lnTo>
                        <a:lnTo>
                          <a:pt x="91" y="192"/>
                        </a:lnTo>
                        <a:lnTo>
                          <a:pt x="91" y="198"/>
                        </a:lnTo>
                        <a:lnTo>
                          <a:pt x="89" y="201"/>
                        </a:lnTo>
                        <a:lnTo>
                          <a:pt x="89" y="207"/>
                        </a:lnTo>
                        <a:lnTo>
                          <a:pt x="89" y="211"/>
                        </a:lnTo>
                        <a:lnTo>
                          <a:pt x="89" y="217"/>
                        </a:lnTo>
                        <a:lnTo>
                          <a:pt x="88" y="214"/>
                        </a:lnTo>
                        <a:lnTo>
                          <a:pt x="86" y="211"/>
                        </a:lnTo>
                        <a:lnTo>
                          <a:pt x="83" y="207"/>
                        </a:lnTo>
                        <a:lnTo>
                          <a:pt x="80" y="205"/>
                        </a:lnTo>
                        <a:lnTo>
                          <a:pt x="76" y="201"/>
                        </a:lnTo>
                        <a:lnTo>
                          <a:pt x="70" y="199"/>
                        </a:lnTo>
                        <a:lnTo>
                          <a:pt x="68" y="198"/>
                        </a:lnTo>
                        <a:lnTo>
                          <a:pt x="66" y="197"/>
                        </a:lnTo>
                        <a:lnTo>
                          <a:pt x="63" y="197"/>
                        </a:lnTo>
                        <a:lnTo>
                          <a:pt x="61" y="195"/>
                        </a:lnTo>
                        <a:lnTo>
                          <a:pt x="60" y="197"/>
                        </a:lnTo>
                        <a:lnTo>
                          <a:pt x="59" y="199"/>
                        </a:lnTo>
                        <a:lnTo>
                          <a:pt x="59" y="201"/>
                        </a:lnTo>
                        <a:lnTo>
                          <a:pt x="57" y="206"/>
                        </a:lnTo>
                        <a:lnTo>
                          <a:pt x="56" y="208"/>
                        </a:lnTo>
                        <a:lnTo>
                          <a:pt x="55" y="213"/>
                        </a:lnTo>
                        <a:lnTo>
                          <a:pt x="54" y="218"/>
                        </a:lnTo>
                        <a:lnTo>
                          <a:pt x="54" y="222"/>
                        </a:lnTo>
                        <a:lnTo>
                          <a:pt x="53" y="226"/>
                        </a:lnTo>
                        <a:lnTo>
                          <a:pt x="53" y="231"/>
                        </a:lnTo>
                        <a:lnTo>
                          <a:pt x="53" y="235"/>
                        </a:lnTo>
                        <a:lnTo>
                          <a:pt x="53" y="239"/>
                        </a:lnTo>
                        <a:lnTo>
                          <a:pt x="53" y="243"/>
                        </a:lnTo>
                        <a:lnTo>
                          <a:pt x="53" y="246"/>
                        </a:lnTo>
                        <a:lnTo>
                          <a:pt x="54" y="250"/>
                        </a:lnTo>
                        <a:lnTo>
                          <a:pt x="56" y="254"/>
                        </a:lnTo>
                        <a:lnTo>
                          <a:pt x="51" y="255"/>
                        </a:lnTo>
                        <a:lnTo>
                          <a:pt x="48" y="257"/>
                        </a:lnTo>
                        <a:lnTo>
                          <a:pt x="44" y="257"/>
                        </a:lnTo>
                        <a:lnTo>
                          <a:pt x="41" y="260"/>
                        </a:lnTo>
                        <a:lnTo>
                          <a:pt x="38" y="262"/>
                        </a:lnTo>
                        <a:lnTo>
                          <a:pt x="35" y="263"/>
                        </a:lnTo>
                        <a:lnTo>
                          <a:pt x="32" y="264"/>
                        </a:lnTo>
                        <a:lnTo>
                          <a:pt x="30" y="267"/>
                        </a:lnTo>
                        <a:lnTo>
                          <a:pt x="25" y="271"/>
                        </a:lnTo>
                        <a:lnTo>
                          <a:pt x="22" y="275"/>
                        </a:lnTo>
                        <a:lnTo>
                          <a:pt x="19" y="280"/>
                        </a:lnTo>
                        <a:lnTo>
                          <a:pt x="17" y="284"/>
                        </a:lnTo>
                        <a:lnTo>
                          <a:pt x="15" y="289"/>
                        </a:lnTo>
                        <a:lnTo>
                          <a:pt x="13" y="294"/>
                        </a:lnTo>
                        <a:lnTo>
                          <a:pt x="12" y="299"/>
                        </a:lnTo>
                        <a:lnTo>
                          <a:pt x="12" y="303"/>
                        </a:lnTo>
                        <a:lnTo>
                          <a:pt x="12" y="306"/>
                        </a:lnTo>
                        <a:lnTo>
                          <a:pt x="12" y="308"/>
                        </a:lnTo>
                        <a:lnTo>
                          <a:pt x="12" y="312"/>
                        </a:lnTo>
                        <a:lnTo>
                          <a:pt x="13" y="314"/>
                        </a:lnTo>
                        <a:lnTo>
                          <a:pt x="13" y="317"/>
                        </a:lnTo>
                        <a:lnTo>
                          <a:pt x="15" y="319"/>
                        </a:lnTo>
                        <a:lnTo>
                          <a:pt x="15" y="322"/>
                        </a:lnTo>
                        <a:lnTo>
                          <a:pt x="17" y="325"/>
                        </a:lnTo>
                        <a:lnTo>
                          <a:pt x="18" y="330"/>
                        </a:lnTo>
                        <a:lnTo>
                          <a:pt x="21" y="336"/>
                        </a:lnTo>
                        <a:lnTo>
                          <a:pt x="21" y="338"/>
                        </a:lnTo>
                        <a:lnTo>
                          <a:pt x="23" y="340"/>
                        </a:lnTo>
                        <a:lnTo>
                          <a:pt x="24" y="343"/>
                        </a:lnTo>
                        <a:lnTo>
                          <a:pt x="25" y="345"/>
                        </a:lnTo>
                        <a:lnTo>
                          <a:pt x="28" y="351"/>
                        </a:lnTo>
                        <a:lnTo>
                          <a:pt x="31" y="356"/>
                        </a:lnTo>
                        <a:lnTo>
                          <a:pt x="32" y="358"/>
                        </a:lnTo>
                        <a:lnTo>
                          <a:pt x="35" y="360"/>
                        </a:lnTo>
                        <a:lnTo>
                          <a:pt x="36" y="364"/>
                        </a:lnTo>
                        <a:lnTo>
                          <a:pt x="38" y="368"/>
                        </a:lnTo>
                        <a:lnTo>
                          <a:pt x="42" y="372"/>
                        </a:lnTo>
                        <a:lnTo>
                          <a:pt x="45" y="376"/>
                        </a:lnTo>
                        <a:lnTo>
                          <a:pt x="49" y="381"/>
                        </a:lnTo>
                        <a:lnTo>
                          <a:pt x="53" y="387"/>
                        </a:lnTo>
                        <a:lnTo>
                          <a:pt x="56" y="391"/>
                        </a:lnTo>
                        <a:lnTo>
                          <a:pt x="60" y="396"/>
                        </a:lnTo>
                        <a:lnTo>
                          <a:pt x="63" y="400"/>
                        </a:lnTo>
                        <a:lnTo>
                          <a:pt x="67" y="404"/>
                        </a:lnTo>
                        <a:lnTo>
                          <a:pt x="68" y="401"/>
                        </a:lnTo>
                        <a:lnTo>
                          <a:pt x="70" y="396"/>
                        </a:lnTo>
                        <a:lnTo>
                          <a:pt x="73" y="394"/>
                        </a:lnTo>
                        <a:lnTo>
                          <a:pt x="74" y="391"/>
                        </a:lnTo>
                        <a:lnTo>
                          <a:pt x="76" y="388"/>
                        </a:lnTo>
                        <a:lnTo>
                          <a:pt x="78" y="384"/>
                        </a:lnTo>
                        <a:lnTo>
                          <a:pt x="79" y="381"/>
                        </a:lnTo>
                        <a:lnTo>
                          <a:pt x="81" y="378"/>
                        </a:lnTo>
                        <a:lnTo>
                          <a:pt x="81" y="374"/>
                        </a:lnTo>
                        <a:lnTo>
                          <a:pt x="83" y="371"/>
                        </a:lnTo>
                        <a:lnTo>
                          <a:pt x="86" y="366"/>
                        </a:lnTo>
                        <a:lnTo>
                          <a:pt x="87" y="363"/>
                        </a:lnTo>
                        <a:lnTo>
                          <a:pt x="88" y="358"/>
                        </a:lnTo>
                        <a:lnTo>
                          <a:pt x="91" y="356"/>
                        </a:lnTo>
                        <a:lnTo>
                          <a:pt x="91" y="359"/>
                        </a:lnTo>
                        <a:lnTo>
                          <a:pt x="91" y="363"/>
                        </a:lnTo>
                        <a:lnTo>
                          <a:pt x="91" y="366"/>
                        </a:lnTo>
                        <a:lnTo>
                          <a:pt x="91" y="370"/>
                        </a:lnTo>
                        <a:lnTo>
                          <a:pt x="91" y="374"/>
                        </a:lnTo>
                        <a:lnTo>
                          <a:pt x="91" y="376"/>
                        </a:lnTo>
                        <a:lnTo>
                          <a:pt x="92" y="379"/>
                        </a:lnTo>
                        <a:lnTo>
                          <a:pt x="92" y="383"/>
                        </a:lnTo>
                        <a:lnTo>
                          <a:pt x="92" y="387"/>
                        </a:lnTo>
                        <a:lnTo>
                          <a:pt x="93" y="389"/>
                        </a:lnTo>
                        <a:lnTo>
                          <a:pt x="94" y="391"/>
                        </a:lnTo>
                        <a:lnTo>
                          <a:pt x="94" y="396"/>
                        </a:lnTo>
                        <a:lnTo>
                          <a:pt x="94" y="398"/>
                        </a:lnTo>
                        <a:lnTo>
                          <a:pt x="94" y="401"/>
                        </a:lnTo>
                        <a:lnTo>
                          <a:pt x="94" y="404"/>
                        </a:lnTo>
                        <a:lnTo>
                          <a:pt x="95" y="407"/>
                        </a:lnTo>
                        <a:lnTo>
                          <a:pt x="92" y="408"/>
                        </a:lnTo>
                        <a:lnTo>
                          <a:pt x="88" y="409"/>
                        </a:lnTo>
                        <a:lnTo>
                          <a:pt x="83" y="411"/>
                        </a:lnTo>
                        <a:lnTo>
                          <a:pt x="81" y="414"/>
                        </a:lnTo>
                        <a:lnTo>
                          <a:pt x="76" y="416"/>
                        </a:lnTo>
                        <a:lnTo>
                          <a:pt x="70" y="419"/>
                        </a:lnTo>
                        <a:lnTo>
                          <a:pt x="66" y="421"/>
                        </a:lnTo>
                        <a:lnTo>
                          <a:pt x="62" y="425"/>
                        </a:lnTo>
                        <a:lnTo>
                          <a:pt x="57" y="427"/>
                        </a:lnTo>
                        <a:lnTo>
                          <a:pt x="53" y="429"/>
                        </a:lnTo>
                        <a:lnTo>
                          <a:pt x="48" y="432"/>
                        </a:lnTo>
                        <a:lnTo>
                          <a:pt x="44" y="435"/>
                        </a:lnTo>
                        <a:lnTo>
                          <a:pt x="40" y="438"/>
                        </a:lnTo>
                        <a:lnTo>
                          <a:pt x="37" y="440"/>
                        </a:lnTo>
                        <a:lnTo>
                          <a:pt x="34" y="442"/>
                        </a:lnTo>
                        <a:lnTo>
                          <a:pt x="32" y="445"/>
                        </a:lnTo>
                        <a:lnTo>
                          <a:pt x="36" y="445"/>
                        </a:lnTo>
                        <a:lnTo>
                          <a:pt x="41" y="445"/>
                        </a:lnTo>
                        <a:lnTo>
                          <a:pt x="44" y="445"/>
                        </a:lnTo>
                        <a:lnTo>
                          <a:pt x="48" y="445"/>
                        </a:lnTo>
                        <a:lnTo>
                          <a:pt x="53" y="445"/>
                        </a:lnTo>
                        <a:lnTo>
                          <a:pt x="56" y="445"/>
                        </a:lnTo>
                        <a:lnTo>
                          <a:pt x="61" y="445"/>
                        </a:lnTo>
                        <a:lnTo>
                          <a:pt x="66" y="445"/>
                        </a:lnTo>
                        <a:lnTo>
                          <a:pt x="66" y="447"/>
                        </a:lnTo>
                        <a:lnTo>
                          <a:pt x="68" y="449"/>
                        </a:lnTo>
                        <a:lnTo>
                          <a:pt x="69" y="452"/>
                        </a:lnTo>
                        <a:lnTo>
                          <a:pt x="70" y="454"/>
                        </a:lnTo>
                        <a:lnTo>
                          <a:pt x="74" y="457"/>
                        </a:lnTo>
                        <a:lnTo>
                          <a:pt x="78" y="460"/>
                        </a:lnTo>
                        <a:lnTo>
                          <a:pt x="81" y="461"/>
                        </a:lnTo>
                        <a:lnTo>
                          <a:pt x="85" y="463"/>
                        </a:lnTo>
                        <a:lnTo>
                          <a:pt x="88" y="463"/>
                        </a:lnTo>
                        <a:lnTo>
                          <a:pt x="92" y="463"/>
                        </a:lnTo>
                        <a:lnTo>
                          <a:pt x="94" y="461"/>
                        </a:lnTo>
                        <a:lnTo>
                          <a:pt x="99" y="459"/>
                        </a:lnTo>
                        <a:lnTo>
                          <a:pt x="101" y="458"/>
                        </a:lnTo>
                        <a:lnTo>
                          <a:pt x="104" y="455"/>
                        </a:lnTo>
                        <a:lnTo>
                          <a:pt x="107" y="452"/>
                        </a:lnTo>
                        <a:lnTo>
                          <a:pt x="110" y="449"/>
                        </a:lnTo>
                        <a:lnTo>
                          <a:pt x="112" y="446"/>
                        </a:lnTo>
                        <a:lnTo>
                          <a:pt x="114" y="442"/>
                        </a:lnTo>
                        <a:lnTo>
                          <a:pt x="117" y="442"/>
                        </a:lnTo>
                        <a:lnTo>
                          <a:pt x="121" y="444"/>
                        </a:lnTo>
                        <a:lnTo>
                          <a:pt x="125" y="445"/>
                        </a:lnTo>
                        <a:lnTo>
                          <a:pt x="130" y="446"/>
                        </a:lnTo>
                        <a:lnTo>
                          <a:pt x="133" y="446"/>
                        </a:lnTo>
                        <a:lnTo>
                          <a:pt x="138" y="446"/>
                        </a:lnTo>
                        <a:lnTo>
                          <a:pt x="142" y="446"/>
                        </a:lnTo>
                        <a:lnTo>
                          <a:pt x="146" y="447"/>
                        </a:lnTo>
                        <a:lnTo>
                          <a:pt x="149" y="446"/>
                        </a:lnTo>
                        <a:lnTo>
                          <a:pt x="152" y="446"/>
                        </a:lnTo>
                        <a:lnTo>
                          <a:pt x="156" y="446"/>
                        </a:lnTo>
                        <a:lnTo>
                          <a:pt x="158" y="446"/>
                        </a:lnTo>
                        <a:lnTo>
                          <a:pt x="162" y="446"/>
                        </a:lnTo>
                        <a:lnTo>
                          <a:pt x="164" y="446"/>
                        </a:lnTo>
                        <a:lnTo>
                          <a:pt x="175" y="446"/>
                        </a:lnTo>
                        <a:lnTo>
                          <a:pt x="184" y="447"/>
                        </a:lnTo>
                        <a:lnTo>
                          <a:pt x="195" y="447"/>
                        </a:lnTo>
                        <a:lnTo>
                          <a:pt x="204" y="447"/>
                        </a:lnTo>
                        <a:lnTo>
                          <a:pt x="215" y="447"/>
                        </a:lnTo>
                        <a:lnTo>
                          <a:pt x="225" y="447"/>
                        </a:lnTo>
                        <a:lnTo>
                          <a:pt x="235" y="447"/>
                        </a:lnTo>
                        <a:lnTo>
                          <a:pt x="246" y="447"/>
                        </a:lnTo>
                        <a:lnTo>
                          <a:pt x="255" y="447"/>
                        </a:lnTo>
                        <a:lnTo>
                          <a:pt x="265" y="447"/>
                        </a:lnTo>
                        <a:lnTo>
                          <a:pt x="274" y="447"/>
                        </a:lnTo>
                        <a:lnTo>
                          <a:pt x="285" y="447"/>
                        </a:lnTo>
                        <a:lnTo>
                          <a:pt x="293" y="447"/>
                        </a:lnTo>
                        <a:lnTo>
                          <a:pt x="304" y="447"/>
                        </a:lnTo>
                        <a:lnTo>
                          <a:pt x="314" y="447"/>
                        </a:lnTo>
                        <a:lnTo>
                          <a:pt x="323" y="447"/>
                        </a:lnTo>
                        <a:lnTo>
                          <a:pt x="331" y="447"/>
                        </a:lnTo>
                        <a:lnTo>
                          <a:pt x="341" y="446"/>
                        </a:lnTo>
                        <a:lnTo>
                          <a:pt x="349" y="446"/>
                        </a:lnTo>
                        <a:lnTo>
                          <a:pt x="359" y="446"/>
                        </a:lnTo>
                        <a:lnTo>
                          <a:pt x="367" y="445"/>
                        </a:lnTo>
                        <a:lnTo>
                          <a:pt x="377" y="445"/>
                        </a:lnTo>
                        <a:lnTo>
                          <a:pt x="385" y="445"/>
                        </a:lnTo>
                        <a:lnTo>
                          <a:pt x="393" y="445"/>
                        </a:lnTo>
                        <a:lnTo>
                          <a:pt x="401" y="445"/>
                        </a:lnTo>
                        <a:lnTo>
                          <a:pt x="410" y="444"/>
                        </a:lnTo>
                        <a:lnTo>
                          <a:pt x="417" y="444"/>
                        </a:lnTo>
                        <a:lnTo>
                          <a:pt x="425" y="444"/>
                        </a:lnTo>
                        <a:lnTo>
                          <a:pt x="432" y="442"/>
                        </a:lnTo>
                        <a:lnTo>
                          <a:pt x="441" y="442"/>
                        </a:lnTo>
                        <a:lnTo>
                          <a:pt x="448" y="442"/>
                        </a:lnTo>
                        <a:lnTo>
                          <a:pt x="455" y="442"/>
                        </a:lnTo>
                        <a:lnTo>
                          <a:pt x="462" y="441"/>
                        </a:lnTo>
                        <a:lnTo>
                          <a:pt x="468" y="441"/>
                        </a:lnTo>
                        <a:lnTo>
                          <a:pt x="475" y="440"/>
                        </a:lnTo>
                        <a:lnTo>
                          <a:pt x="482" y="440"/>
                        </a:lnTo>
                        <a:lnTo>
                          <a:pt x="488" y="439"/>
                        </a:lnTo>
                        <a:lnTo>
                          <a:pt x="494" y="439"/>
                        </a:lnTo>
                        <a:lnTo>
                          <a:pt x="500" y="439"/>
                        </a:lnTo>
                        <a:lnTo>
                          <a:pt x="506" y="439"/>
                        </a:lnTo>
                        <a:lnTo>
                          <a:pt x="512" y="438"/>
                        </a:lnTo>
                        <a:lnTo>
                          <a:pt x="517" y="438"/>
                        </a:lnTo>
                        <a:lnTo>
                          <a:pt x="521" y="436"/>
                        </a:lnTo>
                        <a:lnTo>
                          <a:pt x="526" y="436"/>
                        </a:lnTo>
                        <a:lnTo>
                          <a:pt x="532" y="436"/>
                        </a:lnTo>
                        <a:lnTo>
                          <a:pt x="537" y="436"/>
                        </a:lnTo>
                        <a:lnTo>
                          <a:pt x="540" y="435"/>
                        </a:lnTo>
                        <a:lnTo>
                          <a:pt x="545" y="435"/>
                        </a:lnTo>
                        <a:lnTo>
                          <a:pt x="549" y="435"/>
                        </a:lnTo>
                        <a:lnTo>
                          <a:pt x="552" y="434"/>
                        </a:lnTo>
                        <a:lnTo>
                          <a:pt x="556" y="434"/>
                        </a:lnTo>
                        <a:lnTo>
                          <a:pt x="559" y="434"/>
                        </a:lnTo>
                        <a:lnTo>
                          <a:pt x="562" y="434"/>
                        </a:lnTo>
                        <a:lnTo>
                          <a:pt x="564" y="433"/>
                        </a:lnTo>
                        <a:lnTo>
                          <a:pt x="566" y="433"/>
                        </a:lnTo>
                        <a:lnTo>
                          <a:pt x="570" y="433"/>
                        </a:lnTo>
                        <a:lnTo>
                          <a:pt x="572" y="433"/>
                        </a:lnTo>
                        <a:lnTo>
                          <a:pt x="576" y="433"/>
                        </a:lnTo>
                        <a:lnTo>
                          <a:pt x="577" y="433"/>
                        </a:lnTo>
                        <a:lnTo>
                          <a:pt x="578" y="433"/>
                        </a:lnTo>
                        <a:lnTo>
                          <a:pt x="578" y="432"/>
                        </a:lnTo>
                        <a:lnTo>
                          <a:pt x="578" y="428"/>
                        </a:lnTo>
                        <a:lnTo>
                          <a:pt x="578" y="425"/>
                        </a:lnTo>
                        <a:lnTo>
                          <a:pt x="578" y="422"/>
                        </a:lnTo>
                        <a:lnTo>
                          <a:pt x="578" y="419"/>
                        </a:lnTo>
                        <a:lnTo>
                          <a:pt x="578" y="415"/>
                        </a:lnTo>
                        <a:lnTo>
                          <a:pt x="578" y="410"/>
                        </a:lnTo>
                        <a:lnTo>
                          <a:pt x="578" y="406"/>
                        </a:lnTo>
                        <a:lnTo>
                          <a:pt x="578" y="402"/>
                        </a:lnTo>
                        <a:lnTo>
                          <a:pt x="578" y="400"/>
                        </a:lnTo>
                        <a:lnTo>
                          <a:pt x="578" y="397"/>
                        </a:lnTo>
                        <a:lnTo>
                          <a:pt x="578" y="395"/>
                        </a:lnTo>
                        <a:lnTo>
                          <a:pt x="578" y="391"/>
                        </a:lnTo>
                        <a:lnTo>
                          <a:pt x="578" y="389"/>
                        </a:lnTo>
                        <a:lnTo>
                          <a:pt x="578" y="385"/>
                        </a:lnTo>
                        <a:lnTo>
                          <a:pt x="578" y="383"/>
                        </a:lnTo>
                        <a:lnTo>
                          <a:pt x="578" y="378"/>
                        </a:lnTo>
                        <a:lnTo>
                          <a:pt x="578" y="376"/>
                        </a:lnTo>
                        <a:lnTo>
                          <a:pt x="578" y="372"/>
                        </a:lnTo>
                        <a:lnTo>
                          <a:pt x="579" y="369"/>
                        </a:lnTo>
                        <a:lnTo>
                          <a:pt x="578" y="364"/>
                        </a:lnTo>
                        <a:lnTo>
                          <a:pt x="578" y="360"/>
                        </a:lnTo>
                        <a:lnTo>
                          <a:pt x="578" y="357"/>
                        </a:lnTo>
                        <a:lnTo>
                          <a:pt x="578" y="353"/>
                        </a:lnTo>
                        <a:lnTo>
                          <a:pt x="578" y="349"/>
                        </a:lnTo>
                        <a:lnTo>
                          <a:pt x="578" y="344"/>
                        </a:lnTo>
                        <a:lnTo>
                          <a:pt x="578" y="340"/>
                        </a:lnTo>
                        <a:lnTo>
                          <a:pt x="578" y="336"/>
                        </a:lnTo>
                        <a:lnTo>
                          <a:pt x="578" y="331"/>
                        </a:lnTo>
                        <a:lnTo>
                          <a:pt x="578" y="327"/>
                        </a:lnTo>
                        <a:lnTo>
                          <a:pt x="578" y="322"/>
                        </a:lnTo>
                        <a:lnTo>
                          <a:pt x="578" y="318"/>
                        </a:lnTo>
                        <a:lnTo>
                          <a:pt x="578" y="313"/>
                        </a:lnTo>
                        <a:lnTo>
                          <a:pt x="578" y="308"/>
                        </a:lnTo>
                        <a:lnTo>
                          <a:pt x="578" y="303"/>
                        </a:lnTo>
                        <a:lnTo>
                          <a:pt x="578" y="300"/>
                        </a:lnTo>
                        <a:lnTo>
                          <a:pt x="578" y="294"/>
                        </a:lnTo>
                        <a:lnTo>
                          <a:pt x="578" y="290"/>
                        </a:lnTo>
                        <a:lnTo>
                          <a:pt x="578" y="284"/>
                        </a:lnTo>
                        <a:lnTo>
                          <a:pt x="578" y="280"/>
                        </a:lnTo>
                        <a:lnTo>
                          <a:pt x="578" y="275"/>
                        </a:lnTo>
                        <a:lnTo>
                          <a:pt x="578" y="269"/>
                        </a:lnTo>
                        <a:lnTo>
                          <a:pt x="578" y="264"/>
                        </a:lnTo>
                        <a:lnTo>
                          <a:pt x="578" y="260"/>
                        </a:lnTo>
                        <a:lnTo>
                          <a:pt x="578" y="254"/>
                        </a:lnTo>
                        <a:lnTo>
                          <a:pt x="578" y="249"/>
                        </a:lnTo>
                        <a:lnTo>
                          <a:pt x="578" y="243"/>
                        </a:lnTo>
                        <a:lnTo>
                          <a:pt x="578" y="237"/>
                        </a:lnTo>
                        <a:lnTo>
                          <a:pt x="578" y="232"/>
                        </a:lnTo>
                        <a:lnTo>
                          <a:pt x="578" y="226"/>
                        </a:lnTo>
                        <a:lnTo>
                          <a:pt x="578" y="222"/>
                        </a:lnTo>
                        <a:lnTo>
                          <a:pt x="578" y="217"/>
                        </a:lnTo>
                        <a:lnTo>
                          <a:pt x="578" y="211"/>
                        </a:lnTo>
                        <a:lnTo>
                          <a:pt x="578" y="205"/>
                        </a:lnTo>
                        <a:lnTo>
                          <a:pt x="577" y="200"/>
                        </a:lnTo>
                        <a:lnTo>
                          <a:pt x="577" y="195"/>
                        </a:lnTo>
                        <a:lnTo>
                          <a:pt x="577" y="190"/>
                        </a:lnTo>
                        <a:lnTo>
                          <a:pt x="577" y="185"/>
                        </a:lnTo>
                        <a:lnTo>
                          <a:pt x="577" y="180"/>
                        </a:lnTo>
                        <a:lnTo>
                          <a:pt x="577" y="176"/>
                        </a:lnTo>
                        <a:lnTo>
                          <a:pt x="576" y="171"/>
                        </a:lnTo>
                        <a:lnTo>
                          <a:pt x="576" y="166"/>
                        </a:lnTo>
                        <a:lnTo>
                          <a:pt x="575" y="162"/>
                        </a:lnTo>
                        <a:lnTo>
                          <a:pt x="575" y="159"/>
                        </a:lnTo>
                        <a:lnTo>
                          <a:pt x="575" y="154"/>
                        </a:lnTo>
                        <a:lnTo>
                          <a:pt x="575" y="150"/>
                        </a:lnTo>
                        <a:lnTo>
                          <a:pt x="575" y="146"/>
                        </a:lnTo>
                        <a:lnTo>
                          <a:pt x="575" y="143"/>
                        </a:lnTo>
                        <a:lnTo>
                          <a:pt x="573" y="138"/>
                        </a:lnTo>
                        <a:lnTo>
                          <a:pt x="573" y="135"/>
                        </a:lnTo>
                        <a:lnTo>
                          <a:pt x="572" y="131"/>
                        </a:lnTo>
                        <a:lnTo>
                          <a:pt x="572" y="128"/>
                        </a:lnTo>
                        <a:lnTo>
                          <a:pt x="571" y="125"/>
                        </a:lnTo>
                        <a:lnTo>
                          <a:pt x="571" y="122"/>
                        </a:lnTo>
                        <a:lnTo>
                          <a:pt x="570" y="118"/>
                        </a:lnTo>
                        <a:lnTo>
                          <a:pt x="570" y="116"/>
                        </a:lnTo>
                        <a:lnTo>
                          <a:pt x="570" y="112"/>
                        </a:lnTo>
                        <a:lnTo>
                          <a:pt x="570" y="110"/>
                        </a:lnTo>
                        <a:lnTo>
                          <a:pt x="569" y="108"/>
                        </a:lnTo>
                        <a:lnTo>
                          <a:pt x="569" y="105"/>
                        </a:lnTo>
                        <a:lnTo>
                          <a:pt x="568" y="100"/>
                        </a:lnTo>
                        <a:lnTo>
                          <a:pt x="566" y="95"/>
                        </a:lnTo>
                        <a:lnTo>
                          <a:pt x="565" y="90"/>
                        </a:lnTo>
                        <a:lnTo>
                          <a:pt x="565" y="87"/>
                        </a:lnTo>
                        <a:lnTo>
                          <a:pt x="564" y="83"/>
                        </a:lnTo>
                        <a:lnTo>
                          <a:pt x="563" y="79"/>
                        </a:lnTo>
                        <a:lnTo>
                          <a:pt x="562" y="77"/>
                        </a:lnTo>
                        <a:lnTo>
                          <a:pt x="562" y="74"/>
                        </a:lnTo>
                        <a:lnTo>
                          <a:pt x="560" y="71"/>
                        </a:lnTo>
                        <a:lnTo>
                          <a:pt x="560" y="70"/>
                        </a:lnTo>
                        <a:lnTo>
                          <a:pt x="559" y="66"/>
                        </a:lnTo>
                        <a:lnTo>
                          <a:pt x="558" y="64"/>
                        </a:lnTo>
                        <a:lnTo>
                          <a:pt x="557" y="62"/>
                        </a:lnTo>
                        <a:lnTo>
                          <a:pt x="626" y="0"/>
                        </a:lnTo>
                        <a:lnTo>
                          <a:pt x="628" y="3"/>
                        </a:lnTo>
                        <a:lnTo>
                          <a:pt x="633" y="8"/>
                        </a:lnTo>
                        <a:lnTo>
                          <a:pt x="634" y="10"/>
                        </a:lnTo>
                        <a:lnTo>
                          <a:pt x="635" y="13"/>
                        </a:lnTo>
                        <a:lnTo>
                          <a:pt x="638" y="16"/>
                        </a:lnTo>
                        <a:lnTo>
                          <a:pt x="640" y="19"/>
                        </a:lnTo>
                        <a:lnTo>
                          <a:pt x="640" y="21"/>
                        </a:lnTo>
                        <a:lnTo>
                          <a:pt x="642" y="24"/>
                        </a:lnTo>
                        <a:lnTo>
                          <a:pt x="643" y="28"/>
                        </a:lnTo>
                        <a:lnTo>
                          <a:pt x="646" y="32"/>
                        </a:lnTo>
                        <a:lnTo>
                          <a:pt x="646" y="34"/>
                        </a:lnTo>
                        <a:lnTo>
                          <a:pt x="648" y="39"/>
                        </a:lnTo>
                        <a:lnTo>
                          <a:pt x="648" y="41"/>
                        </a:lnTo>
                        <a:lnTo>
                          <a:pt x="651" y="46"/>
                        </a:lnTo>
                        <a:lnTo>
                          <a:pt x="651" y="49"/>
                        </a:lnTo>
                        <a:lnTo>
                          <a:pt x="652" y="53"/>
                        </a:lnTo>
                        <a:lnTo>
                          <a:pt x="653" y="58"/>
                        </a:lnTo>
                        <a:lnTo>
                          <a:pt x="653" y="62"/>
                        </a:lnTo>
                        <a:lnTo>
                          <a:pt x="654" y="66"/>
                        </a:lnTo>
                        <a:lnTo>
                          <a:pt x="655" y="71"/>
                        </a:lnTo>
                        <a:lnTo>
                          <a:pt x="655" y="74"/>
                        </a:lnTo>
                        <a:lnTo>
                          <a:pt x="657" y="79"/>
                        </a:lnTo>
                        <a:lnTo>
                          <a:pt x="658" y="83"/>
                        </a:lnTo>
                        <a:lnTo>
                          <a:pt x="658" y="87"/>
                        </a:lnTo>
                        <a:lnTo>
                          <a:pt x="658" y="92"/>
                        </a:lnTo>
                        <a:lnTo>
                          <a:pt x="659" y="97"/>
                        </a:lnTo>
                        <a:lnTo>
                          <a:pt x="660" y="100"/>
                        </a:lnTo>
                        <a:lnTo>
                          <a:pt x="660" y="105"/>
                        </a:lnTo>
                        <a:lnTo>
                          <a:pt x="660" y="110"/>
                        </a:lnTo>
                        <a:lnTo>
                          <a:pt x="661" y="115"/>
                        </a:lnTo>
                        <a:lnTo>
                          <a:pt x="661" y="121"/>
                        </a:lnTo>
                        <a:lnTo>
                          <a:pt x="662" y="124"/>
                        </a:lnTo>
                        <a:lnTo>
                          <a:pt x="662" y="129"/>
                        </a:lnTo>
                        <a:lnTo>
                          <a:pt x="662" y="134"/>
                        </a:lnTo>
                        <a:lnTo>
                          <a:pt x="662" y="138"/>
                        </a:lnTo>
                        <a:lnTo>
                          <a:pt x="664" y="142"/>
                        </a:lnTo>
                        <a:lnTo>
                          <a:pt x="664" y="147"/>
                        </a:lnTo>
                        <a:lnTo>
                          <a:pt x="664" y="152"/>
                        </a:lnTo>
                        <a:lnTo>
                          <a:pt x="664" y="156"/>
                        </a:lnTo>
                        <a:lnTo>
                          <a:pt x="664" y="161"/>
                        </a:lnTo>
                        <a:lnTo>
                          <a:pt x="664" y="165"/>
                        </a:lnTo>
                        <a:lnTo>
                          <a:pt x="664" y="169"/>
                        </a:lnTo>
                        <a:lnTo>
                          <a:pt x="664" y="173"/>
                        </a:lnTo>
                        <a:lnTo>
                          <a:pt x="664" y="178"/>
                        </a:lnTo>
                        <a:lnTo>
                          <a:pt x="664" y="182"/>
                        </a:lnTo>
                        <a:lnTo>
                          <a:pt x="665" y="186"/>
                        </a:lnTo>
                        <a:lnTo>
                          <a:pt x="665" y="191"/>
                        </a:lnTo>
                        <a:lnTo>
                          <a:pt x="665" y="193"/>
                        </a:lnTo>
                        <a:lnTo>
                          <a:pt x="665" y="198"/>
                        </a:lnTo>
                        <a:lnTo>
                          <a:pt x="665" y="201"/>
                        </a:lnTo>
                        <a:lnTo>
                          <a:pt x="665" y="205"/>
                        </a:lnTo>
                        <a:lnTo>
                          <a:pt x="665" y="208"/>
                        </a:lnTo>
                        <a:lnTo>
                          <a:pt x="665" y="212"/>
                        </a:lnTo>
                        <a:lnTo>
                          <a:pt x="665" y="217"/>
                        </a:lnTo>
                        <a:lnTo>
                          <a:pt x="665" y="219"/>
                        </a:lnTo>
                        <a:lnTo>
                          <a:pt x="665" y="222"/>
                        </a:lnTo>
                        <a:lnTo>
                          <a:pt x="665" y="224"/>
                        </a:lnTo>
                        <a:lnTo>
                          <a:pt x="666" y="229"/>
                        </a:lnTo>
                        <a:lnTo>
                          <a:pt x="666" y="231"/>
                        </a:lnTo>
                        <a:lnTo>
                          <a:pt x="666" y="233"/>
                        </a:lnTo>
                        <a:lnTo>
                          <a:pt x="666" y="236"/>
                        </a:lnTo>
                        <a:lnTo>
                          <a:pt x="666" y="239"/>
                        </a:lnTo>
                        <a:lnTo>
                          <a:pt x="666" y="241"/>
                        </a:lnTo>
                        <a:lnTo>
                          <a:pt x="666" y="243"/>
                        </a:lnTo>
                        <a:lnTo>
                          <a:pt x="666" y="246"/>
                        </a:lnTo>
                        <a:lnTo>
                          <a:pt x="666" y="249"/>
                        </a:lnTo>
                        <a:lnTo>
                          <a:pt x="666" y="252"/>
                        </a:lnTo>
                        <a:lnTo>
                          <a:pt x="666" y="256"/>
                        </a:lnTo>
                        <a:lnTo>
                          <a:pt x="666" y="260"/>
                        </a:lnTo>
                        <a:lnTo>
                          <a:pt x="666" y="264"/>
                        </a:lnTo>
                        <a:lnTo>
                          <a:pt x="666" y="267"/>
                        </a:lnTo>
                        <a:lnTo>
                          <a:pt x="666" y="273"/>
                        </a:lnTo>
                        <a:lnTo>
                          <a:pt x="666" y="276"/>
                        </a:lnTo>
                        <a:lnTo>
                          <a:pt x="666" y="281"/>
                        </a:lnTo>
                        <a:lnTo>
                          <a:pt x="666" y="284"/>
                        </a:lnTo>
                        <a:lnTo>
                          <a:pt x="666" y="290"/>
                        </a:lnTo>
                        <a:lnTo>
                          <a:pt x="666" y="295"/>
                        </a:lnTo>
                        <a:lnTo>
                          <a:pt x="667" y="301"/>
                        </a:lnTo>
                        <a:lnTo>
                          <a:pt x="666" y="306"/>
                        </a:lnTo>
                        <a:lnTo>
                          <a:pt x="666" y="311"/>
                        </a:lnTo>
                        <a:lnTo>
                          <a:pt x="666" y="317"/>
                        </a:lnTo>
                        <a:lnTo>
                          <a:pt x="666" y="322"/>
                        </a:lnTo>
                        <a:lnTo>
                          <a:pt x="666" y="328"/>
                        </a:lnTo>
                        <a:lnTo>
                          <a:pt x="666" y="334"/>
                        </a:lnTo>
                        <a:lnTo>
                          <a:pt x="666" y="340"/>
                        </a:lnTo>
                        <a:lnTo>
                          <a:pt x="666" y="345"/>
                        </a:lnTo>
                        <a:lnTo>
                          <a:pt x="666" y="351"/>
                        </a:lnTo>
                        <a:lnTo>
                          <a:pt x="666" y="357"/>
                        </a:lnTo>
                        <a:lnTo>
                          <a:pt x="666" y="363"/>
                        </a:lnTo>
                        <a:lnTo>
                          <a:pt x="666" y="370"/>
                        </a:lnTo>
                        <a:lnTo>
                          <a:pt x="666" y="376"/>
                        </a:lnTo>
                        <a:lnTo>
                          <a:pt x="666" y="381"/>
                        </a:lnTo>
                        <a:lnTo>
                          <a:pt x="666" y="387"/>
                        </a:lnTo>
                        <a:lnTo>
                          <a:pt x="666" y="394"/>
                        </a:lnTo>
                        <a:lnTo>
                          <a:pt x="665" y="398"/>
                        </a:lnTo>
                        <a:lnTo>
                          <a:pt x="665" y="404"/>
                        </a:lnTo>
                        <a:lnTo>
                          <a:pt x="665" y="411"/>
                        </a:lnTo>
                        <a:lnTo>
                          <a:pt x="665" y="416"/>
                        </a:lnTo>
                        <a:lnTo>
                          <a:pt x="665" y="421"/>
                        </a:lnTo>
                        <a:lnTo>
                          <a:pt x="665" y="427"/>
                        </a:lnTo>
                        <a:lnTo>
                          <a:pt x="665" y="433"/>
                        </a:lnTo>
                        <a:lnTo>
                          <a:pt x="665" y="439"/>
                        </a:lnTo>
                        <a:lnTo>
                          <a:pt x="664" y="444"/>
                        </a:lnTo>
                        <a:lnTo>
                          <a:pt x="664" y="448"/>
                        </a:lnTo>
                        <a:lnTo>
                          <a:pt x="664" y="453"/>
                        </a:lnTo>
                        <a:lnTo>
                          <a:pt x="664" y="459"/>
                        </a:lnTo>
                        <a:lnTo>
                          <a:pt x="664" y="464"/>
                        </a:lnTo>
                        <a:lnTo>
                          <a:pt x="664" y="468"/>
                        </a:lnTo>
                        <a:lnTo>
                          <a:pt x="664" y="472"/>
                        </a:lnTo>
                        <a:lnTo>
                          <a:pt x="664" y="477"/>
                        </a:lnTo>
                        <a:lnTo>
                          <a:pt x="664" y="482"/>
                        </a:lnTo>
                        <a:lnTo>
                          <a:pt x="664" y="485"/>
                        </a:lnTo>
                        <a:lnTo>
                          <a:pt x="664" y="489"/>
                        </a:lnTo>
                        <a:lnTo>
                          <a:pt x="664" y="492"/>
                        </a:lnTo>
                        <a:lnTo>
                          <a:pt x="664" y="495"/>
                        </a:lnTo>
                        <a:lnTo>
                          <a:pt x="664" y="498"/>
                        </a:lnTo>
                        <a:lnTo>
                          <a:pt x="664" y="501"/>
                        </a:lnTo>
                        <a:lnTo>
                          <a:pt x="664" y="504"/>
                        </a:lnTo>
                        <a:lnTo>
                          <a:pt x="664" y="508"/>
                        </a:lnTo>
                        <a:lnTo>
                          <a:pt x="664" y="510"/>
                        </a:lnTo>
                        <a:lnTo>
                          <a:pt x="664" y="512"/>
                        </a:lnTo>
                        <a:lnTo>
                          <a:pt x="664" y="514"/>
                        </a:lnTo>
                        <a:lnTo>
                          <a:pt x="659" y="515"/>
                        </a:lnTo>
                        <a:lnTo>
                          <a:pt x="655" y="515"/>
                        </a:lnTo>
                        <a:lnTo>
                          <a:pt x="652" y="515"/>
                        </a:lnTo>
                        <a:lnTo>
                          <a:pt x="649" y="516"/>
                        </a:lnTo>
                        <a:lnTo>
                          <a:pt x="647" y="517"/>
                        </a:lnTo>
                        <a:lnTo>
                          <a:pt x="645" y="518"/>
                        </a:lnTo>
                        <a:lnTo>
                          <a:pt x="641" y="518"/>
                        </a:lnTo>
                        <a:lnTo>
                          <a:pt x="638" y="518"/>
                        </a:lnTo>
                        <a:lnTo>
                          <a:pt x="635" y="518"/>
                        </a:lnTo>
                        <a:lnTo>
                          <a:pt x="632" y="520"/>
                        </a:lnTo>
                        <a:lnTo>
                          <a:pt x="628" y="520"/>
                        </a:lnTo>
                        <a:lnTo>
                          <a:pt x="624" y="521"/>
                        </a:lnTo>
                        <a:lnTo>
                          <a:pt x="620" y="521"/>
                        </a:lnTo>
                        <a:lnTo>
                          <a:pt x="617" y="521"/>
                        </a:lnTo>
                        <a:lnTo>
                          <a:pt x="613" y="521"/>
                        </a:lnTo>
                        <a:lnTo>
                          <a:pt x="608" y="522"/>
                        </a:lnTo>
                        <a:lnTo>
                          <a:pt x="604" y="522"/>
                        </a:lnTo>
                        <a:lnTo>
                          <a:pt x="600" y="523"/>
                        </a:lnTo>
                        <a:lnTo>
                          <a:pt x="596" y="523"/>
                        </a:lnTo>
                        <a:lnTo>
                          <a:pt x="591" y="523"/>
                        </a:lnTo>
                        <a:lnTo>
                          <a:pt x="588" y="523"/>
                        </a:lnTo>
                        <a:lnTo>
                          <a:pt x="583" y="524"/>
                        </a:lnTo>
                        <a:lnTo>
                          <a:pt x="578" y="524"/>
                        </a:lnTo>
                        <a:lnTo>
                          <a:pt x="575" y="524"/>
                        </a:lnTo>
                        <a:lnTo>
                          <a:pt x="570" y="524"/>
                        </a:lnTo>
                        <a:lnTo>
                          <a:pt x="565" y="525"/>
                        </a:lnTo>
                        <a:lnTo>
                          <a:pt x="560" y="525"/>
                        </a:lnTo>
                        <a:lnTo>
                          <a:pt x="556" y="525"/>
                        </a:lnTo>
                        <a:lnTo>
                          <a:pt x="552" y="525"/>
                        </a:lnTo>
                        <a:lnTo>
                          <a:pt x="547" y="525"/>
                        </a:lnTo>
                        <a:lnTo>
                          <a:pt x="543" y="525"/>
                        </a:lnTo>
                        <a:lnTo>
                          <a:pt x="538" y="525"/>
                        </a:lnTo>
                        <a:lnTo>
                          <a:pt x="534" y="525"/>
                        </a:lnTo>
                        <a:lnTo>
                          <a:pt x="528" y="527"/>
                        </a:lnTo>
                        <a:lnTo>
                          <a:pt x="525" y="527"/>
                        </a:lnTo>
                        <a:lnTo>
                          <a:pt x="521" y="527"/>
                        </a:lnTo>
                        <a:lnTo>
                          <a:pt x="517" y="527"/>
                        </a:lnTo>
                        <a:lnTo>
                          <a:pt x="513" y="528"/>
                        </a:lnTo>
                        <a:lnTo>
                          <a:pt x="508" y="528"/>
                        </a:lnTo>
                        <a:lnTo>
                          <a:pt x="503" y="528"/>
                        </a:lnTo>
                        <a:lnTo>
                          <a:pt x="501" y="528"/>
                        </a:lnTo>
                        <a:lnTo>
                          <a:pt x="498" y="528"/>
                        </a:lnTo>
                        <a:lnTo>
                          <a:pt x="494" y="528"/>
                        </a:lnTo>
                        <a:lnTo>
                          <a:pt x="490" y="528"/>
                        </a:lnTo>
                        <a:lnTo>
                          <a:pt x="486" y="528"/>
                        </a:lnTo>
                        <a:lnTo>
                          <a:pt x="483" y="528"/>
                        </a:lnTo>
                        <a:lnTo>
                          <a:pt x="481" y="528"/>
                        </a:lnTo>
                        <a:lnTo>
                          <a:pt x="477" y="528"/>
                        </a:lnTo>
                        <a:lnTo>
                          <a:pt x="475" y="528"/>
                        </a:lnTo>
                        <a:lnTo>
                          <a:pt x="473" y="529"/>
                        </a:lnTo>
                        <a:lnTo>
                          <a:pt x="468" y="529"/>
                        </a:lnTo>
                        <a:lnTo>
                          <a:pt x="463" y="530"/>
                        </a:lnTo>
                        <a:lnTo>
                          <a:pt x="461" y="530"/>
                        </a:lnTo>
                        <a:lnTo>
                          <a:pt x="458" y="530"/>
                        </a:lnTo>
                        <a:lnTo>
                          <a:pt x="456" y="530"/>
                        </a:lnTo>
                        <a:lnTo>
                          <a:pt x="445" y="530"/>
                        </a:lnTo>
                        <a:lnTo>
                          <a:pt x="436" y="530"/>
                        </a:lnTo>
                        <a:lnTo>
                          <a:pt x="425" y="530"/>
                        </a:lnTo>
                        <a:lnTo>
                          <a:pt x="414" y="530"/>
                        </a:lnTo>
                        <a:lnTo>
                          <a:pt x="405" y="530"/>
                        </a:lnTo>
                        <a:lnTo>
                          <a:pt x="394" y="530"/>
                        </a:lnTo>
                        <a:lnTo>
                          <a:pt x="385" y="530"/>
                        </a:lnTo>
                        <a:lnTo>
                          <a:pt x="374" y="531"/>
                        </a:lnTo>
                        <a:lnTo>
                          <a:pt x="365" y="530"/>
                        </a:lnTo>
                        <a:lnTo>
                          <a:pt x="354" y="530"/>
                        </a:lnTo>
                        <a:lnTo>
                          <a:pt x="344" y="530"/>
                        </a:lnTo>
                        <a:lnTo>
                          <a:pt x="336" y="530"/>
                        </a:lnTo>
                        <a:lnTo>
                          <a:pt x="327" y="530"/>
                        </a:lnTo>
                        <a:lnTo>
                          <a:pt x="317" y="530"/>
                        </a:lnTo>
                        <a:lnTo>
                          <a:pt x="309" y="530"/>
                        </a:lnTo>
                        <a:lnTo>
                          <a:pt x="299" y="530"/>
                        </a:lnTo>
                        <a:lnTo>
                          <a:pt x="291" y="530"/>
                        </a:lnTo>
                        <a:lnTo>
                          <a:pt x="280" y="530"/>
                        </a:lnTo>
                        <a:lnTo>
                          <a:pt x="273" y="529"/>
                        </a:lnTo>
                        <a:lnTo>
                          <a:pt x="264" y="529"/>
                        </a:lnTo>
                        <a:lnTo>
                          <a:pt x="255" y="528"/>
                        </a:lnTo>
                        <a:lnTo>
                          <a:pt x="247" y="528"/>
                        </a:lnTo>
                        <a:lnTo>
                          <a:pt x="239" y="528"/>
                        </a:lnTo>
                        <a:lnTo>
                          <a:pt x="232" y="528"/>
                        </a:lnTo>
                        <a:lnTo>
                          <a:pt x="223" y="527"/>
                        </a:lnTo>
                        <a:lnTo>
                          <a:pt x="215" y="527"/>
                        </a:lnTo>
                        <a:lnTo>
                          <a:pt x="208" y="525"/>
                        </a:lnTo>
                        <a:lnTo>
                          <a:pt x="201" y="525"/>
                        </a:lnTo>
                        <a:lnTo>
                          <a:pt x="194" y="525"/>
                        </a:lnTo>
                        <a:lnTo>
                          <a:pt x="187" y="525"/>
                        </a:lnTo>
                        <a:lnTo>
                          <a:pt x="180" y="524"/>
                        </a:lnTo>
                        <a:lnTo>
                          <a:pt x="174" y="524"/>
                        </a:lnTo>
                        <a:lnTo>
                          <a:pt x="167" y="523"/>
                        </a:lnTo>
                        <a:lnTo>
                          <a:pt x="161" y="523"/>
                        </a:lnTo>
                        <a:lnTo>
                          <a:pt x="155" y="522"/>
                        </a:lnTo>
                        <a:lnTo>
                          <a:pt x="149" y="522"/>
                        </a:lnTo>
                        <a:lnTo>
                          <a:pt x="142" y="521"/>
                        </a:lnTo>
                        <a:lnTo>
                          <a:pt x="137" y="521"/>
                        </a:lnTo>
                        <a:lnTo>
                          <a:pt x="131" y="520"/>
                        </a:lnTo>
                        <a:lnTo>
                          <a:pt x="126" y="520"/>
                        </a:lnTo>
                        <a:lnTo>
                          <a:pt x="120" y="518"/>
                        </a:lnTo>
                        <a:lnTo>
                          <a:pt x="115" y="518"/>
                        </a:lnTo>
                        <a:lnTo>
                          <a:pt x="110" y="518"/>
                        </a:lnTo>
                        <a:lnTo>
                          <a:pt x="106" y="518"/>
                        </a:lnTo>
                        <a:lnTo>
                          <a:pt x="101" y="517"/>
                        </a:lnTo>
                        <a:lnTo>
                          <a:pt x="97" y="517"/>
                        </a:lnTo>
                        <a:lnTo>
                          <a:pt x="94" y="516"/>
                        </a:lnTo>
                        <a:lnTo>
                          <a:pt x="89" y="516"/>
                        </a:lnTo>
                        <a:lnTo>
                          <a:pt x="86" y="515"/>
                        </a:lnTo>
                        <a:lnTo>
                          <a:pt x="82" y="515"/>
                        </a:lnTo>
                        <a:lnTo>
                          <a:pt x="80" y="515"/>
                        </a:lnTo>
                        <a:lnTo>
                          <a:pt x="76" y="515"/>
                        </a:lnTo>
                        <a:lnTo>
                          <a:pt x="73" y="514"/>
                        </a:lnTo>
                        <a:lnTo>
                          <a:pt x="70" y="512"/>
                        </a:lnTo>
                        <a:lnTo>
                          <a:pt x="68" y="512"/>
                        </a:lnTo>
                        <a:lnTo>
                          <a:pt x="63" y="512"/>
                        </a:lnTo>
                        <a:lnTo>
                          <a:pt x="61" y="512"/>
                        </a:lnTo>
                        <a:lnTo>
                          <a:pt x="60" y="512"/>
                        </a:lnTo>
                        <a:lnTo>
                          <a:pt x="56" y="509"/>
                        </a:lnTo>
                        <a:lnTo>
                          <a:pt x="51" y="506"/>
                        </a:lnTo>
                        <a:lnTo>
                          <a:pt x="48" y="503"/>
                        </a:lnTo>
                        <a:lnTo>
                          <a:pt x="44" y="499"/>
                        </a:lnTo>
                        <a:lnTo>
                          <a:pt x="41" y="495"/>
                        </a:lnTo>
                        <a:lnTo>
                          <a:pt x="37" y="490"/>
                        </a:lnTo>
                        <a:lnTo>
                          <a:pt x="34" y="485"/>
                        </a:lnTo>
                        <a:lnTo>
                          <a:pt x="31" y="480"/>
                        </a:lnTo>
                        <a:lnTo>
                          <a:pt x="30" y="477"/>
                        </a:lnTo>
                        <a:lnTo>
                          <a:pt x="28" y="473"/>
                        </a:lnTo>
                        <a:lnTo>
                          <a:pt x="26" y="470"/>
                        </a:lnTo>
                        <a:lnTo>
                          <a:pt x="25" y="467"/>
                        </a:lnTo>
                        <a:lnTo>
                          <a:pt x="24" y="464"/>
                        </a:lnTo>
                        <a:lnTo>
                          <a:pt x="23" y="460"/>
                        </a:lnTo>
                        <a:lnTo>
                          <a:pt x="22" y="457"/>
                        </a:lnTo>
                        <a:lnTo>
                          <a:pt x="21" y="454"/>
                        </a:lnTo>
                        <a:lnTo>
                          <a:pt x="19" y="451"/>
                        </a:lnTo>
                        <a:lnTo>
                          <a:pt x="18" y="447"/>
                        </a:lnTo>
                        <a:lnTo>
                          <a:pt x="17" y="444"/>
                        </a:lnTo>
                        <a:lnTo>
                          <a:pt x="16" y="440"/>
                        </a:lnTo>
                        <a:lnTo>
                          <a:pt x="15" y="436"/>
                        </a:lnTo>
                        <a:lnTo>
                          <a:pt x="15" y="433"/>
                        </a:lnTo>
                        <a:lnTo>
                          <a:pt x="13" y="429"/>
                        </a:lnTo>
                        <a:lnTo>
                          <a:pt x="12" y="426"/>
                        </a:lnTo>
                        <a:lnTo>
                          <a:pt x="11" y="421"/>
                        </a:lnTo>
                        <a:lnTo>
                          <a:pt x="11" y="417"/>
                        </a:lnTo>
                        <a:lnTo>
                          <a:pt x="10" y="414"/>
                        </a:lnTo>
                        <a:lnTo>
                          <a:pt x="9" y="409"/>
                        </a:lnTo>
                        <a:lnTo>
                          <a:pt x="8" y="404"/>
                        </a:lnTo>
                        <a:lnTo>
                          <a:pt x="8" y="401"/>
                        </a:lnTo>
                        <a:lnTo>
                          <a:pt x="6" y="397"/>
                        </a:lnTo>
                        <a:lnTo>
                          <a:pt x="6" y="394"/>
                        </a:lnTo>
                        <a:lnTo>
                          <a:pt x="5" y="389"/>
                        </a:lnTo>
                        <a:lnTo>
                          <a:pt x="5" y="384"/>
                        </a:lnTo>
                        <a:lnTo>
                          <a:pt x="5" y="381"/>
                        </a:lnTo>
                        <a:lnTo>
                          <a:pt x="5" y="376"/>
                        </a:lnTo>
                        <a:lnTo>
                          <a:pt x="4" y="372"/>
                        </a:lnTo>
                        <a:lnTo>
                          <a:pt x="3" y="369"/>
                        </a:lnTo>
                        <a:lnTo>
                          <a:pt x="3" y="363"/>
                        </a:lnTo>
                        <a:lnTo>
                          <a:pt x="3" y="360"/>
                        </a:lnTo>
                        <a:lnTo>
                          <a:pt x="3" y="356"/>
                        </a:lnTo>
                        <a:lnTo>
                          <a:pt x="2" y="351"/>
                        </a:lnTo>
                        <a:lnTo>
                          <a:pt x="0" y="347"/>
                        </a:lnTo>
                        <a:lnTo>
                          <a:pt x="0" y="343"/>
                        </a:lnTo>
                        <a:lnTo>
                          <a:pt x="0" y="338"/>
                        </a:lnTo>
                        <a:lnTo>
                          <a:pt x="0" y="334"/>
                        </a:lnTo>
                        <a:lnTo>
                          <a:pt x="0" y="330"/>
                        </a:lnTo>
                        <a:lnTo>
                          <a:pt x="0" y="325"/>
                        </a:lnTo>
                        <a:lnTo>
                          <a:pt x="0" y="321"/>
                        </a:lnTo>
                        <a:lnTo>
                          <a:pt x="0" y="317"/>
                        </a:lnTo>
                        <a:lnTo>
                          <a:pt x="0" y="313"/>
                        </a:lnTo>
                        <a:lnTo>
                          <a:pt x="0" y="308"/>
                        </a:lnTo>
                        <a:lnTo>
                          <a:pt x="0" y="303"/>
                        </a:lnTo>
                        <a:lnTo>
                          <a:pt x="0" y="300"/>
                        </a:lnTo>
                        <a:lnTo>
                          <a:pt x="0" y="295"/>
                        </a:lnTo>
                        <a:lnTo>
                          <a:pt x="0" y="292"/>
                        </a:lnTo>
                        <a:lnTo>
                          <a:pt x="0" y="287"/>
                        </a:lnTo>
                        <a:lnTo>
                          <a:pt x="0" y="282"/>
                        </a:lnTo>
                        <a:lnTo>
                          <a:pt x="3" y="281"/>
                        </a:lnTo>
                        <a:lnTo>
                          <a:pt x="6" y="280"/>
                        </a:lnTo>
                        <a:lnTo>
                          <a:pt x="10" y="277"/>
                        </a:lnTo>
                        <a:lnTo>
                          <a:pt x="15" y="275"/>
                        </a:lnTo>
                        <a:lnTo>
                          <a:pt x="18" y="271"/>
                        </a:lnTo>
                        <a:lnTo>
                          <a:pt x="22" y="268"/>
                        </a:lnTo>
                        <a:lnTo>
                          <a:pt x="24" y="264"/>
                        </a:lnTo>
                        <a:lnTo>
                          <a:pt x="28" y="260"/>
                        </a:lnTo>
                        <a:lnTo>
                          <a:pt x="30" y="255"/>
                        </a:lnTo>
                        <a:lnTo>
                          <a:pt x="31" y="250"/>
                        </a:lnTo>
                        <a:lnTo>
                          <a:pt x="32" y="246"/>
                        </a:lnTo>
                        <a:lnTo>
                          <a:pt x="32" y="242"/>
                        </a:lnTo>
                        <a:lnTo>
                          <a:pt x="31" y="238"/>
                        </a:lnTo>
                        <a:lnTo>
                          <a:pt x="29" y="235"/>
                        </a:lnTo>
                        <a:lnTo>
                          <a:pt x="26" y="233"/>
                        </a:lnTo>
                        <a:lnTo>
                          <a:pt x="25" y="231"/>
                        </a:lnTo>
                        <a:lnTo>
                          <a:pt x="23" y="231"/>
                        </a:lnTo>
                        <a:lnTo>
                          <a:pt x="21" y="230"/>
                        </a:lnTo>
                        <a:lnTo>
                          <a:pt x="16" y="235"/>
                        </a:lnTo>
                        <a:lnTo>
                          <a:pt x="11" y="239"/>
                        </a:lnTo>
                        <a:lnTo>
                          <a:pt x="8" y="242"/>
                        </a:lnTo>
                        <a:lnTo>
                          <a:pt x="5" y="244"/>
                        </a:lnTo>
                        <a:lnTo>
                          <a:pt x="3" y="246"/>
                        </a:lnTo>
                        <a:lnTo>
                          <a:pt x="0" y="249"/>
                        </a:lnTo>
                        <a:lnTo>
                          <a:pt x="0" y="246"/>
                        </a:lnTo>
                        <a:lnTo>
                          <a:pt x="0" y="244"/>
                        </a:lnTo>
                        <a:lnTo>
                          <a:pt x="0" y="242"/>
                        </a:lnTo>
                        <a:lnTo>
                          <a:pt x="0" y="239"/>
                        </a:lnTo>
                        <a:lnTo>
                          <a:pt x="0" y="236"/>
                        </a:lnTo>
                        <a:lnTo>
                          <a:pt x="0" y="233"/>
                        </a:lnTo>
                        <a:lnTo>
                          <a:pt x="0" y="231"/>
                        </a:lnTo>
                        <a:lnTo>
                          <a:pt x="2" y="229"/>
                        </a:lnTo>
                        <a:lnTo>
                          <a:pt x="2" y="225"/>
                        </a:lnTo>
                        <a:lnTo>
                          <a:pt x="2" y="223"/>
                        </a:lnTo>
                        <a:lnTo>
                          <a:pt x="2" y="219"/>
                        </a:lnTo>
                        <a:lnTo>
                          <a:pt x="3" y="217"/>
                        </a:lnTo>
                        <a:lnTo>
                          <a:pt x="3" y="214"/>
                        </a:lnTo>
                        <a:lnTo>
                          <a:pt x="3" y="211"/>
                        </a:lnTo>
                        <a:lnTo>
                          <a:pt x="3" y="208"/>
                        </a:lnTo>
                        <a:lnTo>
                          <a:pt x="3" y="206"/>
                        </a:lnTo>
                        <a:lnTo>
                          <a:pt x="3" y="204"/>
                        </a:lnTo>
                        <a:lnTo>
                          <a:pt x="3" y="201"/>
                        </a:lnTo>
                        <a:lnTo>
                          <a:pt x="3" y="198"/>
                        </a:lnTo>
                        <a:lnTo>
                          <a:pt x="3" y="195"/>
                        </a:lnTo>
                        <a:lnTo>
                          <a:pt x="3" y="192"/>
                        </a:lnTo>
                        <a:lnTo>
                          <a:pt x="4" y="190"/>
                        </a:lnTo>
                        <a:lnTo>
                          <a:pt x="5" y="186"/>
                        </a:lnTo>
                        <a:lnTo>
                          <a:pt x="5" y="184"/>
                        </a:lnTo>
                        <a:lnTo>
                          <a:pt x="5" y="181"/>
                        </a:lnTo>
                        <a:lnTo>
                          <a:pt x="5" y="178"/>
                        </a:lnTo>
                        <a:lnTo>
                          <a:pt x="5" y="175"/>
                        </a:lnTo>
                        <a:lnTo>
                          <a:pt x="5" y="172"/>
                        </a:lnTo>
                        <a:lnTo>
                          <a:pt x="5" y="169"/>
                        </a:lnTo>
                        <a:lnTo>
                          <a:pt x="5" y="166"/>
                        </a:lnTo>
                        <a:lnTo>
                          <a:pt x="6" y="163"/>
                        </a:lnTo>
                        <a:lnTo>
                          <a:pt x="6" y="161"/>
                        </a:lnTo>
                        <a:lnTo>
                          <a:pt x="8" y="165"/>
                        </a:lnTo>
                        <a:lnTo>
                          <a:pt x="11" y="167"/>
                        </a:lnTo>
                        <a:lnTo>
                          <a:pt x="13" y="167"/>
                        </a:lnTo>
                        <a:lnTo>
                          <a:pt x="16" y="168"/>
                        </a:lnTo>
                        <a:lnTo>
                          <a:pt x="19" y="168"/>
                        </a:lnTo>
                        <a:lnTo>
                          <a:pt x="23" y="168"/>
                        </a:lnTo>
                        <a:lnTo>
                          <a:pt x="25" y="166"/>
                        </a:lnTo>
                        <a:lnTo>
                          <a:pt x="29" y="166"/>
                        </a:lnTo>
                        <a:lnTo>
                          <a:pt x="32" y="163"/>
                        </a:lnTo>
                        <a:lnTo>
                          <a:pt x="36" y="162"/>
                        </a:lnTo>
                        <a:lnTo>
                          <a:pt x="40" y="160"/>
                        </a:lnTo>
                        <a:lnTo>
                          <a:pt x="43" y="159"/>
                        </a:lnTo>
                        <a:lnTo>
                          <a:pt x="47" y="155"/>
                        </a:lnTo>
                        <a:lnTo>
                          <a:pt x="50" y="153"/>
                        </a:lnTo>
                        <a:lnTo>
                          <a:pt x="53" y="150"/>
                        </a:lnTo>
                        <a:lnTo>
                          <a:pt x="56" y="147"/>
                        </a:lnTo>
                        <a:lnTo>
                          <a:pt x="59" y="143"/>
                        </a:lnTo>
                        <a:lnTo>
                          <a:pt x="61" y="141"/>
                        </a:lnTo>
                        <a:lnTo>
                          <a:pt x="62" y="136"/>
                        </a:lnTo>
                        <a:lnTo>
                          <a:pt x="64" y="133"/>
                        </a:lnTo>
                        <a:lnTo>
                          <a:pt x="66" y="129"/>
                        </a:lnTo>
                        <a:lnTo>
                          <a:pt x="66" y="125"/>
                        </a:lnTo>
                        <a:lnTo>
                          <a:pt x="66" y="122"/>
                        </a:lnTo>
                        <a:lnTo>
                          <a:pt x="66" y="117"/>
                        </a:lnTo>
                        <a:lnTo>
                          <a:pt x="63" y="114"/>
                        </a:lnTo>
                        <a:lnTo>
                          <a:pt x="62" y="110"/>
                        </a:lnTo>
                        <a:lnTo>
                          <a:pt x="59" y="105"/>
                        </a:lnTo>
                        <a:lnTo>
                          <a:pt x="56" y="102"/>
                        </a:lnTo>
                        <a:lnTo>
                          <a:pt x="51" y="97"/>
                        </a:lnTo>
                        <a:lnTo>
                          <a:pt x="47" y="95"/>
                        </a:lnTo>
                        <a:lnTo>
                          <a:pt x="44" y="97"/>
                        </a:lnTo>
                        <a:lnTo>
                          <a:pt x="42" y="99"/>
                        </a:lnTo>
                        <a:lnTo>
                          <a:pt x="40" y="103"/>
                        </a:lnTo>
                        <a:lnTo>
                          <a:pt x="38" y="105"/>
                        </a:lnTo>
                        <a:lnTo>
                          <a:pt x="35" y="110"/>
                        </a:lnTo>
                        <a:lnTo>
                          <a:pt x="32" y="112"/>
                        </a:lnTo>
                        <a:lnTo>
                          <a:pt x="30" y="115"/>
                        </a:lnTo>
                        <a:lnTo>
                          <a:pt x="29" y="117"/>
                        </a:lnTo>
                        <a:lnTo>
                          <a:pt x="25" y="121"/>
                        </a:lnTo>
                        <a:lnTo>
                          <a:pt x="24" y="123"/>
                        </a:lnTo>
                        <a:lnTo>
                          <a:pt x="22" y="125"/>
                        </a:lnTo>
                        <a:lnTo>
                          <a:pt x="19" y="129"/>
                        </a:lnTo>
                        <a:lnTo>
                          <a:pt x="16" y="134"/>
                        </a:lnTo>
                        <a:lnTo>
                          <a:pt x="13" y="138"/>
                        </a:lnTo>
                        <a:lnTo>
                          <a:pt x="10" y="142"/>
                        </a:lnTo>
                        <a:lnTo>
                          <a:pt x="9" y="147"/>
                        </a:lnTo>
                        <a:lnTo>
                          <a:pt x="8" y="150"/>
                        </a:lnTo>
                        <a:lnTo>
                          <a:pt x="8" y="154"/>
                        </a:lnTo>
                        <a:lnTo>
                          <a:pt x="8" y="150"/>
                        </a:lnTo>
                        <a:lnTo>
                          <a:pt x="8" y="147"/>
                        </a:lnTo>
                        <a:lnTo>
                          <a:pt x="8" y="143"/>
                        </a:lnTo>
                        <a:lnTo>
                          <a:pt x="8" y="140"/>
                        </a:lnTo>
                        <a:lnTo>
                          <a:pt x="8" y="135"/>
                        </a:lnTo>
                        <a:lnTo>
                          <a:pt x="9" y="133"/>
                        </a:lnTo>
                        <a:lnTo>
                          <a:pt x="9" y="128"/>
                        </a:lnTo>
                        <a:lnTo>
                          <a:pt x="10" y="125"/>
                        </a:lnTo>
                        <a:lnTo>
                          <a:pt x="10" y="121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10" y="110"/>
                        </a:lnTo>
                        <a:lnTo>
                          <a:pt x="10" y="108"/>
                        </a:lnTo>
                        <a:lnTo>
                          <a:pt x="11" y="104"/>
                        </a:lnTo>
                        <a:lnTo>
                          <a:pt x="11" y="100"/>
                        </a:lnTo>
                        <a:lnTo>
                          <a:pt x="12" y="97"/>
                        </a:lnTo>
                        <a:lnTo>
                          <a:pt x="12" y="95"/>
                        </a:lnTo>
                        <a:lnTo>
                          <a:pt x="12" y="91"/>
                        </a:lnTo>
                        <a:lnTo>
                          <a:pt x="12" y="87"/>
                        </a:lnTo>
                        <a:lnTo>
                          <a:pt x="12" y="85"/>
                        </a:lnTo>
                        <a:lnTo>
                          <a:pt x="12" y="81"/>
                        </a:lnTo>
                        <a:lnTo>
                          <a:pt x="13" y="78"/>
                        </a:lnTo>
                        <a:lnTo>
                          <a:pt x="13" y="74"/>
                        </a:lnTo>
                        <a:lnTo>
                          <a:pt x="15" y="72"/>
                        </a:lnTo>
                        <a:lnTo>
                          <a:pt x="15" y="70"/>
                        </a:lnTo>
                        <a:lnTo>
                          <a:pt x="15" y="67"/>
                        </a:lnTo>
                        <a:lnTo>
                          <a:pt x="15" y="64"/>
                        </a:lnTo>
                        <a:lnTo>
                          <a:pt x="15" y="61"/>
                        </a:lnTo>
                        <a:lnTo>
                          <a:pt x="15" y="58"/>
                        </a:lnTo>
                        <a:lnTo>
                          <a:pt x="16" y="55"/>
                        </a:lnTo>
                        <a:lnTo>
                          <a:pt x="16" y="53"/>
                        </a:lnTo>
                        <a:lnTo>
                          <a:pt x="17" y="51"/>
                        </a:lnTo>
                        <a:lnTo>
                          <a:pt x="17" y="47"/>
                        </a:lnTo>
                        <a:lnTo>
                          <a:pt x="17" y="45"/>
                        </a:lnTo>
                        <a:lnTo>
                          <a:pt x="17" y="41"/>
                        </a:lnTo>
                        <a:lnTo>
                          <a:pt x="17" y="40"/>
                        </a:lnTo>
                        <a:lnTo>
                          <a:pt x="18" y="35"/>
                        </a:lnTo>
                        <a:lnTo>
                          <a:pt x="18" y="32"/>
                        </a:lnTo>
                        <a:lnTo>
                          <a:pt x="18" y="27"/>
                        </a:lnTo>
                        <a:lnTo>
                          <a:pt x="19" y="23"/>
                        </a:lnTo>
                        <a:lnTo>
                          <a:pt x="19" y="20"/>
                        </a:lnTo>
                        <a:lnTo>
                          <a:pt x="21" y="16"/>
                        </a:lnTo>
                        <a:lnTo>
                          <a:pt x="21" y="14"/>
                        </a:lnTo>
                        <a:lnTo>
                          <a:pt x="21" y="11"/>
                        </a:lnTo>
                        <a:lnTo>
                          <a:pt x="21" y="9"/>
                        </a:lnTo>
                        <a:lnTo>
                          <a:pt x="21" y="8"/>
                        </a:lnTo>
                        <a:lnTo>
                          <a:pt x="21" y="5"/>
                        </a:lnTo>
                        <a:lnTo>
                          <a:pt x="22" y="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12" name="Freeform 107">
                    <a:extLst>
                      <a:ext uri="{FF2B5EF4-FFF2-40B4-BE49-F238E27FC236}">
                        <a16:creationId xmlns:a16="http://schemas.microsoft.com/office/drawing/2014/main" id="{B086C813-B6E3-2948-A43D-4B8CC9F9C2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58" y="1947"/>
                    <a:ext cx="14" cy="10"/>
                  </a:xfrm>
                  <a:custGeom>
                    <a:avLst/>
                    <a:gdLst>
                      <a:gd name="T0" fmla="*/ 0 w 43"/>
                      <a:gd name="T1" fmla="*/ 0 h 31"/>
                      <a:gd name="T2" fmla="*/ 0 w 43"/>
                      <a:gd name="T3" fmla="*/ 0 h 31"/>
                      <a:gd name="T4" fmla="*/ 0 w 43"/>
                      <a:gd name="T5" fmla="*/ 0 h 31"/>
                      <a:gd name="T6" fmla="*/ 0 w 43"/>
                      <a:gd name="T7" fmla="*/ 0 h 31"/>
                      <a:gd name="T8" fmla="*/ 0 w 43"/>
                      <a:gd name="T9" fmla="*/ 0 h 31"/>
                      <a:gd name="T10" fmla="*/ 0 w 43"/>
                      <a:gd name="T11" fmla="*/ 0 h 31"/>
                      <a:gd name="T12" fmla="*/ 0 w 43"/>
                      <a:gd name="T13" fmla="*/ 0 h 31"/>
                      <a:gd name="T14" fmla="*/ 0 w 43"/>
                      <a:gd name="T15" fmla="*/ 0 h 31"/>
                      <a:gd name="T16" fmla="*/ 0 w 43"/>
                      <a:gd name="T17" fmla="*/ 0 h 31"/>
                      <a:gd name="T18" fmla="*/ 0 w 43"/>
                      <a:gd name="T19" fmla="*/ 0 h 31"/>
                      <a:gd name="T20" fmla="*/ 0 w 43"/>
                      <a:gd name="T21" fmla="*/ 0 h 31"/>
                      <a:gd name="T22" fmla="*/ 0 w 43"/>
                      <a:gd name="T23" fmla="*/ 0 h 31"/>
                      <a:gd name="T24" fmla="*/ 0 w 43"/>
                      <a:gd name="T25" fmla="*/ 0 h 31"/>
                      <a:gd name="T26" fmla="*/ 0 w 43"/>
                      <a:gd name="T27" fmla="*/ 0 h 31"/>
                      <a:gd name="T28" fmla="*/ 0 w 43"/>
                      <a:gd name="T29" fmla="*/ 0 h 31"/>
                      <a:gd name="T30" fmla="*/ 0 w 43"/>
                      <a:gd name="T31" fmla="*/ 0 h 31"/>
                      <a:gd name="T32" fmla="*/ 0 w 43"/>
                      <a:gd name="T33" fmla="*/ 0 h 31"/>
                      <a:gd name="T34" fmla="*/ 0 w 43"/>
                      <a:gd name="T35" fmla="*/ 0 h 31"/>
                      <a:gd name="T36" fmla="*/ 0 w 43"/>
                      <a:gd name="T37" fmla="*/ 0 h 31"/>
                      <a:gd name="T38" fmla="*/ 0 w 43"/>
                      <a:gd name="T39" fmla="*/ 0 h 31"/>
                      <a:gd name="T40" fmla="*/ 0 w 43"/>
                      <a:gd name="T41" fmla="*/ 0 h 31"/>
                      <a:gd name="T42" fmla="*/ 0 w 43"/>
                      <a:gd name="T43" fmla="*/ 0 h 31"/>
                      <a:gd name="T44" fmla="*/ 0 w 43"/>
                      <a:gd name="T45" fmla="*/ 0 h 31"/>
                      <a:gd name="T46" fmla="*/ 0 w 43"/>
                      <a:gd name="T47" fmla="*/ 0 h 31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w 43"/>
                      <a:gd name="T73" fmla="*/ 0 h 31"/>
                      <a:gd name="T74" fmla="*/ 43 w 43"/>
                      <a:gd name="T75" fmla="*/ 31 h 31"/>
                    </a:gdLst>
                    <a:ahLst/>
                    <a:cxnLst>
                      <a:cxn ang="T48">
                        <a:pos x="T0" y="T1"/>
                      </a:cxn>
                      <a:cxn ang="T49">
                        <a:pos x="T2" y="T3"/>
                      </a:cxn>
                      <a:cxn ang="T50">
                        <a:pos x="T4" y="T5"/>
                      </a:cxn>
                      <a:cxn ang="T51">
                        <a:pos x="T6" y="T7"/>
                      </a:cxn>
                      <a:cxn ang="T52">
                        <a:pos x="T8" y="T9"/>
                      </a:cxn>
                      <a:cxn ang="T53">
                        <a:pos x="T10" y="T11"/>
                      </a:cxn>
                      <a:cxn ang="T54">
                        <a:pos x="T12" y="T13"/>
                      </a:cxn>
                      <a:cxn ang="T55">
                        <a:pos x="T14" y="T15"/>
                      </a:cxn>
                      <a:cxn ang="T56">
                        <a:pos x="T16" y="T17"/>
                      </a:cxn>
                      <a:cxn ang="T57">
                        <a:pos x="T18" y="T19"/>
                      </a:cxn>
                      <a:cxn ang="T58">
                        <a:pos x="T20" y="T21"/>
                      </a:cxn>
                      <a:cxn ang="T59">
                        <a:pos x="T22" y="T23"/>
                      </a:cxn>
                      <a:cxn ang="T60">
                        <a:pos x="T24" y="T25"/>
                      </a:cxn>
                      <a:cxn ang="T61">
                        <a:pos x="T26" y="T27"/>
                      </a:cxn>
                      <a:cxn ang="T62">
                        <a:pos x="T28" y="T29"/>
                      </a:cxn>
                      <a:cxn ang="T63">
                        <a:pos x="T30" y="T31"/>
                      </a:cxn>
                      <a:cxn ang="T64">
                        <a:pos x="T32" y="T33"/>
                      </a:cxn>
                      <a:cxn ang="T65">
                        <a:pos x="T34" y="T35"/>
                      </a:cxn>
                      <a:cxn ang="T66">
                        <a:pos x="T36" y="T37"/>
                      </a:cxn>
                      <a:cxn ang="T67">
                        <a:pos x="T38" y="T39"/>
                      </a:cxn>
                      <a:cxn ang="T68">
                        <a:pos x="T40" y="T41"/>
                      </a:cxn>
                      <a:cxn ang="T69">
                        <a:pos x="T42" y="T43"/>
                      </a:cxn>
                      <a:cxn ang="T70">
                        <a:pos x="T44" y="T45"/>
                      </a:cxn>
                      <a:cxn ang="T71">
                        <a:pos x="T46" y="T47"/>
                      </a:cxn>
                    </a:cxnLst>
                    <a:rect l="T72" t="T73" r="T74" b="T75"/>
                    <a:pathLst>
                      <a:path w="43" h="31">
                        <a:moveTo>
                          <a:pt x="0" y="0"/>
                        </a:moveTo>
                        <a:lnTo>
                          <a:pt x="43" y="3"/>
                        </a:lnTo>
                        <a:lnTo>
                          <a:pt x="42" y="6"/>
                        </a:lnTo>
                        <a:lnTo>
                          <a:pt x="41" y="9"/>
                        </a:lnTo>
                        <a:lnTo>
                          <a:pt x="40" y="11"/>
                        </a:lnTo>
                        <a:lnTo>
                          <a:pt x="37" y="13"/>
                        </a:lnTo>
                        <a:lnTo>
                          <a:pt x="37" y="16"/>
                        </a:lnTo>
                        <a:lnTo>
                          <a:pt x="35" y="18"/>
                        </a:lnTo>
                        <a:lnTo>
                          <a:pt x="33" y="20"/>
                        </a:lnTo>
                        <a:lnTo>
                          <a:pt x="32" y="23"/>
                        </a:lnTo>
                        <a:lnTo>
                          <a:pt x="30" y="26"/>
                        </a:lnTo>
                        <a:lnTo>
                          <a:pt x="26" y="29"/>
                        </a:lnTo>
                        <a:lnTo>
                          <a:pt x="20" y="31"/>
                        </a:lnTo>
                        <a:lnTo>
                          <a:pt x="16" y="30"/>
                        </a:lnTo>
                        <a:lnTo>
                          <a:pt x="13" y="28"/>
                        </a:lnTo>
                        <a:lnTo>
                          <a:pt x="13" y="24"/>
                        </a:lnTo>
                        <a:lnTo>
                          <a:pt x="13" y="20"/>
                        </a:lnTo>
                        <a:lnTo>
                          <a:pt x="13" y="17"/>
                        </a:lnTo>
                        <a:lnTo>
                          <a:pt x="13" y="13"/>
                        </a:lnTo>
                        <a:lnTo>
                          <a:pt x="14" y="11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13" name="Freeform 108">
                    <a:extLst>
                      <a:ext uri="{FF2B5EF4-FFF2-40B4-BE49-F238E27FC236}">
                        <a16:creationId xmlns:a16="http://schemas.microsoft.com/office/drawing/2014/main" id="{BB654A9E-7165-FF45-A3C5-9DD34376EC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87" y="1968"/>
                    <a:ext cx="19" cy="7"/>
                  </a:xfrm>
                  <a:custGeom>
                    <a:avLst/>
                    <a:gdLst>
                      <a:gd name="T0" fmla="*/ 0 w 57"/>
                      <a:gd name="T1" fmla="*/ 0 h 22"/>
                      <a:gd name="T2" fmla="*/ 0 w 57"/>
                      <a:gd name="T3" fmla="*/ 0 h 22"/>
                      <a:gd name="T4" fmla="*/ 0 w 57"/>
                      <a:gd name="T5" fmla="*/ 0 h 22"/>
                      <a:gd name="T6" fmla="*/ 0 w 57"/>
                      <a:gd name="T7" fmla="*/ 0 h 22"/>
                      <a:gd name="T8" fmla="*/ 0 w 57"/>
                      <a:gd name="T9" fmla="*/ 0 h 22"/>
                      <a:gd name="T10" fmla="*/ 0 w 57"/>
                      <a:gd name="T11" fmla="*/ 0 h 22"/>
                      <a:gd name="T12" fmla="*/ 0 w 57"/>
                      <a:gd name="T13" fmla="*/ 0 h 22"/>
                      <a:gd name="T14" fmla="*/ 0 w 57"/>
                      <a:gd name="T15" fmla="*/ 0 h 22"/>
                      <a:gd name="T16" fmla="*/ 0 w 57"/>
                      <a:gd name="T17" fmla="*/ 0 h 22"/>
                      <a:gd name="T18" fmla="*/ 0 w 57"/>
                      <a:gd name="T19" fmla="*/ 0 h 22"/>
                      <a:gd name="T20" fmla="*/ 0 w 57"/>
                      <a:gd name="T21" fmla="*/ 0 h 22"/>
                      <a:gd name="T22" fmla="*/ 0 w 57"/>
                      <a:gd name="T23" fmla="*/ 0 h 22"/>
                      <a:gd name="T24" fmla="*/ 0 w 57"/>
                      <a:gd name="T25" fmla="*/ 0 h 22"/>
                      <a:gd name="T26" fmla="*/ 0 w 57"/>
                      <a:gd name="T27" fmla="*/ 0 h 22"/>
                      <a:gd name="T28" fmla="*/ 0 w 57"/>
                      <a:gd name="T29" fmla="*/ 0 h 22"/>
                      <a:gd name="T30" fmla="*/ 0 w 57"/>
                      <a:gd name="T31" fmla="*/ 0 h 22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57"/>
                      <a:gd name="T49" fmla="*/ 0 h 22"/>
                      <a:gd name="T50" fmla="*/ 57 w 57"/>
                      <a:gd name="T51" fmla="*/ 22 h 22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57" h="22">
                        <a:moveTo>
                          <a:pt x="57" y="19"/>
                        </a:moveTo>
                        <a:lnTo>
                          <a:pt x="0" y="22"/>
                        </a:lnTo>
                        <a:lnTo>
                          <a:pt x="20" y="0"/>
                        </a:lnTo>
                        <a:lnTo>
                          <a:pt x="23" y="0"/>
                        </a:lnTo>
                        <a:lnTo>
                          <a:pt x="26" y="3"/>
                        </a:lnTo>
                        <a:lnTo>
                          <a:pt x="29" y="4"/>
                        </a:lnTo>
                        <a:lnTo>
                          <a:pt x="32" y="6"/>
                        </a:lnTo>
                        <a:lnTo>
                          <a:pt x="36" y="7"/>
                        </a:lnTo>
                        <a:lnTo>
                          <a:pt x="39" y="8"/>
                        </a:lnTo>
                        <a:lnTo>
                          <a:pt x="43" y="11"/>
                        </a:lnTo>
                        <a:lnTo>
                          <a:pt x="45" y="13"/>
                        </a:lnTo>
                        <a:lnTo>
                          <a:pt x="49" y="13"/>
                        </a:lnTo>
                        <a:lnTo>
                          <a:pt x="51" y="16"/>
                        </a:lnTo>
                        <a:lnTo>
                          <a:pt x="56" y="18"/>
                        </a:lnTo>
                        <a:lnTo>
                          <a:pt x="57" y="1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</p:grpSp>
        <p:grpSp>
          <p:nvGrpSpPr>
            <p:cNvPr id="16419" name="Group 109">
              <a:extLst>
                <a:ext uri="{FF2B5EF4-FFF2-40B4-BE49-F238E27FC236}">
                  <a16:creationId xmlns:a16="http://schemas.microsoft.com/office/drawing/2014/main" id="{5228DDB7-0C9D-6D41-9637-97DDB31FB2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56" y="3117"/>
              <a:ext cx="475" cy="442"/>
              <a:chOff x="4656" y="3117"/>
              <a:chExt cx="475" cy="442"/>
            </a:xfrm>
          </p:grpSpPr>
          <p:sp>
            <p:nvSpPr>
              <p:cNvPr id="16544" name="Rectangle 110">
                <a:extLst>
                  <a:ext uri="{FF2B5EF4-FFF2-40B4-BE49-F238E27FC236}">
                    <a16:creationId xmlns:a16="http://schemas.microsoft.com/office/drawing/2014/main" id="{FFB0D156-2E5C-1345-AA31-B8495D45EC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" y="3139"/>
                <a:ext cx="288" cy="240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sp>
            <p:nvSpPr>
              <p:cNvPr id="16545" name="Rectangle 111">
                <a:extLst>
                  <a:ext uri="{FF2B5EF4-FFF2-40B4-BE49-F238E27FC236}">
                    <a16:creationId xmlns:a16="http://schemas.microsoft.com/office/drawing/2014/main" id="{BB141CD5-BDD7-6A44-864B-5898487DA0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4" y="3441"/>
                <a:ext cx="418" cy="96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grpSp>
            <p:nvGrpSpPr>
              <p:cNvPr id="16546" name="Group 112">
                <a:extLst>
                  <a:ext uri="{FF2B5EF4-FFF2-40B4-BE49-F238E27FC236}">
                    <a16:creationId xmlns:a16="http://schemas.microsoft.com/office/drawing/2014/main" id="{BE79B01B-C819-9E4A-AA9F-9B46AF75DE2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56" y="3117"/>
                <a:ext cx="475" cy="442"/>
                <a:chOff x="4656" y="3117"/>
                <a:chExt cx="475" cy="442"/>
              </a:xfrm>
            </p:grpSpPr>
            <p:sp>
              <p:nvSpPr>
                <p:cNvPr id="16547" name="Rectangle 113">
                  <a:extLst>
                    <a:ext uri="{FF2B5EF4-FFF2-40B4-BE49-F238E27FC236}">
                      <a16:creationId xmlns:a16="http://schemas.microsoft.com/office/drawing/2014/main" id="{39EC8E3A-E96B-1D4C-8E2F-BE118A4712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95" y="3193"/>
                  <a:ext cx="192" cy="144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6548" name="Group 114">
                  <a:extLst>
                    <a:ext uri="{FF2B5EF4-FFF2-40B4-BE49-F238E27FC236}">
                      <a16:creationId xmlns:a16="http://schemas.microsoft.com/office/drawing/2014/main" id="{C6F64A00-3452-E84B-BF34-20EA2876CD3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56" y="3117"/>
                  <a:ext cx="475" cy="442"/>
                  <a:chOff x="5285" y="1536"/>
                  <a:chExt cx="475" cy="442"/>
                </a:xfrm>
              </p:grpSpPr>
              <p:sp>
                <p:nvSpPr>
                  <p:cNvPr id="16549" name="Freeform 115">
                    <a:extLst>
                      <a:ext uri="{FF2B5EF4-FFF2-40B4-BE49-F238E27FC236}">
                        <a16:creationId xmlns:a16="http://schemas.microsoft.com/office/drawing/2014/main" id="{3C19F5F8-BF06-5942-9FA2-AD54E393B3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5" y="1943"/>
                    <a:ext cx="369" cy="35"/>
                  </a:xfrm>
                  <a:custGeom>
                    <a:avLst/>
                    <a:gdLst>
                      <a:gd name="T0" fmla="*/ 0 w 1105"/>
                      <a:gd name="T1" fmla="*/ 0 h 104"/>
                      <a:gd name="T2" fmla="*/ 0 w 1105"/>
                      <a:gd name="T3" fmla="*/ 0 h 104"/>
                      <a:gd name="T4" fmla="*/ 0 w 1105"/>
                      <a:gd name="T5" fmla="*/ 0 h 104"/>
                      <a:gd name="T6" fmla="*/ 0 w 1105"/>
                      <a:gd name="T7" fmla="*/ 0 h 104"/>
                      <a:gd name="T8" fmla="*/ 0 w 1105"/>
                      <a:gd name="T9" fmla="*/ 0 h 104"/>
                      <a:gd name="T10" fmla="*/ 0 w 1105"/>
                      <a:gd name="T11" fmla="*/ 0 h 104"/>
                      <a:gd name="T12" fmla="*/ 0 w 1105"/>
                      <a:gd name="T13" fmla="*/ 0 h 104"/>
                      <a:gd name="T14" fmla="*/ 0 w 1105"/>
                      <a:gd name="T15" fmla="*/ 0 h 104"/>
                      <a:gd name="T16" fmla="*/ 0 w 1105"/>
                      <a:gd name="T17" fmla="*/ 0 h 104"/>
                      <a:gd name="T18" fmla="*/ 0 w 1105"/>
                      <a:gd name="T19" fmla="*/ 0 h 104"/>
                      <a:gd name="T20" fmla="*/ 0 w 1105"/>
                      <a:gd name="T21" fmla="*/ 0 h 104"/>
                      <a:gd name="T22" fmla="*/ 0 w 1105"/>
                      <a:gd name="T23" fmla="*/ 0 h 104"/>
                      <a:gd name="T24" fmla="*/ 0 w 1105"/>
                      <a:gd name="T25" fmla="*/ 0 h 104"/>
                      <a:gd name="T26" fmla="*/ 0 w 1105"/>
                      <a:gd name="T27" fmla="*/ 0 h 104"/>
                      <a:gd name="T28" fmla="*/ 0 w 1105"/>
                      <a:gd name="T29" fmla="*/ 0 h 104"/>
                      <a:gd name="T30" fmla="*/ 0 w 1105"/>
                      <a:gd name="T31" fmla="*/ 0 h 104"/>
                      <a:gd name="T32" fmla="*/ 0 w 1105"/>
                      <a:gd name="T33" fmla="*/ 0 h 104"/>
                      <a:gd name="T34" fmla="*/ 0 w 1105"/>
                      <a:gd name="T35" fmla="*/ 0 h 104"/>
                      <a:gd name="T36" fmla="*/ 0 w 1105"/>
                      <a:gd name="T37" fmla="*/ 0 h 104"/>
                      <a:gd name="T38" fmla="*/ 0 w 1105"/>
                      <a:gd name="T39" fmla="*/ 0 h 104"/>
                      <a:gd name="T40" fmla="*/ 0 w 1105"/>
                      <a:gd name="T41" fmla="*/ 0 h 104"/>
                      <a:gd name="T42" fmla="*/ 0 w 1105"/>
                      <a:gd name="T43" fmla="*/ 0 h 104"/>
                      <a:gd name="T44" fmla="*/ 0 w 1105"/>
                      <a:gd name="T45" fmla="*/ 0 h 104"/>
                      <a:gd name="T46" fmla="*/ 0 w 1105"/>
                      <a:gd name="T47" fmla="*/ 0 h 104"/>
                      <a:gd name="T48" fmla="*/ 0 w 1105"/>
                      <a:gd name="T49" fmla="*/ 0 h 104"/>
                      <a:gd name="T50" fmla="*/ 0 w 1105"/>
                      <a:gd name="T51" fmla="*/ 0 h 104"/>
                      <a:gd name="T52" fmla="*/ 0 w 1105"/>
                      <a:gd name="T53" fmla="*/ 0 h 104"/>
                      <a:gd name="T54" fmla="*/ 0 w 1105"/>
                      <a:gd name="T55" fmla="*/ 0 h 104"/>
                      <a:gd name="T56" fmla="*/ 0 w 1105"/>
                      <a:gd name="T57" fmla="*/ 0 h 104"/>
                      <a:gd name="T58" fmla="*/ 0 w 1105"/>
                      <a:gd name="T59" fmla="*/ 0 h 104"/>
                      <a:gd name="T60" fmla="*/ 0 w 1105"/>
                      <a:gd name="T61" fmla="*/ 0 h 104"/>
                      <a:gd name="T62" fmla="*/ 0 w 1105"/>
                      <a:gd name="T63" fmla="*/ 0 h 104"/>
                      <a:gd name="T64" fmla="*/ 0 w 1105"/>
                      <a:gd name="T65" fmla="*/ 0 h 104"/>
                      <a:gd name="T66" fmla="*/ 0 w 1105"/>
                      <a:gd name="T67" fmla="*/ 0 h 104"/>
                      <a:gd name="T68" fmla="*/ 0 w 1105"/>
                      <a:gd name="T69" fmla="*/ 0 h 104"/>
                      <a:gd name="T70" fmla="*/ 0 w 1105"/>
                      <a:gd name="T71" fmla="*/ 0 h 104"/>
                      <a:gd name="T72" fmla="*/ 0 w 1105"/>
                      <a:gd name="T73" fmla="*/ 0 h 104"/>
                      <a:gd name="T74" fmla="*/ 0 w 1105"/>
                      <a:gd name="T75" fmla="*/ 0 h 104"/>
                      <a:gd name="T76" fmla="*/ 0 w 1105"/>
                      <a:gd name="T77" fmla="*/ 0 h 104"/>
                      <a:gd name="T78" fmla="*/ 0 w 1105"/>
                      <a:gd name="T79" fmla="*/ 0 h 104"/>
                      <a:gd name="T80" fmla="*/ 0 w 1105"/>
                      <a:gd name="T81" fmla="*/ 0 h 104"/>
                      <a:gd name="T82" fmla="*/ 0 w 1105"/>
                      <a:gd name="T83" fmla="*/ 0 h 104"/>
                      <a:gd name="T84" fmla="*/ 0 w 1105"/>
                      <a:gd name="T85" fmla="*/ 0 h 104"/>
                      <a:gd name="T86" fmla="*/ 0 w 1105"/>
                      <a:gd name="T87" fmla="*/ 0 h 104"/>
                      <a:gd name="T88" fmla="*/ 0 w 1105"/>
                      <a:gd name="T89" fmla="*/ 0 h 104"/>
                      <a:gd name="T90" fmla="*/ 0 w 1105"/>
                      <a:gd name="T91" fmla="*/ 0 h 104"/>
                      <a:gd name="T92" fmla="*/ 0 w 1105"/>
                      <a:gd name="T93" fmla="*/ 0 h 104"/>
                      <a:gd name="T94" fmla="*/ 0 w 1105"/>
                      <a:gd name="T95" fmla="*/ 0 h 104"/>
                      <a:gd name="T96" fmla="*/ 0 w 1105"/>
                      <a:gd name="T97" fmla="*/ 0 h 104"/>
                      <a:gd name="T98" fmla="*/ 0 w 1105"/>
                      <a:gd name="T99" fmla="*/ 0 h 104"/>
                      <a:gd name="T100" fmla="*/ 0 w 1105"/>
                      <a:gd name="T101" fmla="*/ 0 h 104"/>
                      <a:gd name="T102" fmla="*/ 0 w 1105"/>
                      <a:gd name="T103" fmla="*/ 0 h 104"/>
                      <a:gd name="T104" fmla="*/ 0 w 1105"/>
                      <a:gd name="T105" fmla="*/ 0 h 104"/>
                      <a:gd name="T106" fmla="*/ 0 w 1105"/>
                      <a:gd name="T107" fmla="*/ 0 h 104"/>
                      <a:gd name="T108" fmla="*/ 0 w 1105"/>
                      <a:gd name="T109" fmla="*/ 0 h 104"/>
                      <a:gd name="T110" fmla="*/ 0 w 1105"/>
                      <a:gd name="T111" fmla="*/ 0 h 104"/>
                      <a:gd name="T112" fmla="*/ 0 w 1105"/>
                      <a:gd name="T113" fmla="*/ 0 h 104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w 1105"/>
                      <a:gd name="T172" fmla="*/ 0 h 104"/>
                      <a:gd name="T173" fmla="*/ 1105 w 1105"/>
                      <a:gd name="T174" fmla="*/ 104 h 104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T171" t="T172" r="T173" b="T174"/>
                    <a:pathLst>
                      <a:path w="1105" h="104">
                        <a:moveTo>
                          <a:pt x="872" y="13"/>
                        </a:moveTo>
                        <a:lnTo>
                          <a:pt x="876" y="13"/>
                        </a:lnTo>
                        <a:lnTo>
                          <a:pt x="879" y="13"/>
                        </a:lnTo>
                        <a:lnTo>
                          <a:pt x="883" y="13"/>
                        </a:lnTo>
                        <a:lnTo>
                          <a:pt x="886" y="13"/>
                        </a:lnTo>
                        <a:lnTo>
                          <a:pt x="890" y="13"/>
                        </a:lnTo>
                        <a:lnTo>
                          <a:pt x="893" y="13"/>
                        </a:lnTo>
                        <a:lnTo>
                          <a:pt x="897" y="13"/>
                        </a:lnTo>
                        <a:lnTo>
                          <a:pt x="900" y="13"/>
                        </a:lnTo>
                        <a:lnTo>
                          <a:pt x="904" y="13"/>
                        </a:lnTo>
                        <a:lnTo>
                          <a:pt x="909" y="13"/>
                        </a:lnTo>
                        <a:lnTo>
                          <a:pt x="911" y="13"/>
                        </a:lnTo>
                        <a:lnTo>
                          <a:pt x="916" y="13"/>
                        </a:lnTo>
                        <a:lnTo>
                          <a:pt x="918" y="11"/>
                        </a:lnTo>
                        <a:lnTo>
                          <a:pt x="923" y="11"/>
                        </a:lnTo>
                        <a:lnTo>
                          <a:pt x="927" y="11"/>
                        </a:lnTo>
                        <a:lnTo>
                          <a:pt x="930" y="11"/>
                        </a:lnTo>
                        <a:lnTo>
                          <a:pt x="932" y="10"/>
                        </a:lnTo>
                        <a:lnTo>
                          <a:pt x="936" y="10"/>
                        </a:lnTo>
                        <a:lnTo>
                          <a:pt x="940" y="10"/>
                        </a:lnTo>
                        <a:lnTo>
                          <a:pt x="943" y="10"/>
                        </a:lnTo>
                        <a:lnTo>
                          <a:pt x="947" y="9"/>
                        </a:lnTo>
                        <a:lnTo>
                          <a:pt x="950" y="9"/>
                        </a:lnTo>
                        <a:lnTo>
                          <a:pt x="954" y="8"/>
                        </a:lnTo>
                        <a:lnTo>
                          <a:pt x="957" y="8"/>
                        </a:lnTo>
                        <a:lnTo>
                          <a:pt x="960" y="8"/>
                        </a:lnTo>
                        <a:lnTo>
                          <a:pt x="964" y="8"/>
                        </a:lnTo>
                        <a:lnTo>
                          <a:pt x="967" y="7"/>
                        </a:lnTo>
                        <a:lnTo>
                          <a:pt x="972" y="7"/>
                        </a:lnTo>
                        <a:lnTo>
                          <a:pt x="974" y="5"/>
                        </a:lnTo>
                        <a:lnTo>
                          <a:pt x="978" y="5"/>
                        </a:lnTo>
                        <a:lnTo>
                          <a:pt x="981" y="5"/>
                        </a:lnTo>
                        <a:lnTo>
                          <a:pt x="985" y="5"/>
                        </a:lnTo>
                        <a:lnTo>
                          <a:pt x="988" y="4"/>
                        </a:lnTo>
                        <a:lnTo>
                          <a:pt x="992" y="3"/>
                        </a:lnTo>
                        <a:lnTo>
                          <a:pt x="994" y="3"/>
                        </a:lnTo>
                        <a:lnTo>
                          <a:pt x="998" y="3"/>
                        </a:lnTo>
                        <a:lnTo>
                          <a:pt x="1001" y="3"/>
                        </a:lnTo>
                        <a:lnTo>
                          <a:pt x="1005" y="2"/>
                        </a:lnTo>
                        <a:lnTo>
                          <a:pt x="1007" y="2"/>
                        </a:lnTo>
                        <a:lnTo>
                          <a:pt x="1012" y="2"/>
                        </a:lnTo>
                        <a:lnTo>
                          <a:pt x="1014" y="1"/>
                        </a:lnTo>
                        <a:lnTo>
                          <a:pt x="1018" y="1"/>
                        </a:lnTo>
                        <a:lnTo>
                          <a:pt x="1021" y="1"/>
                        </a:lnTo>
                        <a:lnTo>
                          <a:pt x="1025" y="1"/>
                        </a:lnTo>
                        <a:lnTo>
                          <a:pt x="1029" y="1"/>
                        </a:lnTo>
                        <a:lnTo>
                          <a:pt x="1032" y="1"/>
                        </a:lnTo>
                        <a:lnTo>
                          <a:pt x="1034" y="1"/>
                        </a:lnTo>
                        <a:lnTo>
                          <a:pt x="1039" y="1"/>
                        </a:lnTo>
                        <a:lnTo>
                          <a:pt x="1042" y="0"/>
                        </a:lnTo>
                        <a:lnTo>
                          <a:pt x="1045" y="0"/>
                        </a:lnTo>
                        <a:lnTo>
                          <a:pt x="1048" y="0"/>
                        </a:lnTo>
                        <a:lnTo>
                          <a:pt x="1052" y="0"/>
                        </a:lnTo>
                        <a:lnTo>
                          <a:pt x="1055" y="0"/>
                        </a:lnTo>
                        <a:lnTo>
                          <a:pt x="1058" y="1"/>
                        </a:lnTo>
                        <a:lnTo>
                          <a:pt x="1062" y="1"/>
                        </a:lnTo>
                        <a:lnTo>
                          <a:pt x="1065" y="1"/>
                        </a:lnTo>
                        <a:lnTo>
                          <a:pt x="1068" y="1"/>
                        </a:lnTo>
                        <a:lnTo>
                          <a:pt x="1072" y="2"/>
                        </a:lnTo>
                        <a:lnTo>
                          <a:pt x="1075" y="2"/>
                        </a:lnTo>
                        <a:lnTo>
                          <a:pt x="1078" y="3"/>
                        </a:lnTo>
                        <a:lnTo>
                          <a:pt x="1082" y="3"/>
                        </a:lnTo>
                        <a:lnTo>
                          <a:pt x="1086" y="4"/>
                        </a:lnTo>
                        <a:lnTo>
                          <a:pt x="1089" y="5"/>
                        </a:lnTo>
                        <a:lnTo>
                          <a:pt x="1093" y="7"/>
                        </a:lnTo>
                        <a:lnTo>
                          <a:pt x="1093" y="9"/>
                        </a:lnTo>
                        <a:lnTo>
                          <a:pt x="1094" y="11"/>
                        </a:lnTo>
                        <a:lnTo>
                          <a:pt x="1095" y="14"/>
                        </a:lnTo>
                        <a:lnTo>
                          <a:pt x="1095" y="17"/>
                        </a:lnTo>
                        <a:lnTo>
                          <a:pt x="1096" y="20"/>
                        </a:lnTo>
                        <a:lnTo>
                          <a:pt x="1097" y="22"/>
                        </a:lnTo>
                        <a:lnTo>
                          <a:pt x="1097" y="24"/>
                        </a:lnTo>
                        <a:lnTo>
                          <a:pt x="1099" y="28"/>
                        </a:lnTo>
                        <a:lnTo>
                          <a:pt x="1099" y="30"/>
                        </a:lnTo>
                        <a:lnTo>
                          <a:pt x="1100" y="33"/>
                        </a:lnTo>
                        <a:lnTo>
                          <a:pt x="1101" y="35"/>
                        </a:lnTo>
                        <a:lnTo>
                          <a:pt x="1101" y="39"/>
                        </a:lnTo>
                        <a:lnTo>
                          <a:pt x="1102" y="41"/>
                        </a:lnTo>
                        <a:lnTo>
                          <a:pt x="1103" y="43"/>
                        </a:lnTo>
                        <a:lnTo>
                          <a:pt x="1103" y="46"/>
                        </a:lnTo>
                        <a:lnTo>
                          <a:pt x="1105" y="49"/>
                        </a:lnTo>
                        <a:lnTo>
                          <a:pt x="1099" y="53"/>
                        </a:lnTo>
                        <a:lnTo>
                          <a:pt x="1093" y="57"/>
                        </a:lnTo>
                        <a:lnTo>
                          <a:pt x="1086" y="60"/>
                        </a:lnTo>
                        <a:lnTo>
                          <a:pt x="1077" y="64"/>
                        </a:lnTo>
                        <a:lnTo>
                          <a:pt x="1068" y="66"/>
                        </a:lnTo>
                        <a:lnTo>
                          <a:pt x="1057" y="68"/>
                        </a:lnTo>
                        <a:lnTo>
                          <a:pt x="1048" y="72"/>
                        </a:lnTo>
                        <a:lnTo>
                          <a:pt x="1036" y="76"/>
                        </a:lnTo>
                        <a:lnTo>
                          <a:pt x="1024" y="78"/>
                        </a:lnTo>
                        <a:lnTo>
                          <a:pt x="1011" y="80"/>
                        </a:lnTo>
                        <a:lnTo>
                          <a:pt x="997" y="81"/>
                        </a:lnTo>
                        <a:lnTo>
                          <a:pt x="982" y="84"/>
                        </a:lnTo>
                        <a:lnTo>
                          <a:pt x="968" y="86"/>
                        </a:lnTo>
                        <a:lnTo>
                          <a:pt x="953" y="89"/>
                        </a:lnTo>
                        <a:lnTo>
                          <a:pt x="936" y="90"/>
                        </a:lnTo>
                        <a:lnTo>
                          <a:pt x="921" y="92"/>
                        </a:lnTo>
                        <a:lnTo>
                          <a:pt x="903" y="92"/>
                        </a:lnTo>
                        <a:lnTo>
                          <a:pt x="885" y="95"/>
                        </a:lnTo>
                        <a:lnTo>
                          <a:pt x="866" y="96"/>
                        </a:lnTo>
                        <a:lnTo>
                          <a:pt x="847" y="97"/>
                        </a:lnTo>
                        <a:lnTo>
                          <a:pt x="829" y="98"/>
                        </a:lnTo>
                        <a:lnTo>
                          <a:pt x="809" y="99"/>
                        </a:lnTo>
                        <a:lnTo>
                          <a:pt x="790" y="99"/>
                        </a:lnTo>
                        <a:lnTo>
                          <a:pt x="770" y="102"/>
                        </a:lnTo>
                        <a:lnTo>
                          <a:pt x="750" y="102"/>
                        </a:lnTo>
                        <a:lnTo>
                          <a:pt x="728" y="102"/>
                        </a:lnTo>
                        <a:lnTo>
                          <a:pt x="708" y="102"/>
                        </a:lnTo>
                        <a:lnTo>
                          <a:pt x="688" y="104"/>
                        </a:lnTo>
                        <a:lnTo>
                          <a:pt x="665" y="104"/>
                        </a:lnTo>
                        <a:lnTo>
                          <a:pt x="645" y="104"/>
                        </a:lnTo>
                        <a:lnTo>
                          <a:pt x="623" y="104"/>
                        </a:lnTo>
                        <a:lnTo>
                          <a:pt x="601" y="104"/>
                        </a:lnTo>
                        <a:lnTo>
                          <a:pt x="580" y="104"/>
                        </a:lnTo>
                        <a:lnTo>
                          <a:pt x="558" y="104"/>
                        </a:lnTo>
                        <a:lnTo>
                          <a:pt x="536" y="104"/>
                        </a:lnTo>
                        <a:lnTo>
                          <a:pt x="514" y="104"/>
                        </a:lnTo>
                        <a:lnTo>
                          <a:pt x="492" y="104"/>
                        </a:lnTo>
                        <a:lnTo>
                          <a:pt x="471" y="104"/>
                        </a:lnTo>
                        <a:lnTo>
                          <a:pt x="450" y="104"/>
                        </a:lnTo>
                        <a:lnTo>
                          <a:pt x="427" y="104"/>
                        </a:lnTo>
                        <a:lnTo>
                          <a:pt x="407" y="104"/>
                        </a:lnTo>
                        <a:lnTo>
                          <a:pt x="384" y="104"/>
                        </a:lnTo>
                        <a:lnTo>
                          <a:pt x="363" y="103"/>
                        </a:lnTo>
                        <a:lnTo>
                          <a:pt x="343" y="103"/>
                        </a:lnTo>
                        <a:lnTo>
                          <a:pt x="321" y="102"/>
                        </a:lnTo>
                        <a:lnTo>
                          <a:pt x="301" y="102"/>
                        </a:lnTo>
                        <a:lnTo>
                          <a:pt x="282" y="102"/>
                        </a:lnTo>
                        <a:lnTo>
                          <a:pt x="263" y="102"/>
                        </a:lnTo>
                        <a:lnTo>
                          <a:pt x="243" y="102"/>
                        </a:lnTo>
                        <a:lnTo>
                          <a:pt x="224" y="102"/>
                        </a:lnTo>
                        <a:lnTo>
                          <a:pt x="205" y="100"/>
                        </a:lnTo>
                        <a:lnTo>
                          <a:pt x="187" y="100"/>
                        </a:lnTo>
                        <a:lnTo>
                          <a:pt x="170" y="99"/>
                        </a:lnTo>
                        <a:lnTo>
                          <a:pt x="153" y="99"/>
                        </a:lnTo>
                        <a:lnTo>
                          <a:pt x="136" y="99"/>
                        </a:lnTo>
                        <a:lnTo>
                          <a:pt x="120" y="99"/>
                        </a:lnTo>
                        <a:lnTo>
                          <a:pt x="104" y="99"/>
                        </a:lnTo>
                        <a:lnTo>
                          <a:pt x="89" y="99"/>
                        </a:lnTo>
                        <a:lnTo>
                          <a:pt x="76" y="99"/>
                        </a:lnTo>
                        <a:lnTo>
                          <a:pt x="63" y="99"/>
                        </a:lnTo>
                        <a:lnTo>
                          <a:pt x="49" y="99"/>
                        </a:lnTo>
                        <a:lnTo>
                          <a:pt x="37" y="99"/>
                        </a:lnTo>
                        <a:lnTo>
                          <a:pt x="25" y="99"/>
                        </a:lnTo>
                        <a:lnTo>
                          <a:pt x="15" y="99"/>
                        </a:lnTo>
                        <a:lnTo>
                          <a:pt x="14" y="97"/>
                        </a:lnTo>
                        <a:lnTo>
                          <a:pt x="12" y="93"/>
                        </a:lnTo>
                        <a:lnTo>
                          <a:pt x="11" y="91"/>
                        </a:lnTo>
                        <a:lnTo>
                          <a:pt x="9" y="89"/>
                        </a:lnTo>
                        <a:lnTo>
                          <a:pt x="7" y="83"/>
                        </a:lnTo>
                        <a:lnTo>
                          <a:pt x="6" y="78"/>
                        </a:lnTo>
                        <a:lnTo>
                          <a:pt x="5" y="76"/>
                        </a:lnTo>
                        <a:lnTo>
                          <a:pt x="5" y="73"/>
                        </a:lnTo>
                        <a:lnTo>
                          <a:pt x="3" y="70"/>
                        </a:lnTo>
                        <a:lnTo>
                          <a:pt x="2" y="67"/>
                        </a:lnTo>
                        <a:lnTo>
                          <a:pt x="2" y="65"/>
                        </a:lnTo>
                        <a:lnTo>
                          <a:pt x="2" y="62"/>
                        </a:lnTo>
                        <a:lnTo>
                          <a:pt x="0" y="59"/>
                        </a:lnTo>
                        <a:lnTo>
                          <a:pt x="0" y="57"/>
                        </a:lnTo>
                        <a:lnTo>
                          <a:pt x="2" y="54"/>
                        </a:lnTo>
                        <a:lnTo>
                          <a:pt x="7" y="51"/>
                        </a:lnTo>
                        <a:lnTo>
                          <a:pt x="9" y="48"/>
                        </a:lnTo>
                        <a:lnTo>
                          <a:pt x="14" y="46"/>
                        </a:lnTo>
                        <a:lnTo>
                          <a:pt x="18" y="42"/>
                        </a:lnTo>
                        <a:lnTo>
                          <a:pt x="21" y="41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32" y="35"/>
                        </a:lnTo>
                        <a:lnTo>
                          <a:pt x="35" y="33"/>
                        </a:lnTo>
                        <a:lnTo>
                          <a:pt x="40" y="32"/>
                        </a:lnTo>
                        <a:lnTo>
                          <a:pt x="44" y="30"/>
                        </a:lnTo>
                        <a:lnTo>
                          <a:pt x="47" y="29"/>
                        </a:lnTo>
                        <a:lnTo>
                          <a:pt x="52" y="28"/>
                        </a:lnTo>
                        <a:lnTo>
                          <a:pt x="57" y="27"/>
                        </a:lnTo>
                        <a:lnTo>
                          <a:pt x="60" y="26"/>
                        </a:lnTo>
                        <a:lnTo>
                          <a:pt x="65" y="24"/>
                        </a:lnTo>
                        <a:lnTo>
                          <a:pt x="69" y="23"/>
                        </a:lnTo>
                        <a:lnTo>
                          <a:pt x="73" y="23"/>
                        </a:lnTo>
                        <a:lnTo>
                          <a:pt x="78" y="23"/>
                        </a:lnTo>
                        <a:lnTo>
                          <a:pt x="82" y="22"/>
                        </a:lnTo>
                        <a:lnTo>
                          <a:pt x="85" y="21"/>
                        </a:lnTo>
                        <a:lnTo>
                          <a:pt x="91" y="21"/>
                        </a:lnTo>
                        <a:lnTo>
                          <a:pt x="95" y="21"/>
                        </a:lnTo>
                        <a:lnTo>
                          <a:pt x="98" y="21"/>
                        </a:lnTo>
                        <a:lnTo>
                          <a:pt x="103" y="21"/>
                        </a:lnTo>
                        <a:lnTo>
                          <a:pt x="108" y="21"/>
                        </a:lnTo>
                        <a:lnTo>
                          <a:pt x="113" y="21"/>
                        </a:lnTo>
                        <a:lnTo>
                          <a:pt x="116" y="21"/>
                        </a:lnTo>
                        <a:lnTo>
                          <a:pt x="121" y="21"/>
                        </a:lnTo>
                        <a:lnTo>
                          <a:pt x="126" y="21"/>
                        </a:lnTo>
                        <a:lnTo>
                          <a:pt x="130" y="21"/>
                        </a:lnTo>
                        <a:lnTo>
                          <a:pt x="135" y="21"/>
                        </a:lnTo>
                        <a:lnTo>
                          <a:pt x="139" y="21"/>
                        </a:lnTo>
                        <a:lnTo>
                          <a:pt x="143" y="21"/>
                        </a:lnTo>
                        <a:lnTo>
                          <a:pt x="148" y="21"/>
                        </a:lnTo>
                        <a:lnTo>
                          <a:pt x="153" y="21"/>
                        </a:lnTo>
                        <a:lnTo>
                          <a:pt x="158" y="22"/>
                        </a:lnTo>
                        <a:lnTo>
                          <a:pt x="161" y="22"/>
                        </a:lnTo>
                        <a:lnTo>
                          <a:pt x="167" y="23"/>
                        </a:lnTo>
                        <a:lnTo>
                          <a:pt x="171" y="23"/>
                        </a:lnTo>
                        <a:lnTo>
                          <a:pt x="175" y="23"/>
                        </a:lnTo>
                        <a:lnTo>
                          <a:pt x="179" y="23"/>
                        </a:lnTo>
                        <a:lnTo>
                          <a:pt x="184" y="23"/>
                        </a:lnTo>
                        <a:lnTo>
                          <a:pt x="190" y="23"/>
                        </a:lnTo>
                        <a:lnTo>
                          <a:pt x="194" y="23"/>
                        </a:lnTo>
                        <a:lnTo>
                          <a:pt x="199" y="23"/>
                        </a:lnTo>
                        <a:lnTo>
                          <a:pt x="203" y="24"/>
                        </a:lnTo>
                        <a:lnTo>
                          <a:pt x="208" y="23"/>
                        </a:lnTo>
                        <a:lnTo>
                          <a:pt x="212" y="23"/>
                        </a:lnTo>
                        <a:lnTo>
                          <a:pt x="216" y="23"/>
                        </a:lnTo>
                        <a:lnTo>
                          <a:pt x="221" y="23"/>
                        </a:lnTo>
                        <a:lnTo>
                          <a:pt x="225" y="23"/>
                        </a:lnTo>
                        <a:lnTo>
                          <a:pt x="230" y="23"/>
                        </a:lnTo>
                        <a:lnTo>
                          <a:pt x="234" y="23"/>
                        </a:lnTo>
                        <a:lnTo>
                          <a:pt x="238" y="23"/>
                        </a:lnTo>
                        <a:lnTo>
                          <a:pt x="243" y="22"/>
                        </a:lnTo>
                        <a:lnTo>
                          <a:pt x="248" y="22"/>
                        </a:lnTo>
                        <a:lnTo>
                          <a:pt x="251" y="21"/>
                        </a:lnTo>
                        <a:lnTo>
                          <a:pt x="256" y="21"/>
                        </a:lnTo>
                        <a:lnTo>
                          <a:pt x="260" y="21"/>
                        </a:lnTo>
                        <a:lnTo>
                          <a:pt x="264" y="20"/>
                        </a:lnTo>
                        <a:lnTo>
                          <a:pt x="269" y="19"/>
                        </a:lnTo>
                        <a:lnTo>
                          <a:pt x="273" y="19"/>
                        </a:lnTo>
                        <a:lnTo>
                          <a:pt x="282" y="17"/>
                        </a:lnTo>
                        <a:lnTo>
                          <a:pt x="291" y="17"/>
                        </a:lnTo>
                        <a:lnTo>
                          <a:pt x="300" y="17"/>
                        </a:lnTo>
                        <a:lnTo>
                          <a:pt x="310" y="17"/>
                        </a:lnTo>
                        <a:lnTo>
                          <a:pt x="319" y="16"/>
                        </a:lnTo>
                        <a:lnTo>
                          <a:pt x="329" y="16"/>
                        </a:lnTo>
                        <a:lnTo>
                          <a:pt x="337" y="16"/>
                        </a:lnTo>
                        <a:lnTo>
                          <a:pt x="346" y="16"/>
                        </a:lnTo>
                        <a:lnTo>
                          <a:pt x="356" y="16"/>
                        </a:lnTo>
                        <a:lnTo>
                          <a:pt x="365" y="16"/>
                        </a:lnTo>
                        <a:lnTo>
                          <a:pt x="374" y="16"/>
                        </a:lnTo>
                        <a:lnTo>
                          <a:pt x="384" y="16"/>
                        </a:lnTo>
                        <a:lnTo>
                          <a:pt x="394" y="16"/>
                        </a:lnTo>
                        <a:lnTo>
                          <a:pt x="402" y="16"/>
                        </a:lnTo>
                        <a:lnTo>
                          <a:pt x="412" y="16"/>
                        </a:lnTo>
                        <a:lnTo>
                          <a:pt x="422" y="17"/>
                        </a:lnTo>
                        <a:lnTo>
                          <a:pt x="431" y="17"/>
                        </a:lnTo>
                        <a:lnTo>
                          <a:pt x="440" y="17"/>
                        </a:lnTo>
                        <a:lnTo>
                          <a:pt x="450" y="17"/>
                        </a:lnTo>
                        <a:lnTo>
                          <a:pt x="459" y="17"/>
                        </a:lnTo>
                        <a:lnTo>
                          <a:pt x="469" y="17"/>
                        </a:lnTo>
                        <a:lnTo>
                          <a:pt x="478" y="17"/>
                        </a:lnTo>
                        <a:lnTo>
                          <a:pt x="488" y="17"/>
                        </a:lnTo>
                        <a:lnTo>
                          <a:pt x="498" y="17"/>
                        </a:lnTo>
                        <a:lnTo>
                          <a:pt x="507" y="17"/>
                        </a:lnTo>
                        <a:lnTo>
                          <a:pt x="516" y="17"/>
                        </a:lnTo>
                        <a:lnTo>
                          <a:pt x="525" y="17"/>
                        </a:lnTo>
                        <a:lnTo>
                          <a:pt x="536" y="17"/>
                        </a:lnTo>
                        <a:lnTo>
                          <a:pt x="544" y="17"/>
                        </a:lnTo>
                        <a:lnTo>
                          <a:pt x="554" y="17"/>
                        </a:lnTo>
                        <a:lnTo>
                          <a:pt x="563" y="17"/>
                        </a:lnTo>
                        <a:lnTo>
                          <a:pt x="574" y="19"/>
                        </a:lnTo>
                        <a:lnTo>
                          <a:pt x="582" y="17"/>
                        </a:lnTo>
                        <a:lnTo>
                          <a:pt x="592" y="17"/>
                        </a:lnTo>
                        <a:lnTo>
                          <a:pt x="601" y="17"/>
                        </a:lnTo>
                        <a:lnTo>
                          <a:pt x="611" y="17"/>
                        </a:lnTo>
                        <a:lnTo>
                          <a:pt x="619" y="17"/>
                        </a:lnTo>
                        <a:lnTo>
                          <a:pt x="630" y="17"/>
                        </a:lnTo>
                        <a:lnTo>
                          <a:pt x="639" y="17"/>
                        </a:lnTo>
                        <a:lnTo>
                          <a:pt x="649" y="17"/>
                        </a:lnTo>
                        <a:lnTo>
                          <a:pt x="657" y="17"/>
                        </a:lnTo>
                        <a:lnTo>
                          <a:pt x="668" y="17"/>
                        </a:lnTo>
                        <a:lnTo>
                          <a:pt x="677" y="17"/>
                        </a:lnTo>
                        <a:lnTo>
                          <a:pt x="687" y="17"/>
                        </a:lnTo>
                        <a:lnTo>
                          <a:pt x="695" y="17"/>
                        </a:lnTo>
                        <a:lnTo>
                          <a:pt x="706" y="17"/>
                        </a:lnTo>
                        <a:lnTo>
                          <a:pt x="715" y="17"/>
                        </a:lnTo>
                        <a:lnTo>
                          <a:pt x="724" y="17"/>
                        </a:lnTo>
                        <a:lnTo>
                          <a:pt x="733" y="16"/>
                        </a:lnTo>
                        <a:lnTo>
                          <a:pt x="743" y="16"/>
                        </a:lnTo>
                        <a:lnTo>
                          <a:pt x="751" y="16"/>
                        </a:lnTo>
                        <a:lnTo>
                          <a:pt x="762" y="16"/>
                        </a:lnTo>
                        <a:lnTo>
                          <a:pt x="770" y="16"/>
                        </a:lnTo>
                        <a:lnTo>
                          <a:pt x="779" y="16"/>
                        </a:lnTo>
                        <a:lnTo>
                          <a:pt x="789" y="15"/>
                        </a:lnTo>
                        <a:lnTo>
                          <a:pt x="798" y="15"/>
                        </a:lnTo>
                        <a:lnTo>
                          <a:pt x="807" y="15"/>
                        </a:lnTo>
                        <a:lnTo>
                          <a:pt x="817" y="14"/>
                        </a:lnTo>
                        <a:lnTo>
                          <a:pt x="824" y="14"/>
                        </a:lnTo>
                        <a:lnTo>
                          <a:pt x="835" y="14"/>
                        </a:lnTo>
                        <a:lnTo>
                          <a:pt x="843" y="13"/>
                        </a:lnTo>
                        <a:lnTo>
                          <a:pt x="853" y="13"/>
                        </a:lnTo>
                        <a:lnTo>
                          <a:pt x="862" y="13"/>
                        </a:lnTo>
                        <a:lnTo>
                          <a:pt x="872" y="13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50" name="Freeform 116">
                    <a:extLst>
                      <a:ext uri="{FF2B5EF4-FFF2-40B4-BE49-F238E27FC236}">
                        <a16:creationId xmlns:a16="http://schemas.microsoft.com/office/drawing/2014/main" id="{30BDB11E-9C2B-FC40-BDBF-C5E3178043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5" y="1536"/>
                    <a:ext cx="315" cy="39"/>
                  </a:xfrm>
                  <a:custGeom>
                    <a:avLst/>
                    <a:gdLst>
                      <a:gd name="T0" fmla="*/ 0 w 943"/>
                      <a:gd name="T1" fmla="*/ 0 h 116"/>
                      <a:gd name="T2" fmla="*/ 0 w 943"/>
                      <a:gd name="T3" fmla="*/ 0 h 116"/>
                      <a:gd name="T4" fmla="*/ 0 w 943"/>
                      <a:gd name="T5" fmla="*/ 0 h 116"/>
                      <a:gd name="T6" fmla="*/ 0 w 943"/>
                      <a:gd name="T7" fmla="*/ 0 h 116"/>
                      <a:gd name="T8" fmla="*/ 0 w 943"/>
                      <a:gd name="T9" fmla="*/ 0 h 116"/>
                      <a:gd name="T10" fmla="*/ 0 w 943"/>
                      <a:gd name="T11" fmla="*/ 0 h 116"/>
                      <a:gd name="T12" fmla="*/ 0 w 943"/>
                      <a:gd name="T13" fmla="*/ 0 h 116"/>
                      <a:gd name="T14" fmla="*/ 0 w 943"/>
                      <a:gd name="T15" fmla="*/ 0 h 116"/>
                      <a:gd name="T16" fmla="*/ 0 w 943"/>
                      <a:gd name="T17" fmla="*/ 0 h 116"/>
                      <a:gd name="T18" fmla="*/ 0 w 943"/>
                      <a:gd name="T19" fmla="*/ 0 h 116"/>
                      <a:gd name="T20" fmla="*/ 0 w 943"/>
                      <a:gd name="T21" fmla="*/ 0 h 116"/>
                      <a:gd name="T22" fmla="*/ 0 w 943"/>
                      <a:gd name="T23" fmla="*/ 0 h 116"/>
                      <a:gd name="T24" fmla="*/ 0 w 943"/>
                      <a:gd name="T25" fmla="*/ 0 h 116"/>
                      <a:gd name="T26" fmla="*/ 0 w 943"/>
                      <a:gd name="T27" fmla="*/ 0 h 116"/>
                      <a:gd name="T28" fmla="*/ 0 w 943"/>
                      <a:gd name="T29" fmla="*/ 0 h 116"/>
                      <a:gd name="T30" fmla="*/ 0 w 943"/>
                      <a:gd name="T31" fmla="*/ 0 h 116"/>
                      <a:gd name="T32" fmla="*/ 0 w 943"/>
                      <a:gd name="T33" fmla="*/ 0 h 116"/>
                      <a:gd name="T34" fmla="*/ 0 w 943"/>
                      <a:gd name="T35" fmla="*/ 0 h 116"/>
                      <a:gd name="T36" fmla="*/ 0 w 943"/>
                      <a:gd name="T37" fmla="*/ 0 h 116"/>
                      <a:gd name="T38" fmla="*/ 0 w 943"/>
                      <a:gd name="T39" fmla="*/ 0 h 116"/>
                      <a:gd name="T40" fmla="*/ 0 w 943"/>
                      <a:gd name="T41" fmla="*/ 0 h 116"/>
                      <a:gd name="T42" fmla="*/ 0 w 943"/>
                      <a:gd name="T43" fmla="*/ 0 h 116"/>
                      <a:gd name="T44" fmla="*/ 0 w 943"/>
                      <a:gd name="T45" fmla="*/ 0 h 116"/>
                      <a:gd name="T46" fmla="*/ 0 w 943"/>
                      <a:gd name="T47" fmla="*/ 0 h 116"/>
                      <a:gd name="T48" fmla="*/ 0 w 943"/>
                      <a:gd name="T49" fmla="*/ 0 h 116"/>
                      <a:gd name="T50" fmla="*/ 0 w 943"/>
                      <a:gd name="T51" fmla="*/ 0 h 116"/>
                      <a:gd name="T52" fmla="*/ 0 w 943"/>
                      <a:gd name="T53" fmla="*/ 0 h 116"/>
                      <a:gd name="T54" fmla="*/ 0 w 943"/>
                      <a:gd name="T55" fmla="*/ 0 h 116"/>
                      <a:gd name="T56" fmla="*/ 0 w 943"/>
                      <a:gd name="T57" fmla="*/ 0 h 116"/>
                      <a:gd name="T58" fmla="*/ 0 w 943"/>
                      <a:gd name="T59" fmla="*/ 0 h 116"/>
                      <a:gd name="T60" fmla="*/ 0 w 943"/>
                      <a:gd name="T61" fmla="*/ 0 h 116"/>
                      <a:gd name="T62" fmla="*/ 0 w 943"/>
                      <a:gd name="T63" fmla="*/ 0 h 116"/>
                      <a:gd name="T64" fmla="*/ 0 w 943"/>
                      <a:gd name="T65" fmla="*/ 0 h 116"/>
                      <a:gd name="T66" fmla="*/ 0 w 943"/>
                      <a:gd name="T67" fmla="*/ 0 h 116"/>
                      <a:gd name="T68" fmla="*/ 0 w 943"/>
                      <a:gd name="T69" fmla="*/ 0 h 116"/>
                      <a:gd name="T70" fmla="*/ 0 w 943"/>
                      <a:gd name="T71" fmla="*/ 0 h 116"/>
                      <a:gd name="T72" fmla="*/ 0 w 943"/>
                      <a:gd name="T73" fmla="*/ 0 h 116"/>
                      <a:gd name="T74" fmla="*/ 0 w 943"/>
                      <a:gd name="T75" fmla="*/ 0 h 116"/>
                      <a:gd name="T76" fmla="*/ 0 w 943"/>
                      <a:gd name="T77" fmla="*/ 0 h 116"/>
                      <a:gd name="T78" fmla="*/ 0 w 943"/>
                      <a:gd name="T79" fmla="*/ 0 h 116"/>
                      <a:gd name="T80" fmla="*/ 0 w 943"/>
                      <a:gd name="T81" fmla="*/ 0 h 116"/>
                      <a:gd name="T82" fmla="*/ 0 w 943"/>
                      <a:gd name="T83" fmla="*/ 0 h 116"/>
                      <a:gd name="T84" fmla="*/ 0 w 943"/>
                      <a:gd name="T85" fmla="*/ 0 h 116"/>
                      <a:gd name="T86" fmla="*/ 0 w 943"/>
                      <a:gd name="T87" fmla="*/ 0 h 116"/>
                      <a:gd name="T88" fmla="*/ 0 w 943"/>
                      <a:gd name="T89" fmla="*/ 0 h 116"/>
                      <a:gd name="T90" fmla="*/ 0 w 943"/>
                      <a:gd name="T91" fmla="*/ 0 h 116"/>
                      <a:gd name="T92" fmla="*/ 0 w 943"/>
                      <a:gd name="T93" fmla="*/ 0 h 116"/>
                      <a:gd name="T94" fmla="*/ 0 w 943"/>
                      <a:gd name="T95" fmla="*/ 0 h 116"/>
                      <a:gd name="T96" fmla="*/ 0 w 943"/>
                      <a:gd name="T97" fmla="*/ 0 h 116"/>
                      <a:gd name="T98" fmla="*/ 0 w 943"/>
                      <a:gd name="T99" fmla="*/ 0 h 116"/>
                      <a:gd name="T100" fmla="*/ 0 w 943"/>
                      <a:gd name="T101" fmla="*/ 0 h 116"/>
                      <a:gd name="T102" fmla="*/ 0 w 943"/>
                      <a:gd name="T103" fmla="*/ 0 h 116"/>
                      <a:gd name="T104" fmla="*/ 0 w 943"/>
                      <a:gd name="T105" fmla="*/ 0 h 116"/>
                      <a:gd name="T106" fmla="*/ 0 w 943"/>
                      <a:gd name="T107" fmla="*/ 0 h 116"/>
                      <a:gd name="T108" fmla="*/ 0 w 943"/>
                      <a:gd name="T109" fmla="*/ 0 h 116"/>
                      <a:gd name="T110" fmla="*/ 0 w 943"/>
                      <a:gd name="T111" fmla="*/ 0 h 11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943"/>
                      <a:gd name="T169" fmla="*/ 0 h 116"/>
                      <a:gd name="T170" fmla="*/ 943 w 943"/>
                      <a:gd name="T171" fmla="*/ 116 h 116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943" h="116">
                        <a:moveTo>
                          <a:pt x="435" y="0"/>
                        </a:moveTo>
                        <a:lnTo>
                          <a:pt x="442" y="0"/>
                        </a:lnTo>
                        <a:lnTo>
                          <a:pt x="450" y="1"/>
                        </a:lnTo>
                        <a:lnTo>
                          <a:pt x="458" y="1"/>
                        </a:lnTo>
                        <a:lnTo>
                          <a:pt x="465" y="1"/>
                        </a:lnTo>
                        <a:lnTo>
                          <a:pt x="472" y="1"/>
                        </a:lnTo>
                        <a:lnTo>
                          <a:pt x="480" y="1"/>
                        </a:lnTo>
                        <a:lnTo>
                          <a:pt x="488" y="1"/>
                        </a:lnTo>
                        <a:lnTo>
                          <a:pt x="496" y="2"/>
                        </a:lnTo>
                        <a:lnTo>
                          <a:pt x="503" y="2"/>
                        </a:lnTo>
                        <a:lnTo>
                          <a:pt x="510" y="2"/>
                        </a:lnTo>
                        <a:lnTo>
                          <a:pt x="518" y="2"/>
                        </a:lnTo>
                        <a:lnTo>
                          <a:pt x="525" y="4"/>
                        </a:lnTo>
                        <a:lnTo>
                          <a:pt x="533" y="4"/>
                        </a:lnTo>
                        <a:lnTo>
                          <a:pt x="540" y="5"/>
                        </a:lnTo>
                        <a:lnTo>
                          <a:pt x="548" y="5"/>
                        </a:lnTo>
                        <a:lnTo>
                          <a:pt x="555" y="5"/>
                        </a:lnTo>
                        <a:lnTo>
                          <a:pt x="562" y="5"/>
                        </a:lnTo>
                        <a:lnTo>
                          <a:pt x="571" y="5"/>
                        </a:lnTo>
                        <a:lnTo>
                          <a:pt x="578" y="5"/>
                        </a:lnTo>
                        <a:lnTo>
                          <a:pt x="586" y="5"/>
                        </a:lnTo>
                        <a:lnTo>
                          <a:pt x="593" y="5"/>
                        </a:lnTo>
                        <a:lnTo>
                          <a:pt x="600" y="6"/>
                        </a:lnTo>
                        <a:lnTo>
                          <a:pt x="609" y="6"/>
                        </a:lnTo>
                        <a:lnTo>
                          <a:pt x="616" y="7"/>
                        </a:lnTo>
                        <a:lnTo>
                          <a:pt x="623" y="7"/>
                        </a:lnTo>
                        <a:lnTo>
                          <a:pt x="630" y="7"/>
                        </a:lnTo>
                        <a:lnTo>
                          <a:pt x="638" y="7"/>
                        </a:lnTo>
                        <a:lnTo>
                          <a:pt x="645" y="7"/>
                        </a:lnTo>
                        <a:lnTo>
                          <a:pt x="652" y="7"/>
                        </a:lnTo>
                        <a:lnTo>
                          <a:pt x="661" y="8"/>
                        </a:lnTo>
                        <a:lnTo>
                          <a:pt x="668" y="9"/>
                        </a:lnTo>
                        <a:lnTo>
                          <a:pt x="676" y="9"/>
                        </a:lnTo>
                        <a:lnTo>
                          <a:pt x="683" y="9"/>
                        </a:lnTo>
                        <a:lnTo>
                          <a:pt x="690" y="9"/>
                        </a:lnTo>
                        <a:lnTo>
                          <a:pt x="699" y="9"/>
                        </a:lnTo>
                        <a:lnTo>
                          <a:pt x="706" y="11"/>
                        </a:lnTo>
                        <a:lnTo>
                          <a:pt x="713" y="11"/>
                        </a:lnTo>
                        <a:lnTo>
                          <a:pt x="720" y="12"/>
                        </a:lnTo>
                        <a:lnTo>
                          <a:pt x="728" y="12"/>
                        </a:lnTo>
                        <a:lnTo>
                          <a:pt x="735" y="12"/>
                        </a:lnTo>
                        <a:lnTo>
                          <a:pt x="743" y="12"/>
                        </a:lnTo>
                        <a:lnTo>
                          <a:pt x="750" y="13"/>
                        </a:lnTo>
                        <a:lnTo>
                          <a:pt x="757" y="14"/>
                        </a:lnTo>
                        <a:lnTo>
                          <a:pt x="765" y="14"/>
                        </a:lnTo>
                        <a:lnTo>
                          <a:pt x="772" y="15"/>
                        </a:lnTo>
                        <a:lnTo>
                          <a:pt x="779" y="17"/>
                        </a:lnTo>
                        <a:lnTo>
                          <a:pt x="787" y="17"/>
                        </a:lnTo>
                        <a:lnTo>
                          <a:pt x="795" y="18"/>
                        </a:lnTo>
                        <a:lnTo>
                          <a:pt x="802" y="18"/>
                        </a:lnTo>
                        <a:lnTo>
                          <a:pt x="809" y="19"/>
                        </a:lnTo>
                        <a:lnTo>
                          <a:pt x="816" y="19"/>
                        </a:lnTo>
                        <a:lnTo>
                          <a:pt x="824" y="20"/>
                        </a:lnTo>
                        <a:lnTo>
                          <a:pt x="832" y="23"/>
                        </a:lnTo>
                        <a:lnTo>
                          <a:pt x="839" y="23"/>
                        </a:lnTo>
                        <a:lnTo>
                          <a:pt x="846" y="24"/>
                        </a:lnTo>
                        <a:lnTo>
                          <a:pt x="853" y="25"/>
                        </a:lnTo>
                        <a:lnTo>
                          <a:pt x="860" y="26"/>
                        </a:lnTo>
                        <a:lnTo>
                          <a:pt x="867" y="27"/>
                        </a:lnTo>
                        <a:lnTo>
                          <a:pt x="876" y="28"/>
                        </a:lnTo>
                        <a:lnTo>
                          <a:pt x="883" y="30"/>
                        </a:lnTo>
                        <a:lnTo>
                          <a:pt x="890" y="31"/>
                        </a:lnTo>
                        <a:lnTo>
                          <a:pt x="897" y="32"/>
                        </a:lnTo>
                        <a:lnTo>
                          <a:pt x="904" y="34"/>
                        </a:lnTo>
                        <a:lnTo>
                          <a:pt x="912" y="36"/>
                        </a:lnTo>
                        <a:lnTo>
                          <a:pt x="916" y="39"/>
                        </a:lnTo>
                        <a:lnTo>
                          <a:pt x="919" y="44"/>
                        </a:lnTo>
                        <a:lnTo>
                          <a:pt x="923" y="49"/>
                        </a:lnTo>
                        <a:lnTo>
                          <a:pt x="928" y="52"/>
                        </a:lnTo>
                        <a:lnTo>
                          <a:pt x="931" y="57"/>
                        </a:lnTo>
                        <a:lnTo>
                          <a:pt x="934" y="62"/>
                        </a:lnTo>
                        <a:lnTo>
                          <a:pt x="938" y="65"/>
                        </a:lnTo>
                        <a:lnTo>
                          <a:pt x="943" y="70"/>
                        </a:lnTo>
                        <a:lnTo>
                          <a:pt x="940" y="75"/>
                        </a:lnTo>
                        <a:lnTo>
                          <a:pt x="936" y="78"/>
                        </a:lnTo>
                        <a:lnTo>
                          <a:pt x="934" y="83"/>
                        </a:lnTo>
                        <a:lnTo>
                          <a:pt x="931" y="88"/>
                        </a:lnTo>
                        <a:lnTo>
                          <a:pt x="929" y="91"/>
                        </a:lnTo>
                        <a:lnTo>
                          <a:pt x="927" y="95"/>
                        </a:lnTo>
                        <a:lnTo>
                          <a:pt x="925" y="101"/>
                        </a:lnTo>
                        <a:lnTo>
                          <a:pt x="923" y="106"/>
                        </a:lnTo>
                        <a:lnTo>
                          <a:pt x="918" y="106"/>
                        </a:lnTo>
                        <a:lnTo>
                          <a:pt x="915" y="106"/>
                        </a:lnTo>
                        <a:lnTo>
                          <a:pt x="911" y="106"/>
                        </a:lnTo>
                        <a:lnTo>
                          <a:pt x="906" y="106"/>
                        </a:lnTo>
                        <a:lnTo>
                          <a:pt x="902" y="106"/>
                        </a:lnTo>
                        <a:lnTo>
                          <a:pt x="898" y="106"/>
                        </a:lnTo>
                        <a:lnTo>
                          <a:pt x="893" y="106"/>
                        </a:lnTo>
                        <a:lnTo>
                          <a:pt x="889" y="106"/>
                        </a:lnTo>
                        <a:lnTo>
                          <a:pt x="885" y="106"/>
                        </a:lnTo>
                        <a:lnTo>
                          <a:pt x="880" y="106"/>
                        </a:lnTo>
                        <a:lnTo>
                          <a:pt x="876" y="106"/>
                        </a:lnTo>
                        <a:lnTo>
                          <a:pt x="872" y="106"/>
                        </a:lnTo>
                        <a:lnTo>
                          <a:pt x="867" y="106"/>
                        </a:lnTo>
                        <a:lnTo>
                          <a:pt x="864" y="106"/>
                        </a:lnTo>
                        <a:lnTo>
                          <a:pt x="859" y="106"/>
                        </a:lnTo>
                        <a:lnTo>
                          <a:pt x="855" y="106"/>
                        </a:lnTo>
                        <a:lnTo>
                          <a:pt x="851" y="104"/>
                        </a:lnTo>
                        <a:lnTo>
                          <a:pt x="847" y="104"/>
                        </a:lnTo>
                        <a:lnTo>
                          <a:pt x="842" y="103"/>
                        </a:lnTo>
                        <a:lnTo>
                          <a:pt x="838" y="103"/>
                        </a:lnTo>
                        <a:lnTo>
                          <a:pt x="834" y="103"/>
                        </a:lnTo>
                        <a:lnTo>
                          <a:pt x="829" y="102"/>
                        </a:lnTo>
                        <a:lnTo>
                          <a:pt x="826" y="102"/>
                        </a:lnTo>
                        <a:lnTo>
                          <a:pt x="822" y="102"/>
                        </a:lnTo>
                        <a:lnTo>
                          <a:pt x="817" y="101"/>
                        </a:lnTo>
                        <a:lnTo>
                          <a:pt x="814" y="101"/>
                        </a:lnTo>
                        <a:lnTo>
                          <a:pt x="809" y="100"/>
                        </a:lnTo>
                        <a:lnTo>
                          <a:pt x="806" y="100"/>
                        </a:lnTo>
                        <a:lnTo>
                          <a:pt x="801" y="100"/>
                        </a:lnTo>
                        <a:lnTo>
                          <a:pt x="797" y="99"/>
                        </a:lnTo>
                        <a:lnTo>
                          <a:pt x="792" y="99"/>
                        </a:lnTo>
                        <a:lnTo>
                          <a:pt x="789" y="99"/>
                        </a:lnTo>
                        <a:lnTo>
                          <a:pt x="784" y="97"/>
                        </a:lnTo>
                        <a:lnTo>
                          <a:pt x="781" y="97"/>
                        </a:lnTo>
                        <a:lnTo>
                          <a:pt x="776" y="96"/>
                        </a:lnTo>
                        <a:lnTo>
                          <a:pt x="772" y="95"/>
                        </a:lnTo>
                        <a:lnTo>
                          <a:pt x="768" y="95"/>
                        </a:lnTo>
                        <a:lnTo>
                          <a:pt x="764" y="95"/>
                        </a:lnTo>
                        <a:lnTo>
                          <a:pt x="759" y="94"/>
                        </a:lnTo>
                        <a:lnTo>
                          <a:pt x="756" y="94"/>
                        </a:lnTo>
                        <a:lnTo>
                          <a:pt x="751" y="93"/>
                        </a:lnTo>
                        <a:lnTo>
                          <a:pt x="746" y="93"/>
                        </a:lnTo>
                        <a:lnTo>
                          <a:pt x="743" y="93"/>
                        </a:lnTo>
                        <a:lnTo>
                          <a:pt x="739" y="93"/>
                        </a:lnTo>
                        <a:lnTo>
                          <a:pt x="734" y="91"/>
                        </a:lnTo>
                        <a:lnTo>
                          <a:pt x="731" y="91"/>
                        </a:lnTo>
                        <a:lnTo>
                          <a:pt x="726" y="91"/>
                        </a:lnTo>
                        <a:lnTo>
                          <a:pt x="722" y="91"/>
                        </a:lnTo>
                        <a:lnTo>
                          <a:pt x="719" y="90"/>
                        </a:lnTo>
                        <a:lnTo>
                          <a:pt x="713" y="90"/>
                        </a:lnTo>
                        <a:lnTo>
                          <a:pt x="709" y="90"/>
                        </a:lnTo>
                        <a:lnTo>
                          <a:pt x="706" y="90"/>
                        </a:lnTo>
                        <a:lnTo>
                          <a:pt x="701" y="89"/>
                        </a:lnTo>
                        <a:lnTo>
                          <a:pt x="696" y="89"/>
                        </a:lnTo>
                        <a:lnTo>
                          <a:pt x="693" y="89"/>
                        </a:lnTo>
                        <a:lnTo>
                          <a:pt x="688" y="89"/>
                        </a:lnTo>
                        <a:lnTo>
                          <a:pt x="684" y="89"/>
                        </a:lnTo>
                        <a:lnTo>
                          <a:pt x="680" y="89"/>
                        </a:lnTo>
                        <a:lnTo>
                          <a:pt x="675" y="89"/>
                        </a:lnTo>
                        <a:lnTo>
                          <a:pt x="671" y="89"/>
                        </a:lnTo>
                        <a:lnTo>
                          <a:pt x="667" y="89"/>
                        </a:lnTo>
                        <a:lnTo>
                          <a:pt x="663" y="89"/>
                        </a:lnTo>
                        <a:lnTo>
                          <a:pt x="658" y="89"/>
                        </a:lnTo>
                        <a:lnTo>
                          <a:pt x="655" y="90"/>
                        </a:lnTo>
                        <a:lnTo>
                          <a:pt x="650" y="89"/>
                        </a:lnTo>
                        <a:lnTo>
                          <a:pt x="645" y="88"/>
                        </a:lnTo>
                        <a:lnTo>
                          <a:pt x="641" y="88"/>
                        </a:lnTo>
                        <a:lnTo>
                          <a:pt x="636" y="88"/>
                        </a:lnTo>
                        <a:lnTo>
                          <a:pt x="632" y="87"/>
                        </a:lnTo>
                        <a:lnTo>
                          <a:pt x="628" y="87"/>
                        </a:lnTo>
                        <a:lnTo>
                          <a:pt x="623" y="85"/>
                        </a:lnTo>
                        <a:lnTo>
                          <a:pt x="619" y="85"/>
                        </a:lnTo>
                        <a:lnTo>
                          <a:pt x="614" y="85"/>
                        </a:lnTo>
                        <a:lnTo>
                          <a:pt x="610" y="84"/>
                        </a:lnTo>
                        <a:lnTo>
                          <a:pt x="605" y="84"/>
                        </a:lnTo>
                        <a:lnTo>
                          <a:pt x="600" y="84"/>
                        </a:lnTo>
                        <a:lnTo>
                          <a:pt x="595" y="83"/>
                        </a:lnTo>
                        <a:lnTo>
                          <a:pt x="592" y="83"/>
                        </a:lnTo>
                        <a:lnTo>
                          <a:pt x="587" y="83"/>
                        </a:lnTo>
                        <a:lnTo>
                          <a:pt x="582" y="83"/>
                        </a:lnTo>
                        <a:lnTo>
                          <a:pt x="578" y="82"/>
                        </a:lnTo>
                        <a:lnTo>
                          <a:pt x="573" y="82"/>
                        </a:lnTo>
                        <a:lnTo>
                          <a:pt x="568" y="81"/>
                        </a:lnTo>
                        <a:lnTo>
                          <a:pt x="563" y="81"/>
                        </a:lnTo>
                        <a:lnTo>
                          <a:pt x="559" y="81"/>
                        </a:lnTo>
                        <a:lnTo>
                          <a:pt x="554" y="81"/>
                        </a:lnTo>
                        <a:lnTo>
                          <a:pt x="549" y="81"/>
                        </a:lnTo>
                        <a:lnTo>
                          <a:pt x="544" y="81"/>
                        </a:lnTo>
                        <a:lnTo>
                          <a:pt x="540" y="81"/>
                        </a:lnTo>
                        <a:lnTo>
                          <a:pt x="536" y="81"/>
                        </a:lnTo>
                        <a:lnTo>
                          <a:pt x="531" y="81"/>
                        </a:lnTo>
                        <a:lnTo>
                          <a:pt x="525" y="81"/>
                        </a:lnTo>
                        <a:lnTo>
                          <a:pt x="521" y="81"/>
                        </a:lnTo>
                        <a:lnTo>
                          <a:pt x="516" y="81"/>
                        </a:lnTo>
                        <a:lnTo>
                          <a:pt x="512" y="81"/>
                        </a:lnTo>
                        <a:lnTo>
                          <a:pt x="508" y="82"/>
                        </a:lnTo>
                        <a:lnTo>
                          <a:pt x="501" y="81"/>
                        </a:lnTo>
                        <a:lnTo>
                          <a:pt x="493" y="81"/>
                        </a:lnTo>
                        <a:lnTo>
                          <a:pt x="485" y="81"/>
                        </a:lnTo>
                        <a:lnTo>
                          <a:pt x="479" y="81"/>
                        </a:lnTo>
                        <a:lnTo>
                          <a:pt x="472" y="80"/>
                        </a:lnTo>
                        <a:lnTo>
                          <a:pt x="465" y="80"/>
                        </a:lnTo>
                        <a:lnTo>
                          <a:pt x="458" y="80"/>
                        </a:lnTo>
                        <a:lnTo>
                          <a:pt x="451" y="80"/>
                        </a:lnTo>
                        <a:lnTo>
                          <a:pt x="444" y="78"/>
                        </a:lnTo>
                        <a:lnTo>
                          <a:pt x="438" y="78"/>
                        </a:lnTo>
                        <a:lnTo>
                          <a:pt x="429" y="78"/>
                        </a:lnTo>
                        <a:lnTo>
                          <a:pt x="422" y="78"/>
                        </a:lnTo>
                        <a:lnTo>
                          <a:pt x="415" y="78"/>
                        </a:lnTo>
                        <a:lnTo>
                          <a:pt x="409" y="78"/>
                        </a:lnTo>
                        <a:lnTo>
                          <a:pt x="402" y="78"/>
                        </a:lnTo>
                        <a:lnTo>
                          <a:pt x="395" y="78"/>
                        </a:lnTo>
                        <a:lnTo>
                          <a:pt x="387" y="78"/>
                        </a:lnTo>
                        <a:lnTo>
                          <a:pt x="381" y="78"/>
                        </a:lnTo>
                        <a:lnTo>
                          <a:pt x="374" y="78"/>
                        </a:lnTo>
                        <a:lnTo>
                          <a:pt x="366" y="78"/>
                        </a:lnTo>
                        <a:lnTo>
                          <a:pt x="359" y="78"/>
                        </a:lnTo>
                        <a:lnTo>
                          <a:pt x="352" y="78"/>
                        </a:lnTo>
                        <a:lnTo>
                          <a:pt x="345" y="80"/>
                        </a:lnTo>
                        <a:lnTo>
                          <a:pt x="339" y="80"/>
                        </a:lnTo>
                        <a:lnTo>
                          <a:pt x="331" y="80"/>
                        </a:lnTo>
                        <a:lnTo>
                          <a:pt x="325" y="80"/>
                        </a:lnTo>
                        <a:lnTo>
                          <a:pt x="318" y="81"/>
                        </a:lnTo>
                        <a:lnTo>
                          <a:pt x="311" y="81"/>
                        </a:lnTo>
                        <a:lnTo>
                          <a:pt x="304" y="81"/>
                        </a:lnTo>
                        <a:lnTo>
                          <a:pt x="298" y="82"/>
                        </a:lnTo>
                        <a:lnTo>
                          <a:pt x="291" y="82"/>
                        </a:lnTo>
                        <a:lnTo>
                          <a:pt x="283" y="83"/>
                        </a:lnTo>
                        <a:lnTo>
                          <a:pt x="276" y="83"/>
                        </a:lnTo>
                        <a:lnTo>
                          <a:pt x="269" y="83"/>
                        </a:lnTo>
                        <a:lnTo>
                          <a:pt x="263" y="84"/>
                        </a:lnTo>
                        <a:lnTo>
                          <a:pt x="256" y="84"/>
                        </a:lnTo>
                        <a:lnTo>
                          <a:pt x="249" y="85"/>
                        </a:lnTo>
                        <a:lnTo>
                          <a:pt x="242" y="85"/>
                        </a:lnTo>
                        <a:lnTo>
                          <a:pt x="235" y="87"/>
                        </a:lnTo>
                        <a:lnTo>
                          <a:pt x="229" y="88"/>
                        </a:lnTo>
                        <a:lnTo>
                          <a:pt x="222" y="88"/>
                        </a:lnTo>
                        <a:lnTo>
                          <a:pt x="215" y="89"/>
                        </a:lnTo>
                        <a:lnTo>
                          <a:pt x="208" y="90"/>
                        </a:lnTo>
                        <a:lnTo>
                          <a:pt x="202" y="90"/>
                        </a:lnTo>
                        <a:lnTo>
                          <a:pt x="194" y="91"/>
                        </a:lnTo>
                        <a:lnTo>
                          <a:pt x="187" y="93"/>
                        </a:lnTo>
                        <a:lnTo>
                          <a:pt x="181" y="94"/>
                        </a:lnTo>
                        <a:lnTo>
                          <a:pt x="174" y="95"/>
                        </a:lnTo>
                        <a:lnTo>
                          <a:pt x="167" y="95"/>
                        </a:lnTo>
                        <a:lnTo>
                          <a:pt x="161" y="96"/>
                        </a:lnTo>
                        <a:lnTo>
                          <a:pt x="154" y="97"/>
                        </a:lnTo>
                        <a:lnTo>
                          <a:pt x="147" y="99"/>
                        </a:lnTo>
                        <a:lnTo>
                          <a:pt x="141" y="100"/>
                        </a:lnTo>
                        <a:lnTo>
                          <a:pt x="134" y="101"/>
                        </a:lnTo>
                        <a:lnTo>
                          <a:pt x="127" y="103"/>
                        </a:lnTo>
                        <a:lnTo>
                          <a:pt x="121" y="104"/>
                        </a:lnTo>
                        <a:lnTo>
                          <a:pt x="114" y="106"/>
                        </a:lnTo>
                        <a:lnTo>
                          <a:pt x="108" y="107"/>
                        </a:lnTo>
                        <a:lnTo>
                          <a:pt x="101" y="108"/>
                        </a:lnTo>
                        <a:lnTo>
                          <a:pt x="95" y="110"/>
                        </a:lnTo>
                        <a:lnTo>
                          <a:pt x="88" y="112"/>
                        </a:lnTo>
                        <a:lnTo>
                          <a:pt x="82" y="113"/>
                        </a:lnTo>
                        <a:lnTo>
                          <a:pt x="76" y="115"/>
                        </a:lnTo>
                        <a:lnTo>
                          <a:pt x="69" y="116"/>
                        </a:lnTo>
                        <a:lnTo>
                          <a:pt x="65" y="115"/>
                        </a:lnTo>
                        <a:lnTo>
                          <a:pt x="62" y="115"/>
                        </a:lnTo>
                        <a:lnTo>
                          <a:pt x="58" y="114"/>
                        </a:lnTo>
                        <a:lnTo>
                          <a:pt x="56" y="114"/>
                        </a:lnTo>
                        <a:lnTo>
                          <a:pt x="52" y="113"/>
                        </a:lnTo>
                        <a:lnTo>
                          <a:pt x="49" y="113"/>
                        </a:lnTo>
                        <a:lnTo>
                          <a:pt x="45" y="113"/>
                        </a:lnTo>
                        <a:lnTo>
                          <a:pt x="43" y="113"/>
                        </a:lnTo>
                        <a:lnTo>
                          <a:pt x="39" y="113"/>
                        </a:lnTo>
                        <a:lnTo>
                          <a:pt x="37" y="113"/>
                        </a:lnTo>
                        <a:lnTo>
                          <a:pt x="33" y="113"/>
                        </a:lnTo>
                        <a:lnTo>
                          <a:pt x="31" y="113"/>
                        </a:lnTo>
                        <a:lnTo>
                          <a:pt x="27" y="113"/>
                        </a:lnTo>
                        <a:lnTo>
                          <a:pt x="25" y="113"/>
                        </a:lnTo>
                        <a:lnTo>
                          <a:pt x="22" y="113"/>
                        </a:lnTo>
                        <a:lnTo>
                          <a:pt x="19" y="113"/>
                        </a:lnTo>
                        <a:lnTo>
                          <a:pt x="18" y="109"/>
                        </a:lnTo>
                        <a:lnTo>
                          <a:pt x="16" y="107"/>
                        </a:lnTo>
                        <a:lnTo>
                          <a:pt x="15" y="103"/>
                        </a:lnTo>
                        <a:lnTo>
                          <a:pt x="14" y="101"/>
                        </a:lnTo>
                        <a:lnTo>
                          <a:pt x="12" y="95"/>
                        </a:lnTo>
                        <a:lnTo>
                          <a:pt x="9" y="91"/>
                        </a:lnTo>
                        <a:lnTo>
                          <a:pt x="7" y="87"/>
                        </a:lnTo>
                        <a:lnTo>
                          <a:pt x="5" y="83"/>
                        </a:lnTo>
                        <a:lnTo>
                          <a:pt x="2" y="78"/>
                        </a:lnTo>
                        <a:lnTo>
                          <a:pt x="0" y="75"/>
                        </a:lnTo>
                        <a:lnTo>
                          <a:pt x="2" y="70"/>
                        </a:lnTo>
                        <a:lnTo>
                          <a:pt x="6" y="68"/>
                        </a:lnTo>
                        <a:lnTo>
                          <a:pt x="8" y="64"/>
                        </a:lnTo>
                        <a:lnTo>
                          <a:pt x="12" y="61"/>
                        </a:lnTo>
                        <a:lnTo>
                          <a:pt x="14" y="58"/>
                        </a:lnTo>
                        <a:lnTo>
                          <a:pt x="18" y="55"/>
                        </a:lnTo>
                        <a:lnTo>
                          <a:pt x="21" y="52"/>
                        </a:lnTo>
                        <a:lnTo>
                          <a:pt x="25" y="51"/>
                        </a:lnTo>
                        <a:lnTo>
                          <a:pt x="27" y="49"/>
                        </a:lnTo>
                        <a:lnTo>
                          <a:pt x="31" y="46"/>
                        </a:lnTo>
                        <a:lnTo>
                          <a:pt x="34" y="44"/>
                        </a:lnTo>
                        <a:lnTo>
                          <a:pt x="38" y="43"/>
                        </a:lnTo>
                        <a:lnTo>
                          <a:pt x="41" y="40"/>
                        </a:lnTo>
                        <a:lnTo>
                          <a:pt x="45" y="39"/>
                        </a:lnTo>
                        <a:lnTo>
                          <a:pt x="49" y="38"/>
                        </a:lnTo>
                        <a:lnTo>
                          <a:pt x="53" y="37"/>
                        </a:lnTo>
                        <a:lnTo>
                          <a:pt x="56" y="34"/>
                        </a:lnTo>
                        <a:lnTo>
                          <a:pt x="60" y="33"/>
                        </a:lnTo>
                        <a:lnTo>
                          <a:pt x="64" y="32"/>
                        </a:lnTo>
                        <a:lnTo>
                          <a:pt x="67" y="31"/>
                        </a:lnTo>
                        <a:lnTo>
                          <a:pt x="71" y="30"/>
                        </a:lnTo>
                        <a:lnTo>
                          <a:pt x="76" y="30"/>
                        </a:lnTo>
                        <a:lnTo>
                          <a:pt x="79" y="28"/>
                        </a:lnTo>
                        <a:lnTo>
                          <a:pt x="83" y="27"/>
                        </a:lnTo>
                        <a:lnTo>
                          <a:pt x="88" y="27"/>
                        </a:lnTo>
                        <a:lnTo>
                          <a:pt x="91" y="26"/>
                        </a:lnTo>
                        <a:lnTo>
                          <a:pt x="95" y="25"/>
                        </a:lnTo>
                        <a:lnTo>
                          <a:pt x="98" y="25"/>
                        </a:lnTo>
                        <a:lnTo>
                          <a:pt x="103" y="25"/>
                        </a:lnTo>
                        <a:lnTo>
                          <a:pt x="107" y="25"/>
                        </a:lnTo>
                        <a:lnTo>
                          <a:pt x="111" y="24"/>
                        </a:lnTo>
                        <a:lnTo>
                          <a:pt x="116" y="24"/>
                        </a:lnTo>
                        <a:lnTo>
                          <a:pt x="120" y="23"/>
                        </a:lnTo>
                        <a:lnTo>
                          <a:pt x="123" y="23"/>
                        </a:lnTo>
                        <a:lnTo>
                          <a:pt x="127" y="23"/>
                        </a:lnTo>
                        <a:lnTo>
                          <a:pt x="132" y="23"/>
                        </a:lnTo>
                        <a:lnTo>
                          <a:pt x="135" y="23"/>
                        </a:lnTo>
                        <a:lnTo>
                          <a:pt x="140" y="21"/>
                        </a:lnTo>
                        <a:lnTo>
                          <a:pt x="143" y="21"/>
                        </a:lnTo>
                        <a:lnTo>
                          <a:pt x="148" y="21"/>
                        </a:lnTo>
                        <a:lnTo>
                          <a:pt x="152" y="20"/>
                        </a:lnTo>
                        <a:lnTo>
                          <a:pt x="156" y="20"/>
                        </a:lnTo>
                        <a:lnTo>
                          <a:pt x="161" y="20"/>
                        </a:lnTo>
                        <a:lnTo>
                          <a:pt x="165" y="20"/>
                        </a:lnTo>
                        <a:lnTo>
                          <a:pt x="170" y="19"/>
                        </a:lnTo>
                        <a:lnTo>
                          <a:pt x="173" y="19"/>
                        </a:lnTo>
                        <a:lnTo>
                          <a:pt x="177" y="19"/>
                        </a:lnTo>
                        <a:lnTo>
                          <a:pt x="181" y="19"/>
                        </a:lnTo>
                        <a:lnTo>
                          <a:pt x="186" y="19"/>
                        </a:lnTo>
                        <a:lnTo>
                          <a:pt x="190" y="19"/>
                        </a:lnTo>
                        <a:lnTo>
                          <a:pt x="194" y="18"/>
                        </a:lnTo>
                        <a:lnTo>
                          <a:pt x="198" y="18"/>
                        </a:lnTo>
                        <a:lnTo>
                          <a:pt x="202" y="17"/>
                        </a:lnTo>
                        <a:lnTo>
                          <a:pt x="206" y="17"/>
                        </a:lnTo>
                        <a:lnTo>
                          <a:pt x="210" y="15"/>
                        </a:lnTo>
                        <a:lnTo>
                          <a:pt x="215" y="15"/>
                        </a:lnTo>
                        <a:lnTo>
                          <a:pt x="218" y="14"/>
                        </a:lnTo>
                        <a:lnTo>
                          <a:pt x="222" y="14"/>
                        </a:lnTo>
                        <a:lnTo>
                          <a:pt x="225" y="13"/>
                        </a:lnTo>
                        <a:lnTo>
                          <a:pt x="230" y="12"/>
                        </a:lnTo>
                        <a:lnTo>
                          <a:pt x="234" y="12"/>
                        </a:lnTo>
                        <a:lnTo>
                          <a:pt x="237" y="11"/>
                        </a:lnTo>
                        <a:lnTo>
                          <a:pt x="242" y="9"/>
                        </a:lnTo>
                        <a:lnTo>
                          <a:pt x="245" y="9"/>
                        </a:lnTo>
                        <a:lnTo>
                          <a:pt x="249" y="7"/>
                        </a:lnTo>
                        <a:lnTo>
                          <a:pt x="251" y="7"/>
                        </a:lnTo>
                        <a:lnTo>
                          <a:pt x="255" y="7"/>
                        </a:lnTo>
                        <a:lnTo>
                          <a:pt x="257" y="7"/>
                        </a:lnTo>
                        <a:lnTo>
                          <a:pt x="260" y="7"/>
                        </a:lnTo>
                        <a:lnTo>
                          <a:pt x="263" y="6"/>
                        </a:lnTo>
                        <a:lnTo>
                          <a:pt x="266" y="6"/>
                        </a:lnTo>
                        <a:lnTo>
                          <a:pt x="269" y="6"/>
                        </a:lnTo>
                        <a:lnTo>
                          <a:pt x="272" y="5"/>
                        </a:lnTo>
                        <a:lnTo>
                          <a:pt x="275" y="5"/>
                        </a:lnTo>
                        <a:lnTo>
                          <a:pt x="278" y="5"/>
                        </a:lnTo>
                        <a:lnTo>
                          <a:pt x="281" y="5"/>
                        </a:lnTo>
                        <a:lnTo>
                          <a:pt x="283" y="5"/>
                        </a:lnTo>
                        <a:lnTo>
                          <a:pt x="287" y="5"/>
                        </a:lnTo>
                        <a:lnTo>
                          <a:pt x="289" y="5"/>
                        </a:lnTo>
                        <a:lnTo>
                          <a:pt x="293" y="5"/>
                        </a:lnTo>
                        <a:lnTo>
                          <a:pt x="295" y="5"/>
                        </a:lnTo>
                        <a:lnTo>
                          <a:pt x="298" y="5"/>
                        </a:lnTo>
                        <a:lnTo>
                          <a:pt x="301" y="5"/>
                        </a:lnTo>
                        <a:lnTo>
                          <a:pt x="304" y="5"/>
                        </a:lnTo>
                        <a:lnTo>
                          <a:pt x="307" y="5"/>
                        </a:lnTo>
                        <a:lnTo>
                          <a:pt x="311" y="5"/>
                        </a:lnTo>
                        <a:lnTo>
                          <a:pt x="313" y="5"/>
                        </a:lnTo>
                        <a:lnTo>
                          <a:pt x="315" y="5"/>
                        </a:lnTo>
                        <a:lnTo>
                          <a:pt x="319" y="5"/>
                        </a:lnTo>
                        <a:lnTo>
                          <a:pt x="321" y="5"/>
                        </a:lnTo>
                        <a:lnTo>
                          <a:pt x="325" y="5"/>
                        </a:lnTo>
                        <a:lnTo>
                          <a:pt x="329" y="5"/>
                        </a:lnTo>
                        <a:lnTo>
                          <a:pt x="331" y="5"/>
                        </a:lnTo>
                        <a:lnTo>
                          <a:pt x="333" y="5"/>
                        </a:lnTo>
                        <a:lnTo>
                          <a:pt x="337" y="5"/>
                        </a:lnTo>
                        <a:lnTo>
                          <a:pt x="340" y="6"/>
                        </a:lnTo>
                        <a:lnTo>
                          <a:pt x="343" y="5"/>
                        </a:lnTo>
                        <a:lnTo>
                          <a:pt x="346" y="5"/>
                        </a:lnTo>
                        <a:lnTo>
                          <a:pt x="349" y="5"/>
                        </a:lnTo>
                        <a:lnTo>
                          <a:pt x="351" y="5"/>
                        </a:lnTo>
                        <a:lnTo>
                          <a:pt x="355" y="5"/>
                        </a:lnTo>
                        <a:lnTo>
                          <a:pt x="357" y="5"/>
                        </a:lnTo>
                        <a:lnTo>
                          <a:pt x="361" y="5"/>
                        </a:lnTo>
                        <a:lnTo>
                          <a:pt x="364" y="5"/>
                        </a:lnTo>
                        <a:lnTo>
                          <a:pt x="366" y="5"/>
                        </a:lnTo>
                        <a:lnTo>
                          <a:pt x="369" y="5"/>
                        </a:lnTo>
                        <a:lnTo>
                          <a:pt x="371" y="5"/>
                        </a:lnTo>
                        <a:lnTo>
                          <a:pt x="376" y="5"/>
                        </a:lnTo>
                        <a:lnTo>
                          <a:pt x="378" y="5"/>
                        </a:lnTo>
                        <a:lnTo>
                          <a:pt x="382" y="5"/>
                        </a:lnTo>
                        <a:lnTo>
                          <a:pt x="384" y="5"/>
                        </a:lnTo>
                        <a:lnTo>
                          <a:pt x="387" y="5"/>
                        </a:lnTo>
                        <a:lnTo>
                          <a:pt x="390" y="5"/>
                        </a:lnTo>
                        <a:lnTo>
                          <a:pt x="394" y="5"/>
                        </a:lnTo>
                        <a:lnTo>
                          <a:pt x="396" y="5"/>
                        </a:lnTo>
                        <a:lnTo>
                          <a:pt x="400" y="5"/>
                        </a:lnTo>
                        <a:lnTo>
                          <a:pt x="402" y="5"/>
                        </a:lnTo>
                        <a:lnTo>
                          <a:pt x="404" y="5"/>
                        </a:lnTo>
                        <a:lnTo>
                          <a:pt x="407" y="4"/>
                        </a:lnTo>
                        <a:lnTo>
                          <a:pt x="410" y="4"/>
                        </a:lnTo>
                        <a:lnTo>
                          <a:pt x="414" y="2"/>
                        </a:lnTo>
                        <a:lnTo>
                          <a:pt x="418" y="2"/>
                        </a:lnTo>
                        <a:lnTo>
                          <a:pt x="420" y="1"/>
                        </a:lnTo>
                        <a:lnTo>
                          <a:pt x="422" y="1"/>
                        </a:lnTo>
                        <a:lnTo>
                          <a:pt x="426" y="1"/>
                        </a:lnTo>
                        <a:lnTo>
                          <a:pt x="428" y="1"/>
                        </a:lnTo>
                        <a:lnTo>
                          <a:pt x="432" y="0"/>
                        </a:lnTo>
                        <a:lnTo>
                          <a:pt x="43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51" name="Freeform 117">
                    <a:extLst>
                      <a:ext uri="{FF2B5EF4-FFF2-40B4-BE49-F238E27FC236}">
                        <a16:creationId xmlns:a16="http://schemas.microsoft.com/office/drawing/2014/main" id="{8144BFF2-40F8-6844-AE8E-1C327E6A51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6" y="1602"/>
                    <a:ext cx="36" cy="166"/>
                  </a:xfrm>
                  <a:custGeom>
                    <a:avLst/>
                    <a:gdLst>
                      <a:gd name="T0" fmla="*/ 0 w 107"/>
                      <a:gd name="T1" fmla="*/ 0 h 499"/>
                      <a:gd name="T2" fmla="*/ 0 w 107"/>
                      <a:gd name="T3" fmla="*/ 0 h 499"/>
                      <a:gd name="T4" fmla="*/ 0 w 107"/>
                      <a:gd name="T5" fmla="*/ 0 h 499"/>
                      <a:gd name="T6" fmla="*/ 0 w 107"/>
                      <a:gd name="T7" fmla="*/ 0 h 499"/>
                      <a:gd name="T8" fmla="*/ 0 w 107"/>
                      <a:gd name="T9" fmla="*/ 0 h 499"/>
                      <a:gd name="T10" fmla="*/ 0 w 107"/>
                      <a:gd name="T11" fmla="*/ 0 h 499"/>
                      <a:gd name="T12" fmla="*/ 0 w 107"/>
                      <a:gd name="T13" fmla="*/ 0 h 499"/>
                      <a:gd name="T14" fmla="*/ 0 w 107"/>
                      <a:gd name="T15" fmla="*/ 0 h 499"/>
                      <a:gd name="T16" fmla="*/ 0 w 107"/>
                      <a:gd name="T17" fmla="*/ 0 h 499"/>
                      <a:gd name="T18" fmla="*/ 0 w 107"/>
                      <a:gd name="T19" fmla="*/ 0 h 499"/>
                      <a:gd name="T20" fmla="*/ 0 w 107"/>
                      <a:gd name="T21" fmla="*/ 0 h 499"/>
                      <a:gd name="T22" fmla="*/ 0 w 107"/>
                      <a:gd name="T23" fmla="*/ 0 h 499"/>
                      <a:gd name="T24" fmla="*/ 0 w 107"/>
                      <a:gd name="T25" fmla="*/ 0 h 499"/>
                      <a:gd name="T26" fmla="*/ 0 w 107"/>
                      <a:gd name="T27" fmla="*/ 0 h 499"/>
                      <a:gd name="T28" fmla="*/ 0 w 107"/>
                      <a:gd name="T29" fmla="*/ 0 h 499"/>
                      <a:gd name="T30" fmla="*/ 0 w 107"/>
                      <a:gd name="T31" fmla="*/ 0 h 499"/>
                      <a:gd name="T32" fmla="*/ 0 w 107"/>
                      <a:gd name="T33" fmla="*/ 0 h 499"/>
                      <a:gd name="T34" fmla="*/ 0 w 107"/>
                      <a:gd name="T35" fmla="*/ 0 h 499"/>
                      <a:gd name="T36" fmla="*/ 0 w 107"/>
                      <a:gd name="T37" fmla="*/ 0 h 499"/>
                      <a:gd name="T38" fmla="*/ 0 w 107"/>
                      <a:gd name="T39" fmla="*/ 0 h 499"/>
                      <a:gd name="T40" fmla="*/ 0 w 107"/>
                      <a:gd name="T41" fmla="*/ 0 h 499"/>
                      <a:gd name="T42" fmla="*/ 0 w 107"/>
                      <a:gd name="T43" fmla="*/ 0 h 499"/>
                      <a:gd name="T44" fmla="*/ 0 w 107"/>
                      <a:gd name="T45" fmla="*/ 0 h 499"/>
                      <a:gd name="T46" fmla="*/ 0 w 107"/>
                      <a:gd name="T47" fmla="*/ 0 h 499"/>
                      <a:gd name="T48" fmla="*/ 0 w 107"/>
                      <a:gd name="T49" fmla="*/ 0 h 499"/>
                      <a:gd name="T50" fmla="*/ 0 w 107"/>
                      <a:gd name="T51" fmla="*/ 0 h 499"/>
                      <a:gd name="T52" fmla="*/ 0 w 107"/>
                      <a:gd name="T53" fmla="*/ 0 h 499"/>
                      <a:gd name="T54" fmla="*/ 0 w 107"/>
                      <a:gd name="T55" fmla="*/ 0 h 499"/>
                      <a:gd name="T56" fmla="*/ 0 w 107"/>
                      <a:gd name="T57" fmla="*/ 0 h 499"/>
                      <a:gd name="T58" fmla="*/ 0 w 107"/>
                      <a:gd name="T59" fmla="*/ 0 h 499"/>
                      <a:gd name="T60" fmla="*/ 0 w 107"/>
                      <a:gd name="T61" fmla="*/ 0 h 499"/>
                      <a:gd name="T62" fmla="*/ 0 w 107"/>
                      <a:gd name="T63" fmla="*/ 0 h 499"/>
                      <a:gd name="T64" fmla="*/ 0 w 107"/>
                      <a:gd name="T65" fmla="*/ 0 h 499"/>
                      <a:gd name="T66" fmla="*/ 0 w 107"/>
                      <a:gd name="T67" fmla="*/ 0 h 499"/>
                      <a:gd name="T68" fmla="*/ 0 w 107"/>
                      <a:gd name="T69" fmla="*/ 0 h 499"/>
                      <a:gd name="T70" fmla="*/ 0 w 107"/>
                      <a:gd name="T71" fmla="*/ 0 h 499"/>
                      <a:gd name="T72" fmla="*/ 0 w 107"/>
                      <a:gd name="T73" fmla="*/ 0 h 499"/>
                      <a:gd name="T74" fmla="*/ 0 w 107"/>
                      <a:gd name="T75" fmla="*/ 0 h 499"/>
                      <a:gd name="T76" fmla="*/ 0 w 107"/>
                      <a:gd name="T77" fmla="*/ 0 h 499"/>
                      <a:gd name="T78" fmla="*/ 0 w 107"/>
                      <a:gd name="T79" fmla="*/ 0 h 499"/>
                      <a:gd name="T80" fmla="*/ 0 w 107"/>
                      <a:gd name="T81" fmla="*/ 0 h 499"/>
                      <a:gd name="T82" fmla="*/ 0 w 107"/>
                      <a:gd name="T83" fmla="*/ 0 h 499"/>
                      <a:gd name="T84" fmla="*/ 0 w 107"/>
                      <a:gd name="T85" fmla="*/ 0 h 499"/>
                      <a:gd name="T86" fmla="*/ 0 w 107"/>
                      <a:gd name="T87" fmla="*/ 0 h 499"/>
                      <a:gd name="T88" fmla="*/ 0 w 107"/>
                      <a:gd name="T89" fmla="*/ 0 h 499"/>
                      <a:gd name="T90" fmla="*/ 0 w 107"/>
                      <a:gd name="T91" fmla="*/ 0 h 499"/>
                      <a:gd name="T92" fmla="*/ 0 w 107"/>
                      <a:gd name="T93" fmla="*/ 0 h 499"/>
                      <a:gd name="T94" fmla="*/ 0 w 107"/>
                      <a:gd name="T95" fmla="*/ 0 h 499"/>
                      <a:gd name="T96" fmla="*/ 0 w 107"/>
                      <a:gd name="T97" fmla="*/ 0 h 499"/>
                      <a:gd name="T98" fmla="*/ 0 w 107"/>
                      <a:gd name="T99" fmla="*/ 0 h 499"/>
                      <a:gd name="T100" fmla="*/ 0 w 107"/>
                      <a:gd name="T101" fmla="*/ 0 h 499"/>
                      <a:gd name="T102" fmla="*/ 0 w 107"/>
                      <a:gd name="T103" fmla="*/ 0 h 499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107"/>
                      <a:gd name="T157" fmla="*/ 0 h 499"/>
                      <a:gd name="T158" fmla="*/ 107 w 107"/>
                      <a:gd name="T159" fmla="*/ 499 h 499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107" h="499">
                        <a:moveTo>
                          <a:pt x="54" y="0"/>
                        </a:moveTo>
                        <a:lnTo>
                          <a:pt x="57" y="2"/>
                        </a:lnTo>
                        <a:lnTo>
                          <a:pt x="61" y="4"/>
                        </a:lnTo>
                        <a:lnTo>
                          <a:pt x="64" y="5"/>
                        </a:lnTo>
                        <a:lnTo>
                          <a:pt x="69" y="7"/>
                        </a:lnTo>
                        <a:lnTo>
                          <a:pt x="71" y="8"/>
                        </a:lnTo>
                        <a:lnTo>
                          <a:pt x="74" y="11"/>
                        </a:lnTo>
                        <a:lnTo>
                          <a:pt x="76" y="12"/>
                        </a:lnTo>
                        <a:lnTo>
                          <a:pt x="80" y="15"/>
                        </a:lnTo>
                        <a:lnTo>
                          <a:pt x="85" y="19"/>
                        </a:lnTo>
                        <a:lnTo>
                          <a:pt x="88" y="24"/>
                        </a:lnTo>
                        <a:lnTo>
                          <a:pt x="89" y="26"/>
                        </a:lnTo>
                        <a:lnTo>
                          <a:pt x="92" y="30"/>
                        </a:lnTo>
                        <a:lnTo>
                          <a:pt x="92" y="32"/>
                        </a:lnTo>
                        <a:lnTo>
                          <a:pt x="94" y="36"/>
                        </a:lnTo>
                        <a:lnTo>
                          <a:pt x="94" y="38"/>
                        </a:lnTo>
                        <a:lnTo>
                          <a:pt x="95" y="40"/>
                        </a:lnTo>
                        <a:lnTo>
                          <a:pt x="95" y="44"/>
                        </a:lnTo>
                        <a:lnTo>
                          <a:pt x="96" y="46"/>
                        </a:lnTo>
                        <a:lnTo>
                          <a:pt x="96" y="50"/>
                        </a:lnTo>
                        <a:lnTo>
                          <a:pt x="96" y="53"/>
                        </a:lnTo>
                        <a:lnTo>
                          <a:pt x="96" y="56"/>
                        </a:lnTo>
                        <a:lnTo>
                          <a:pt x="98" y="59"/>
                        </a:lnTo>
                        <a:lnTo>
                          <a:pt x="96" y="63"/>
                        </a:lnTo>
                        <a:lnTo>
                          <a:pt x="96" y="65"/>
                        </a:lnTo>
                        <a:lnTo>
                          <a:pt x="96" y="69"/>
                        </a:lnTo>
                        <a:lnTo>
                          <a:pt x="96" y="74"/>
                        </a:lnTo>
                        <a:lnTo>
                          <a:pt x="95" y="76"/>
                        </a:lnTo>
                        <a:lnTo>
                          <a:pt x="95" y="81"/>
                        </a:lnTo>
                        <a:lnTo>
                          <a:pt x="94" y="83"/>
                        </a:lnTo>
                        <a:lnTo>
                          <a:pt x="94" y="88"/>
                        </a:lnTo>
                        <a:lnTo>
                          <a:pt x="93" y="90"/>
                        </a:lnTo>
                        <a:lnTo>
                          <a:pt x="92" y="94"/>
                        </a:lnTo>
                        <a:lnTo>
                          <a:pt x="92" y="97"/>
                        </a:lnTo>
                        <a:lnTo>
                          <a:pt x="90" y="101"/>
                        </a:lnTo>
                        <a:lnTo>
                          <a:pt x="89" y="105"/>
                        </a:lnTo>
                        <a:lnTo>
                          <a:pt x="89" y="108"/>
                        </a:lnTo>
                        <a:lnTo>
                          <a:pt x="87" y="112"/>
                        </a:lnTo>
                        <a:lnTo>
                          <a:pt x="87" y="116"/>
                        </a:lnTo>
                        <a:lnTo>
                          <a:pt x="86" y="119"/>
                        </a:lnTo>
                        <a:lnTo>
                          <a:pt x="85" y="122"/>
                        </a:lnTo>
                        <a:lnTo>
                          <a:pt x="85" y="126"/>
                        </a:lnTo>
                        <a:lnTo>
                          <a:pt x="83" y="129"/>
                        </a:lnTo>
                        <a:lnTo>
                          <a:pt x="82" y="133"/>
                        </a:lnTo>
                        <a:lnTo>
                          <a:pt x="82" y="137"/>
                        </a:lnTo>
                        <a:lnTo>
                          <a:pt x="80" y="140"/>
                        </a:lnTo>
                        <a:lnTo>
                          <a:pt x="80" y="144"/>
                        </a:lnTo>
                        <a:lnTo>
                          <a:pt x="79" y="147"/>
                        </a:lnTo>
                        <a:lnTo>
                          <a:pt x="77" y="151"/>
                        </a:lnTo>
                        <a:lnTo>
                          <a:pt x="76" y="154"/>
                        </a:lnTo>
                        <a:lnTo>
                          <a:pt x="76" y="158"/>
                        </a:lnTo>
                        <a:lnTo>
                          <a:pt x="76" y="162"/>
                        </a:lnTo>
                        <a:lnTo>
                          <a:pt x="76" y="165"/>
                        </a:lnTo>
                        <a:lnTo>
                          <a:pt x="75" y="169"/>
                        </a:lnTo>
                        <a:lnTo>
                          <a:pt x="75" y="172"/>
                        </a:lnTo>
                        <a:lnTo>
                          <a:pt x="74" y="175"/>
                        </a:lnTo>
                        <a:lnTo>
                          <a:pt x="74" y="178"/>
                        </a:lnTo>
                        <a:lnTo>
                          <a:pt x="74" y="182"/>
                        </a:lnTo>
                        <a:lnTo>
                          <a:pt x="75" y="184"/>
                        </a:lnTo>
                        <a:lnTo>
                          <a:pt x="75" y="188"/>
                        </a:lnTo>
                        <a:lnTo>
                          <a:pt x="76" y="191"/>
                        </a:lnTo>
                        <a:lnTo>
                          <a:pt x="76" y="195"/>
                        </a:lnTo>
                        <a:lnTo>
                          <a:pt x="77" y="197"/>
                        </a:lnTo>
                        <a:lnTo>
                          <a:pt x="76" y="202"/>
                        </a:lnTo>
                        <a:lnTo>
                          <a:pt x="76" y="207"/>
                        </a:lnTo>
                        <a:lnTo>
                          <a:pt x="76" y="210"/>
                        </a:lnTo>
                        <a:lnTo>
                          <a:pt x="76" y="215"/>
                        </a:lnTo>
                        <a:lnTo>
                          <a:pt x="75" y="220"/>
                        </a:lnTo>
                        <a:lnTo>
                          <a:pt x="74" y="224"/>
                        </a:lnTo>
                        <a:lnTo>
                          <a:pt x="74" y="228"/>
                        </a:lnTo>
                        <a:lnTo>
                          <a:pt x="74" y="233"/>
                        </a:lnTo>
                        <a:lnTo>
                          <a:pt x="74" y="237"/>
                        </a:lnTo>
                        <a:lnTo>
                          <a:pt x="74" y="241"/>
                        </a:lnTo>
                        <a:lnTo>
                          <a:pt x="74" y="246"/>
                        </a:lnTo>
                        <a:lnTo>
                          <a:pt x="74" y="251"/>
                        </a:lnTo>
                        <a:lnTo>
                          <a:pt x="74" y="255"/>
                        </a:lnTo>
                        <a:lnTo>
                          <a:pt x="74" y="259"/>
                        </a:lnTo>
                        <a:lnTo>
                          <a:pt x="74" y="264"/>
                        </a:lnTo>
                        <a:lnTo>
                          <a:pt x="74" y="268"/>
                        </a:lnTo>
                        <a:lnTo>
                          <a:pt x="74" y="272"/>
                        </a:lnTo>
                        <a:lnTo>
                          <a:pt x="74" y="277"/>
                        </a:lnTo>
                        <a:lnTo>
                          <a:pt x="74" y="281"/>
                        </a:lnTo>
                        <a:lnTo>
                          <a:pt x="74" y="285"/>
                        </a:lnTo>
                        <a:lnTo>
                          <a:pt x="74" y="290"/>
                        </a:lnTo>
                        <a:lnTo>
                          <a:pt x="75" y="293"/>
                        </a:lnTo>
                        <a:lnTo>
                          <a:pt x="76" y="298"/>
                        </a:lnTo>
                        <a:lnTo>
                          <a:pt x="76" y="303"/>
                        </a:lnTo>
                        <a:lnTo>
                          <a:pt x="76" y="306"/>
                        </a:lnTo>
                        <a:lnTo>
                          <a:pt x="76" y="311"/>
                        </a:lnTo>
                        <a:lnTo>
                          <a:pt x="76" y="316"/>
                        </a:lnTo>
                        <a:lnTo>
                          <a:pt x="76" y="319"/>
                        </a:lnTo>
                        <a:lnTo>
                          <a:pt x="77" y="324"/>
                        </a:lnTo>
                        <a:lnTo>
                          <a:pt x="77" y="329"/>
                        </a:lnTo>
                        <a:lnTo>
                          <a:pt x="79" y="332"/>
                        </a:lnTo>
                        <a:lnTo>
                          <a:pt x="79" y="336"/>
                        </a:lnTo>
                        <a:lnTo>
                          <a:pt x="79" y="341"/>
                        </a:lnTo>
                        <a:lnTo>
                          <a:pt x="80" y="346"/>
                        </a:lnTo>
                        <a:lnTo>
                          <a:pt x="80" y="349"/>
                        </a:lnTo>
                        <a:lnTo>
                          <a:pt x="81" y="354"/>
                        </a:lnTo>
                        <a:lnTo>
                          <a:pt x="82" y="357"/>
                        </a:lnTo>
                        <a:lnTo>
                          <a:pt x="82" y="362"/>
                        </a:lnTo>
                        <a:lnTo>
                          <a:pt x="82" y="366"/>
                        </a:lnTo>
                        <a:lnTo>
                          <a:pt x="85" y="369"/>
                        </a:lnTo>
                        <a:lnTo>
                          <a:pt x="85" y="374"/>
                        </a:lnTo>
                        <a:lnTo>
                          <a:pt x="85" y="378"/>
                        </a:lnTo>
                        <a:lnTo>
                          <a:pt x="86" y="382"/>
                        </a:lnTo>
                        <a:lnTo>
                          <a:pt x="87" y="387"/>
                        </a:lnTo>
                        <a:lnTo>
                          <a:pt x="87" y="391"/>
                        </a:lnTo>
                        <a:lnTo>
                          <a:pt x="89" y="395"/>
                        </a:lnTo>
                        <a:lnTo>
                          <a:pt x="89" y="400"/>
                        </a:lnTo>
                        <a:lnTo>
                          <a:pt x="90" y="404"/>
                        </a:lnTo>
                        <a:lnTo>
                          <a:pt x="92" y="407"/>
                        </a:lnTo>
                        <a:lnTo>
                          <a:pt x="92" y="412"/>
                        </a:lnTo>
                        <a:lnTo>
                          <a:pt x="93" y="416"/>
                        </a:lnTo>
                        <a:lnTo>
                          <a:pt x="94" y="420"/>
                        </a:lnTo>
                        <a:lnTo>
                          <a:pt x="94" y="424"/>
                        </a:lnTo>
                        <a:lnTo>
                          <a:pt x="95" y="429"/>
                        </a:lnTo>
                        <a:lnTo>
                          <a:pt x="96" y="433"/>
                        </a:lnTo>
                        <a:lnTo>
                          <a:pt x="98" y="437"/>
                        </a:lnTo>
                        <a:lnTo>
                          <a:pt x="99" y="440"/>
                        </a:lnTo>
                        <a:lnTo>
                          <a:pt x="100" y="445"/>
                        </a:lnTo>
                        <a:lnTo>
                          <a:pt x="101" y="449"/>
                        </a:lnTo>
                        <a:lnTo>
                          <a:pt x="102" y="454"/>
                        </a:lnTo>
                        <a:lnTo>
                          <a:pt x="103" y="458"/>
                        </a:lnTo>
                        <a:lnTo>
                          <a:pt x="105" y="462"/>
                        </a:lnTo>
                        <a:lnTo>
                          <a:pt x="106" y="467"/>
                        </a:lnTo>
                        <a:lnTo>
                          <a:pt x="107" y="471"/>
                        </a:lnTo>
                        <a:lnTo>
                          <a:pt x="103" y="474"/>
                        </a:lnTo>
                        <a:lnTo>
                          <a:pt x="99" y="477"/>
                        </a:lnTo>
                        <a:lnTo>
                          <a:pt x="94" y="481"/>
                        </a:lnTo>
                        <a:lnTo>
                          <a:pt x="90" y="484"/>
                        </a:lnTo>
                        <a:lnTo>
                          <a:pt x="87" y="488"/>
                        </a:lnTo>
                        <a:lnTo>
                          <a:pt x="82" y="492"/>
                        </a:lnTo>
                        <a:lnTo>
                          <a:pt x="77" y="494"/>
                        </a:lnTo>
                        <a:lnTo>
                          <a:pt x="74" y="499"/>
                        </a:lnTo>
                        <a:lnTo>
                          <a:pt x="68" y="495"/>
                        </a:lnTo>
                        <a:lnTo>
                          <a:pt x="64" y="493"/>
                        </a:lnTo>
                        <a:lnTo>
                          <a:pt x="58" y="489"/>
                        </a:lnTo>
                        <a:lnTo>
                          <a:pt x="55" y="487"/>
                        </a:lnTo>
                        <a:lnTo>
                          <a:pt x="51" y="483"/>
                        </a:lnTo>
                        <a:lnTo>
                          <a:pt x="48" y="481"/>
                        </a:lnTo>
                        <a:lnTo>
                          <a:pt x="44" y="477"/>
                        </a:lnTo>
                        <a:lnTo>
                          <a:pt x="41" y="475"/>
                        </a:lnTo>
                        <a:lnTo>
                          <a:pt x="37" y="471"/>
                        </a:lnTo>
                        <a:lnTo>
                          <a:pt x="33" y="467"/>
                        </a:lnTo>
                        <a:lnTo>
                          <a:pt x="31" y="463"/>
                        </a:lnTo>
                        <a:lnTo>
                          <a:pt x="29" y="459"/>
                        </a:lnTo>
                        <a:lnTo>
                          <a:pt x="26" y="456"/>
                        </a:lnTo>
                        <a:lnTo>
                          <a:pt x="23" y="451"/>
                        </a:lnTo>
                        <a:lnTo>
                          <a:pt x="20" y="448"/>
                        </a:lnTo>
                        <a:lnTo>
                          <a:pt x="19" y="444"/>
                        </a:lnTo>
                        <a:lnTo>
                          <a:pt x="17" y="439"/>
                        </a:lnTo>
                        <a:lnTo>
                          <a:pt x="16" y="435"/>
                        </a:lnTo>
                        <a:lnTo>
                          <a:pt x="13" y="430"/>
                        </a:lnTo>
                        <a:lnTo>
                          <a:pt x="12" y="426"/>
                        </a:lnTo>
                        <a:lnTo>
                          <a:pt x="11" y="421"/>
                        </a:lnTo>
                        <a:lnTo>
                          <a:pt x="9" y="417"/>
                        </a:lnTo>
                        <a:lnTo>
                          <a:pt x="9" y="412"/>
                        </a:lnTo>
                        <a:lnTo>
                          <a:pt x="7" y="407"/>
                        </a:lnTo>
                        <a:lnTo>
                          <a:pt x="6" y="402"/>
                        </a:lnTo>
                        <a:lnTo>
                          <a:pt x="5" y="398"/>
                        </a:lnTo>
                        <a:lnTo>
                          <a:pt x="4" y="392"/>
                        </a:lnTo>
                        <a:lnTo>
                          <a:pt x="4" y="387"/>
                        </a:lnTo>
                        <a:lnTo>
                          <a:pt x="3" y="382"/>
                        </a:lnTo>
                        <a:lnTo>
                          <a:pt x="3" y="378"/>
                        </a:lnTo>
                        <a:lnTo>
                          <a:pt x="1" y="372"/>
                        </a:lnTo>
                        <a:lnTo>
                          <a:pt x="1" y="367"/>
                        </a:lnTo>
                        <a:lnTo>
                          <a:pt x="1" y="362"/>
                        </a:lnTo>
                        <a:lnTo>
                          <a:pt x="0" y="357"/>
                        </a:lnTo>
                        <a:lnTo>
                          <a:pt x="0" y="351"/>
                        </a:lnTo>
                        <a:lnTo>
                          <a:pt x="0" y="347"/>
                        </a:lnTo>
                        <a:lnTo>
                          <a:pt x="0" y="341"/>
                        </a:lnTo>
                        <a:lnTo>
                          <a:pt x="0" y="336"/>
                        </a:lnTo>
                        <a:lnTo>
                          <a:pt x="0" y="330"/>
                        </a:lnTo>
                        <a:lnTo>
                          <a:pt x="0" y="325"/>
                        </a:lnTo>
                        <a:lnTo>
                          <a:pt x="0" y="319"/>
                        </a:lnTo>
                        <a:lnTo>
                          <a:pt x="0" y="313"/>
                        </a:lnTo>
                        <a:lnTo>
                          <a:pt x="0" y="309"/>
                        </a:lnTo>
                        <a:lnTo>
                          <a:pt x="0" y="304"/>
                        </a:lnTo>
                        <a:lnTo>
                          <a:pt x="0" y="298"/>
                        </a:lnTo>
                        <a:lnTo>
                          <a:pt x="0" y="292"/>
                        </a:lnTo>
                        <a:lnTo>
                          <a:pt x="0" y="287"/>
                        </a:lnTo>
                        <a:lnTo>
                          <a:pt x="1" y="281"/>
                        </a:lnTo>
                        <a:lnTo>
                          <a:pt x="1" y="275"/>
                        </a:lnTo>
                        <a:lnTo>
                          <a:pt x="1" y="271"/>
                        </a:lnTo>
                        <a:lnTo>
                          <a:pt x="1" y="266"/>
                        </a:lnTo>
                        <a:lnTo>
                          <a:pt x="1" y="260"/>
                        </a:lnTo>
                        <a:lnTo>
                          <a:pt x="1" y="255"/>
                        </a:lnTo>
                        <a:lnTo>
                          <a:pt x="1" y="251"/>
                        </a:lnTo>
                        <a:lnTo>
                          <a:pt x="1" y="245"/>
                        </a:lnTo>
                        <a:lnTo>
                          <a:pt x="1" y="240"/>
                        </a:lnTo>
                        <a:lnTo>
                          <a:pt x="1" y="235"/>
                        </a:lnTo>
                        <a:lnTo>
                          <a:pt x="1" y="230"/>
                        </a:lnTo>
                        <a:lnTo>
                          <a:pt x="1" y="224"/>
                        </a:lnTo>
                        <a:lnTo>
                          <a:pt x="1" y="220"/>
                        </a:lnTo>
                        <a:lnTo>
                          <a:pt x="0" y="215"/>
                        </a:lnTo>
                        <a:lnTo>
                          <a:pt x="0" y="210"/>
                        </a:lnTo>
                        <a:lnTo>
                          <a:pt x="0" y="205"/>
                        </a:lnTo>
                        <a:lnTo>
                          <a:pt x="0" y="201"/>
                        </a:lnTo>
                        <a:lnTo>
                          <a:pt x="0" y="197"/>
                        </a:lnTo>
                        <a:lnTo>
                          <a:pt x="0" y="194"/>
                        </a:lnTo>
                        <a:lnTo>
                          <a:pt x="0" y="190"/>
                        </a:lnTo>
                        <a:lnTo>
                          <a:pt x="0" y="188"/>
                        </a:lnTo>
                        <a:lnTo>
                          <a:pt x="0" y="183"/>
                        </a:lnTo>
                        <a:lnTo>
                          <a:pt x="1" y="181"/>
                        </a:lnTo>
                        <a:lnTo>
                          <a:pt x="1" y="177"/>
                        </a:lnTo>
                        <a:lnTo>
                          <a:pt x="1" y="173"/>
                        </a:lnTo>
                        <a:lnTo>
                          <a:pt x="1" y="170"/>
                        </a:lnTo>
                        <a:lnTo>
                          <a:pt x="1" y="166"/>
                        </a:lnTo>
                        <a:lnTo>
                          <a:pt x="1" y="163"/>
                        </a:lnTo>
                        <a:lnTo>
                          <a:pt x="3" y="159"/>
                        </a:lnTo>
                        <a:lnTo>
                          <a:pt x="3" y="156"/>
                        </a:lnTo>
                        <a:lnTo>
                          <a:pt x="3" y="153"/>
                        </a:lnTo>
                        <a:lnTo>
                          <a:pt x="3" y="150"/>
                        </a:lnTo>
                        <a:lnTo>
                          <a:pt x="3" y="146"/>
                        </a:lnTo>
                        <a:lnTo>
                          <a:pt x="3" y="143"/>
                        </a:lnTo>
                        <a:lnTo>
                          <a:pt x="3" y="139"/>
                        </a:lnTo>
                        <a:lnTo>
                          <a:pt x="3" y="135"/>
                        </a:lnTo>
                        <a:lnTo>
                          <a:pt x="4" y="132"/>
                        </a:lnTo>
                        <a:lnTo>
                          <a:pt x="4" y="129"/>
                        </a:lnTo>
                        <a:lnTo>
                          <a:pt x="4" y="126"/>
                        </a:lnTo>
                        <a:lnTo>
                          <a:pt x="4" y="121"/>
                        </a:lnTo>
                        <a:lnTo>
                          <a:pt x="5" y="119"/>
                        </a:lnTo>
                        <a:lnTo>
                          <a:pt x="5" y="115"/>
                        </a:lnTo>
                        <a:lnTo>
                          <a:pt x="5" y="112"/>
                        </a:lnTo>
                        <a:lnTo>
                          <a:pt x="6" y="108"/>
                        </a:lnTo>
                        <a:lnTo>
                          <a:pt x="6" y="106"/>
                        </a:lnTo>
                        <a:lnTo>
                          <a:pt x="6" y="101"/>
                        </a:lnTo>
                        <a:lnTo>
                          <a:pt x="6" y="99"/>
                        </a:lnTo>
                        <a:lnTo>
                          <a:pt x="7" y="95"/>
                        </a:lnTo>
                        <a:lnTo>
                          <a:pt x="9" y="91"/>
                        </a:lnTo>
                        <a:lnTo>
                          <a:pt x="9" y="88"/>
                        </a:lnTo>
                        <a:lnTo>
                          <a:pt x="9" y="86"/>
                        </a:lnTo>
                        <a:lnTo>
                          <a:pt x="9" y="81"/>
                        </a:lnTo>
                        <a:lnTo>
                          <a:pt x="10" y="78"/>
                        </a:lnTo>
                        <a:lnTo>
                          <a:pt x="11" y="75"/>
                        </a:lnTo>
                        <a:lnTo>
                          <a:pt x="11" y="71"/>
                        </a:lnTo>
                        <a:lnTo>
                          <a:pt x="12" y="68"/>
                        </a:lnTo>
                        <a:lnTo>
                          <a:pt x="13" y="65"/>
                        </a:lnTo>
                        <a:lnTo>
                          <a:pt x="13" y="62"/>
                        </a:lnTo>
                        <a:lnTo>
                          <a:pt x="14" y="59"/>
                        </a:lnTo>
                        <a:lnTo>
                          <a:pt x="16" y="56"/>
                        </a:lnTo>
                        <a:lnTo>
                          <a:pt x="17" y="53"/>
                        </a:lnTo>
                        <a:lnTo>
                          <a:pt x="18" y="50"/>
                        </a:lnTo>
                        <a:lnTo>
                          <a:pt x="19" y="48"/>
                        </a:lnTo>
                        <a:lnTo>
                          <a:pt x="20" y="44"/>
                        </a:lnTo>
                        <a:lnTo>
                          <a:pt x="22" y="42"/>
                        </a:lnTo>
                        <a:lnTo>
                          <a:pt x="23" y="38"/>
                        </a:lnTo>
                        <a:lnTo>
                          <a:pt x="24" y="36"/>
                        </a:lnTo>
                        <a:lnTo>
                          <a:pt x="26" y="32"/>
                        </a:lnTo>
                        <a:lnTo>
                          <a:pt x="28" y="30"/>
                        </a:lnTo>
                        <a:lnTo>
                          <a:pt x="29" y="27"/>
                        </a:lnTo>
                        <a:lnTo>
                          <a:pt x="31" y="24"/>
                        </a:lnTo>
                        <a:lnTo>
                          <a:pt x="32" y="21"/>
                        </a:lnTo>
                        <a:lnTo>
                          <a:pt x="35" y="19"/>
                        </a:lnTo>
                        <a:lnTo>
                          <a:pt x="38" y="14"/>
                        </a:lnTo>
                        <a:lnTo>
                          <a:pt x="44" y="10"/>
                        </a:lnTo>
                        <a:lnTo>
                          <a:pt x="45" y="7"/>
                        </a:lnTo>
                        <a:lnTo>
                          <a:pt x="48" y="5"/>
                        </a:lnTo>
                        <a:lnTo>
                          <a:pt x="51" y="2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52" name="Freeform 118">
                    <a:extLst>
                      <a:ext uri="{FF2B5EF4-FFF2-40B4-BE49-F238E27FC236}">
                        <a16:creationId xmlns:a16="http://schemas.microsoft.com/office/drawing/2014/main" id="{C7F8DA93-4447-B848-BC89-8925AF7D40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36" y="1551"/>
                    <a:ext cx="53" cy="264"/>
                  </a:xfrm>
                  <a:custGeom>
                    <a:avLst/>
                    <a:gdLst>
                      <a:gd name="T0" fmla="*/ 0 w 159"/>
                      <a:gd name="T1" fmla="*/ 0 h 792"/>
                      <a:gd name="T2" fmla="*/ 0 w 159"/>
                      <a:gd name="T3" fmla="*/ 0 h 792"/>
                      <a:gd name="T4" fmla="*/ 0 w 159"/>
                      <a:gd name="T5" fmla="*/ 0 h 792"/>
                      <a:gd name="T6" fmla="*/ 0 w 159"/>
                      <a:gd name="T7" fmla="*/ 0 h 792"/>
                      <a:gd name="T8" fmla="*/ 0 w 159"/>
                      <a:gd name="T9" fmla="*/ 0 h 792"/>
                      <a:gd name="T10" fmla="*/ 0 w 159"/>
                      <a:gd name="T11" fmla="*/ 0 h 792"/>
                      <a:gd name="T12" fmla="*/ 0 w 159"/>
                      <a:gd name="T13" fmla="*/ 0 h 792"/>
                      <a:gd name="T14" fmla="*/ 0 w 159"/>
                      <a:gd name="T15" fmla="*/ 0 h 792"/>
                      <a:gd name="T16" fmla="*/ 0 w 159"/>
                      <a:gd name="T17" fmla="*/ 0 h 792"/>
                      <a:gd name="T18" fmla="*/ 0 w 159"/>
                      <a:gd name="T19" fmla="*/ 0 h 792"/>
                      <a:gd name="T20" fmla="*/ 0 w 159"/>
                      <a:gd name="T21" fmla="*/ 0 h 792"/>
                      <a:gd name="T22" fmla="*/ 0 w 159"/>
                      <a:gd name="T23" fmla="*/ 0 h 792"/>
                      <a:gd name="T24" fmla="*/ 0 w 159"/>
                      <a:gd name="T25" fmla="*/ 0 h 792"/>
                      <a:gd name="T26" fmla="*/ 0 w 159"/>
                      <a:gd name="T27" fmla="*/ 0 h 792"/>
                      <a:gd name="T28" fmla="*/ 0 w 159"/>
                      <a:gd name="T29" fmla="*/ 0 h 792"/>
                      <a:gd name="T30" fmla="*/ 0 w 159"/>
                      <a:gd name="T31" fmla="*/ 0 h 792"/>
                      <a:gd name="T32" fmla="*/ 0 w 159"/>
                      <a:gd name="T33" fmla="*/ 0 h 792"/>
                      <a:gd name="T34" fmla="*/ 0 w 159"/>
                      <a:gd name="T35" fmla="*/ 0 h 792"/>
                      <a:gd name="T36" fmla="*/ 0 w 159"/>
                      <a:gd name="T37" fmla="*/ 0 h 792"/>
                      <a:gd name="T38" fmla="*/ 0 w 159"/>
                      <a:gd name="T39" fmla="*/ 0 h 792"/>
                      <a:gd name="T40" fmla="*/ 0 w 159"/>
                      <a:gd name="T41" fmla="*/ 0 h 792"/>
                      <a:gd name="T42" fmla="*/ 0 w 159"/>
                      <a:gd name="T43" fmla="*/ 0 h 792"/>
                      <a:gd name="T44" fmla="*/ 0 w 159"/>
                      <a:gd name="T45" fmla="*/ 0 h 792"/>
                      <a:gd name="T46" fmla="*/ 0 w 159"/>
                      <a:gd name="T47" fmla="*/ 0 h 792"/>
                      <a:gd name="T48" fmla="*/ 0 w 159"/>
                      <a:gd name="T49" fmla="*/ 0 h 792"/>
                      <a:gd name="T50" fmla="*/ 0 w 159"/>
                      <a:gd name="T51" fmla="*/ 0 h 792"/>
                      <a:gd name="T52" fmla="*/ 0 w 159"/>
                      <a:gd name="T53" fmla="*/ 0 h 792"/>
                      <a:gd name="T54" fmla="*/ 0 w 159"/>
                      <a:gd name="T55" fmla="*/ 0 h 792"/>
                      <a:gd name="T56" fmla="*/ 0 w 159"/>
                      <a:gd name="T57" fmla="*/ 0 h 792"/>
                      <a:gd name="T58" fmla="*/ 0 w 159"/>
                      <a:gd name="T59" fmla="*/ 0 h 792"/>
                      <a:gd name="T60" fmla="*/ 0 w 159"/>
                      <a:gd name="T61" fmla="*/ 0 h 792"/>
                      <a:gd name="T62" fmla="*/ 0 w 159"/>
                      <a:gd name="T63" fmla="*/ 0 h 792"/>
                      <a:gd name="T64" fmla="*/ 0 w 159"/>
                      <a:gd name="T65" fmla="*/ 0 h 792"/>
                      <a:gd name="T66" fmla="*/ 0 w 159"/>
                      <a:gd name="T67" fmla="*/ 0 h 792"/>
                      <a:gd name="T68" fmla="*/ 0 w 159"/>
                      <a:gd name="T69" fmla="*/ 0 h 792"/>
                      <a:gd name="T70" fmla="*/ 0 w 159"/>
                      <a:gd name="T71" fmla="*/ 0 h 792"/>
                      <a:gd name="T72" fmla="*/ 0 w 159"/>
                      <a:gd name="T73" fmla="*/ 0 h 792"/>
                      <a:gd name="T74" fmla="*/ 0 w 159"/>
                      <a:gd name="T75" fmla="*/ 0 h 792"/>
                      <a:gd name="T76" fmla="*/ 0 w 159"/>
                      <a:gd name="T77" fmla="*/ 0 h 792"/>
                      <a:gd name="T78" fmla="*/ 0 w 159"/>
                      <a:gd name="T79" fmla="*/ 0 h 792"/>
                      <a:gd name="T80" fmla="*/ 0 w 159"/>
                      <a:gd name="T81" fmla="*/ 0 h 792"/>
                      <a:gd name="T82" fmla="*/ 0 w 159"/>
                      <a:gd name="T83" fmla="*/ 0 h 792"/>
                      <a:gd name="T84" fmla="*/ 0 w 159"/>
                      <a:gd name="T85" fmla="*/ 0 h 792"/>
                      <a:gd name="T86" fmla="*/ 0 w 159"/>
                      <a:gd name="T87" fmla="*/ 0 h 79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59"/>
                      <a:gd name="T133" fmla="*/ 0 h 792"/>
                      <a:gd name="T134" fmla="*/ 159 w 159"/>
                      <a:gd name="T135" fmla="*/ 792 h 79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59" h="792">
                        <a:moveTo>
                          <a:pt x="144" y="0"/>
                        </a:moveTo>
                        <a:lnTo>
                          <a:pt x="58" y="8"/>
                        </a:lnTo>
                        <a:lnTo>
                          <a:pt x="60" y="23"/>
                        </a:lnTo>
                        <a:lnTo>
                          <a:pt x="60" y="38"/>
                        </a:lnTo>
                        <a:lnTo>
                          <a:pt x="63" y="52"/>
                        </a:lnTo>
                        <a:lnTo>
                          <a:pt x="64" y="67"/>
                        </a:lnTo>
                        <a:lnTo>
                          <a:pt x="65" y="81"/>
                        </a:lnTo>
                        <a:lnTo>
                          <a:pt x="65" y="95"/>
                        </a:lnTo>
                        <a:lnTo>
                          <a:pt x="66" y="109"/>
                        </a:lnTo>
                        <a:lnTo>
                          <a:pt x="67" y="124"/>
                        </a:lnTo>
                        <a:lnTo>
                          <a:pt x="68" y="137"/>
                        </a:lnTo>
                        <a:lnTo>
                          <a:pt x="70" y="151"/>
                        </a:lnTo>
                        <a:lnTo>
                          <a:pt x="70" y="165"/>
                        </a:lnTo>
                        <a:lnTo>
                          <a:pt x="71" y="179"/>
                        </a:lnTo>
                        <a:lnTo>
                          <a:pt x="71" y="192"/>
                        </a:lnTo>
                        <a:lnTo>
                          <a:pt x="72" y="205"/>
                        </a:lnTo>
                        <a:lnTo>
                          <a:pt x="72" y="219"/>
                        </a:lnTo>
                        <a:lnTo>
                          <a:pt x="73" y="233"/>
                        </a:lnTo>
                        <a:lnTo>
                          <a:pt x="73" y="246"/>
                        </a:lnTo>
                        <a:lnTo>
                          <a:pt x="73" y="258"/>
                        </a:lnTo>
                        <a:lnTo>
                          <a:pt x="73" y="271"/>
                        </a:lnTo>
                        <a:lnTo>
                          <a:pt x="73" y="284"/>
                        </a:lnTo>
                        <a:lnTo>
                          <a:pt x="73" y="297"/>
                        </a:lnTo>
                        <a:lnTo>
                          <a:pt x="73" y="310"/>
                        </a:lnTo>
                        <a:lnTo>
                          <a:pt x="73" y="322"/>
                        </a:lnTo>
                        <a:lnTo>
                          <a:pt x="73" y="335"/>
                        </a:lnTo>
                        <a:lnTo>
                          <a:pt x="72" y="347"/>
                        </a:lnTo>
                        <a:lnTo>
                          <a:pt x="72" y="360"/>
                        </a:lnTo>
                        <a:lnTo>
                          <a:pt x="71" y="372"/>
                        </a:lnTo>
                        <a:lnTo>
                          <a:pt x="71" y="385"/>
                        </a:lnTo>
                        <a:lnTo>
                          <a:pt x="70" y="395"/>
                        </a:lnTo>
                        <a:lnTo>
                          <a:pt x="70" y="407"/>
                        </a:lnTo>
                        <a:lnTo>
                          <a:pt x="68" y="420"/>
                        </a:lnTo>
                        <a:lnTo>
                          <a:pt x="68" y="432"/>
                        </a:lnTo>
                        <a:lnTo>
                          <a:pt x="67" y="443"/>
                        </a:lnTo>
                        <a:lnTo>
                          <a:pt x="66" y="455"/>
                        </a:lnTo>
                        <a:lnTo>
                          <a:pt x="65" y="467"/>
                        </a:lnTo>
                        <a:lnTo>
                          <a:pt x="64" y="479"/>
                        </a:lnTo>
                        <a:lnTo>
                          <a:pt x="63" y="488"/>
                        </a:lnTo>
                        <a:lnTo>
                          <a:pt x="61" y="500"/>
                        </a:lnTo>
                        <a:lnTo>
                          <a:pt x="60" y="512"/>
                        </a:lnTo>
                        <a:lnTo>
                          <a:pt x="58" y="522"/>
                        </a:lnTo>
                        <a:lnTo>
                          <a:pt x="57" y="533"/>
                        </a:lnTo>
                        <a:lnTo>
                          <a:pt x="54" y="544"/>
                        </a:lnTo>
                        <a:lnTo>
                          <a:pt x="53" y="554"/>
                        </a:lnTo>
                        <a:lnTo>
                          <a:pt x="52" y="565"/>
                        </a:lnTo>
                        <a:lnTo>
                          <a:pt x="49" y="576"/>
                        </a:lnTo>
                        <a:lnTo>
                          <a:pt x="47" y="587"/>
                        </a:lnTo>
                        <a:lnTo>
                          <a:pt x="46" y="597"/>
                        </a:lnTo>
                        <a:lnTo>
                          <a:pt x="45" y="608"/>
                        </a:lnTo>
                        <a:lnTo>
                          <a:pt x="42" y="617"/>
                        </a:lnTo>
                        <a:lnTo>
                          <a:pt x="40" y="628"/>
                        </a:lnTo>
                        <a:lnTo>
                          <a:pt x="38" y="638"/>
                        </a:lnTo>
                        <a:lnTo>
                          <a:pt x="34" y="648"/>
                        </a:lnTo>
                        <a:lnTo>
                          <a:pt x="32" y="658"/>
                        </a:lnTo>
                        <a:lnTo>
                          <a:pt x="29" y="667"/>
                        </a:lnTo>
                        <a:lnTo>
                          <a:pt x="27" y="677"/>
                        </a:lnTo>
                        <a:lnTo>
                          <a:pt x="25" y="686"/>
                        </a:lnTo>
                        <a:lnTo>
                          <a:pt x="21" y="696"/>
                        </a:lnTo>
                        <a:lnTo>
                          <a:pt x="19" y="706"/>
                        </a:lnTo>
                        <a:lnTo>
                          <a:pt x="15" y="715"/>
                        </a:lnTo>
                        <a:lnTo>
                          <a:pt x="11" y="724"/>
                        </a:lnTo>
                        <a:lnTo>
                          <a:pt x="9" y="734"/>
                        </a:lnTo>
                        <a:lnTo>
                          <a:pt x="6" y="743"/>
                        </a:lnTo>
                        <a:lnTo>
                          <a:pt x="2" y="752"/>
                        </a:lnTo>
                        <a:lnTo>
                          <a:pt x="0" y="762"/>
                        </a:lnTo>
                        <a:lnTo>
                          <a:pt x="80" y="792"/>
                        </a:lnTo>
                        <a:lnTo>
                          <a:pt x="83" y="782"/>
                        </a:lnTo>
                        <a:lnTo>
                          <a:pt x="86" y="773"/>
                        </a:lnTo>
                        <a:lnTo>
                          <a:pt x="90" y="763"/>
                        </a:lnTo>
                        <a:lnTo>
                          <a:pt x="93" y="754"/>
                        </a:lnTo>
                        <a:lnTo>
                          <a:pt x="96" y="743"/>
                        </a:lnTo>
                        <a:lnTo>
                          <a:pt x="99" y="734"/>
                        </a:lnTo>
                        <a:lnTo>
                          <a:pt x="103" y="723"/>
                        </a:lnTo>
                        <a:lnTo>
                          <a:pt x="105" y="714"/>
                        </a:lnTo>
                        <a:lnTo>
                          <a:pt x="108" y="703"/>
                        </a:lnTo>
                        <a:lnTo>
                          <a:pt x="111" y="692"/>
                        </a:lnTo>
                        <a:lnTo>
                          <a:pt x="115" y="682"/>
                        </a:lnTo>
                        <a:lnTo>
                          <a:pt x="117" y="671"/>
                        </a:lnTo>
                        <a:lnTo>
                          <a:pt x="119" y="661"/>
                        </a:lnTo>
                        <a:lnTo>
                          <a:pt x="122" y="651"/>
                        </a:lnTo>
                        <a:lnTo>
                          <a:pt x="124" y="640"/>
                        </a:lnTo>
                        <a:lnTo>
                          <a:pt x="128" y="629"/>
                        </a:lnTo>
                        <a:lnTo>
                          <a:pt x="129" y="617"/>
                        </a:lnTo>
                        <a:lnTo>
                          <a:pt x="131" y="607"/>
                        </a:lnTo>
                        <a:lnTo>
                          <a:pt x="134" y="595"/>
                        </a:lnTo>
                        <a:lnTo>
                          <a:pt x="136" y="584"/>
                        </a:lnTo>
                        <a:lnTo>
                          <a:pt x="137" y="572"/>
                        </a:lnTo>
                        <a:lnTo>
                          <a:pt x="138" y="562"/>
                        </a:lnTo>
                        <a:lnTo>
                          <a:pt x="141" y="550"/>
                        </a:lnTo>
                        <a:lnTo>
                          <a:pt x="143" y="539"/>
                        </a:lnTo>
                        <a:lnTo>
                          <a:pt x="144" y="526"/>
                        </a:lnTo>
                        <a:lnTo>
                          <a:pt x="146" y="515"/>
                        </a:lnTo>
                        <a:lnTo>
                          <a:pt x="147" y="503"/>
                        </a:lnTo>
                        <a:lnTo>
                          <a:pt x="149" y="492"/>
                        </a:lnTo>
                        <a:lnTo>
                          <a:pt x="150" y="480"/>
                        </a:lnTo>
                        <a:lnTo>
                          <a:pt x="151" y="468"/>
                        </a:lnTo>
                        <a:lnTo>
                          <a:pt x="153" y="456"/>
                        </a:lnTo>
                        <a:lnTo>
                          <a:pt x="154" y="443"/>
                        </a:lnTo>
                        <a:lnTo>
                          <a:pt x="154" y="430"/>
                        </a:lnTo>
                        <a:lnTo>
                          <a:pt x="156" y="418"/>
                        </a:lnTo>
                        <a:lnTo>
                          <a:pt x="156" y="405"/>
                        </a:lnTo>
                        <a:lnTo>
                          <a:pt x="156" y="393"/>
                        </a:lnTo>
                        <a:lnTo>
                          <a:pt x="157" y="380"/>
                        </a:lnTo>
                        <a:lnTo>
                          <a:pt x="157" y="367"/>
                        </a:lnTo>
                        <a:lnTo>
                          <a:pt x="159" y="354"/>
                        </a:lnTo>
                        <a:lnTo>
                          <a:pt x="159" y="342"/>
                        </a:lnTo>
                        <a:lnTo>
                          <a:pt x="159" y="328"/>
                        </a:lnTo>
                        <a:lnTo>
                          <a:pt x="159" y="315"/>
                        </a:lnTo>
                        <a:lnTo>
                          <a:pt x="159" y="302"/>
                        </a:lnTo>
                        <a:lnTo>
                          <a:pt x="159" y="289"/>
                        </a:lnTo>
                        <a:lnTo>
                          <a:pt x="159" y="274"/>
                        </a:lnTo>
                        <a:lnTo>
                          <a:pt x="159" y="260"/>
                        </a:lnTo>
                        <a:lnTo>
                          <a:pt x="159" y="248"/>
                        </a:lnTo>
                        <a:lnTo>
                          <a:pt x="159" y="234"/>
                        </a:lnTo>
                        <a:lnTo>
                          <a:pt x="159" y="220"/>
                        </a:lnTo>
                        <a:lnTo>
                          <a:pt x="159" y="205"/>
                        </a:lnTo>
                        <a:lnTo>
                          <a:pt x="157" y="191"/>
                        </a:lnTo>
                        <a:lnTo>
                          <a:pt x="157" y="177"/>
                        </a:lnTo>
                        <a:lnTo>
                          <a:pt x="156" y="163"/>
                        </a:lnTo>
                        <a:lnTo>
                          <a:pt x="156" y="148"/>
                        </a:lnTo>
                        <a:lnTo>
                          <a:pt x="154" y="134"/>
                        </a:lnTo>
                        <a:lnTo>
                          <a:pt x="154" y="120"/>
                        </a:lnTo>
                        <a:lnTo>
                          <a:pt x="153" y="105"/>
                        </a:lnTo>
                        <a:lnTo>
                          <a:pt x="151" y="90"/>
                        </a:lnTo>
                        <a:lnTo>
                          <a:pt x="151" y="76"/>
                        </a:lnTo>
                        <a:lnTo>
                          <a:pt x="149" y="61"/>
                        </a:lnTo>
                        <a:lnTo>
                          <a:pt x="148" y="45"/>
                        </a:lnTo>
                        <a:lnTo>
                          <a:pt x="147" y="30"/>
                        </a:lnTo>
                        <a:lnTo>
                          <a:pt x="146" y="16"/>
                        </a:lnTo>
                        <a:lnTo>
                          <a:pt x="14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53" name="Freeform 119">
                    <a:extLst>
                      <a:ext uri="{FF2B5EF4-FFF2-40B4-BE49-F238E27FC236}">
                        <a16:creationId xmlns:a16="http://schemas.microsoft.com/office/drawing/2014/main" id="{1588C1F9-0A58-1A42-8F34-256A8300A3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45" y="1557"/>
                    <a:ext cx="318" cy="269"/>
                  </a:xfrm>
                  <a:custGeom>
                    <a:avLst/>
                    <a:gdLst>
                      <a:gd name="T0" fmla="*/ 0 w 954"/>
                      <a:gd name="T1" fmla="*/ 0 h 808"/>
                      <a:gd name="T2" fmla="*/ 0 w 954"/>
                      <a:gd name="T3" fmla="*/ 0 h 808"/>
                      <a:gd name="T4" fmla="*/ 0 w 954"/>
                      <a:gd name="T5" fmla="*/ 0 h 808"/>
                      <a:gd name="T6" fmla="*/ 0 w 954"/>
                      <a:gd name="T7" fmla="*/ 0 h 808"/>
                      <a:gd name="T8" fmla="*/ 0 w 954"/>
                      <a:gd name="T9" fmla="*/ 0 h 808"/>
                      <a:gd name="T10" fmla="*/ 0 w 954"/>
                      <a:gd name="T11" fmla="*/ 0 h 808"/>
                      <a:gd name="T12" fmla="*/ 0 w 954"/>
                      <a:gd name="T13" fmla="*/ 0 h 808"/>
                      <a:gd name="T14" fmla="*/ 0 w 954"/>
                      <a:gd name="T15" fmla="*/ 0 h 808"/>
                      <a:gd name="T16" fmla="*/ 0 w 954"/>
                      <a:gd name="T17" fmla="*/ 0 h 808"/>
                      <a:gd name="T18" fmla="*/ 0 w 954"/>
                      <a:gd name="T19" fmla="*/ 0 h 808"/>
                      <a:gd name="T20" fmla="*/ 0 w 954"/>
                      <a:gd name="T21" fmla="*/ 0 h 808"/>
                      <a:gd name="T22" fmla="*/ 0 w 954"/>
                      <a:gd name="T23" fmla="*/ 0 h 808"/>
                      <a:gd name="T24" fmla="*/ 0 w 954"/>
                      <a:gd name="T25" fmla="*/ 0 h 808"/>
                      <a:gd name="T26" fmla="*/ 0 w 954"/>
                      <a:gd name="T27" fmla="*/ 0 h 808"/>
                      <a:gd name="T28" fmla="*/ 0 w 954"/>
                      <a:gd name="T29" fmla="*/ 0 h 808"/>
                      <a:gd name="T30" fmla="*/ 0 w 954"/>
                      <a:gd name="T31" fmla="*/ 0 h 808"/>
                      <a:gd name="T32" fmla="*/ 0 w 954"/>
                      <a:gd name="T33" fmla="*/ 0 h 808"/>
                      <a:gd name="T34" fmla="*/ 0 w 954"/>
                      <a:gd name="T35" fmla="*/ 0 h 808"/>
                      <a:gd name="T36" fmla="*/ 0 w 954"/>
                      <a:gd name="T37" fmla="*/ 0 h 808"/>
                      <a:gd name="T38" fmla="*/ 0 w 954"/>
                      <a:gd name="T39" fmla="*/ 0 h 808"/>
                      <a:gd name="T40" fmla="*/ 0 w 954"/>
                      <a:gd name="T41" fmla="*/ 0 h 808"/>
                      <a:gd name="T42" fmla="*/ 0 w 954"/>
                      <a:gd name="T43" fmla="*/ 0 h 808"/>
                      <a:gd name="T44" fmla="*/ 0 w 954"/>
                      <a:gd name="T45" fmla="*/ 0 h 808"/>
                      <a:gd name="T46" fmla="*/ 0 w 954"/>
                      <a:gd name="T47" fmla="*/ 0 h 808"/>
                      <a:gd name="T48" fmla="*/ 0 w 954"/>
                      <a:gd name="T49" fmla="*/ 0 h 808"/>
                      <a:gd name="T50" fmla="*/ 0 w 954"/>
                      <a:gd name="T51" fmla="*/ 0 h 808"/>
                      <a:gd name="T52" fmla="*/ 0 w 954"/>
                      <a:gd name="T53" fmla="*/ 0 h 808"/>
                      <a:gd name="T54" fmla="*/ 0 w 954"/>
                      <a:gd name="T55" fmla="*/ 0 h 808"/>
                      <a:gd name="T56" fmla="*/ 0 w 954"/>
                      <a:gd name="T57" fmla="*/ 0 h 808"/>
                      <a:gd name="T58" fmla="*/ 0 w 954"/>
                      <a:gd name="T59" fmla="*/ 0 h 808"/>
                      <a:gd name="T60" fmla="*/ 0 w 954"/>
                      <a:gd name="T61" fmla="*/ 0 h 808"/>
                      <a:gd name="T62" fmla="*/ 0 w 954"/>
                      <a:gd name="T63" fmla="*/ 0 h 808"/>
                      <a:gd name="T64" fmla="*/ 0 w 954"/>
                      <a:gd name="T65" fmla="*/ 0 h 808"/>
                      <a:gd name="T66" fmla="*/ 0 w 954"/>
                      <a:gd name="T67" fmla="*/ 0 h 808"/>
                      <a:gd name="T68" fmla="*/ 0 w 954"/>
                      <a:gd name="T69" fmla="*/ 0 h 808"/>
                      <a:gd name="T70" fmla="*/ 0 w 954"/>
                      <a:gd name="T71" fmla="*/ 0 h 808"/>
                      <a:gd name="T72" fmla="*/ 0 w 954"/>
                      <a:gd name="T73" fmla="*/ 0 h 808"/>
                      <a:gd name="T74" fmla="*/ 0 w 954"/>
                      <a:gd name="T75" fmla="*/ 0 h 808"/>
                      <a:gd name="T76" fmla="*/ 0 w 954"/>
                      <a:gd name="T77" fmla="*/ 0 h 808"/>
                      <a:gd name="T78" fmla="*/ 0 w 954"/>
                      <a:gd name="T79" fmla="*/ 0 h 808"/>
                      <a:gd name="T80" fmla="*/ 0 w 954"/>
                      <a:gd name="T81" fmla="*/ 0 h 808"/>
                      <a:gd name="T82" fmla="*/ 0 w 954"/>
                      <a:gd name="T83" fmla="*/ 0 h 808"/>
                      <a:gd name="T84" fmla="*/ 0 w 954"/>
                      <a:gd name="T85" fmla="*/ 0 h 808"/>
                      <a:gd name="T86" fmla="*/ 0 w 954"/>
                      <a:gd name="T87" fmla="*/ 0 h 808"/>
                      <a:gd name="T88" fmla="*/ 0 w 954"/>
                      <a:gd name="T89" fmla="*/ 0 h 808"/>
                      <a:gd name="T90" fmla="*/ 0 w 954"/>
                      <a:gd name="T91" fmla="*/ 0 h 808"/>
                      <a:gd name="T92" fmla="*/ 0 w 954"/>
                      <a:gd name="T93" fmla="*/ 0 h 808"/>
                      <a:gd name="T94" fmla="*/ 0 w 954"/>
                      <a:gd name="T95" fmla="*/ 0 h 808"/>
                      <a:gd name="T96" fmla="*/ 0 w 954"/>
                      <a:gd name="T97" fmla="*/ 0 h 808"/>
                      <a:gd name="T98" fmla="*/ 0 w 954"/>
                      <a:gd name="T99" fmla="*/ 0 h 808"/>
                      <a:gd name="T100" fmla="*/ 0 w 954"/>
                      <a:gd name="T101" fmla="*/ 0 h 808"/>
                      <a:gd name="T102" fmla="*/ 0 w 954"/>
                      <a:gd name="T103" fmla="*/ 0 h 808"/>
                      <a:gd name="T104" fmla="*/ 0 w 954"/>
                      <a:gd name="T105" fmla="*/ 0 h 808"/>
                      <a:gd name="T106" fmla="*/ 0 w 954"/>
                      <a:gd name="T107" fmla="*/ 0 h 808"/>
                      <a:gd name="T108" fmla="*/ 0 w 954"/>
                      <a:gd name="T109" fmla="*/ 0 h 808"/>
                      <a:gd name="T110" fmla="*/ 0 w 954"/>
                      <a:gd name="T111" fmla="*/ 0 h 808"/>
                      <a:gd name="T112" fmla="*/ 0 w 954"/>
                      <a:gd name="T113" fmla="*/ 0 h 808"/>
                      <a:gd name="T114" fmla="*/ 0 w 954"/>
                      <a:gd name="T115" fmla="*/ 0 h 808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w 954"/>
                      <a:gd name="T175" fmla="*/ 0 h 808"/>
                      <a:gd name="T176" fmla="*/ 954 w 954"/>
                      <a:gd name="T177" fmla="*/ 808 h 808"/>
                    </a:gdLst>
                    <a:ahLst/>
                    <a:cxnLst>
                      <a:cxn ang="T116">
                        <a:pos x="T0" y="T1"/>
                      </a:cxn>
                      <a:cxn ang="T117">
                        <a:pos x="T2" y="T3"/>
                      </a:cxn>
                      <a:cxn ang="T118">
                        <a:pos x="T4" y="T5"/>
                      </a:cxn>
                      <a:cxn ang="T119">
                        <a:pos x="T6" y="T7"/>
                      </a:cxn>
                      <a:cxn ang="T120">
                        <a:pos x="T8" y="T9"/>
                      </a:cxn>
                      <a:cxn ang="T121">
                        <a:pos x="T10" y="T11"/>
                      </a:cxn>
                      <a:cxn ang="T122">
                        <a:pos x="T12" y="T13"/>
                      </a:cxn>
                      <a:cxn ang="T123">
                        <a:pos x="T14" y="T15"/>
                      </a:cxn>
                      <a:cxn ang="T124">
                        <a:pos x="T16" y="T17"/>
                      </a:cxn>
                      <a:cxn ang="T125">
                        <a:pos x="T18" y="T19"/>
                      </a:cxn>
                      <a:cxn ang="T126">
                        <a:pos x="T20" y="T21"/>
                      </a:cxn>
                      <a:cxn ang="T127">
                        <a:pos x="T22" y="T23"/>
                      </a:cxn>
                      <a:cxn ang="T128">
                        <a:pos x="T24" y="T25"/>
                      </a:cxn>
                      <a:cxn ang="T129">
                        <a:pos x="T26" y="T27"/>
                      </a:cxn>
                      <a:cxn ang="T130">
                        <a:pos x="T28" y="T29"/>
                      </a:cxn>
                      <a:cxn ang="T131">
                        <a:pos x="T30" y="T31"/>
                      </a:cxn>
                      <a:cxn ang="T132">
                        <a:pos x="T32" y="T33"/>
                      </a:cxn>
                      <a:cxn ang="T133">
                        <a:pos x="T34" y="T35"/>
                      </a:cxn>
                      <a:cxn ang="T134">
                        <a:pos x="T36" y="T37"/>
                      </a:cxn>
                      <a:cxn ang="T135">
                        <a:pos x="T38" y="T39"/>
                      </a:cxn>
                      <a:cxn ang="T136">
                        <a:pos x="T40" y="T41"/>
                      </a:cxn>
                      <a:cxn ang="T137">
                        <a:pos x="T42" y="T43"/>
                      </a:cxn>
                      <a:cxn ang="T138">
                        <a:pos x="T44" y="T45"/>
                      </a:cxn>
                      <a:cxn ang="T139">
                        <a:pos x="T46" y="T47"/>
                      </a:cxn>
                      <a:cxn ang="T140">
                        <a:pos x="T48" y="T49"/>
                      </a:cxn>
                      <a:cxn ang="T141">
                        <a:pos x="T50" y="T51"/>
                      </a:cxn>
                      <a:cxn ang="T142">
                        <a:pos x="T52" y="T53"/>
                      </a:cxn>
                      <a:cxn ang="T143">
                        <a:pos x="T54" y="T55"/>
                      </a:cxn>
                      <a:cxn ang="T144">
                        <a:pos x="T56" y="T57"/>
                      </a:cxn>
                      <a:cxn ang="T145">
                        <a:pos x="T58" y="T59"/>
                      </a:cxn>
                      <a:cxn ang="T146">
                        <a:pos x="T60" y="T61"/>
                      </a:cxn>
                      <a:cxn ang="T147">
                        <a:pos x="T62" y="T63"/>
                      </a:cxn>
                      <a:cxn ang="T148">
                        <a:pos x="T64" y="T65"/>
                      </a:cxn>
                      <a:cxn ang="T149">
                        <a:pos x="T66" y="T67"/>
                      </a:cxn>
                      <a:cxn ang="T150">
                        <a:pos x="T68" y="T69"/>
                      </a:cxn>
                      <a:cxn ang="T151">
                        <a:pos x="T70" y="T71"/>
                      </a:cxn>
                      <a:cxn ang="T152">
                        <a:pos x="T72" y="T73"/>
                      </a:cxn>
                      <a:cxn ang="T153">
                        <a:pos x="T74" y="T75"/>
                      </a:cxn>
                      <a:cxn ang="T154">
                        <a:pos x="T76" y="T77"/>
                      </a:cxn>
                      <a:cxn ang="T155">
                        <a:pos x="T78" y="T79"/>
                      </a:cxn>
                      <a:cxn ang="T156">
                        <a:pos x="T80" y="T81"/>
                      </a:cxn>
                      <a:cxn ang="T157">
                        <a:pos x="T82" y="T83"/>
                      </a:cxn>
                      <a:cxn ang="T158">
                        <a:pos x="T84" y="T85"/>
                      </a:cxn>
                      <a:cxn ang="T159">
                        <a:pos x="T86" y="T87"/>
                      </a:cxn>
                      <a:cxn ang="T160">
                        <a:pos x="T88" y="T89"/>
                      </a:cxn>
                      <a:cxn ang="T161">
                        <a:pos x="T90" y="T91"/>
                      </a:cxn>
                      <a:cxn ang="T162">
                        <a:pos x="T92" y="T93"/>
                      </a:cxn>
                      <a:cxn ang="T163">
                        <a:pos x="T94" y="T95"/>
                      </a:cxn>
                      <a:cxn ang="T164">
                        <a:pos x="T96" y="T97"/>
                      </a:cxn>
                      <a:cxn ang="T165">
                        <a:pos x="T98" y="T99"/>
                      </a:cxn>
                      <a:cxn ang="T166">
                        <a:pos x="T100" y="T101"/>
                      </a:cxn>
                      <a:cxn ang="T167">
                        <a:pos x="T102" y="T103"/>
                      </a:cxn>
                      <a:cxn ang="T168">
                        <a:pos x="T104" y="T105"/>
                      </a:cxn>
                      <a:cxn ang="T169">
                        <a:pos x="T106" y="T107"/>
                      </a:cxn>
                      <a:cxn ang="T170">
                        <a:pos x="T108" y="T109"/>
                      </a:cxn>
                      <a:cxn ang="T171">
                        <a:pos x="T110" y="T111"/>
                      </a:cxn>
                      <a:cxn ang="T172">
                        <a:pos x="T112" y="T113"/>
                      </a:cxn>
                      <a:cxn ang="T173">
                        <a:pos x="T114" y="T115"/>
                      </a:cxn>
                    </a:cxnLst>
                    <a:rect l="T174" t="T175" r="T176" b="T177"/>
                    <a:pathLst>
                      <a:path w="954" h="808">
                        <a:moveTo>
                          <a:pt x="932" y="710"/>
                        </a:moveTo>
                        <a:lnTo>
                          <a:pt x="916" y="711"/>
                        </a:lnTo>
                        <a:lnTo>
                          <a:pt x="899" y="711"/>
                        </a:lnTo>
                        <a:lnTo>
                          <a:pt x="882" y="712"/>
                        </a:lnTo>
                        <a:lnTo>
                          <a:pt x="865" y="712"/>
                        </a:lnTo>
                        <a:lnTo>
                          <a:pt x="849" y="713"/>
                        </a:lnTo>
                        <a:lnTo>
                          <a:pt x="832" y="714"/>
                        </a:lnTo>
                        <a:lnTo>
                          <a:pt x="814" y="714"/>
                        </a:lnTo>
                        <a:lnTo>
                          <a:pt x="799" y="716"/>
                        </a:lnTo>
                        <a:lnTo>
                          <a:pt x="782" y="716"/>
                        </a:lnTo>
                        <a:lnTo>
                          <a:pt x="764" y="717"/>
                        </a:lnTo>
                        <a:lnTo>
                          <a:pt x="748" y="717"/>
                        </a:lnTo>
                        <a:lnTo>
                          <a:pt x="731" y="717"/>
                        </a:lnTo>
                        <a:lnTo>
                          <a:pt x="715" y="717"/>
                        </a:lnTo>
                        <a:lnTo>
                          <a:pt x="698" y="718"/>
                        </a:lnTo>
                        <a:lnTo>
                          <a:pt x="681" y="718"/>
                        </a:lnTo>
                        <a:lnTo>
                          <a:pt x="666" y="719"/>
                        </a:lnTo>
                        <a:lnTo>
                          <a:pt x="648" y="719"/>
                        </a:lnTo>
                        <a:lnTo>
                          <a:pt x="633" y="720"/>
                        </a:lnTo>
                        <a:lnTo>
                          <a:pt x="615" y="720"/>
                        </a:lnTo>
                        <a:lnTo>
                          <a:pt x="600" y="720"/>
                        </a:lnTo>
                        <a:lnTo>
                          <a:pt x="583" y="720"/>
                        </a:lnTo>
                        <a:lnTo>
                          <a:pt x="566" y="720"/>
                        </a:lnTo>
                        <a:lnTo>
                          <a:pt x="552" y="720"/>
                        </a:lnTo>
                        <a:lnTo>
                          <a:pt x="535" y="721"/>
                        </a:lnTo>
                        <a:lnTo>
                          <a:pt x="520" y="721"/>
                        </a:lnTo>
                        <a:lnTo>
                          <a:pt x="503" y="721"/>
                        </a:lnTo>
                        <a:lnTo>
                          <a:pt x="488" y="721"/>
                        </a:lnTo>
                        <a:lnTo>
                          <a:pt x="474" y="721"/>
                        </a:lnTo>
                        <a:lnTo>
                          <a:pt x="458" y="721"/>
                        </a:lnTo>
                        <a:lnTo>
                          <a:pt x="444" y="721"/>
                        </a:lnTo>
                        <a:lnTo>
                          <a:pt x="430" y="721"/>
                        </a:lnTo>
                        <a:lnTo>
                          <a:pt x="414" y="721"/>
                        </a:lnTo>
                        <a:lnTo>
                          <a:pt x="400" y="721"/>
                        </a:lnTo>
                        <a:lnTo>
                          <a:pt x="387" y="720"/>
                        </a:lnTo>
                        <a:lnTo>
                          <a:pt x="372" y="720"/>
                        </a:lnTo>
                        <a:lnTo>
                          <a:pt x="359" y="720"/>
                        </a:lnTo>
                        <a:lnTo>
                          <a:pt x="346" y="720"/>
                        </a:lnTo>
                        <a:lnTo>
                          <a:pt x="333" y="719"/>
                        </a:lnTo>
                        <a:lnTo>
                          <a:pt x="320" y="719"/>
                        </a:lnTo>
                        <a:lnTo>
                          <a:pt x="308" y="719"/>
                        </a:lnTo>
                        <a:lnTo>
                          <a:pt x="295" y="718"/>
                        </a:lnTo>
                        <a:lnTo>
                          <a:pt x="283" y="717"/>
                        </a:lnTo>
                        <a:lnTo>
                          <a:pt x="271" y="717"/>
                        </a:lnTo>
                        <a:lnTo>
                          <a:pt x="260" y="717"/>
                        </a:lnTo>
                        <a:lnTo>
                          <a:pt x="248" y="716"/>
                        </a:lnTo>
                        <a:lnTo>
                          <a:pt x="238" y="714"/>
                        </a:lnTo>
                        <a:lnTo>
                          <a:pt x="228" y="714"/>
                        </a:lnTo>
                        <a:lnTo>
                          <a:pt x="219" y="714"/>
                        </a:lnTo>
                        <a:lnTo>
                          <a:pt x="208" y="713"/>
                        </a:lnTo>
                        <a:lnTo>
                          <a:pt x="200" y="712"/>
                        </a:lnTo>
                        <a:lnTo>
                          <a:pt x="190" y="711"/>
                        </a:lnTo>
                        <a:lnTo>
                          <a:pt x="182" y="711"/>
                        </a:lnTo>
                        <a:lnTo>
                          <a:pt x="174" y="710"/>
                        </a:lnTo>
                        <a:lnTo>
                          <a:pt x="166" y="708"/>
                        </a:lnTo>
                        <a:lnTo>
                          <a:pt x="159" y="707"/>
                        </a:lnTo>
                        <a:lnTo>
                          <a:pt x="152" y="707"/>
                        </a:lnTo>
                        <a:lnTo>
                          <a:pt x="145" y="705"/>
                        </a:lnTo>
                        <a:lnTo>
                          <a:pt x="139" y="705"/>
                        </a:lnTo>
                        <a:lnTo>
                          <a:pt x="134" y="702"/>
                        </a:lnTo>
                        <a:lnTo>
                          <a:pt x="128" y="702"/>
                        </a:lnTo>
                        <a:lnTo>
                          <a:pt x="125" y="700"/>
                        </a:lnTo>
                        <a:lnTo>
                          <a:pt x="120" y="699"/>
                        </a:lnTo>
                        <a:lnTo>
                          <a:pt x="117" y="698"/>
                        </a:lnTo>
                        <a:lnTo>
                          <a:pt x="114" y="697"/>
                        </a:lnTo>
                        <a:lnTo>
                          <a:pt x="113" y="693"/>
                        </a:lnTo>
                        <a:lnTo>
                          <a:pt x="111" y="689"/>
                        </a:lnTo>
                        <a:lnTo>
                          <a:pt x="110" y="687"/>
                        </a:lnTo>
                        <a:lnTo>
                          <a:pt x="108" y="682"/>
                        </a:lnTo>
                        <a:lnTo>
                          <a:pt x="107" y="678"/>
                        </a:lnTo>
                        <a:lnTo>
                          <a:pt x="106" y="674"/>
                        </a:lnTo>
                        <a:lnTo>
                          <a:pt x="105" y="668"/>
                        </a:lnTo>
                        <a:lnTo>
                          <a:pt x="104" y="663"/>
                        </a:lnTo>
                        <a:lnTo>
                          <a:pt x="102" y="656"/>
                        </a:lnTo>
                        <a:lnTo>
                          <a:pt x="101" y="650"/>
                        </a:lnTo>
                        <a:lnTo>
                          <a:pt x="101" y="644"/>
                        </a:lnTo>
                        <a:lnTo>
                          <a:pt x="100" y="636"/>
                        </a:lnTo>
                        <a:lnTo>
                          <a:pt x="99" y="629"/>
                        </a:lnTo>
                        <a:lnTo>
                          <a:pt x="99" y="622"/>
                        </a:lnTo>
                        <a:lnTo>
                          <a:pt x="98" y="613"/>
                        </a:lnTo>
                        <a:lnTo>
                          <a:pt x="96" y="606"/>
                        </a:lnTo>
                        <a:lnTo>
                          <a:pt x="95" y="597"/>
                        </a:lnTo>
                        <a:lnTo>
                          <a:pt x="95" y="589"/>
                        </a:lnTo>
                        <a:lnTo>
                          <a:pt x="94" y="578"/>
                        </a:lnTo>
                        <a:lnTo>
                          <a:pt x="93" y="570"/>
                        </a:lnTo>
                        <a:lnTo>
                          <a:pt x="93" y="559"/>
                        </a:lnTo>
                        <a:lnTo>
                          <a:pt x="92" y="549"/>
                        </a:lnTo>
                        <a:lnTo>
                          <a:pt x="91" y="540"/>
                        </a:lnTo>
                        <a:lnTo>
                          <a:pt x="91" y="529"/>
                        </a:lnTo>
                        <a:lnTo>
                          <a:pt x="91" y="517"/>
                        </a:lnTo>
                        <a:lnTo>
                          <a:pt x="89" y="507"/>
                        </a:lnTo>
                        <a:lnTo>
                          <a:pt x="89" y="496"/>
                        </a:lnTo>
                        <a:lnTo>
                          <a:pt x="89" y="484"/>
                        </a:lnTo>
                        <a:lnTo>
                          <a:pt x="88" y="473"/>
                        </a:lnTo>
                        <a:lnTo>
                          <a:pt x="88" y="462"/>
                        </a:lnTo>
                        <a:lnTo>
                          <a:pt x="88" y="450"/>
                        </a:lnTo>
                        <a:lnTo>
                          <a:pt x="88" y="438"/>
                        </a:lnTo>
                        <a:lnTo>
                          <a:pt x="87" y="425"/>
                        </a:lnTo>
                        <a:lnTo>
                          <a:pt x="87" y="413"/>
                        </a:lnTo>
                        <a:lnTo>
                          <a:pt x="86" y="400"/>
                        </a:lnTo>
                        <a:lnTo>
                          <a:pt x="86" y="388"/>
                        </a:lnTo>
                        <a:lnTo>
                          <a:pt x="86" y="374"/>
                        </a:lnTo>
                        <a:lnTo>
                          <a:pt x="86" y="361"/>
                        </a:lnTo>
                        <a:lnTo>
                          <a:pt x="86" y="348"/>
                        </a:lnTo>
                        <a:lnTo>
                          <a:pt x="86" y="334"/>
                        </a:lnTo>
                        <a:lnTo>
                          <a:pt x="85" y="320"/>
                        </a:lnTo>
                        <a:lnTo>
                          <a:pt x="85" y="307"/>
                        </a:lnTo>
                        <a:lnTo>
                          <a:pt x="85" y="294"/>
                        </a:lnTo>
                        <a:lnTo>
                          <a:pt x="85" y="280"/>
                        </a:lnTo>
                        <a:lnTo>
                          <a:pt x="85" y="267"/>
                        </a:lnTo>
                        <a:lnTo>
                          <a:pt x="85" y="253"/>
                        </a:lnTo>
                        <a:lnTo>
                          <a:pt x="85" y="238"/>
                        </a:lnTo>
                        <a:lnTo>
                          <a:pt x="86" y="226"/>
                        </a:lnTo>
                        <a:lnTo>
                          <a:pt x="86" y="211"/>
                        </a:lnTo>
                        <a:lnTo>
                          <a:pt x="86" y="198"/>
                        </a:lnTo>
                        <a:lnTo>
                          <a:pt x="86" y="184"/>
                        </a:lnTo>
                        <a:lnTo>
                          <a:pt x="86" y="169"/>
                        </a:lnTo>
                        <a:lnTo>
                          <a:pt x="86" y="155"/>
                        </a:lnTo>
                        <a:lnTo>
                          <a:pt x="86" y="141"/>
                        </a:lnTo>
                        <a:lnTo>
                          <a:pt x="86" y="127"/>
                        </a:lnTo>
                        <a:lnTo>
                          <a:pt x="87" y="114"/>
                        </a:lnTo>
                        <a:lnTo>
                          <a:pt x="87" y="99"/>
                        </a:lnTo>
                        <a:lnTo>
                          <a:pt x="87" y="85"/>
                        </a:lnTo>
                        <a:lnTo>
                          <a:pt x="87" y="71"/>
                        </a:lnTo>
                        <a:lnTo>
                          <a:pt x="88" y="58"/>
                        </a:lnTo>
                        <a:lnTo>
                          <a:pt x="88" y="44"/>
                        </a:lnTo>
                        <a:lnTo>
                          <a:pt x="88" y="31"/>
                        </a:lnTo>
                        <a:lnTo>
                          <a:pt x="89" y="18"/>
                        </a:lnTo>
                        <a:lnTo>
                          <a:pt x="91" y="4"/>
                        </a:lnTo>
                        <a:lnTo>
                          <a:pt x="88" y="2"/>
                        </a:lnTo>
                        <a:lnTo>
                          <a:pt x="86" y="1"/>
                        </a:lnTo>
                        <a:lnTo>
                          <a:pt x="83" y="1"/>
                        </a:lnTo>
                        <a:lnTo>
                          <a:pt x="81" y="1"/>
                        </a:lnTo>
                        <a:lnTo>
                          <a:pt x="79" y="1"/>
                        </a:lnTo>
                        <a:lnTo>
                          <a:pt x="76" y="1"/>
                        </a:lnTo>
                        <a:lnTo>
                          <a:pt x="73" y="0"/>
                        </a:lnTo>
                        <a:lnTo>
                          <a:pt x="69" y="0"/>
                        </a:lnTo>
                        <a:lnTo>
                          <a:pt x="66" y="0"/>
                        </a:lnTo>
                        <a:lnTo>
                          <a:pt x="63" y="0"/>
                        </a:lnTo>
                        <a:lnTo>
                          <a:pt x="58" y="0"/>
                        </a:lnTo>
                        <a:lnTo>
                          <a:pt x="55" y="1"/>
                        </a:lnTo>
                        <a:lnTo>
                          <a:pt x="50" y="1"/>
                        </a:lnTo>
                        <a:lnTo>
                          <a:pt x="48" y="1"/>
                        </a:lnTo>
                        <a:lnTo>
                          <a:pt x="43" y="1"/>
                        </a:lnTo>
                        <a:lnTo>
                          <a:pt x="38" y="1"/>
                        </a:lnTo>
                        <a:lnTo>
                          <a:pt x="35" y="2"/>
                        </a:lnTo>
                        <a:lnTo>
                          <a:pt x="30" y="2"/>
                        </a:lnTo>
                        <a:lnTo>
                          <a:pt x="28" y="2"/>
                        </a:lnTo>
                        <a:lnTo>
                          <a:pt x="24" y="3"/>
                        </a:lnTo>
                        <a:lnTo>
                          <a:pt x="21" y="3"/>
                        </a:lnTo>
                        <a:lnTo>
                          <a:pt x="17" y="4"/>
                        </a:lnTo>
                        <a:lnTo>
                          <a:pt x="15" y="4"/>
                        </a:lnTo>
                        <a:lnTo>
                          <a:pt x="12" y="6"/>
                        </a:lnTo>
                        <a:lnTo>
                          <a:pt x="9" y="6"/>
                        </a:lnTo>
                        <a:lnTo>
                          <a:pt x="7" y="6"/>
                        </a:lnTo>
                        <a:lnTo>
                          <a:pt x="5" y="7"/>
                        </a:lnTo>
                        <a:lnTo>
                          <a:pt x="4" y="8"/>
                        </a:lnTo>
                        <a:lnTo>
                          <a:pt x="4" y="10"/>
                        </a:lnTo>
                        <a:lnTo>
                          <a:pt x="4" y="13"/>
                        </a:lnTo>
                        <a:lnTo>
                          <a:pt x="4" y="16"/>
                        </a:lnTo>
                        <a:lnTo>
                          <a:pt x="3" y="20"/>
                        </a:lnTo>
                        <a:lnTo>
                          <a:pt x="3" y="26"/>
                        </a:lnTo>
                        <a:lnTo>
                          <a:pt x="3" y="28"/>
                        </a:lnTo>
                        <a:lnTo>
                          <a:pt x="3" y="31"/>
                        </a:lnTo>
                        <a:lnTo>
                          <a:pt x="3" y="34"/>
                        </a:lnTo>
                        <a:lnTo>
                          <a:pt x="3" y="39"/>
                        </a:lnTo>
                        <a:lnTo>
                          <a:pt x="3" y="41"/>
                        </a:lnTo>
                        <a:lnTo>
                          <a:pt x="3" y="46"/>
                        </a:lnTo>
                        <a:lnTo>
                          <a:pt x="3" y="50"/>
                        </a:lnTo>
                        <a:lnTo>
                          <a:pt x="3" y="53"/>
                        </a:lnTo>
                        <a:lnTo>
                          <a:pt x="3" y="58"/>
                        </a:lnTo>
                        <a:lnTo>
                          <a:pt x="3" y="61"/>
                        </a:lnTo>
                        <a:lnTo>
                          <a:pt x="3" y="66"/>
                        </a:lnTo>
                        <a:lnTo>
                          <a:pt x="3" y="72"/>
                        </a:lnTo>
                        <a:lnTo>
                          <a:pt x="2" y="77"/>
                        </a:lnTo>
                        <a:lnTo>
                          <a:pt x="2" y="82"/>
                        </a:lnTo>
                        <a:lnTo>
                          <a:pt x="2" y="86"/>
                        </a:lnTo>
                        <a:lnTo>
                          <a:pt x="2" y="92"/>
                        </a:lnTo>
                        <a:lnTo>
                          <a:pt x="2" y="98"/>
                        </a:lnTo>
                        <a:lnTo>
                          <a:pt x="2" y="104"/>
                        </a:lnTo>
                        <a:lnTo>
                          <a:pt x="2" y="110"/>
                        </a:lnTo>
                        <a:lnTo>
                          <a:pt x="2" y="117"/>
                        </a:lnTo>
                        <a:lnTo>
                          <a:pt x="0" y="122"/>
                        </a:lnTo>
                        <a:lnTo>
                          <a:pt x="0" y="128"/>
                        </a:lnTo>
                        <a:lnTo>
                          <a:pt x="0" y="134"/>
                        </a:lnTo>
                        <a:lnTo>
                          <a:pt x="0" y="141"/>
                        </a:lnTo>
                        <a:lnTo>
                          <a:pt x="0" y="147"/>
                        </a:lnTo>
                        <a:lnTo>
                          <a:pt x="0" y="154"/>
                        </a:lnTo>
                        <a:lnTo>
                          <a:pt x="0" y="160"/>
                        </a:lnTo>
                        <a:lnTo>
                          <a:pt x="0" y="167"/>
                        </a:lnTo>
                        <a:lnTo>
                          <a:pt x="0" y="174"/>
                        </a:lnTo>
                        <a:lnTo>
                          <a:pt x="0" y="181"/>
                        </a:lnTo>
                        <a:lnTo>
                          <a:pt x="0" y="188"/>
                        </a:lnTo>
                        <a:lnTo>
                          <a:pt x="0" y="196"/>
                        </a:lnTo>
                        <a:lnTo>
                          <a:pt x="0" y="203"/>
                        </a:lnTo>
                        <a:lnTo>
                          <a:pt x="0" y="210"/>
                        </a:lnTo>
                        <a:lnTo>
                          <a:pt x="0" y="218"/>
                        </a:lnTo>
                        <a:lnTo>
                          <a:pt x="0" y="225"/>
                        </a:lnTo>
                        <a:lnTo>
                          <a:pt x="0" y="232"/>
                        </a:lnTo>
                        <a:lnTo>
                          <a:pt x="0" y="240"/>
                        </a:lnTo>
                        <a:lnTo>
                          <a:pt x="0" y="247"/>
                        </a:lnTo>
                        <a:lnTo>
                          <a:pt x="0" y="255"/>
                        </a:lnTo>
                        <a:lnTo>
                          <a:pt x="0" y="262"/>
                        </a:lnTo>
                        <a:lnTo>
                          <a:pt x="0" y="269"/>
                        </a:lnTo>
                        <a:lnTo>
                          <a:pt x="0" y="278"/>
                        </a:lnTo>
                        <a:lnTo>
                          <a:pt x="0" y="286"/>
                        </a:lnTo>
                        <a:lnTo>
                          <a:pt x="0" y="293"/>
                        </a:lnTo>
                        <a:lnTo>
                          <a:pt x="0" y="301"/>
                        </a:lnTo>
                        <a:lnTo>
                          <a:pt x="0" y="308"/>
                        </a:lnTo>
                        <a:lnTo>
                          <a:pt x="0" y="317"/>
                        </a:lnTo>
                        <a:lnTo>
                          <a:pt x="0" y="325"/>
                        </a:lnTo>
                        <a:lnTo>
                          <a:pt x="0" y="332"/>
                        </a:lnTo>
                        <a:lnTo>
                          <a:pt x="0" y="340"/>
                        </a:lnTo>
                        <a:lnTo>
                          <a:pt x="0" y="349"/>
                        </a:lnTo>
                        <a:lnTo>
                          <a:pt x="0" y="364"/>
                        </a:lnTo>
                        <a:lnTo>
                          <a:pt x="0" y="381"/>
                        </a:lnTo>
                        <a:lnTo>
                          <a:pt x="0" y="395"/>
                        </a:lnTo>
                        <a:lnTo>
                          <a:pt x="0" y="410"/>
                        </a:lnTo>
                        <a:lnTo>
                          <a:pt x="0" y="424"/>
                        </a:lnTo>
                        <a:lnTo>
                          <a:pt x="2" y="439"/>
                        </a:lnTo>
                        <a:lnTo>
                          <a:pt x="2" y="452"/>
                        </a:lnTo>
                        <a:lnTo>
                          <a:pt x="3" y="465"/>
                        </a:lnTo>
                        <a:lnTo>
                          <a:pt x="3" y="478"/>
                        </a:lnTo>
                        <a:lnTo>
                          <a:pt x="3" y="490"/>
                        </a:lnTo>
                        <a:lnTo>
                          <a:pt x="3" y="502"/>
                        </a:lnTo>
                        <a:lnTo>
                          <a:pt x="4" y="514"/>
                        </a:lnTo>
                        <a:lnTo>
                          <a:pt x="4" y="524"/>
                        </a:lnTo>
                        <a:lnTo>
                          <a:pt x="5" y="535"/>
                        </a:lnTo>
                        <a:lnTo>
                          <a:pt x="5" y="546"/>
                        </a:lnTo>
                        <a:lnTo>
                          <a:pt x="6" y="556"/>
                        </a:lnTo>
                        <a:lnTo>
                          <a:pt x="6" y="565"/>
                        </a:lnTo>
                        <a:lnTo>
                          <a:pt x="7" y="575"/>
                        </a:lnTo>
                        <a:lnTo>
                          <a:pt x="7" y="584"/>
                        </a:lnTo>
                        <a:lnTo>
                          <a:pt x="9" y="593"/>
                        </a:lnTo>
                        <a:lnTo>
                          <a:pt x="10" y="600"/>
                        </a:lnTo>
                        <a:lnTo>
                          <a:pt x="10" y="609"/>
                        </a:lnTo>
                        <a:lnTo>
                          <a:pt x="11" y="617"/>
                        </a:lnTo>
                        <a:lnTo>
                          <a:pt x="12" y="625"/>
                        </a:lnTo>
                        <a:lnTo>
                          <a:pt x="12" y="631"/>
                        </a:lnTo>
                        <a:lnTo>
                          <a:pt x="13" y="638"/>
                        </a:lnTo>
                        <a:lnTo>
                          <a:pt x="15" y="646"/>
                        </a:lnTo>
                        <a:lnTo>
                          <a:pt x="15" y="651"/>
                        </a:lnTo>
                        <a:lnTo>
                          <a:pt x="16" y="657"/>
                        </a:lnTo>
                        <a:lnTo>
                          <a:pt x="17" y="663"/>
                        </a:lnTo>
                        <a:lnTo>
                          <a:pt x="17" y="669"/>
                        </a:lnTo>
                        <a:lnTo>
                          <a:pt x="19" y="674"/>
                        </a:lnTo>
                        <a:lnTo>
                          <a:pt x="21" y="679"/>
                        </a:lnTo>
                        <a:lnTo>
                          <a:pt x="21" y="685"/>
                        </a:lnTo>
                        <a:lnTo>
                          <a:pt x="22" y="689"/>
                        </a:lnTo>
                        <a:lnTo>
                          <a:pt x="23" y="693"/>
                        </a:lnTo>
                        <a:lnTo>
                          <a:pt x="23" y="697"/>
                        </a:lnTo>
                        <a:lnTo>
                          <a:pt x="25" y="701"/>
                        </a:lnTo>
                        <a:lnTo>
                          <a:pt x="25" y="705"/>
                        </a:lnTo>
                        <a:lnTo>
                          <a:pt x="26" y="708"/>
                        </a:lnTo>
                        <a:lnTo>
                          <a:pt x="28" y="712"/>
                        </a:lnTo>
                        <a:lnTo>
                          <a:pt x="28" y="714"/>
                        </a:lnTo>
                        <a:lnTo>
                          <a:pt x="29" y="718"/>
                        </a:lnTo>
                        <a:lnTo>
                          <a:pt x="30" y="720"/>
                        </a:lnTo>
                        <a:lnTo>
                          <a:pt x="30" y="723"/>
                        </a:lnTo>
                        <a:lnTo>
                          <a:pt x="32" y="726"/>
                        </a:lnTo>
                        <a:lnTo>
                          <a:pt x="32" y="729"/>
                        </a:lnTo>
                        <a:lnTo>
                          <a:pt x="34" y="731"/>
                        </a:lnTo>
                        <a:lnTo>
                          <a:pt x="35" y="735"/>
                        </a:lnTo>
                        <a:lnTo>
                          <a:pt x="37" y="738"/>
                        </a:lnTo>
                        <a:lnTo>
                          <a:pt x="38" y="740"/>
                        </a:lnTo>
                        <a:lnTo>
                          <a:pt x="41" y="744"/>
                        </a:lnTo>
                        <a:lnTo>
                          <a:pt x="43" y="749"/>
                        </a:lnTo>
                        <a:lnTo>
                          <a:pt x="48" y="752"/>
                        </a:lnTo>
                        <a:lnTo>
                          <a:pt x="50" y="757"/>
                        </a:lnTo>
                        <a:lnTo>
                          <a:pt x="55" y="762"/>
                        </a:lnTo>
                        <a:lnTo>
                          <a:pt x="56" y="763"/>
                        </a:lnTo>
                        <a:lnTo>
                          <a:pt x="61" y="765"/>
                        </a:lnTo>
                        <a:lnTo>
                          <a:pt x="63" y="768"/>
                        </a:lnTo>
                        <a:lnTo>
                          <a:pt x="68" y="771"/>
                        </a:lnTo>
                        <a:lnTo>
                          <a:pt x="70" y="773"/>
                        </a:lnTo>
                        <a:lnTo>
                          <a:pt x="73" y="774"/>
                        </a:lnTo>
                        <a:lnTo>
                          <a:pt x="75" y="775"/>
                        </a:lnTo>
                        <a:lnTo>
                          <a:pt x="79" y="775"/>
                        </a:lnTo>
                        <a:lnTo>
                          <a:pt x="81" y="777"/>
                        </a:lnTo>
                        <a:lnTo>
                          <a:pt x="85" y="778"/>
                        </a:lnTo>
                        <a:lnTo>
                          <a:pt x="88" y="780"/>
                        </a:lnTo>
                        <a:lnTo>
                          <a:pt x="92" y="781"/>
                        </a:lnTo>
                        <a:lnTo>
                          <a:pt x="96" y="782"/>
                        </a:lnTo>
                        <a:lnTo>
                          <a:pt x="100" y="783"/>
                        </a:lnTo>
                        <a:lnTo>
                          <a:pt x="105" y="784"/>
                        </a:lnTo>
                        <a:lnTo>
                          <a:pt x="110" y="786"/>
                        </a:lnTo>
                        <a:lnTo>
                          <a:pt x="114" y="786"/>
                        </a:lnTo>
                        <a:lnTo>
                          <a:pt x="119" y="788"/>
                        </a:lnTo>
                        <a:lnTo>
                          <a:pt x="125" y="788"/>
                        </a:lnTo>
                        <a:lnTo>
                          <a:pt x="131" y="790"/>
                        </a:lnTo>
                        <a:lnTo>
                          <a:pt x="137" y="790"/>
                        </a:lnTo>
                        <a:lnTo>
                          <a:pt x="144" y="793"/>
                        </a:lnTo>
                        <a:lnTo>
                          <a:pt x="150" y="793"/>
                        </a:lnTo>
                        <a:lnTo>
                          <a:pt x="157" y="794"/>
                        </a:lnTo>
                        <a:lnTo>
                          <a:pt x="164" y="795"/>
                        </a:lnTo>
                        <a:lnTo>
                          <a:pt x="172" y="796"/>
                        </a:lnTo>
                        <a:lnTo>
                          <a:pt x="181" y="796"/>
                        </a:lnTo>
                        <a:lnTo>
                          <a:pt x="190" y="799"/>
                        </a:lnTo>
                        <a:lnTo>
                          <a:pt x="198" y="799"/>
                        </a:lnTo>
                        <a:lnTo>
                          <a:pt x="208" y="800"/>
                        </a:lnTo>
                        <a:lnTo>
                          <a:pt x="217" y="800"/>
                        </a:lnTo>
                        <a:lnTo>
                          <a:pt x="228" y="801"/>
                        </a:lnTo>
                        <a:lnTo>
                          <a:pt x="238" y="801"/>
                        </a:lnTo>
                        <a:lnTo>
                          <a:pt x="250" y="802"/>
                        </a:lnTo>
                        <a:lnTo>
                          <a:pt x="260" y="803"/>
                        </a:lnTo>
                        <a:lnTo>
                          <a:pt x="273" y="803"/>
                        </a:lnTo>
                        <a:lnTo>
                          <a:pt x="284" y="803"/>
                        </a:lnTo>
                        <a:lnTo>
                          <a:pt x="297" y="805"/>
                        </a:lnTo>
                        <a:lnTo>
                          <a:pt x="310" y="806"/>
                        </a:lnTo>
                        <a:lnTo>
                          <a:pt x="324" y="806"/>
                        </a:lnTo>
                        <a:lnTo>
                          <a:pt x="339" y="806"/>
                        </a:lnTo>
                        <a:lnTo>
                          <a:pt x="352" y="806"/>
                        </a:lnTo>
                        <a:lnTo>
                          <a:pt x="367" y="807"/>
                        </a:lnTo>
                        <a:lnTo>
                          <a:pt x="384" y="808"/>
                        </a:lnTo>
                        <a:lnTo>
                          <a:pt x="399" y="808"/>
                        </a:lnTo>
                        <a:lnTo>
                          <a:pt x="416" y="808"/>
                        </a:lnTo>
                        <a:lnTo>
                          <a:pt x="432" y="808"/>
                        </a:lnTo>
                        <a:lnTo>
                          <a:pt x="451" y="808"/>
                        </a:lnTo>
                        <a:lnTo>
                          <a:pt x="470" y="808"/>
                        </a:lnTo>
                        <a:lnTo>
                          <a:pt x="488" y="808"/>
                        </a:lnTo>
                        <a:lnTo>
                          <a:pt x="508" y="808"/>
                        </a:lnTo>
                        <a:lnTo>
                          <a:pt x="528" y="808"/>
                        </a:lnTo>
                        <a:lnTo>
                          <a:pt x="538" y="808"/>
                        </a:lnTo>
                        <a:lnTo>
                          <a:pt x="546" y="808"/>
                        </a:lnTo>
                        <a:lnTo>
                          <a:pt x="557" y="807"/>
                        </a:lnTo>
                        <a:lnTo>
                          <a:pt x="566" y="807"/>
                        </a:lnTo>
                        <a:lnTo>
                          <a:pt x="575" y="806"/>
                        </a:lnTo>
                        <a:lnTo>
                          <a:pt x="585" y="806"/>
                        </a:lnTo>
                        <a:lnTo>
                          <a:pt x="595" y="806"/>
                        </a:lnTo>
                        <a:lnTo>
                          <a:pt x="604" y="806"/>
                        </a:lnTo>
                        <a:lnTo>
                          <a:pt x="614" y="806"/>
                        </a:lnTo>
                        <a:lnTo>
                          <a:pt x="622" y="806"/>
                        </a:lnTo>
                        <a:lnTo>
                          <a:pt x="632" y="806"/>
                        </a:lnTo>
                        <a:lnTo>
                          <a:pt x="641" y="806"/>
                        </a:lnTo>
                        <a:lnTo>
                          <a:pt x="651" y="806"/>
                        </a:lnTo>
                        <a:lnTo>
                          <a:pt x="660" y="806"/>
                        </a:lnTo>
                        <a:lnTo>
                          <a:pt x="668" y="806"/>
                        </a:lnTo>
                        <a:lnTo>
                          <a:pt x="678" y="806"/>
                        </a:lnTo>
                        <a:lnTo>
                          <a:pt x="686" y="805"/>
                        </a:lnTo>
                        <a:lnTo>
                          <a:pt x="696" y="803"/>
                        </a:lnTo>
                        <a:lnTo>
                          <a:pt x="704" y="803"/>
                        </a:lnTo>
                        <a:lnTo>
                          <a:pt x="713" y="803"/>
                        </a:lnTo>
                        <a:lnTo>
                          <a:pt x="722" y="803"/>
                        </a:lnTo>
                        <a:lnTo>
                          <a:pt x="730" y="803"/>
                        </a:lnTo>
                        <a:lnTo>
                          <a:pt x="738" y="803"/>
                        </a:lnTo>
                        <a:lnTo>
                          <a:pt x="747" y="803"/>
                        </a:lnTo>
                        <a:lnTo>
                          <a:pt x="755" y="802"/>
                        </a:lnTo>
                        <a:lnTo>
                          <a:pt x="763" y="801"/>
                        </a:lnTo>
                        <a:lnTo>
                          <a:pt x="772" y="801"/>
                        </a:lnTo>
                        <a:lnTo>
                          <a:pt x="780" y="801"/>
                        </a:lnTo>
                        <a:lnTo>
                          <a:pt x="787" y="801"/>
                        </a:lnTo>
                        <a:lnTo>
                          <a:pt x="794" y="801"/>
                        </a:lnTo>
                        <a:lnTo>
                          <a:pt x="802" y="801"/>
                        </a:lnTo>
                        <a:lnTo>
                          <a:pt x="810" y="801"/>
                        </a:lnTo>
                        <a:lnTo>
                          <a:pt x="817" y="801"/>
                        </a:lnTo>
                        <a:lnTo>
                          <a:pt x="824" y="800"/>
                        </a:lnTo>
                        <a:lnTo>
                          <a:pt x="830" y="800"/>
                        </a:lnTo>
                        <a:lnTo>
                          <a:pt x="838" y="800"/>
                        </a:lnTo>
                        <a:lnTo>
                          <a:pt x="844" y="799"/>
                        </a:lnTo>
                        <a:lnTo>
                          <a:pt x="850" y="799"/>
                        </a:lnTo>
                        <a:lnTo>
                          <a:pt x="856" y="799"/>
                        </a:lnTo>
                        <a:lnTo>
                          <a:pt x="863" y="799"/>
                        </a:lnTo>
                        <a:lnTo>
                          <a:pt x="868" y="797"/>
                        </a:lnTo>
                        <a:lnTo>
                          <a:pt x="875" y="797"/>
                        </a:lnTo>
                        <a:lnTo>
                          <a:pt x="881" y="797"/>
                        </a:lnTo>
                        <a:lnTo>
                          <a:pt x="885" y="797"/>
                        </a:lnTo>
                        <a:lnTo>
                          <a:pt x="890" y="796"/>
                        </a:lnTo>
                        <a:lnTo>
                          <a:pt x="896" y="796"/>
                        </a:lnTo>
                        <a:lnTo>
                          <a:pt x="901" y="796"/>
                        </a:lnTo>
                        <a:lnTo>
                          <a:pt x="906" y="796"/>
                        </a:lnTo>
                        <a:lnTo>
                          <a:pt x="909" y="796"/>
                        </a:lnTo>
                        <a:lnTo>
                          <a:pt x="914" y="795"/>
                        </a:lnTo>
                        <a:lnTo>
                          <a:pt x="919" y="795"/>
                        </a:lnTo>
                        <a:lnTo>
                          <a:pt x="921" y="795"/>
                        </a:lnTo>
                        <a:lnTo>
                          <a:pt x="925" y="794"/>
                        </a:lnTo>
                        <a:lnTo>
                          <a:pt x="928" y="794"/>
                        </a:lnTo>
                        <a:lnTo>
                          <a:pt x="932" y="794"/>
                        </a:lnTo>
                        <a:lnTo>
                          <a:pt x="935" y="794"/>
                        </a:lnTo>
                        <a:lnTo>
                          <a:pt x="940" y="794"/>
                        </a:lnTo>
                        <a:lnTo>
                          <a:pt x="944" y="794"/>
                        </a:lnTo>
                        <a:lnTo>
                          <a:pt x="947" y="794"/>
                        </a:lnTo>
                        <a:lnTo>
                          <a:pt x="950" y="794"/>
                        </a:lnTo>
                        <a:lnTo>
                          <a:pt x="952" y="793"/>
                        </a:lnTo>
                        <a:lnTo>
                          <a:pt x="954" y="790"/>
                        </a:lnTo>
                        <a:lnTo>
                          <a:pt x="954" y="788"/>
                        </a:lnTo>
                        <a:lnTo>
                          <a:pt x="954" y="786"/>
                        </a:lnTo>
                        <a:lnTo>
                          <a:pt x="954" y="783"/>
                        </a:lnTo>
                        <a:lnTo>
                          <a:pt x="954" y="781"/>
                        </a:lnTo>
                        <a:lnTo>
                          <a:pt x="954" y="777"/>
                        </a:lnTo>
                        <a:lnTo>
                          <a:pt x="953" y="774"/>
                        </a:lnTo>
                        <a:lnTo>
                          <a:pt x="952" y="770"/>
                        </a:lnTo>
                        <a:lnTo>
                          <a:pt x="952" y="767"/>
                        </a:lnTo>
                        <a:lnTo>
                          <a:pt x="951" y="763"/>
                        </a:lnTo>
                        <a:lnTo>
                          <a:pt x="950" y="759"/>
                        </a:lnTo>
                        <a:lnTo>
                          <a:pt x="950" y="755"/>
                        </a:lnTo>
                        <a:lnTo>
                          <a:pt x="948" y="751"/>
                        </a:lnTo>
                        <a:lnTo>
                          <a:pt x="946" y="748"/>
                        </a:lnTo>
                        <a:lnTo>
                          <a:pt x="945" y="743"/>
                        </a:lnTo>
                        <a:lnTo>
                          <a:pt x="944" y="739"/>
                        </a:lnTo>
                        <a:lnTo>
                          <a:pt x="942" y="736"/>
                        </a:lnTo>
                        <a:lnTo>
                          <a:pt x="941" y="732"/>
                        </a:lnTo>
                        <a:lnTo>
                          <a:pt x="939" y="729"/>
                        </a:lnTo>
                        <a:lnTo>
                          <a:pt x="939" y="725"/>
                        </a:lnTo>
                        <a:lnTo>
                          <a:pt x="938" y="723"/>
                        </a:lnTo>
                        <a:lnTo>
                          <a:pt x="937" y="720"/>
                        </a:lnTo>
                        <a:lnTo>
                          <a:pt x="934" y="717"/>
                        </a:lnTo>
                        <a:lnTo>
                          <a:pt x="934" y="714"/>
                        </a:lnTo>
                        <a:lnTo>
                          <a:pt x="934" y="713"/>
                        </a:lnTo>
                        <a:lnTo>
                          <a:pt x="932" y="711"/>
                        </a:lnTo>
                        <a:lnTo>
                          <a:pt x="932" y="71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54" name="Freeform 120">
                    <a:extLst>
                      <a:ext uri="{FF2B5EF4-FFF2-40B4-BE49-F238E27FC236}">
                        <a16:creationId xmlns:a16="http://schemas.microsoft.com/office/drawing/2014/main" id="{6881F2BA-FD4C-FF4B-AFD7-6EC71DCCC5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9" y="1590"/>
                    <a:ext cx="202" cy="39"/>
                  </a:xfrm>
                  <a:custGeom>
                    <a:avLst/>
                    <a:gdLst>
                      <a:gd name="T0" fmla="*/ 0 w 605"/>
                      <a:gd name="T1" fmla="*/ 0 h 119"/>
                      <a:gd name="T2" fmla="*/ 0 w 605"/>
                      <a:gd name="T3" fmla="*/ 0 h 119"/>
                      <a:gd name="T4" fmla="*/ 0 w 605"/>
                      <a:gd name="T5" fmla="*/ 0 h 119"/>
                      <a:gd name="T6" fmla="*/ 0 w 605"/>
                      <a:gd name="T7" fmla="*/ 0 h 119"/>
                      <a:gd name="T8" fmla="*/ 0 w 605"/>
                      <a:gd name="T9" fmla="*/ 0 h 119"/>
                      <a:gd name="T10" fmla="*/ 0 w 605"/>
                      <a:gd name="T11" fmla="*/ 0 h 119"/>
                      <a:gd name="T12" fmla="*/ 0 w 605"/>
                      <a:gd name="T13" fmla="*/ 0 h 119"/>
                      <a:gd name="T14" fmla="*/ 0 w 605"/>
                      <a:gd name="T15" fmla="*/ 0 h 119"/>
                      <a:gd name="T16" fmla="*/ 0 w 605"/>
                      <a:gd name="T17" fmla="*/ 0 h 119"/>
                      <a:gd name="T18" fmla="*/ 0 w 605"/>
                      <a:gd name="T19" fmla="*/ 0 h 119"/>
                      <a:gd name="T20" fmla="*/ 0 w 605"/>
                      <a:gd name="T21" fmla="*/ 0 h 119"/>
                      <a:gd name="T22" fmla="*/ 0 w 605"/>
                      <a:gd name="T23" fmla="*/ 0 h 119"/>
                      <a:gd name="T24" fmla="*/ 0 w 605"/>
                      <a:gd name="T25" fmla="*/ 0 h 119"/>
                      <a:gd name="T26" fmla="*/ 0 w 605"/>
                      <a:gd name="T27" fmla="*/ 0 h 119"/>
                      <a:gd name="T28" fmla="*/ 0 w 605"/>
                      <a:gd name="T29" fmla="*/ 0 h 119"/>
                      <a:gd name="T30" fmla="*/ 0 w 605"/>
                      <a:gd name="T31" fmla="*/ 0 h 119"/>
                      <a:gd name="T32" fmla="*/ 0 w 605"/>
                      <a:gd name="T33" fmla="*/ 0 h 119"/>
                      <a:gd name="T34" fmla="*/ 0 w 605"/>
                      <a:gd name="T35" fmla="*/ 0 h 119"/>
                      <a:gd name="T36" fmla="*/ 0 w 605"/>
                      <a:gd name="T37" fmla="*/ 0 h 119"/>
                      <a:gd name="T38" fmla="*/ 0 w 605"/>
                      <a:gd name="T39" fmla="*/ 0 h 119"/>
                      <a:gd name="T40" fmla="*/ 0 w 605"/>
                      <a:gd name="T41" fmla="*/ 0 h 119"/>
                      <a:gd name="T42" fmla="*/ 0 w 605"/>
                      <a:gd name="T43" fmla="*/ 0 h 119"/>
                      <a:gd name="T44" fmla="*/ 0 w 605"/>
                      <a:gd name="T45" fmla="*/ 0 h 119"/>
                      <a:gd name="T46" fmla="*/ 0 w 605"/>
                      <a:gd name="T47" fmla="*/ 0 h 119"/>
                      <a:gd name="T48" fmla="*/ 0 w 605"/>
                      <a:gd name="T49" fmla="*/ 0 h 119"/>
                      <a:gd name="T50" fmla="*/ 0 w 605"/>
                      <a:gd name="T51" fmla="*/ 0 h 119"/>
                      <a:gd name="T52" fmla="*/ 0 w 605"/>
                      <a:gd name="T53" fmla="*/ 0 h 119"/>
                      <a:gd name="T54" fmla="*/ 0 w 605"/>
                      <a:gd name="T55" fmla="*/ 0 h 119"/>
                      <a:gd name="T56" fmla="*/ 0 w 605"/>
                      <a:gd name="T57" fmla="*/ 0 h 119"/>
                      <a:gd name="T58" fmla="*/ 0 w 605"/>
                      <a:gd name="T59" fmla="*/ 0 h 119"/>
                      <a:gd name="T60" fmla="*/ 0 w 605"/>
                      <a:gd name="T61" fmla="*/ 0 h 119"/>
                      <a:gd name="T62" fmla="*/ 0 w 605"/>
                      <a:gd name="T63" fmla="*/ 0 h 119"/>
                      <a:gd name="T64" fmla="*/ 0 w 605"/>
                      <a:gd name="T65" fmla="*/ 0 h 119"/>
                      <a:gd name="T66" fmla="*/ 0 w 605"/>
                      <a:gd name="T67" fmla="*/ 0 h 119"/>
                      <a:gd name="T68" fmla="*/ 0 w 605"/>
                      <a:gd name="T69" fmla="*/ 0 h 119"/>
                      <a:gd name="T70" fmla="*/ 0 w 605"/>
                      <a:gd name="T71" fmla="*/ 0 h 119"/>
                      <a:gd name="T72" fmla="*/ 0 w 605"/>
                      <a:gd name="T73" fmla="*/ 0 h 119"/>
                      <a:gd name="T74" fmla="*/ 0 w 605"/>
                      <a:gd name="T75" fmla="*/ 0 h 119"/>
                      <a:gd name="T76" fmla="*/ 0 w 605"/>
                      <a:gd name="T77" fmla="*/ 0 h 119"/>
                      <a:gd name="T78" fmla="*/ 0 w 605"/>
                      <a:gd name="T79" fmla="*/ 0 h 119"/>
                      <a:gd name="T80" fmla="*/ 0 w 605"/>
                      <a:gd name="T81" fmla="*/ 0 h 119"/>
                      <a:gd name="T82" fmla="*/ 0 w 605"/>
                      <a:gd name="T83" fmla="*/ 0 h 119"/>
                      <a:gd name="T84" fmla="*/ 0 w 605"/>
                      <a:gd name="T85" fmla="*/ 0 h 119"/>
                      <a:gd name="T86" fmla="*/ 0 w 605"/>
                      <a:gd name="T87" fmla="*/ 0 h 11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605"/>
                      <a:gd name="T133" fmla="*/ 0 h 119"/>
                      <a:gd name="T134" fmla="*/ 605 w 605"/>
                      <a:gd name="T135" fmla="*/ 119 h 11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605" h="119">
                        <a:moveTo>
                          <a:pt x="0" y="34"/>
                        </a:moveTo>
                        <a:lnTo>
                          <a:pt x="14" y="119"/>
                        </a:lnTo>
                        <a:lnTo>
                          <a:pt x="23" y="117"/>
                        </a:lnTo>
                        <a:lnTo>
                          <a:pt x="34" y="114"/>
                        </a:lnTo>
                        <a:lnTo>
                          <a:pt x="42" y="112"/>
                        </a:lnTo>
                        <a:lnTo>
                          <a:pt x="52" y="111"/>
                        </a:lnTo>
                        <a:lnTo>
                          <a:pt x="62" y="110"/>
                        </a:lnTo>
                        <a:lnTo>
                          <a:pt x="72" y="108"/>
                        </a:lnTo>
                        <a:lnTo>
                          <a:pt x="80" y="106"/>
                        </a:lnTo>
                        <a:lnTo>
                          <a:pt x="91" y="105"/>
                        </a:lnTo>
                        <a:lnTo>
                          <a:pt x="100" y="104"/>
                        </a:lnTo>
                        <a:lnTo>
                          <a:pt x="110" y="101"/>
                        </a:lnTo>
                        <a:lnTo>
                          <a:pt x="119" y="101"/>
                        </a:lnTo>
                        <a:lnTo>
                          <a:pt x="129" y="99"/>
                        </a:lnTo>
                        <a:lnTo>
                          <a:pt x="138" y="98"/>
                        </a:lnTo>
                        <a:lnTo>
                          <a:pt x="148" y="97"/>
                        </a:lnTo>
                        <a:lnTo>
                          <a:pt x="156" y="97"/>
                        </a:lnTo>
                        <a:lnTo>
                          <a:pt x="166" y="95"/>
                        </a:lnTo>
                        <a:lnTo>
                          <a:pt x="176" y="94"/>
                        </a:lnTo>
                        <a:lnTo>
                          <a:pt x="185" y="94"/>
                        </a:lnTo>
                        <a:lnTo>
                          <a:pt x="194" y="93"/>
                        </a:lnTo>
                        <a:lnTo>
                          <a:pt x="204" y="92"/>
                        </a:lnTo>
                        <a:lnTo>
                          <a:pt x="212" y="92"/>
                        </a:lnTo>
                        <a:lnTo>
                          <a:pt x="221" y="91"/>
                        </a:lnTo>
                        <a:lnTo>
                          <a:pt x="231" y="89"/>
                        </a:lnTo>
                        <a:lnTo>
                          <a:pt x="239" y="89"/>
                        </a:lnTo>
                        <a:lnTo>
                          <a:pt x="249" y="89"/>
                        </a:lnTo>
                        <a:lnTo>
                          <a:pt x="257" y="88"/>
                        </a:lnTo>
                        <a:lnTo>
                          <a:pt x="268" y="88"/>
                        </a:lnTo>
                        <a:lnTo>
                          <a:pt x="276" y="88"/>
                        </a:lnTo>
                        <a:lnTo>
                          <a:pt x="286" y="87"/>
                        </a:lnTo>
                        <a:lnTo>
                          <a:pt x="294" y="87"/>
                        </a:lnTo>
                        <a:lnTo>
                          <a:pt x="303" y="87"/>
                        </a:lnTo>
                        <a:lnTo>
                          <a:pt x="313" y="87"/>
                        </a:lnTo>
                        <a:lnTo>
                          <a:pt x="321" y="86"/>
                        </a:lnTo>
                        <a:lnTo>
                          <a:pt x="329" y="86"/>
                        </a:lnTo>
                        <a:lnTo>
                          <a:pt x="339" y="86"/>
                        </a:lnTo>
                        <a:lnTo>
                          <a:pt x="347" y="86"/>
                        </a:lnTo>
                        <a:lnTo>
                          <a:pt x="356" y="86"/>
                        </a:lnTo>
                        <a:lnTo>
                          <a:pt x="365" y="86"/>
                        </a:lnTo>
                        <a:lnTo>
                          <a:pt x="373" y="86"/>
                        </a:lnTo>
                        <a:lnTo>
                          <a:pt x="383" y="87"/>
                        </a:lnTo>
                        <a:lnTo>
                          <a:pt x="391" y="87"/>
                        </a:lnTo>
                        <a:lnTo>
                          <a:pt x="399" y="88"/>
                        </a:lnTo>
                        <a:lnTo>
                          <a:pt x="409" y="88"/>
                        </a:lnTo>
                        <a:lnTo>
                          <a:pt x="417" y="89"/>
                        </a:lnTo>
                        <a:lnTo>
                          <a:pt x="427" y="89"/>
                        </a:lnTo>
                        <a:lnTo>
                          <a:pt x="435" y="91"/>
                        </a:lnTo>
                        <a:lnTo>
                          <a:pt x="443" y="91"/>
                        </a:lnTo>
                        <a:lnTo>
                          <a:pt x="453" y="92"/>
                        </a:lnTo>
                        <a:lnTo>
                          <a:pt x="461" y="92"/>
                        </a:lnTo>
                        <a:lnTo>
                          <a:pt x="469" y="93"/>
                        </a:lnTo>
                        <a:lnTo>
                          <a:pt x="478" y="94"/>
                        </a:lnTo>
                        <a:lnTo>
                          <a:pt x="487" y="95"/>
                        </a:lnTo>
                        <a:lnTo>
                          <a:pt x="496" y="97"/>
                        </a:lnTo>
                        <a:lnTo>
                          <a:pt x="503" y="97"/>
                        </a:lnTo>
                        <a:lnTo>
                          <a:pt x="512" y="98"/>
                        </a:lnTo>
                        <a:lnTo>
                          <a:pt x="520" y="99"/>
                        </a:lnTo>
                        <a:lnTo>
                          <a:pt x="529" y="100"/>
                        </a:lnTo>
                        <a:lnTo>
                          <a:pt x="537" y="101"/>
                        </a:lnTo>
                        <a:lnTo>
                          <a:pt x="545" y="104"/>
                        </a:lnTo>
                        <a:lnTo>
                          <a:pt x="555" y="104"/>
                        </a:lnTo>
                        <a:lnTo>
                          <a:pt x="563" y="106"/>
                        </a:lnTo>
                        <a:lnTo>
                          <a:pt x="571" y="107"/>
                        </a:lnTo>
                        <a:lnTo>
                          <a:pt x="580" y="110"/>
                        </a:lnTo>
                        <a:lnTo>
                          <a:pt x="589" y="111"/>
                        </a:lnTo>
                        <a:lnTo>
                          <a:pt x="605" y="25"/>
                        </a:lnTo>
                        <a:lnTo>
                          <a:pt x="594" y="23"/>
                        </a:lnTo>
                        <a:lnTo>
                          <a:pt x="586" y="22"/>
                        </a:lnTo>
                        <a:lnTo>
                          <a:pt x="576" y="21"/>
                        </a:lnTo>
                        <a:lnTo>
                          <a:pt x="568" y="18"/>
                        </a:lnTo>
                        <a:lnTo>
                          <a:pt x="558" y="18"/>
                        </a:lnTo>
                        <a:lnTo>
                          <a:pt x="550" y="16"/>
                        </a:lnTo>
                        <a:lnTo>
                          <a:pt x="541" y="15"/>
                        </a:lnTo>
                        <a:lnTo>
                          <a:pt x="532" y="14"/>
                        </a:lnTo>
                        <a:lnTo>
                          <a:pt x="523" y="12"/>
                        </a:lnTo>
                        <a:lnTo>
                          <a:pt x="513" y="11"/>
                        </a:lnTo>
                        <a:lnTo>
                          <a:pt x="505" y="10"/>
                        </a:lnTo>
                        <a:lnTo>
                          <a:pt x="496" y="9"/>
                        </a:lnTo>
                        <a:lnTo>
                          <a:pt x="487" y="8"/>
                        </a:lnTo>
                        <a:lnTo>
                          <a:pt x="478" y="8"/>
                        </a:lnTo>
                        <a:lnTo>
                          <a:pt x="468" y="6"/>
                        </a:lnTo>
                        <a:lnTo>
                          <a:pt x="460" y="5"/>
                        </a:lnTo>
                        <a:lnTo>
                          <a:pt x="450" y="4"/>
                        </a:lnTo>
                        <a:lnTo>
                          <a:pt x="441" y="4"/>
                        </a:lnTo>
                        <a:lnTo>
                          <a:pt x="431" y="3"/>
                        </a:lnTo>
                        <a:lnTo>
                          <a:pt x="423" y="3"/>
                        </a:lnTo>
                        <a:lnTo>
                          <a:pt x="414" y="2"/>
                        </a:lnTo>
                        <a:lnTo>
                          <a:pt x="404" y="2"/>
                        </a:lnTo>
                        <a:lnTo>
                          <a:pt x="395" y="0"/>
                        </a:lnTo>
                        <a:lnTo>
                          <a:pt x="386" y="0"/>
                        </a:lnTo>
                        <a:lnTo>
                          <a:pt x="377" y="0"/>
                        </a:lnTo>
                        <a:lnTo>
                          <a:pt x="369" y="0"/>
                        </a:lnTo>
                        <a:lnTo>
                          <a:pt x="359" y="0"/>
                        </a:lnTo>
                        <a:lnTo>
                          <a:pt x="350" y="0"/>
                        </a:lnTo>
                        <a:lnTo>
                          <a:pt x="340" y="0"/>
                        </a:lnTo>
                        <a:lnTo>
                          <a:pt x="331" y="0"/>
                        </a:lnTo>
                        <a:lnTo>
                          <a:pt x="321" y="0"/>
                        </a:lnTo>
                        <a:lnTo>
                          <a:pt x="312" y="0"/>
                        </a:lnTo>
                        <a:lnTo>
                          <a:pt x="302" y="0"/>
                        </a:lnTo>
                        <a:lnTo>
                          <a:pt x="293" y="0"/>
                        </a:lnTo>
                        <a:lnTo>
                          <a:pt x="283" y="0"/>
                        </a:lnTo>
                        <a:lnTo>
                          <a:pt x="274" y="0"/>
                        </a:lnTo>
                        <a:lnTo>
                          <a:pt x="264" y="0"/>
                        </a:lnTo>
                        <a:lnTo>
                          <a:pt x="255" y="2"/>
                        </a:lnTo>
                        <a:lnTo>
                          <a:pt x="245" y="2"/>
                        </a:lnTo>
                        <a:lnTo>
                          <a:pt x="236" y="3"/>
                        </a:lnTo>
                        <a:lnTo>
                          <a:pt x="226" y="3"/>
                        </a:lnTo>
                        <a:lnTo>
                          <a:pt x="217" y="4"/>
                        </a:lnTo>
                        <a:lnTo>
                          <a:pt x="207" y="5"/>
                        </a:lnTo>
                        <a:lnTo>
                          <a:pt x="197" y="5"/>
                        </a:lnTo>
                        <a:lnTo>
                          <a:pt x="187" y="6"/>
                        </a:lnTo>
                        <a:lnTo>
                          <a:pt x="178" y="8"/>
                        </a:lnTo>
                        <a:lnTo>
                          <a:pt x="168" y="8"/>
                        </a:lnTo>
                        <a:lnTo>
                          <a:pt x="159" y="10"/>
                        </a:lnTo>
                        <a:lnTo>
                          <a:pt x="149" y="10"/>
                        </a:lnTo>
                        <a:lnTo>
                          <a:pt x="138" y="11"/>
                        </a:lnTo>
                        <a:lnTo>
                          <a:pt x="128" y="14"/>
                        </a:lnTo>
                        <a:lnTo>
                          <a:pt x="118" y="14"/>
                        </a:lnTo>
                        <a:lnTo>
                          <a:pt x="109" y="16"/>
                        </a:lnTo>
                        <a:lnTo>
                          <a:pt x="99" y="17"/>
                        </a:lnTo>
                        <a:lnTo>
                          <a:pt x="89" y="18"/>
                        </a:lnTo>
                        <a:lnTo>
                          <a:pt x="80" y="19"/>
                        </a:lnTo>
                        <a:lnTo>
                          <a:pt x="70" y="21"/>
                        </a:lnTo>
                        <a:lnTo>
                          <a:pt x="60" y="23"/>
                        </a:lnTo>
                        <a:lnTo>
                          <a:pt x="49" y="24"/>
                        </a:lnTo>
                        <a:lnTo>
                          <a:pt x="40" y="25"/>
                        </a:lnTo>
                        <a:lnTo>
                          <a:pt x="29" y="28"/>
                        </a:lnTo>
                        <a:lnTo>
                          <a:pt x="20" y="29"/>
                        </a:lnTo>
                        <a:lnTo>
                          <a:pt x="9" y="31"/>
                        </a:lnTo>
                        <a:lnTo>
                          <a:pt x="0" y="3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55" name="Freeform 121">
                    <a:extLst>
                      <a:ext uri="{FF2B5EF4-FFF2-40B4-BE49-F238E27FC236}">
                        <a16:creationId xmlns:a16="http://schemas.microsoft.com/office/drawing/2014/main" id="{65305856-F08F-3B4F-8125-F605565B36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38" y="1833"/>
                    <a:ext cx="380" cy="33"/>
                  </a:xfrm>
                  <a:custGeom>
                    <a:avLst/>
                    <a:gdLst>
                      <a:gd name="T0" fmla="*/ 0 w 1140"/>
                      <a:gd name="T1" fmla="*/ 0 h 99"/>
                      <a:gd name="T2" fmla="*/ 0 w 1140"/>
                      <a:gd name="T3" fmla="*/ 0 h 99"/>
                      <a:gd name="T4" fmla="*/ 0 w 1140"/>
                      <a:gd name="T5" fmla="*/ 0 h 99"/>
                      <a:gd name="T6" fmla="*/ 0 w 1140"/>
                      <a:gd name="T7" fmla="*/ 0 h 99"/>
                      <a:gd name="T8" fmla="*/ 0 w 1140"/>
                      <a:gd name="T9" fmla="*/ 0 h 99"/>
                      <a:gd name="T10" fmla="*/ 0 w 1140"/>
                      <a:gd name="T11" fmla="*/ 0 h 99"/>
                      <a:gd name="T12" fmla="*/ 0 w 1140"/>
                      <a:gd name="T13" fmla="*/ 0 h 99"/>
                      <a:gd name="T14" fmla="*/ 0 w 1140"/>
                      <a:gd name="T15" fmla="*/ 0 h 99"/>
                      <a:gd name="T16" fmla="*/ 0 w 1140"/>
                      <a:gd name="T17" fmla="*/ 0 h 99"/>
                      <a:gd name="T18" fmla="*/ 0 w 1140"/>
                      <a:gd name="T19" fmla="*/ 0 h 99"/>
                      <a:gd name="T20" fmla="*/ 0 w 1140"/>
                      <a:gd name="T21" fmla="*/ 0 h 99"/>
                      <a:gd name="T22" fmla="*/ 0 w 1140"/>
                      <a:gd name="T23" fmla="*/ 0 h 99"/>
                      <a:gd name="T24" fmla="*/ 0 w 1140"/>
                      <a:gd name="T25" fmla="*/ 0 h 99"/>
                      <a:gd name="T26" fmla="*/ 0 w 1140"/>
                      <a:gd name="T27" fmla="*/ 0 h 99"/>
                      <a:gd name="T28" fmla="*/ 0 w 1140"/>
                      <a:gd name="T29" fmla="*/ 0 h 99"/>
                      <a:gd name="T30" fmla="*/ 0 w 1140"/>
                      <a:gd name="T31" fmla="*/ 0 h 99"/>
                      <a:gd name="T32" fmla="*/ 0 w 1140"/>
                      <a:gd name="T33" fmla="*/ 0 h 99"/>
                      <a:gd name="T34" fmla="*/ 0 w 1140"/>
                      <a:gd name="T35" fmla="*/ 0 h 99"/>
                      <a:gd name="T36" fmla="*/ 0 w 1140"/>
                      <a:gd name="T37" fmla="*/ 0 h 99"/>
                      <a:gd name="T38" fmla="*/ 0 w 1140"/>
                      <a:gd name="T39" fmla="*/ 0 h 99"/>
                      <a:gd name="T40" fmla="*/ 0 w 1140"/>
                      <a:gd name="T41" fmla="*/ 0 h 99"/>
                      <a:gd name="T42" fmla="*/ 0 w 1140"/>
                      <a:gd name="T43" fmla="*/ 0 h 99"/>
                      <a:gd name="T44" fmla="*/ 0 w 1140"/>
                      <a:gd name="T45" fmla="*/ 0 h 99"/>
                      <a:gd name="T46" fmla="*/ 0 w 1140"/>
                      <a:gd name="T47" fmla="*/ 0 h 99"/>
                      <a:gd name="T48" fmla="*/ 0 w 1140"/>
                      <a:gd name="T49" fmla="*/ 0 h 99"/>
                      <a:gd name="T50" fmla="*/ 0 w 1140"/>
                      <a:gd name="T51" fmla="*/ 0 h 99"/>
                      <a:gd name="T52" fmla="*/ 0 w 1140"/>
                      <a:gd name="T53" fmla="*/ 0 h 99"/>
                      <a:gd name="T54" fmla="*/ 0 w 1140"/>
                      <a:gd name="T55" fmla="*/ 0 h 99"/>
                      <a:gd name="T56" fmla="*/ 0 w 1140"/>
                      <a:gd name="T57" fmla="*/ 0 h 99"/>
                      <a:gd name="T58" fmla="*/ 0 w 1140"/>
                      <a:gd name="T59" fmla="*/ 0 h 99"/>
                      <a:gd name="T60" fmla="*/ 0 w 1140"/>
                      <a:gd name="T61" fmla="*/ 0 h 99"/>
                      <a:gd name="T62" fmla="*/ 0 w 1140"/>
                      <a:gd name="T63" fmla="*/ 0 h 99"/>
                      <a:gd name="T64" fmla="*/ 0 w 1140"/>
                      <a:gd name="T65" fmla="*/ 0 h 99"/>
                      <a:gd name="T66" fmla="*/ 0 w 1140"/>
                      <a:gd name="T67" fmla="*/ 0 h 99"/>
                      <a:gd name="T68" fmla="*/ 0 w 1140"/>
                      <a:gd name="T69" fmla="*/ 0 h 99"/>
                      <a:gd name="T70" fmla="*/ 0 w 1140"/>
                      <a:gd name="T71" fmla="*/ 0 h 99"/>
                      <a:gd name="T72" fmla="*/ 0 w 1140"/>
                      <a:gd name="T73" fmla="*/ 0 h 99"/>
                      <a:gd name="T74" fmla="*/ 0 w 1140"/>
                      <a:gd name="T75" fmla="*/ 0 h 99"/>
                      <a:gd name="T76" fmla="*/ 0 w 1140"/>
                      <a:gd name="T77" fmla="*/ 0 h 99"/>
                      <a:gd name="T78" fmla="*/ 0 w 1140"/>
                      <a:gd name="T79" fmla="*/ 0 h 99"/>
                      <a:gd name="T80" fmla="*/ 0 w 1140"/>
                      <a:gd name="T81" fmla="*/ 0 h 99"/>
                      <a:gd name="T82" fmla="*/ 0 w 1140"/>
                      <a:gd name="T83" fmla="*/ 0 h 99"/>
                      <a:gd name="T84" fmla="*/ 0 w 1140"/>
                      <a:gd name="T85" fmla="*/ 0 h 99"/>
                      <a:gd name="T86" fmla="*/ 0 w 1140"/>
                      <a:gd name="T87" fmla="*/ 0 h 9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140"/>
                      <a:gd name="T133" fmla="*/ 0 h 99"/>
                      <a:gd name="T134" fmla="*/ 1140 w 1140"/>
                      <a:gd name="T135" fmla="*/ 99 h 9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140" h="99">
                        <a:moveTo>
                          <a:pt x="0" y="13"/>
                        </a:moveTo>
                        <a:lnTo>
                          <a:pt x="3" y="99"/>
                        </a:lnTo>
                        <a:lnTo>
                          <a:pt x="19" y="97"/>
                        </a:lnTo>
                        <a:lnTo>
                          <a:pt x="35" y="97"/>
                        </a:lnTo>
                        <a:lnTo>
                          <a:pt x="52" y="97"/>
                        </a:lnTo>
                        <a:lnTo>
                          <a:pt x="69" y="96"/>
                        </a:lnTo>
                        <a:lnTo>
                          <a:pt x="86" y="94"/>
                        </a:lnTo>
                        <a:lnTo>
                          <a:pt x="102" y="94"/>
                        </a:lnTo>
                        <a:lnTo>
                          <a:pt x="120" y="94"/>
                        </a:lnTo>
                        <a:lnTo>
                          <a:pt x="137" y="94"/>
                        </a:lnTo>
                        <a:lnTo>
                          <a:pt x="154" y="93"/>
                        </a:lnTo>
                        <a:lnTo>
                          <a:pt x="171" y="92"/>
                        </a:lnTo>
                        <a:lnTo>
                          <a:pt x="188" y="92"/>
                        </a:lnTo>
                        <a:lnTo>
                          <a:pt x="204" y="92"/>
                        </a:lnTo>
                        <a:lnTo>
                          <a:pt x="222" y="92"/>
                        </a:lnTo>
                        <a:lnTo>
                          <a:pt x="240" y="91"/>
                        </a:lnTo>
                        <a:lnTo>
                          <a:pt x="256" y="91"/>
                        </a:lnTo>
                        <a:lnTo>
                          <a:pt x="274" y="91"/>
                        </a:lnTo>
                        <a:lnTo>
                          <a:pt x="291" y="90"/>
                        </a:lnTo>
                        <a:lnTo>
                          <a:pt x="309" y="90"/>
                        </a:lnTo>
                        <a:lnTo>
                          <a:pt x="326" y="90"/>
                        </a:lnTo>
                        <a:lnTo>
                          <a:pt x="343" y="90"/>
                        </a:lnTo>
                        <a:lnTo>
                          <a:pt x="361" y="89"/>
                        </a:lnTo>
                        <a:lnTo>
                          <a:pt x="379" y="89"/>
                        </a:lnTo>
                        <a:lnTo>
                          <a:pt x="395" y="87"/>
                        </a:lnTo>
                        <a:lnTo>
                          <a:pt x="413" y="87"/>
                        </a:lnTo>
                        <a:lnTo>
                          <a:pt x="430" y="87"/>
                        </a:lnTo>
                        <a:lnTo>
                          <a:pt x="447" y="87"/>
                        </a:lnTo>
                        <a:lnTo>
                          <a:pt x="465" y="87"/>
                        </a:lnTo>
                        <a:lnTo>
                          <a:pt x="483" y="87"/>
                        </a:lnTo>
                        <a:lnTo>
                          <a:pt x="501" y="87"/>
                        </a:lnTo>
                        <a:lnTo>
                          <a:pt x="519" y="87"/>
                        </a:lnTo>
                        <a:lnTo>
                          <a:pt x="536" y="87"/>
                        </a:lnTo>
                        <a:lnTo>
                          <a:pt x="554" y="87"/>
                        </a:lnTo>
                        <a:lnTo>
                          <a:pt x="572" y="86"/>
                        </a:lnTo>
                        <a:lnTo>
                          <a:pt x="590" y="86"/>
                        </a:lnTo>
                        <a:lnTo>
                          <a:pt x="606" y="86"/>
                        </a:lnTo>
                        <a:lnTo>
                          <a:pt x="625" y="86"/>
                        </a:lnTo>
                        <a:lnTo>
                          <a:pt x="643" y="86"/>
                        </a:lnTo>
                        <a:lnTo>
                          <a:pt x="661" y="86"/>
                        </a:lnTo>
                        <a:lnTo>
                          <a:pt x="679" y="86"/>
                        </a:lnTo>
                        <a:lnTo>
                          <a:pt x="698" y="87"/>
                        </a:lnTo>
                        <a:lnTo>
                          <a:pt x="714" y="87"/>
                        </a:lnTo>
                        <a:lnTo>
                          <a:pt x="733" y="87"/>
                        </a:lnTo>
                        <a:lnTo>
                          <a:pt x="751" y="87"/>
                        </a:lnTo>
                        <a:lnTo>
                          <a:pt x="769" y="87"/>
                        </a:lnTo>
                        <a:lnTo>
                          <a:pt x="787" y="87"/>
                        </a:lnTo>
                        <a:lnTo>
                          <a:pt x="805" y="87"/>
                        </a:lnTo>
                        <a:lnTo>
                          <a:pt x="824" y="87"/>
                        </a:lnTo>
                        <a:lnTo>
                          <a:pt x="843" y="89"/>
                        </a:lnTo>
                        <a:lnTo>
                          <a:pt x="860" y="89"/>
                        </a:lnTo>
                        <a:lnTo>
                          <a:pt x="878" y="89"/>
                        </a:lnTo>
                        <a:lnTo>
                          <a:pt x="896" y="90"/>
                        </a:lnTo>
                        <a:lnTo>
                          <a:pt x="915" y="90"/>
                        </a:lnTo>
                        <a:lnTo>
                          <a:pt x="934" y="90"/>
                        </a:lnTo>
                        <a:lnTo>
                          <a:pt x="952" y="91"/>
                        </a:lnTo>
                        <a:lnTo>
                          <a:pt x="970" y="91"/>
                        </a:lnTo>
                        <a:lnTo>
                          <a:pt x="989" y="92"/>
                        </a:lnTo>
                        <a:lnTo>
                          <a:pt x="1006" y="92"/>
                        </a:lnTo>
                        <a:lnTo>
                          <a:pt x="1024" y="93"/>
                        </a:lnTo>
                        <a:lnTo>
                          <a:pt x="1043" y="94"/>
                        </a:lnTo>
                        <a:lnTo>
                          <a:pt x="1062" y="94"/>
                        </a:lnTo>
                        <a:lnTo>
                          <a:pt x="1080" y="96"/>
                        </a:lnTo>
                        <a:lnTo>
                          <a:pt x="1099" y="97"/>
                        </a:lnTo>
                        <a:lnTo>
                          <a:pt x="1118" y="97"/>
                        </a:lnTo>
                        <a:lnTo>
                          <a:pt x="1136" y="99"/>
                        </a:lnTo>
                        <a:lnTo>
                          <a:pt x="1140" y="13"/>
                        </a:lnTo>
                        <a:lnTo>
                          <a:pt x="1121" y="11"/>
                        </a:lnTo>
                        <a:lnTo>
                          <a:pt x="1102" y="10"/>
                        </a:lnTo>
                        <a:lnTo>
                          <a:pt x="1083" y="9"/>
                        </a:lnTo>
                        <a:lnTo>
                          <a:pt x="1066" y="9"/>
                        </a:lnTo>
                        <a:lnTo>
                          <a:pt x="1047" y="8"/>
                        </a:lnTo>
                        <a:lnTo>
                          <a:pt x="1028" y="7"/>
                        </a:lnTo>
                        <a:lnTo>
                          <a:pt x="1010" y="7"/>
                        </a:lnTo>
                        <a:lnTo>
                          <a:pt x="991" y="7"/>
                        </a:lnTo>
                        <a:lnTo>
                          <a:pt x="972" y="4"/>
                        </a:lnTo>
                        <a:lnTo>
                          <a:pt x="954" y="4"/>
                        </a:lnTo>
                        <a:lnTo>
                          <a:pt x="936" y="4"/>
                        </a:lnTo>
                        <a:lnTo>
                          <a:pt x="917" y="4"/>
                        </a:lnTo>
                        <a:lnTo>
                          <a:pt x="898" y="3"/>
                        </a:lnTo>
                        <a:lnTo>
                          <a:pt x="881" y="2"/>
                        </a:lnTo>
                        <a:lnTo>
                          <a:pt x="863" y="2"/>
                        </a:lnTo>
                        <a:lnTo>
                          <a:pt x="844" y="2"/>
                        </a:lnTo>
                        <a:lnTo>
                          <a:pt x="825" y="1"/>
                        </a:lnTo>
                        <a:lnTo>
                          <a:pt x="807" y="1"/>
                        </a:lnTo>
                        <a:lnTo>
                          <a:pt x="789" y="1"/>
                        </a:lnTo>
                        <a:lnTo>
                          <a:pt x="771" y="1"/>
                        </a:lnTo>
                        <a:lnTo>
                          <a:pt x="752" y="1"/>
                        </a:lnTo>
                        <a:lnTo>
                          <a:pt x="733" y="1"/>
                        </a:lnTo>
                        <a:lnTo>
                          <a:pt x="716" y="1"/>
                        </a:lnTo>
                        <a:lnTo>
                          <a:pt x="698" y="1"/>
                        </a:lnTo>
                        <a:lnTo>
                          <a:pt x="680" y="0"/>
                        </a:lnTo>
                        <a:lnTo>
                          <a:pt x="662" y="0"/>
                        </a:lnTo>
                        <a:lnTo>
                          <a:pt x="643" y="0"/>
                        </a:lnTo>
                        <a:lnTo>
                          <a:pt x="625" y="0"/>
                        </a:lnTo>
                        <a:lnTo>
                          <a:pt x="608" y="0"/>
                        </a:lnTo>
                        <a:lnTo>
                          <a:pt x="590" y="0"/>
                        </a:lnTo>
                        <a:lnTo>
                          <a:pt x="572" y="0"/>
                        </a:lnTo>
                        <a:lnTo>
                          <a:pt x="554" y="1"/>
                        </a:lnTo>
                        <a:lnTo>
                          <a:pt x="536" y="1"/>
                        </a:lnTo>
                        <a:lnTo>
                          <a:pt x="519" y="1"/>
                        </a:lnTo>
                        <a:lnTo>
                          <a:pt x="501" y="1"/>
                        </a:lnTo>
                        <a:lnTo>
                          <a:pt x="483" y="1"/>
                        </a:lnTo>
                        <a:lnTo>
                          <a:pt x="465" y="1"/>
                        </a:lnTo>
                        <a:lnTo>
                          <a:pt x="447" y="1"/>
                        </a:lnTo>
                        <a:lnTo>
                          <a:pt x="430" y="1"/>
                        </a:lnTo>
                        <a:lnTo>
                          <a:pt x="412" y="1"/>
                        </a:lnTo>
                        <a:lnTo>
                          <a:pt x="394" y="1"/>
                        </a:lnTo>
                        <a:lnTo>
                          <a:pt x="376" y="2"/>
                        </a:lnTo>
                        <a:lnTo>
                          <a:pt x="359" y="2"/>
                        </a:lnTo>
                        <a:lnTo>
                          <a:pt x="342" y="3"/>
                        </a:lnTo>
                        <a:lnTo>
                          <a:pt x="324" y="3"/>
                        </a:lnTo>
                        <a:lnTo>
                          <a:pt x="307" y="4"/>
                        </a:lnTo>
                        <a:lnTo>
                          <a:pt x="291" y="4"/>
                        </a:lnTo>
                        <a:lnTo>
                          <a:pt x="273" y="4"/>
                        </a:lnTo>
                        <a:lnTo>
                          <a:pt x="255" y="4"/>
                        </a:lnTo>
                        <a:lnTo>
                          <a:pt x="237" y="4"/>
                        </a:lnTo>
                        <a:lnTo>
                          <a:pt x="221" y="5"/>
                        </a:lnTo>
                        <a:lnTo>
                          <a:pt x="203" y="7"/>
                        </a:lnTo>
                        <a:lnTo>
                          <a:pt x="186" y="7"/>
                        </a:lnTo>
                        <a:lnTo>
                          <a:pt x="169" y="7"/>
                        </a:lnTo>
                        <a:lnTo>
                          <a:pt x="151" y="7"/>
                        </a:lnTo>
                        <a:lnTo>
                          <a:pt x="135" y="8"/>
                        </a:lnTo>
                        <a:lnTo>
                          <a:pt x="118" y="8"/>
                        </a:lnTo>
                        <a:lnTo>
                          <a:pt x="101" y="9"/>
                        </a:lnTo>
                        <a:lnTo>
                          <a:pt x="83" y="9"/>
                        </a:lnTo>
                        <a:lnTo>
                          <a:pt x="68" y="9"/>
                        </a:lnTo>
                        <a:lnTo>
                          <a:pt x="50" y="10"/>
                        </a:lnTo>
                        <a:lnTo>
                          <a:pt x="33" y="11"/>
                        </a:lnTo>
                        <a:lnTo>
                          <a:pt x="17" y="11"/>
                        </a:lnTo>
                        <a:lnTo>
                          <a:pt x="0" y="13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56" name="Freeform 122">
                    <a:extLst>
                      <a:ext uri="{FF2B5EF4-FFF2-40B4-BE49-F238E27FC236}">
                        <a16:creationId xmlns:a16="http://schemas.microsoft.com/office/drawing/2014/main" id="{5D5C7B4C-AE0E-834E-A325-288F352933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5" y="1836"/>
                    <a:ext cx="67" cy="128"/>
                  </a:xfrm>
                  <a:custGeom>
                    <a:avLst/>
                    <a:gdLst>
                      <a:gd name="T0" fmla="*/ 0 w 202"/>
                      <a:gd name="T1" fmla="*/ 0 h 383"/>
                      <a:gd name="T2" fmla="*/ 0 w 202"/>
                      <a:gd name="T3" fmla="*/ 0 h 383"/>
                      <a:gd name="T4" fmla="*/ 0 w 202"/>
                      <a:gd name="T5" fmla="*/ 0 h 383"/>
                      <a:gd name="T6" fmla="*/ 0 w 202"/>
                      <a:gd name="T7" fmla="*/ 0 h 383"/>
                      <a:gd name="T8" fmla="*/ 0 w 202"/>
                      <a:gd name="T9" fmla="*/ 0 h 383"/>
                      <a:gd name="T10" fmla="*/ 0 w 202"/>
                      <a:gd name="T11" fmla="*/ 0 h 383"/>
                      <a:gd name="T12" fmla="*/ 0 w 202"/>
                      <a:gd name="T13" fmla="*/ 0 h 383"/>
                      <a:gd name="T14" fmla="*/ 0 w 202"/>
                      <a:gd name="T15" fmla="*/ 0 h 383"/>
                      <a:gd name="T16" fmla="*/ 0 w 202"/>
                      <a:gd name="T17" fmla="*/ 0 h 383"/>
                      <a:gd name="T18" fmla="*/ 0 w 202"/>
                      <a:gd name="T19" fmla="*/ 0 h 383"/>
                      <a:gd name="T20" fmla="*/ 0 w 202"/>
                      <a:gd name="T21" fmla="*/ 0 h 383"/>
                      <a:gd name="T22" fmla="*/ 0 w 202"/>
                      <a:gd name="T23" fmla="*/ 0 h 383"/>
                      <a:gd name="T24" fmla="*/ 0 w 202"/>
                      <a:gd name="T25" fmla="*/ 0 h 383"/>
                      <a:gd name="T26" fmla="*/ 0 w 202"/>
                      <a:gd name="T27" fmla="*/ 0 h 383"/>
                      <a:gd name="T28" fmla="*/ 0 w 202"/>
                      <a:gd name="T29" fmla="*/ 0 h 383"/>
                      <a:gd name="T30" fmla="*/ 0 w 202"/>
                      <a:gd name="T31" fmla="*/ 0 h 383"/>
                      <a:gd name="T32" fmla="*/ 0 w 202"/>
                      <a:gd name="T33" fmla="*/ 0 h 383"/>
                      <a:gd name="T34" fmla="*/ 0 w 202"/>
                      <a:gd name="T35" fmla="*/ 0 h 383"/>
                      <a:gd name="T36" fmla="*/ 0 w 202"/>
                      <a:gd name="T37" fmla="*/ 0 h 383"/>
                      <a:gd name="T38" fmla="*/ 0 w 202"/>
                      <a:gd name="T39" fmla="*/ 0 h 383"/>
                      <a:gd name="T40" fmla="*/ 0 w 202"/>
                      <a:gd name="T41" fmla="*/ 0 h 383"/>
                      <a:gd name="T42" fmla="*/ 0 w 202"/>
                      <a:gd name="T43" fmla="*/ 0 h 383"/>
                      <a:gd name="T44" fmla="*/ 0 w 202"/>
                      <a:gd name="T45" fmla="*/ 0 h 383"/>
                      <a:gd name="T46" fmla="*/ 0 w 202"/>
                      <a:gd name="T47" fmla="*/ 0 h 383"/>
                      <a:gd name="T48" fmla="*/ 0 w 202"/>
                      <a:gd name="T49" fmla="*/ 0 h 383"/>
                      <a:gd name="T50" fmla="*/ 0 w 202"/>
                      <a:gd name="T51" fmla="*/ 0 h 383"/>
                      <a:gd name="T52" fmla="*/ 0 w 202"/>
                      <a:gd name="T53" fmla="*/ 0 h 383"/>
                      <a:gd name="T54" fmla="*/ 0 w 202"/>
                      <a:gd name="T55" fmla="*/ 0 h 383"/>
                      <a:gd name="T56" fmla="*/ 0 w 202"/>
                      <a:gd name="T57" fmla="*/ 0 h 383"/>
                      <a:gd name="T58" fmla="*/ 0 w 202"/>
                      <a:gd name="T59" fmla="*/ 0 h 383"/>
                      <a:gd name="T60" fmla="*/ 0 w 202"/>
                      <a:gd name="T61" fmla="*/ 0 h 383"/>
                      <a:gd name="T62" fmla="*/ 0 w 202"/>
                      <a:gd name="T63" fmla="*/ 0 h 383"/>
                      <a:gd name="T64" fmla="*/ 0 w 202"/>
                      <a:gd name="T65" fmla="*/ 0 h 383"/>
                      <a:gd name="T66" fmla="*/ 0 w 202"/>
                      <a:gd name="T67" fmla="*/ 0 h 383"/>
                      <a:gd name="T68" fmla="*/ 0 w 202"/>
                      <a:gd name="T69" fmla="*/ 0 h 383"/>
                      <a:gd name="T70" fmla="*/ 0 w 202"/>
                      <a:gd name="T71" fmla="*/ 0 h 383"/>
                      <a:gd name="T72" fmla="*/ 0 w 202"/>
                      <a:gd name="T73" fmla="*/ 0 h 383"/>
                      <a:gd name="T74" fmla="*/ 0 w 202"/>
                      <a:gd name="T75" fmla="*/ 0 h 383"/>
                      <a:gd name="T76" fmla="*/ 0 w 202"/>
                      <a:gd name="T77" fmla="*/ 0 h 383"/>
                      <a:gd name="T78" fmla="*/ 0 w 202"/>
                      <a:gd name="T79" fmla="*/ 0 h 383"/>
                      <a:gd name="T80" fmla="*/ 0 w 202"/>
                      <a:gd name="T81" fmla="*/ 0 h 383"/>
                      <a:gd name="T82" fmla="*/ 0 w 202"/>
                      <a:gd name="T83" fmla="*/ 0 h 383"/>
                      <a:gd name="T84" fmla="*/ 0 w 202"/>
                      <a:gd name="T85" fmla="*/ 0 h 383"/>
                      <a:gd name="T86" fmla="*/ 0 w 202"/>
                      <a:gd name="T87" fmla="*/ 0 h 383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202"/>
                      <a:gd name="T133" fmla="*/ 0 h 383"/>
                      <a:gd name="T134" fmla="*/ 202 w 202"/>
                      <a:gd name="T135" fmla="*/ 383 h 383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202" h="383">
                        <a:moveTo>
                          <a:pt x="109" y="6"/>
                        </a:moveTo>
                        <a:lnTo>
                          <a:pt x="104" y="13"/>
                        </a:lnTo>
                        <a:lnTo>
                          <a:pt x="101" y="20"/>
                        </a:lnTo>
                        <a:lnTo>
                          <a:pt x="98" y="27"/>
                        </a:lnTo>
                        <a:lnTo>
                          <a:pt x="96" y="34"/>
                        </a:lnTo>
                        <a:lnTo>
                          <a:pt x="94" y="42"/>
                        </a:lnTo>
                        <a:lnTo>
                          <a:pt x="90" y="49"/>
                        </a:lnTo>
                        <a:lnTo>
                          <a:pt x="88" y="56"/>
                        </a:lnTo>
                        <a:lnTo>
                          <a:pt x="85" y="63"/>
                        </a:lnTo>
                        <a:lnTo>
                          <a:pt x="82" y="69"/>
                        </a:lnTo>
                        <a:lnTo>
                          <a:pt x="79" y="76"/>
                        </a:lnTo>
                        <a:lnTo>
                          <a:pt x="77" y="82"/>
                        </a:lnTo>
                        <a:lnTo>
                          <a:pt x="75" y="88"/>
                        </a:lnTo>
                        <a:lnTo>
                          <a:pt x="72" y="95"/>
                        </a:lnTo>
                        <a:lnTo>
                          <a:pt x="70" y="101"/>
                        </a:lnTo>
                        <a:lnTo>
                          <a:pt x="68" y="108"/>
                        </a:lnTo>
                        <a:lnTo>
                          <a:pt x="65" y="114"/>
                        </a:lnTo>
                        <a:lnTo>
                          <a:pt x="63" y="121"/>
                        </a:lnTo>
                        <a:lnTo>
                          <a:pt x="61" y="126"/>
                        </a:lnTo>
                        <a:lnTo>
                          <a:pt x="58" y="133"/>
                        </a:lnTo>
                        <a:lnTo>
                          <a:pt x="56" y="139"/>
                        </a:lnTo>
                        <a:lnTo>
                          <a:pt x="53" y="145"/>
                        </a:lnTo>
                        <a:lnTo>
                          <a:pt x="52" y="152"/>
                        </a:lnTo>
                        <a:lnTo>
                          <a:pt x="50" y="157"/>
                        </a:lnTo>
                        <a:lnTo>
                          <a:pt x="49" y="164"/>
                        </a:lnTo>
                        <a:lnTo>
                          <a:pt x="46" y="170"/>
                        </a:lnTo>
                        <a:lnTo>
                          <a:pt x="45" y="175"/>
                        </a:lnTo>
                        <a:lnTo>
                          <a:pt x="43" y="180"/>
                        </a:lnTo>
                        <a:lnTo>
                          <a:pt x="42" y="186"/>
                        </a:lnTo>
                        <a:lnTo>
                          <a:pt x="39" y="192"/>
                        </a:lnTo>
                        <a:lnTo>
                          <a:pt x="38" y="198"/>
                        </a:lnTo>
                        <a:lnTo>
                          <a:pt x="37" y="204"/>
                        </a:lnTo>
                        <a:lnTo>
                          <a:pt x="36" y="210"/>
                        </a:lnTo>
                        <a:lnTo>
                          <a:pt x="33" y="215"/>
                        </a:lnTo>
                        <a:lnTo>
                          <a:pt x="32" y="221"/>
                        </a:lnTo>
                        <a:lnTo>
                          <a:pt x="31" y="226"/>
                        </a:lnTo>
                        <a:lnTo>
                          <a:pt x="28" y="232"/>
                        </a:lnTo>
                        <a:lnTo>
                          <a:pt x="28" y="237"/>
                        </a:lnTo>
                        <a:lnTo>
                          <a:pt x="26" y="243"/>
                        </a:lnTo>
                        <a:lnTo>
                          <a:pt x="25" y="248"/>
                        </a:lnTo>
                        <a:lnTo>
                          <a:pt x="23" y="253"/>
                        </a:lnTo>
                        <a:lnTo>
                          <a:pt x="21" y="259"/>
                        </a:lnTo>
                        <a:lnTo>
                          <a:pt x="20" y="264"/>
                        </a:lnTo>
                        <a:lnTo>
                          <a:pt x="20" y="269"/>
                        </a:lnTo>
                        <a:lnTo>
                          <a:pt x="18" y="275"/>
                        </a:lnTo>
                        <a:lnTo>
                          <a:pt x="18" y="281"/>
                        </a:lnTo>
                        <a:lnTo>
                          <a:pt x="15" y="286"/>
                        </a:lnTo>
                        <a:lnTo>
                          <a:pt x="15" y="291"/>
                        </a:lnTo>
                        <a:lnTo>
                          <a:pt x="14" y="297"/>
                        </a:lnTo>
                        <a:lnTo>
                          <a:pt x="13" y="302"/>
                        </a:lnTo>
                        <a:lnTo>
                          <a:pt x="12" y="307"/>
                        </a:lnTo>
                        <a:lnTo>
                          <a:pt x="11" y="312"/>
                        </a:lnTo>
                        <a:lnTo>
                          <a:pt x="11" y="319"/>
                        </a:lnTo>
                        <a:lnTo>
                          <a:pt x="8" y="324"/>
                        </a:lnTo>
                        <a:lnTo>
                          <a:pt x="7" y="329"/>
                        </a:lnTo>
                        <a:lnTo>
                          <a:pt x="7" y="334"/>
                        </a:lnTo>
                        <a:lnTo>
                          <a:pt x="7" y="340"/>
                        </a:lnTo>
                        <a:lnTo>
                          <a:pt x="5" y="345"/>
                        </a:lnTo>
                        <a:lnTo>
                          <a:pt x="5" y="350"/>
                        </a:lnTo>
                        <a:lnTo>
                          <a:pt x="5" y="356"/>
                        </a:lnTo>
                        <a:lnTo>
                          <a:pt x="4" y="362"/>
                        </a:lnTo>
                        <a:lnTo>
                          <a:pt x="2" y="367"/>
                        </a:lnTo>
                        <a:lnTo>
                          <a:pt x="2" y="372"/>
                        </a:lnTo>
                        <a:lnTo>
                          <a:pt x="1" y="378"/>
                        </a:lnTo>
                        <a:lnTo>
                          <a:pt x="0" y="383"/>
                        </a:lnTo>
                        <a:lnTo>
                          <a:pt x="93" y="383"/>
                        </a:lnTo>
                        <a:lnTo>
                          <a:pt x="93" y="378"/>
                        </a:lnTo>
                        <a:lnTo>
                          <a:pt x="94" y="372"/>
                        </a:lnTo>
                        <a:lnTo>
                          <a:pt x="94" y="367"/>
                        </a:lnTo>
                        <a:lnTo>
                          <a:pt x="95" y="362"/>
                        </a:lnTo>
                        <a:lnTo>
                          <a:pt x="96" y="357"/>
                        </a:lnTo>
                        <a:lnTo>
                          <a:pt x="96" y="351"/>
                        </a:lnTo>
                        <a:lnTo>
                          <a:pt x="98" y="347"/>
                        </a:lnTo>
                        <a:lnTo>
                          <a:pt x="98" y="342"/>
                        </a:lnTo>
                        <a:lnTo>
                          <a:pt x="100" y="336"/>
                        </a:lnTo>
                        <a:lnTo>
                          <a:pt x="101" y="331"/>
                        </a:lnTo>
                        <a:lnTo>
                          <a:pt x="101" y="325"/>
                        </a:lnTo>
                        <a:lnTo>
                          <a:pt x="103" y="321"/>
                        </a:lnTo>
                        <a:lnTo>
                          <a:pt x="104" y="315"/>
                        </a:lnTo>
                        <a:lnTo>
                          <a:pt x="107" y="310"/>
                        </a:lnTo>
                        <a:lnTo>
                          <a:pt x="107" y="304"/>
                        </a:lnTo>
                        <a:lnTo>
                          <a:pt x="109" y="299"/>
                        </a:lnTo>
                        <a:lnTo>
                          <a:pt x="109" y="293"/>
                        </a:lnTo>
                        <a:lnTo>
                          <a:pt x="112" y="288"/>
                        </a:lnTo>
                        <a:lnTo>
                          <a:pt x="113" y="284"/>
                        </a:lnTo>
                        <a:lnTo>
                          <a:pt x="114" y="278"/>
                        </a:lnTo>
                        <a:lnTo>
                          <a:pt x="116" y="272"/>
                        </a:lnTo>
                        <a:lnTo>
                          <a:pt x="117" y="266"/>
                        </a:lnTo>
                        <a:lnTo>
                          <a:pt x="119" y="261"/>
                        </a:lnTo>
                        <a:lnTo>
                          <a:pt x="121" y="255"/>
                        </a:lnTo>
                        <a:lnTo>
                          <a:pt x="122" y="249"/>
                        </a:lnTo>
                        <a:lnTo>
                          <a:pt x="125" y="243"/>
                        </a:lnTo>
                        <a:lnTo>
                          <a:pt x="126" y="237"/>
                        </a:lnTo>
                        <a:lnTo>
                          <a:pt x="127" y="233"/>
                        </a:lnTo>
                        <a:lnTo>
                          <a:pt x="129" y="227"/>
                        </a:lnTo>
                        <a:lnTo>
                          <a:pt x="132" y="221"/>
                        </a:lnTo>
                        <a:lnTo>
                          <a:pt x="133" y="215"/>
                        </a:lnTo>
                        <a:lnTo>
                          <a:pt x="134" y="209"/>
                        </a:lnTo>
                        <a:lnTo>
                          <a:pt x="136" y="203"/>
                        </a:lnTo>
                        <a:lnTo>
                          <a:pt x="138" y="197"/>
                        </a:lnTo>
                        <a:lnTo>
                          <a:pt x="140" y="190"/>
                        </a:lnTo>
                        <a:lnTo>
                          <a:pt x="142" y="185"/>
                        </a:lnTo>
                        <a:lnTo>
                          <a:pt x="144" y="178"/>
                        </a:lnTo>
                        <a:lnTo>
                          <a:pt x="145" y="172"/>
                        </a:lnTo>
                        <a:lnTo>
                          <a:pt x="147" y="166"/>
                        </a:lnTo>
                        <a:lnTo>
                          <a:pt x="150" y="160"/>
                        </a:lnTo>
                        <a:lnTo>
                          <a:pt x="152" y="154"/>
                        </a:lnTo>
                        <a:lnTo>
                          <a:pt x="153" y="147"/>
                        </a:lnTo>
                        <a:lnTo>
                          <a:pt x="155" y="141"/>
                        </a:lnTo>
                        <a:lnTo>
                          <a:pt x="158" y="134"/>
                        </a:lnTo>
                        <a:lnTo>
                          <a:pt x="159" y="128"/>
                        </a:lnTo>
                        <a:lnTo>
                          <a:pt x="163" y="121"/>
                        </a:lnTo>
                        <a:lnTo>
                          <a:pt x="164" y="116"/>
                        </a:lnTo>
                        <a:lnTo>
                          <a:pt x="166" y="109"/>
                        </a:lnTo>
                        <a:lnTo>
                          <a:pt x="168" y="103"/>
                        </a:lnTo>
                        <a:lnTo>
                          <a:pt x="171" y="96"/>
                        </a:lnTo>
                        <a:lnTo>
                          <a:pt x="172" y="89"/>
                        </a:lnTo>
                        <a:lnTo>
                          <a:pt x="174" y="83"/>
                        </a:lnTo>
                        <a:lnTo>
                          <a:pt x="177" y="76"/>
                        </a:lnTo>
                        <a:lnTo>
                          <a:pt x="179" y="70"/>
                        </a:lnTo>
                        <a:lnTo>
                          <a:pt x="182" y="63"/>
                        </a:lnTo>
                        <a:lnTo>
                          <a:pt x="184" y="56"/>
                        </a:lnTo>
                        <a:lnTo>
                          <a:pt x="185" y="49"/>
                        </a:lnTo>
                        <a:lnTo>
                          <a:pt x="187" y="43"/>
                        </a:lnTo>
                        <a:lnTo>
                          <a:pt x="190" y="36"/>
                        </a:lnTo>
                        <a:lnTo>
                          <a:pt x="192" y="29"/>
                        </a:lnTo>
                        <a:lnTo>
                          <a:pt x="195" y="21"/>
                        </a:lnTo>
                        <a:lnTo>
                          <a:pt x="197" y="15"/>
                        </a:lnTo>
                        <a:lnTo>
                          <a:pt x="198" y="7"/>
                        </a:lnTo>
                        <a:lnTo>
                          <a:pt x="202" y="0"/>
                        </a:lnTo>
                        <a:lnTo>
                          <a:pt x="109" y="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57" name="Freeform 123">
                    <a:extLst>
                      <a:ext uri="{FF2B5EF4-FFF2-40B4-BE49-F238E27FC236}">
                        <a16:creationId xmlns:a16="http://schemas.microsoft.com/office/drawing/2014/main" id="{3FCC6187-8B9B-3E4B-8176-8478F8D918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95" y="1837"/>
                    <a:ext cx="64" cy="124"/>
                  </a:xfrm>
                  <a:custGeom>
                    <a:avLst/>
                    <a:gdLst>
                      <a:gd name="T0" fmla="*/ 0 w 193"/>
                      <a:gd name="T1" fmla="*/ 0 h 372"/>
                      <a:gd name="T2" fmla="*/ 0 w 193"/>
                      <a:gd name="T3" fmla="*/ 0 h 372"/>
                      <a:gd name="T4" fmla="*/ 0 w 193"/>
                      <a:gd name="T5" fmla="*/ 0 h 372"/>
                      <a:gd name="T6" fmla="*/ 0 w 193"/>
                      <a:gd name="T7" fmla="*/ 0 h 372"/>
                      <a:gd name="T8" fmla="*/ 0 w 193"/>
                      <a:gd name="T9" fmla="*/ 0 h 372"/>
                      <a:gd name="T10" fmla="*/ 0 w 193"/>
                      <a:gd name="T11" fmla="*/ 0 h 372"/>
                      <a:gd name="T12" fmla="*/ 0 w 193"/>
                      <a:gd name="T13" fmla="*/ 0 h 372"/>
                      <a:gd name="T14" fmla="*/ 0 w 193"/>
                      <a:gd name="T15" fmla="*/ 0 h 372"/>
                      <a:gd name="T16" fmla="*/ 0 w 193"/>
                      <a:gd name="T17" fmla="*/ 0 h 372"/>
                      <a:gd name="T18" fmla="*/ 0 w 193"/>
                      <a:gd name="T19" fmla="*/ 0 h 372"/>
                      <a:gd name="T20" fmla="*/ 0 w 193"/>
                      <a:gd name="T21" fmla="*/ 0 h 372"/>
                      <a:gd name="T22" fmla="*/ 0 w 193"/>
                      <a:gd name="T23" fmla="*/ 0 h 372"/>
                      <a:gd name="T24" fmla="*/ 0 w 193"/>
                      <a:gd name="T25" fmla="*/ 0 h 372"/>
                      <a:gd name="T26" fmla="*/ 0 w 193"/>
                      <a:gd name="T27" fmla="*/ 0 h 372"/>
                      <a:gd name="T28" fmla="*/ 0 w 193"/>
                      <a:gd name="T29" fmla="*/ 0 h 372"/>
                      <a:gd name="T30" fmla="*/ 0 w 193"/>
                      <a:gd name="T31" fmla="*/ 0 h 372"/>
                      <a:gd name="T32" fmla="*/ 0 w 193"/>
                      <a:gd name="T33" fmla="*/ 0 h 372"/>
                      <a:gd name="T34" fmla="*/ 0 w 193"/>
                      <a:gd name="T35" fmla="*/ 0 h 372"/>
                      <a:gd name="T36" fmla="*/ 0 w 193"/>
                      <a:gd name="T37" fmla="*/ 0 h 372"/>
                      <a:gd name="T38" fmla="*/ 0 w 193"/>
                      <a:gd name="T39" fmla="*/ 0 h 372"/>
                      <a:gd name="T40" fmla="*/ 0 w 193"/>
                      <a:gd name="T41" fmla="*/ 0 h 372"/>
                      <a:gd name="T42" fmla="*/ 0 w 193"/>
                      <a:gd name="T43" fmla="*/ 0 h 372"/>
                      <a:gd name="T44" fmla="*/ 0 w 193"/>
                      <a:gd name="T45" fmla="*/ 0 h 372"/>
                      <a:gd name="T46" fmla="*/ 0 w 193"/>
                      <a:gd name="T47" fmla="*/ 0 h 372"/>
                      <a:gd name="T48" fmla="*/ 0 w 193"/>
                      <a:gd name="T49" fmla="*/ 0 h 372"/>
                      <a:gd name="T50" fmla="*/ 0 w 193"/>
                      <a:gd name="T51" fmla="*/ 0 h 372"/>
                      <a:gd name="T52" fmla="*/ 0 w 193"/>
                      <a:gd name="T53" fmla="*/ 0 h 372"/>
                      <a:gd name="T54" fmla="*/ 0 w 193"/>
                      <a:gd name="T55" fmla="*/ 0 h 372"/>
                      <a:gd name="T56" fmla="*/ 0 w 193"/>
                      <a:gd name="T57" fmla="*/ 0 h 372"/>
                      <a:gd name="T58" fmla="*/ 0 w 193"/>
                      <a:gd name="T59" fmla="*/ 0 h 372"/>
                      <a:gd name="T60" fmla="*/ 0 w 193"/>
                      <a:gd name="T61" fmla="*/ 0 h 372"/>
                      <a:gd name="T62" fmla="*/ 0 w 193"/>
                      <a:gd name="T63" fmla="*/ 0 h 372"/>
                      <a:gd name="T64" fmla="*/ 0 w 193"/>
                      <a:gd name="T65" fmla="*/ 0 h 372"/>
                      <a:gd name="T66" fmla="*/ 0 w 193"/>
                      <a:gd name="T67" fmla="*/ 0 h 372"/>
                      <a:gd name="T68" fmla="*/ 0 w 193"/>
                      <a:gd name="T69" fmla="*/ 0 h 372"/>
                      <a:gd name="T70" fmla="*/ 0 w 193"/>
                      <a:gd name="T71" fmla="*/ 0 h 372"/>
                      <a:gd name="T72" fmla="*/ 0 w 193"/>
                      <a:gd name="T73" fmla="*/ 0 h 372"/>
                      <a:gd name="T74" fmla="*/ 0 w 193"/>
                      <a:gd name="T75" fmla="*/ 0 h 372"/>
                      <a:gd name="T76" fmla="*/ 0 w 193"/>
                      <a:gd name="T77" fmla="*/ 0 h 372"/>
                      <a:gd name="T78" fmla="*/ 0 w 193"/>
                      <a:gd name="T79" fmla="*/ 0 h 372"/>
                      <a:gd name="T80" fmla="*/ 0 w 193"/>
                      <a:gd name="T81" fmla="*/ 0 h 372"/>
                      <a:gd name="T82" fmla="*/ 0 w 193"/>
                      <a:gd name="T83" fmla="*/ 0 h 372"/>
                      <a:gd name="T84" fmla="*/ 0 w 193"/>
                      <a:gd name="T85" fmla="*/ 0 h 372"/>
                      <a:gd name="T86" fmla="*/ 0 w 193"/>
                      <a:gd name="T87" fmla="*/ 0 h 37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93"/>
                      <a:gd name="T133" fmla="*/ 0 h 372"/>
                      <a:gd name="T134" fmla="*/ 193 w 193"/>
                      <a:gd name="T135" fmla="*/ 372 h 37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93" h="372">
                        <a:moveTo>
                          <a:pt x="74" y="0"/>
                        </a:moveTo>
                        <a:lnTo>
                          <a:pt x="0" y="49"/>
                        </a:lnTo>
                        <a:lnTo>
                          <a:pt x="3" y="54"/>
                        </a:lnTo>
                        <a:lnTo>
                          <a:pt x="5" y="60"/>
                        </a:lnTo>
                        <a:lnTo>
                          <a:pt x="9" y="66"/>
                        </a:lnTo>
                        <a:lnTo>
                          <a:pt x="11" y="72"/>
                        </a:lnTo>
                        <a:lnTo>
                          <a:pt x="15" y="76"/>
                        </a:lnTo>
                        <a:lnTo>
                          <a:pt x="17" y="82"/>
                        </a:lnTo>
                        <a:lnTo>
                          <a:pt x="21" y="88"/>
                        </a:lnTo>
                        <a:lnTo>
                          <a:pt x="23" y="94"/>
                        </a:lnTo>
                        <a:lnTo>
                          <a:pt x="25" y="99"/>
                        </a:lnTo>
                        <a:lnTo>
                          <a:pt x="28" y="104"/>
                        </a:lnTo>
                        <a:lnTo>
                          <a:pt x="30" y="110"/>
                        </a:lnTo>
                        <a:lnTo>
                          <a:pt x="34" y="114"/>
                        </a:lnTo>
                        <a:lnTo>
                          <a:pt x="36" y="120"/>
                        </a:lnTo>
                        <a:lnTo>
                          <a:pt x="38" y="126"/>
                        </a:lnTo>
                        <a:lnTo>
                          <a:pt x="41" y="131"/>
                        </a:lnTo>
                        <a:lnTo>
                          <a:pt x="43" y="137"/>
                        </a:lnTo>
                        <a:lnTo>
                          <a:pt x="45" y="142"/>
                        </a:lnTo>
                        <a:lnTo>
                          <a:pt x="48" y="148"/>
                        </a:lnTo>
                        <a:lnTo>
                          <a:pt x="50" y="152"/>
                        </a:lnTo>
                        <a:lnTo>
                          <a:pt x="53" y="157"/>
                        </a:lnTo>
                        <a:lnTo>
                          <a:pt x="54" y="162"/>
                        </a:lnTo>
                        <a:lnTo>
                          <a:pt x="56" y="168"/>
                        </a:lnTo>
                        <a:lnTo>
                          <a:pt x="59" y="173"/>
                        </a:lnTo>
                        <a:lnTo>
                          <a:pt x="61" y="178"/>
                        </a:lnTo>
                        <a:lnTo>
                          <a:pt x="63" y="183"/>
                        </a:lnTo>
                        <a:lnTo>
                          <a:pt x="64" y="188"/>
                        </a:lnTo>
                        <a:lnTo>
                          <a:pt x="66" y="194"/>
                        </a:lnTo>
                        <a:lnTo>
                          <a:pt x="68" y="199"/>
                        </a:lnTo>
                        <a:lnTo>
                          <a:pt x="70" y="203"/>
                        </a:lnTo>
                        <a:lnTo>
                          <a:pt x="72" y="209"/>
                        </a:lnTo>
                        <a:lnTo>
                          <a:pt x="74" y="214"/>
                        </a:lnTo>
                        <a:lnTo>
                          <a:pt x="76" y="220"/>
                        </a:lnTo>
                        <a:lnTo>
                          <a:pt x="78" y="225"/>
                        </a:lnTo>
                        <a:lnTo>
                          <a:pt x="79" y="230"/>
                        </a:lnTo>
                        <a:lnTo>
                          <a:pt x="80" y="234"/>
                        </a:lnTo>
                        <a:lnTo>
                          <a:pt x="81" y="239"/>
                        </a:lnTo>
                        <a:lnTo>
                          <a:pt x="83" y="244"/>
                        </a:lnTo>
                        <a:lnTo>
                          <a:pt x="85" y="248"/>
                        </a:lnTo>
                        <a:lnTo>
                          <a:pt x="86" y="253"/>
                        </a:lnTo>
                        <a:lnTo>
                          <a:pt x="87" y="259"/>
                        </a:lnTo>
                        <a:lnTo>
                          <a:pt x="89" y="264"/>
                        </a:lnTo>
                        <a:lnTo>
                          <a:pt x="89" y="269"/>
                        </a:lnTo>
                        <a:lnTo>
                          <a:pt x="92" y="273"/>
                        </a:lnTo>
                        <a:lnTo>
                          <a:pt x="92" y="278"/>
                        </a:lnTo>
                        <a:lnTo>
                          <a:pt x="93" y="283"/>
                        </a:lnTo>
                        <a:lnTo>
                          <a:pt x="94" y="288"/>
                        </a:lnTo>
                        <a:lnTo>
                          <a:pt x="95" y="292"/>
                        </a:lnTo>
                        <a:lnTo>
                          <a:pt x="97" y="297"/>
                        </a:lnTo>
                        <a:lnTo>
                          <a:pt x="97" y="302"/>
                        </a:lnTo>
                        <a:lnTo>
                          <a:pt x="98" y="307"/>
                        </a:lnTo>
                        <a:lnTo>
                          <a:pt x="99" y="311"/>
                        </a:lnTo>
                        <a:lnTo>
                          <a:pt x="99" y="316"/>
                        </a:lnTo>
                        <a:lnTo>
                          <a:pt x="100" y="320"/>
                        </a:lnTo>
                        <a:lnTo>
                          <a:pt x="101" y="324"/>
                        </a:lnTo>
                        <a:lnTo>
                          <a:pt x="101" y="329"/>
                        </a:lnTo>
                        <a:lnTo>
                          <a:pt x="102" y="335"/>
                        </a:lnTo>
                        <a:lnTo>
                          <a:pt x="102" y="339"/>
                        </a:lnTo>
                        <a:lnTo>
                          <a:pt x="104" y="343"/>
                        </a:lnTo>
                        <a:lnTo>
                          <a:pt x="104" y="348"/>
                        </a:lnTo>
                        <a:lnTo>
                          <a:pt x="104" y="353"/>
                        </a:lnTo>
                        <a:lnTo>
                          <a:pt x="105" y="358"/>
                        </a:lnTo>
                        <a:lnTo>
                          <a:pt x="105" y="362"/>
                        </a:lnTo>
                        <a:lnTo>
                          <a:pt x="106" y="367"/>
                        </a:lnTo>
                        <a:lnTo>
                          <a:pt x="106" y="372"/>
                        </a:lnTo>
                        <a:lnTo>
                          <a:pt x="193" y="366"/>
                        </a:lnTo>
                        <a:lnTo>
                          <a:pt x="191" y="360"/>
                        </a:lnTo>
                        <a:lnTo>
                          <a:pt x="191" y="355"/>
                        </a:lnTo>
                        <a:lnTo>
                          <a:pt x="190" y="349"/>
                        </a:lnTo>
                        <a:lnTo>
                          <a:pt x="190" y="345"/>
                        </a:lnTo>
                        <a:lnTo>
                          <a:pt x="190" y="340"/>
                        </a:lnTo>
                        <a:lnTo>
                          <a:pt x="189" y="334"/>
                        </a:lnTo>
                        <a:lnTo>
                          <a:pt x="188" y="329"/>
                        </a:lnTo>
                        <a:lnTo>
                          <a:pt x="188" y="323"/>
                        </a:lnTo>
                        <a:lnTo>
                          <a:pt x="188" y="317"/>
                        </a:lnTo>
                        <a:lnTo>
                          <a:pt x="186" y="313"/>
                        </a:lnTo>
                        <a:lnTo>
                          <a:pt x="186" y="307"/>
                        </a:lnTo>
                        <a:lnTo>
                          <a:pt x="186" y="302"/>
                        </a:lnTo>
                        <a:lnTo>
                          <a:pt x="183" y="297"/>
                        </a:lnTo>
                        <a:lnTo>
                          <a:pt x="182" y="291"/>
                        </a:lnTo>
                        <a:lnTo>
                          <a:pt x="182" y="286"/>
                        </a:lnTo>
                        <a:lnTo>
                          <a:pt x="182" y="282"/>
                        </a:lnTo>
                        <a:lnTo>
                          <a:pt x="180" y="276"/>
                        </a:lnTo>
                        <a:lnTo>
                          <a:pt x="180" y="269"/>
                        </a:lnTo>
                        <a:lnTo>
                          <a:pt x="177" y="264"/>
                        </a:lnTo>
                        <a:lnTo>
                          <a:pt x="177" y="259"/>
                        </a:lnTo>
                        <a:lnTo>
                          <a:pt x="175" y="253"/>
                        </a:lnTo>
                        <a:lnTo>
                          <a:pt x="174" y="247"/>
                        </a:lnTo>
                        <a:lnTo>
                          <a:pt x="172" y="241"/>
                        </a:lnTo>
                        <a:lnTo>
                          <a:pt x="171" y="235"/>
                        </a:lnTo>
                        <a:lnTo>
                          <a:pt x="170" y="231"/>
                        </a:lnTo>
                        <a:lnTo>
                          <a:pt x="168" y="225"/>
                        </a:lnTo>
                        <a:lnTo>
                          <a:pt x="167" y="219"/>
                        </a:lnTo>
                        <a:lnTo>
                          <a:pt x="165" y="214"/>
                        </a:lnTo>
                        <a:lnTo>
                          <a:pt x="163" y="208"/>
                        </a:lnTo>
                        <a:lnTo>
                          <a:pt x="162" y="203"/>
                        </a:lnTo>
                        <a:lnTo>
                          <a:pt x="159" y="197"/>
                        </a:lnTo>
                        <a:lnTo>
                          <a:pt x="158" y="192"/>
                        </a:lnTo>
                        <a:lnTo>
                          <a:pt x="156" y="186"/>
                        </a:lnTo>
                        <a:lnTo>
                          <a:pt x="155" y="180"/>
                        </a:lnTo>
                        <a:lnTo>
                          <a:pt x="152" y="175"/>
                        </a:lnTo>
                        <a:lnTo>
                          <a:pt x="150" y="169"/>
                        </a:lnTo>
                        <a:lnTo>
                          <a:pt x="148" y="163"/>
                        </a:lnTo>
                        <a:lnTo>
                          <a:pt x="146" y="157"/>
                        </a:lnTo>
                        <a:lnTo>
                          <a:pt x="144" y="152"/>
                        </a:lnTo>
                        <a:lnTo>
                          <a:pt x="142" y="145"/>
                        </a:lnTo>
                        <a:lnTo>
                          <a:pt x="139" y="139"/>
                        </a:lnTo>
                        <a:lnTo>
                          <a:pt x="137" y="135"/>
                        </a:lnTo>
                        <a:lnTo>
                          <a:pt x="134" y="127"/>
                        </a:lnTo>
                        <a:lnTo>
                          <a:pt x="132" y="121"/>
                        </a:lnTo>
                        <a:lnTo>
                          <a:pt x="130" y="116"/>
                        </a:lnTo>
                        <a:lnTo>
                          <a:pt x="127" y="110"/>
                        </a:lnTo>
                        <a:lnTo>
                          <a:pt x="125" y="104"/>
                        </a:lnTo>
                        <a:lnTo>
                          <a:pt x="123" y="99"/>
                        </a:lnTo>
                        <a:lnTo>
                          <a:pt x="119" y="92"/>
                        </a:lnTo>
                        <a:lnTo>
                          <a:pt x="117" y="86"/>
                        </a:lnTo>
                        <a:lnTo>
                          <a:pt x="114" y="80"/>
                        </a:lnTo>
                        <a:lnTo>
                          <a:pt x="111" y="74"/>
                        </a:lnTo>
                        <a:lnTo>
                          <a:pt x="108" y="68"/>
                        </a:lnTo>
                        <a:lnTo>
                          <a:pt x="105" y="62"/>
                        </a:lnTo>
                        <a:lnTo>
                          <a:pt x="102" y="56"/>
                        </a:lnTo>
                        <a:lnTo>
                          <a:pt x="99" y="50"/>
                        </a:lnTo>
                        <a:lnTo>
                          <a:pt x="97" y="43"/>
                        </a:lnTo>
                        <a:lnTo>
                          <a:pt x="93" y="37"/>
                        </a:lnTo>
                        <a:lnTo>
                          <a:pt x="89" y="31"/>
                        </a:lnTo>
                        <a:lnTo>
                          <a:pt x="86" y="25"/>
                        </a:lnTo>
                        <a:lnTo>
                          <a:pt x="83" y="18"/>
                        </a:lnTo>
                        <a:lnTo>
                          <a:pt x="80" y="12"/>
                        </a:lnTo>
                        <a:lnTo>
                          <a:pt x="76" y="5"/>
                        </a:lnTo>
                        <a:lnTo>
                          <a:pt x="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58" name="Freeform 124">
                    <a:extLst>
                      <a:ext uri="{FF2B5EF4-FFF2-40B4-BE49-F238E27FC236}">
                        <a16:creationId xmlns:a16="http://schemas.microsoft.com/office/drawing/2014/main" id="{68A20DDB-ABE7-CE43-8515-DDA9CB13BF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1" y="1875"/>
                    <a:ext cx="25" cy="26"/>
                  </a:xfrm>
                  <a:custGeom>
                    <a:avLst/>
                    <a:gdLst>
                      <a:gd name="T0" fmla="*/ 0 w 77"/>
                      <a:gd name="T1" fmla="*/ 0 h 79"/>
                      <a:gd name="T2" fmla="*/ 0 w 77"/>
                      <a:gd name="T3" fmla="*/ 0 h 79"/>
                      <a:gd name="T4" fmla="*/ 0 w 77"/>
                      <a:gd name="T5" fmla="*/ 0 h 79"/>
                      <a:gd name="T6" fmla="*/ 0 w 77"/>
                      <a:gd name="T7" fmla="*/ 0 h 79"/>
                      <a:gd name="T8" fmla="*/ 0 w 77"/>
                      <a:gd name="T9" fmla="*/ 0 h 79"/>
                      <a:gd name="T10" fmla="*/ 0 w 77"/>
                      <a:gd name="T11" fmla="*/ 0 h 79"/>
                      <a:gd name="T12" fmla="*/ 0 w 77"/>
                      <a:gd name="T13" fmla="*/ 0 h 79"/>
                      <a:gd name="T14" fmla="*/ 0 w 77"/>
                      <a:gd name="T15" fmla="*/ 0 h 79"/>
                      <a:gd name="T16" fmla="*/ 0 w 77"/>
                      <a:gd name="T17" fmla="*/ 0 h 79"/>
                      <a:gd name="T18" fmla="*/ 0 w 77"/>
                      <a:gd name="T19" fmla="*/ 0 h 79"/>
                      <a:gd name="T20" fmla="*/ 0 w 77"/>
                      <a:gd name="T21" fmla="*/ 0 h 79"/>
                      <a:gd name="T22" fmla="*/ 0 w 77"/>
                      <a:gd name="T23" fmla="*/ 0 h 79"/>
                      <a:gd name="T24" fmla="*/ 0 w 77"/>
                      <a:gd name="T25" fmla="*/ 0 h 79"/>
                      <a:gd name="T26" fmla="*/ 0 w 77"/>
                      <a:gd name="T27" fmla="*/ 0 h 79"/>
                      <a:gd name="T28" fmla="*/ 0 w 77"/>
                      <a:gd name="T29" fmla="*/ 0 h 79"/>
                      <a:gd name="T30" fmla="*/ 0 w 77"/>
                      <a:gd name="T31" fmla="*/ 0 h 79"/>
                      <a:gd name="T32" fmla="*/ 0 w 77"/>
                      <a:gd name="T33" fmla="*/ 0 h 79"/>
                      <a:gd name="T34" fmla="*/ 0 w 77"/>
                      <a:gd name="T35" fmla="*/ 0 h 79"/>
                      <a:gd name="T36" fmla="*/ 0 w 77"/>
                      <a:gd name="T37" fmla="*/ 0 h 79"/>
                      <a:gd name="T38" fmla="*/ 0 w 77"/>
                      <a:gd name="T39" fmla="*/ 0 h 79"/>
                      <a:gd name="T40" fmla="*/ 0 w 77"/>
                      <a:gd name="T41" fmla="*/ 0 h 79"/>
                      <a:gd name="T42" fmla="*/ 0 w 77"/>
                      <a:gd name="T43" fmla="*/ 0 h 79"/>
                      <a:gd name="T44" fmla="*/ 0 w 77"/>
                      <a:gd name="T45" fmla="*/ 0 h 79"/>
                      <a:gd name="T46" fmla="*/ 0 w 77"/>
                      <a:gd name="T47" fmla="*/ 0 h 79"/>
                      <a:gd name="T48" fmla="*/ 0 w 77"/>
                      <a:gd name="T49" fmla="*/ 0 h 79"/>
                      <a:gd name="T50" fmla="*/ 0 w 77"/>
                      <a:gd name="T51" fmla="*/ 0 h 79"/>
                      <a:gd name="T52" fmla="*/ 0 w 77"/>
                      <a:gd name="T53" fmla="*/ 0 h 79"/>
                      <a:gd name="T54" fmla="*/ 0 w 77"/>
                      <a:gd name="T55" fmla="*/ 0 h 79"/>
                      <a:gd name="T56" fmla="*/ 0 w 77"/>
                      <a:gd name="T57" fmla="*/ 0 h 79"/>
                      <a:gd name="T58" fmla="*/ 0 w 77"/>
                      <a:gd name="T59" fmla="*/ 0 h 79"/>
                      <a:gd name="T60" fmla="*/ 0 w 77"/>
                      <a:gd name="T61" fmla="*/ 0 h 79"/>
                      <a:gd name="T62" fmla="*/ 0 w 77"/>
                      <a:gd name="T63" fmla="*/ 0 h 79"/>
                      <a:gd name="T64" fmla="*/ 0 w 77"/>
                      <a:gd name="T65" fmla="*/ 0 h 7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9"/>
                      <a:gd name="T101" fmla="*/ 77 w 77"/>
                      <a:gd name="T102" fmla="*/ 79 h 7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9">
                        <a:moveTo>
                          <a:pt x="38" y="79"/>
                        </a:moveTo>
                        <a:lnTo>
                          <a:pt x="41" y="78"/>
                        </a:lnTo>
                        <a:lnTo>
                          <a:pt x="45" y="78"/>
                        </a:lnTo>
                        <a:lnTo>
                          <a:pt x="49" y="76"/>
                        </a:lnTo>
                        <a:lnTo>
                          <a:pt x="53" y="75"/>
                        </a:lnTo>
                        <a:lnTo>
                          <a:pt x="57" y="73"/>
                        </a:lnTo>
                        <a:lnTo>
                          <a:pt x="59" y="72"/>
                        </a:lnTo>
                        <a:lnTo>
                          <a:pt x="63" y="69"/>
                        </a:lnTo>
                        <a:lnTo>
                          <a:pt x="65" y="67"/>
                        </a:lnTo>
                        <a:lnTo>
                          <a:pt x="67" y="63"/>
                        </a:lnTo>
                        <a:lnTo>
                          <a:pt x="70" y="61"/>
                        </a:lnTo>
                        <a:lnTo>
                          <a:pt x="72" y="57"/>
                        </a:lnTo>
                        <a:lnTo>
                          <a:pt x="74" y="55"/>
                        </a:lnTo>
                        <a:lnTo>
                          <a:pt x="74" y="51"/>
                        </a:lnTo>
                        <a:lnTo>
                          <a:pt x="77" y="47"/>
                        </a:lnTo>
                        <a:lnTo>
                          <a:pt x="77" y="43"/>
                        </a:lnTo>
                        <a:lnTo>
                          <a:pt x="77" y="40"/>
                        </a:lnTo>
                        <a:lnTo>
                          <a:pt x="77" y="36"/>
                        </a:lnTo>
                        <a:lnTo>
                          <a:pt x="77" y="31"/>
                        </a:lnTo>
                        <a:lnTo>
                          <a:pt x="74" y="28"/>
                        </a:lnTo>
                        <a:lnTo>
                          <a:pt x="74" y="24"/>
                        </a:lnTo>
                        <a:lnTo>
                          <a:pt x="72" y="21"/>
                        </a:lnTo>
                        <a:lnTo>
                          <a:pt x="70" y="18"/>
                        </a:lnTo>
                        <a:lnTo>
                          <a:pt x="67" y="15"/>
                        </a:lnTo>
                        <a:lnTo>
                          <a:pt x="65" y="12"/>
                        </a:lnTo>
                        <a:lnTo>
                          <a:pt x="63" y="10"/>
                        </a:lnTo>
                        <a:lnTo>
                          <a:pt x="59" y="7"/>
                        </a:lnTo>
                        <a:lnTo>
                          <a:pt x="57" y="5"/>
                        </a:lnTo>
                        <a:lnTo>
                          <a:pt x="53" y="3"/>
                        </a:lnTo>
                        <a:lnTo>
                          <a:pt x="49" y="3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6" y="3"/>
                        </a:lnTo>
                        <a:lnTo>
                          <a:pt x="22" y="3"/>
                        </a:lnTo>
                        <a:lnTo>
                          <a:pt x="19" y="5"/>
                        </a:lnTo>
                        <a:lnTo>
                          <a:pt x="16" y="7"/>
                        </a:lnTo>
                        <a:lnTo>
                          <a:pt x="14" y="10"/>
                        </a:lnTo>
                        <a:lnTo>
                          <a:pt x="11" y="12"/>
                        </a:lnTo>
                        <a:lnTo>
                          <a:pt x="8" y="15"/>
                        </a:lnTo>
                        <a:lnTo>
                          <a:pt x="6" y="18"/>
                        </a:lnTo>
                        <a:lnTo>
                          <a:pt x="3" y="21"/>
                        </a:lnTo>
                        <a:lnTo>
                          <a:pt x="3" y="24"/>
                        </a:lnTo>
                        <a:lnTo>
                          <a:pt x="1" y="28"/>
                        </a:lnTo>
                        <a:lnTo>
                          <a:pt x="1" y="31"/>
                        </a:lnTo>
                        <a:lnTo>
                          <a:pt x="0" y="36"/>
                        </a:lnTo>
                        <a:lnTo>
                          <a:pt x="0" y="40"/>
                        </a:lnTo>
                        <a:lnTo>
                          <a:pt x="0" y="43"/>
                        </a:lnTo>
                        <a:lnTo>
                          <a:pt x="1" y="47"/>
                        </a:lnTo>
                        <a:lnTo>
                          <a:pt x="1" y="51"/>
                        </a:lnTo>
                        <a:lnTo>
                          <a:pt x="3" y="55"/>
                        </a:lnTo>
                        <a:lnTo>
                          <a:pt x="3" y="57"/>
                        </a:lnTo>
                        <a:lnTo>
                          <a:pt x="6" y="61"/>
                        </a:lnTo>
                        <a:lnTo>
                          <a:pt x="8" y="63"/>
                        </a:lnTo>
                        <a:lnTo>
                          <a:pt x="11" y="67"/>
                        </a:lnTo>
                        <a:lnTo>
                          <a:pt x="14" y="69"/>
                        </a:lnTo>
                        <a:lnTo>
                          <a:pt x="16" y="72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6"/>
                        </a:lnTo>
                        <a:lnTo>
                          <a:pt x="29" y="78"/>
                        </a:lnTo>
                        <a:lnTo>
                          <a:pt x="34" y="78"/>
                        </a:lnTo>
                        <a:lnTo>
                          <a:pt x="38" y="7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59" name="Freeform 125">
                    <a:extLst>
                      <a:ext uri="{FF2B5EF4-FFF2-40B4-BE49-F238E27FC236}">
                        <a16:creationId xmlns:a16="http://schemas.microsoft.com/office/drawing/2014/main" id="{3C09F318-DDEE-3448-801C-9CC7D16BDD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12" y="1877"/>
                    <a:ext cx="26" cy="25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8" y="77"/>
                        </a:moveTo>
                        <a:lnTo>
                          <a:pt x="43" y="76"/>
                        </a:lnTo>
                        <a:lnTo>
                          <a:pt x="46" y="76"/>
                        </a:lnTo>
                        <a:lnTo>
                          <a:pt x="50" y="75"/>
                        </a:lnTo>
                        <a:lnTo>
                          <a:pt x="53" y="74"/>
                        </a:lnTo>
                        <a:lnTo>
                          <a:pt x="56" y="71"/>
                        </a:lnTo>
                        <a:lnTo>
                          <a:pt x="59" y="70"/>
                        </a:lnTo>
                        <a:lnTo>
                          <a:pt x="63" y="68"/>
                        </a:lnTo>
                        <a:lnTo>
                          <a:pt x="67" y="65"/>
                        </a:lnTo>
                        <a:lnTo>
                          <a:pt x="69" y="62"/>
                        </a:lnTo>
                        <a:lnTo>
                          <a:pt x="71" y="59"/>
                        </a:lnTo>
                        <a:lnTo>
                          <a:pt x="72" y="56"/>
                        </a:lnTo>
                        <a:lnTo>
                          <a:pt x="74" y="54"/>
                        </a:lnTo>
                        <a:lnTo>
                          <a:pt x="75" y="49"/>
                        </a:lnTo>
                        <a:lnTo>
                          <a:pt x="76" y="46"/>
                        </a:lnTo>
                        <a:lnTo>
                          <a:pt x="77" y="42"/>
                        </a:lnTo>
                        <a:lnTo>
                          <a:pt x="77" y="38"/>
                        </a:lnTo>
                        <a:lnTo>
                          <a:pt x="77" y="33"/>
                        </a:lnTo>
                        <a:lnTo>
                          <a:pt x="76" y="31"/>
                        </a:lnTo>
                        <a:lnTo>
                          <a:pt x="75" y="26"/>
                        </a:lnTo>
                        <a:lnTo>
                          <a:pt x="74" y="23"/>
                        </a:lnTo>
                        <a:lnTo>
                          <a:pt x="72" y="19"/>
                        </a:lnTo>
                        <a:lnTo>
                          <a:pt x="71" y="16"/>
                        </a:lnTo>
                        <a:lnTo>
                          <a:pt x="69" y="13"/>
                        </a:lnTo>
                        <a:lnTo>
                          <a:pt x="67" y="11"/>
                        </a:lnTo>
                        <a:lnTo>
                          <a:pt x="63" y="8"/>
                        </a:lnTo>
                        <a:lnTo>
                          <a:pt x="59" y="6"/>
                        </a:lnTo>
                        <a:lnTo>
                          <a:pt x="56" y="5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3" y="2"/>
                        </a:lnTo>
                        <a:lnTo>
                          <a:pt x="20" y="5"/>
                        </a:lnTo>
                        <a:lnTo>
                          <a:pt x="17" y="6"/>
                        </a:lnTo>
                        <a:lnTo>
                          <a:pt x="13" y="8"/>
                        </a:lnTo>
                        <a:lnTo>
                          <a:pt x="11" y="11"/>
                        </a:lnTo>
                        <a:lnTo>
                          <a:pt x="8" y="13"/>
                        </a:lnTo>
                        <a:lnTo>
                          <a:pt x="6" y="16"/>
                        </a:lnTo>
                        <a:lnTo>
                          <a:pt x="5" y="19"/>
                        </a:lnTo>
                        <a:lnTo>
                          <a:pt x="2" y="23"/>
                        </a:lnTo>
                        <a:lnTo>
                          <a:pt x="1" y="26"/>
                        </a:lnTo>
                        <a:lnTo>
                          <a:pt x="0" y="31"/>
                        </a:lnTo>
                        <a:lnTo>
                          <a:pt x="0" y="33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49"/>
                        </a:lnTo>
                        <a:lnTo>
                          <a:pt x="2" y="54"/>
                        </a:lnTo>
                        <a:lnTo>
                          <a:pt x="5" y="56"/>
                        </a:lnTo>
                        <a:lnTo>
                          <a:pt x="6" y="59"/>
                        </a:lnTo>
                        <a:lnTo>
                          <a:pt x="8" y="62"/>
                        </a:lnTo>
                        <a:lnTo>
                          <a:pt x="11" y="65"/>
                        </a:lnTo>
                        <a:lnTo>
                          <a:pt x="13" y="68"/>
                        </a:lnTo>
                        <a:lnTo>
                          <a:pt x="17" y="70"/>
                        </a:lnTo>
                        <a:lnTo>
                          <a:pt x="20" y="71"/>
                        </a:lnTo>
                        <a:lnTo>
                          <a:pt x="23" y="74"/>
                        </a:lnTo>
                        <a:lnTo>
                          <a:pt x="26" y="75"/>
                        </a:lnTo>
                        <a:lnTo>
                          <a:pt x="31" y="76"/>
                        </a:lnTo>
                        <a:lnTo>
                          <a:pt x="34" y="76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60" name="Freeform 126">
                    <a:extLst>
                      <a:ext uri="{FF2B5EF4-FFF2-40B4-BE49-F238E27FC236}">
                        <a16:creationId xmlns:a16="http://schemas.microsoft.com/office/drawing/2014/main" id="{B33532B1-BCA1-4B42-AB35-B6CB785BD5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61" y="1876"/>
                    <a:ext cx="26" cy="26"/>
                  </a:xfrm>
                  <a:custGeom>
                    <a:avLst/>
                    <a:gdLst>
                      <a:gd name="T0" fmla="*/ 0 w 78"/>
                      <a:gd name="T1" fmla="*/ 0 h 77"/>
                      <a:gd name="T2" fmla="*/ 0 w 78"/>
                      <a:gd name="T3" fmla="*/ 0 h 77"/>
                      <a:gd name="T4" fmla="*/ 0 w 78"/>
                      <a:gd name="T5" fmla="*/ 0 h 77"/>
                      <a:gd name="T6" fmla="*/ 0 w 78"/>
                      <a:gd name="T7" fmla="*/ 0 h 77"/>
                      <a:gd name="T8" fmla="*/ 0 w 78"/>
                      <a:gd name="T9" fmla="*/ 0 h 77"/>
                      <a:gd name="T10" fmla="*/ 0 w 78"/>
                      <a:gd name="T11" fmla="*/ 0 h 77"/>
                      <a:gd name="T12" fmla="*/ 0 w 78"/>
                      <a:gd name="T13" fmla="*/ 0 h 77"/>
                      <a:gd name="T14" fmla="*/ 0 w 78"/>
                      <a:gd name="T15" fmla="*/ 0 h 77"/>
                      <a:gd name="T16" fmla="*/ 0 w 78"/>
                      <a:gd name="T17" fmla="*/ 0 h 77"/>
                      <a:gd name="T18" fmla="*/ 0 w 78"/>
                      <a:gd name="T19" fmla="*/ 0 h 77"/>
                      <a:gd name="T20" fmla="*/ 0 w 78"/>
                      <a:gd name="T21" fmla="*/ 0 h 77"/>
                      <a:gd name="T22" fmla="*/ 0 w 78"/>
                      <a:gd name="T23" fmla="*/ 0 h 77"/>
                      <a:gd name="T24" fmla="*/ 0 w 78"/>
                      <a:gd name="T25" fmla="*/ 0 h 77"/>
                      <a:gd name="T26" fmla="*/ 0 w 78"/>
                      <a:gd name="T27" fmla="*/ 0 h 77"/>
                      <a:gd name="T28" fmla="*/ 0 w 78"/>
                      <a:gd name="T29" fmla="*/ 0 h 77"/>
                      <a:gd name="T30" fmla="*/ 0 w 78"/>
                      <a:gd name="T31" fmla="*/ 0 h 77"/>
                      <a:gd name="T32" fmla="*/ 0 w 78"/>
                      <a:gd name="T33" fmla="*/ 0 h 77"/>
                      <a:gd name="T34" fmla="*/ 0 w 78"/>
                      <a:gd name="T35" fmla="*/ 0 h 77"/>
                      <a:gd name="T36" fmla="*/ 0 w 78"/>
                      <a:gd name="T37" fmla="*/ 0 h 77"/>
                      <a:gd name="T38" fmla="*/ 0 w 78"/>
                      <a:gd name="T39" fmla="*/ 0 h 77"/>
                      <a:gd name="T40" fmla="*/ 0 w 78"/>
                      <a:gd name="T41" fmla="*/ 0 h 77"/>
                      <a:gd name="T42" fmla="*/ 0 w 78"/>
                      <a:gd name="T43" fmla="*/ 0 h 77"/>
                      <a:gd name="T44" fmla="*/ 0 w 78"/>
                      <a:gd name="T45" fmla="*/ 0 h 77"/>
                      <a:gd name="T46" fmla="*/ 0 w 78"/>
                      <a:gd name="T47" fmla="*/ 0 h 77"/>
                      <a:gd name="T48" fmla="*/ 0 w 78"/>
                      <a:gd name="T49" fmla="*/ 0 h 77"/>
                      <a:gd name="T50" fmla="*/ 0 w 78"/>
                      <a:gd name="T51" fmla="*/ 0 h 77"/>
                      <a:gd name="T52" fmla="*/ 0 w 78"/>
                      <a:gd name="T53" fmla="*/ 0 h 77"/>
                      <a:gd name="T54" fmla="*/ 0 w 78"/>
                      <a:gd name="T55" fmla="*/ 0 h 77"/>
                      <a:gd name="T56" fmla="*/ 0 w 78"/>
                      <a:gd name="T57" fmla="*/ 0 h 77"/>
                      <a:gd name="T58" fmla="*/ 0 w 78"/>
                      <a:gd name="T59" fmla="*/ 0 h 77"/>
                      <a:gd name="T60" fmla="*/ 0 w 78"/>
                      <a:gd name="T61" fmla="*/ 0 h 77"/>
                      <a:gd name="T62" fmla="*/ 0 w 78"/>
                      <a:gd name="T63" fmla="*/ 0 h 77"/>
                      <a:gd name="T64" fmla="*/ 0 w 78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7"/>
                      <a:gd name="T101" fmla="*/ 78 w 78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7">
                        <a:moveTo>
                          <a:pt x="41" y="77"/>
                        </a:moveTo>
                        <a:lnTo>
                          <a:pt x="43" y="76"/>
                        </a:lnTo>
                        <a:lnTo>
                          <a:pt x="48" y="76"/>
                        </a:lnTo>
                        <a:lnTo>
                          <a:pt x="51" y="75"/>
                        </a:lnTo>
                        <a:lnTo>
                          <a:pt x="55" y="73"/>
                        </a:lnTo>
                        <a:lnTo>
                          <a:pt x="57" y="71"/>
                        </a:lnTo>
                        <a:lnTo>
                          <a:pt x="61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9" y="61"/>
                        </a:lnTo>
                        <a:lnTo>
                          <a:pt x="71" y="59"/>
                        </a:lnTo>
                        <a:lnTo>
                          <a:pt x="74" y="56"/>
                        </a:lnTo>
                        <a:lnTo>
                          <a:pt x="75" y="53"/>
                        </a:lnTo>
                        <a:lnTo>
                          <a:pt x="76" y="48"/>
                        </a:lnTo>
                        <a:lnTo>
                          <a:pt x="77" y="45"/>
                        </a:lnTo>
                        <a:lnTo>
                          <a:pt x="78" y="41"/>
                        </a:lnTo>
                        <a:lnTo>
                          <a:pt x="78" y="38"/>
                        </a:lnTo>
                        <a:lnTo>
                          <a:pt x="78" y="34"/>
                        </a:lnTo>
                        <a:lnTo>
                          <a:pt x="77" y="31"/>
                        </a:lnTo>
                        <a:lnTo>
                          <a:pt x="76" y="26"/>
                        </a:lnTo>
                        <a:lnTo>
                          <a:pt x="75" y="22"/>
                        </a:lnTo>
                        <a:lnTo>
                          <a:pt x="74" y="19"/>
                        </a:lnTo>
                        <a:lnTo>
                          <a:pt x="71" y="15"/>
                        </a:lnTo>
                        <a:lnTo>
                          <a:pt x="69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1" y="4"/>
                        </a:lnTo>
                        <a:lnTo>
                          <a:pt x="57" y="3"/>
                        </a:lnTo>
                        <a:lnTo>
                          <a:pt x="55" y="2"/>
                        </a:lnTo>
                        <a:lnTo>
                          <a:pt x="51" y="0"/>
                        </a:lnTo>
                        <a:lnTo>
                          <a:pt x="48" y="0"/>
                        </a:lnTo>
                        <a:lnTo>
                          <a:pt x="43" y="0"/>
                        </a:lnTo>
                        <a:lnTo>
                          <a:pt x="41" y="0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7" y="0"/>
                        </a:lnTo>
                        <a:lnTo>
                          <a:pt x="25" y="2"/>
                        </a:lnTo>
                        <a:lnTo>
                          <a:pt x="20" y="3"/>
                        </a:lnTo>
                        <a:lnTo>
                          <a:pt x="18" y="4"/>
                        </a:lnTo>
                        <a:lnTo>
                          <a:pt x="16" y="7"/>
                        </a:lnTo>
                        <a:lnTo>
                          <a:pt x="13" y="10"/>
                        </a:lnTo>
                        <a:lnTo>
                          <a:pt x="10" y="13"/>
                        </a:lnTo>
                        <a:lnTo>
                          <a:pt x="7" y="15"/>
                        </a:lnTo>
                        <a:lnTo>
                          <a:pt x="5" y="19"/>
                        </a:lnTo>
                        <a:lnTo>
                          <a:pt x="4" y="22"/>
                        </a:lnTo>
                        <a:lnTo>
                          <a:pt x="3" y="26"/>
                        </a:lnTo>
                        <a:lnTo>
                          <a:pt x="1" y="31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1" y="45"/>
                        </a:lnTo>
                        <a:lnTo>
                          <a:pt x="3" y="48"/>
                        </a:lnTo>
                        <a:lnTo>
                          <a:pt x="4" y="53"/>
                        </a:lnTo>
                        <a:lnTo>
                          <a:pt x="5" y="56"/>
                        </a:lnTo>
                        <a:lnTo>
                          <a:pt x="7" y="59"/>
                        </a:lnTo>
                        <a:lnTo>
                          <a:pt x="10" y="61"/>
                        </a:lnTo>
                        <a:lnTo>
                          <a:pt x="13" y="65"/>
                        </a:lnTo>
                        <a:lnTo>
                          <a:pt x="16" y="67"/>
                        </a:lnTo>
                        <a:lnTo>
                          <a:pt x="18" y="70"/>
                        </a:lnTo>
                        <a:lnTo>
                          <a:pt x="20" y="71"/>
                        </a:lnTo>
                        <a:lnTo>
                          <a:pt x="25" y="73"/>
                        </a:lnTo>
                        <a:lnTo>
                          <a:pt x="27" y="75"/>
                        </a:lnTo>
                        <a:lnTo>
                          <a:pt x="31" y="76"/>
                        </a:lnTo>
                        <a:lnTo>
                          <a:pt x="36" y="76"/>
                        </a:lnTo>
                        <a:lnTo>
                          <a:pt x="41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61" name="Freeform 127">
                    <a:extLst>
                      <a:ext uri="{FF2B5EF4-FFF2-40B4-BE49-F238E27FC236}">
                        <a16:creationId xmlns:a16="http://schemas.microsoft.com/office/drawing/2014/main" id="{16640743-E69D-3E42-A489-11F8CADC1A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11" y="1877"/>
                    <a:ext cx="26" cy="26"/>
                  </a:xfrm>
                  <a:custGeom>
                    <a:avLst/>
                    <a:gdLst>
                      <a:gd name="T0" fmla="*/ 0 w 76"/>
                      <a:gd name="T1" fmla="*/ 0 h 78"/>
                      <a:gd name="T2" fmla="*/ 0 w 76"/>
                      <a:gd name="T3" fmla="*/ 0 h 78"/>
                      <a:gd name="T4" fmla="*/ 0 w 76"/>
                      <a:gd name="T5" fmla="*/ 0 h 78"/>
                      <a:gd name="T6" fmla="*/ 0 w 76"/>
                      <a:gd name="T7" fmla="*/ 0 h 78"/>
                      <a:gd name="T8" fmla="*/ 0 w 76"/>
                      <a:gd name="T9" fmla="*/ 0 h 78"/>
                      <a:gd name="T10" fmla="*/ 0 w 76"/>
                      <a:gd name="T11" fmla="*/ 0 h 78"/>
                      <a:gd name="T12" fmla="*/ 0 w 76"/>
                      <a:gd name="T13" fmla="*/ 0 h 78"/>
                      <a:gd name="T14" fmla="*/ 0 w 76"/>
                      <a:gd name="T15" fmla="*/ 0 h 78"/>
                      <a:gd name="T16" fmla="*/ 0 w 76"/>
                      <a:gd name="T17" fmla="*/ 0 h 78"/>
                      <a:gd name="T18" fmla="*/ 0 w 76"/>
                      <a:gd name="T19" fmla="*/ 0 h 78"/>
                      <a:gd name="T20" fmla="*/ 0 w 76"/>
                      <a:gd name="T21" fmla="*/ 0 h 78"/>
                      <a:gd name="T22" fmla="*/ 0 w 76"/>
                      <a:gd name="T23" fmla="*/ 0 h 78"/>
                      <a:gd name="T24" fmla="*/ 0 w 76"/>
                      <a:gd name="T25" fmla="*/ 0 h 78"/>
                      <a:gd name="T26" fmla="*/ 0 w 76"/>
                      <a:gd name="T27" fmla="*/ 0 h 78"/>
                      <a:gd name="T28" fmla="*/ 0 w 76"/>
                      <a:gd name="T29" fmla="*/ 0 h 78"/>
                      <a:gd name="T30" fmla="*/ 0 w 76"/>
                      <a:gd name="T31" fmla="*/ 0 h 78"/>
                      <a:gd name="T32" fmla="*/ 0 w 76"/>
                      <a:gd name="T33" fmla="*/ 0 h 78"/>
                      <a:gd name="T34" fmla="*/ 0 w 76"/>
                      <a:gd name="T35" fmla="*/ 0 h 78"/>
                      <a:gd name="T36" fmla="*/ 0 w 76"/>
                      <a:gd name="T37" fmla="*/ 0 h 78"/>
                      <a:gd name="T38" fmla="*/ 0 w 76"/>
                      <a:gd name="T39" fmla="*/ 0 h 78"/>
                      <a:gd name="T40" fmla="*/ 0 w 76"/>
                      <a:gd name="T41" fmla="*/ 0 h 78"/>
                      <a:gd name="T42" fmla="*/ 0 w 76"/>
                      <a:gd name="T43" fmla="*/ 0 h 78"/>
                      <a:gd name="T44" fmla="*/ 0 w 76"/>
                      <a:gd name="T45" fmla="*/ 0 h 78"/>
                      <a:gd name="T46" fmla="*/ 0 w 76"/>
                      <a:gd name="T47" fmla="*/ 0 h 78"/>
                      <a:gd name="T48" fmla="*/ 0 w 76"/>
                      <a:gd name="T49" fmla="*/ 0 h 78"/>
                      <a:gd name="T50" fmla="*/ 0 w 76"/>
                      <a:gd name="T51" fmla="*/ 0 h 78"/>
                      <a:gd name="T52" fmla="*/ 0 w 76"/>
                      <a:gd name="T53" fmla="*/ 0 h 78"/>
                      <a:gd name="T54" fmla="*/ 0 w 76"/>
                      <a:gd name="T55" fmla="*/ 0 h 78"/>
                      <a:gd name="T56" fmla="*/ 0 w 76"/>
                      <a:gd name="T57" fmla="*/ 0 h 78"/>
                      <a:gd name="T58" fmla="*/ 0 w 76"/>
                      <a:gd name="T59" fmla="*/ 0 h 78"/>
                      <a:gd name="T60" fmla="*/ 0 w 76"/>
                      <a:gd name="T61" fmla="*/ 0 h 78"/>
                      <a:gd name="T62" fmla="*/ 0 w 76"/>
                      <a:gd name="T63" fmla="*/ 0 h 78"/>
                      <a:gd name="T64" fmla="*/ 0 w 76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6"/>
                      <a:gd name="T100" fmla="*/ 0 h 78"/>
                      <a:gd name="T101" fmla="*/ 76 w 76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6" h="78">
                        <a:moveTo>
                          <a:pt x="38" y="78"/>
                        </a:moveTo>
                        <a:lnTo>
                          <a:pt x="41" y="77"/>
                        </a:lnTo>
                        <a:lnTo>
                          <a:pt x="45" y="77"/>
                        </a:lnTo>
                        <a:lnTo>
                          <a:pt x="50" y="76"/>
                        </a:lnTo>
                        <a:lnTo>
                          <a:pt x="53" y="75"/>
                        </a:lnTo>
                        <a:lnTo>
                          <a:pt x="55" y="73"/>
                        </a:lnTo>
                        <a:lnTo>
                          <a:pt x="59" y="71"/>
                        </a:lnTo>
                        <a:lnTo>
                          <a:pt x="63" y="69"/>
                        </a:lnTo>
                        <a:lnTo>
                          <a:pt x="65" y="67"/>
                        </a:lnTo>
                        <a:lnTo>
                          <a:pt x="67" y="64"/>
                        </a:lnTo>
                        <a:lnTo>
                          <a:pt x="70" y="61"/>
                        </a:lnTo>
                        <a:lnTo>
                          <a:pt x="71" y="57"/>
                        </a:lnTo>
                        <a:lnTo>
                          <a:pt x="73" y="55"/>
                        </a:lnTo>
                        <a:lnTo>
                          <a:pt x="74" y="51"/>
                        </a:lnTo>
                        <a:lnTo>
                          <a:pt x="76" y="46"/>
                        </a:lnTo>
                        <a:lnTo>
                          <a:pt x="76" y="43"/>
                        </a:lnTo>
                        <a:lnTo>
                          <a:pt x="76" y="39"/>
                        </a:lnTo>
                        <a:lnTo>
                          <a:pt x="76" y="36"/>
                        </a:lnTo>
                        <a:lnTo>
                          <a:pt x="76" y="31"/>
                        </a:lnTo>
                        <a:lnTo>
                          <a:pt x="74" y="27"/>
                        </a:lnTo>
                        <a:lnTo>
                          <a:pt x="73" y="24"/>
                        </a:lnTo>
                        <a:lnTo>
                          <a:pt x="71" y="20"/>
                        </a:lnTo>
                        <a:lnTo>
                          <a:pt x="70" y="17"/>
                        </a:lnTo>
                        <a:lnTo>
                          <a:pt x="67" y="14"/>
                        </a:lnTo>
                        <a:lnTo>
                          <a:pt x="65" y="12"/>
                        </a:lnTo>
                        <a:lnTo>
                          <a:pt x="63" y="8"/>
                        </a:lnTo>
                        <a:lnTo>
                          <a:pt x="59" y="7"/>
                        </a:lnTo>
                        <a:lnTo>
                          <a:pt x="55" y="5"/>
                        </a:lnTo>
                        <a:lnTo>
                          <a:pt x="53" y="2"/>
                        </a:lnTo>
                        <a:lnTo>
                          <a:pt x="50" y="2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6" y="2"/>
                        </a:lnTo>
                        <a:lnTo>
                          <a:pt x="22" y="2"/>
                        </a:lnTo>
                        <a:lnTo>
                          <a:pt x="19" y="5"/>
                        </a:lnTo>
                        <a:lnTo>
                          <a:pt x="15" y="7"/>
                        </a:lnTo>
                        <a:lnTo>
                          <a:pt x="13" y="8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6" y="17"/>
                        </a:lnTo>
                        <a:lnTo>
                          <a:pt x="3" y="20"/>
                        </a:lnTo>
                        <a:lnTo>
                          <a:pt x="2" y="24"/>
                        </a:lnTo>
                        <a:lnTo>
                          <a:pt x="1" y="27"/>
                        </a:lnTo>
                        <a:lnTo>
                          <a:pt x="0" y="31"/>
                        </a:lnTo>
                        <a:lnTo>
                          <a:pt x="0" y="36"/>
                        </a:lnTo>
                        <a:lnTo>
                          <a:pt x="0" y="39"/>
                        </a:lnTo>
                        <a:lnTo>
                          <a:pt x="0" y="43"/>
                        </a:lnTo>
                        <a:lnTo>
                          <a:pt x="0" y="46"/>
                        </a:lnTo>
                        <a:lnTo>
                          <a:pt x="1" y="51"/>
                        </a:lnTo>
                        <a:lnTo>
                          <a:pt x="2" y="55"/>
                        </a:lnTo>
                        <a:lnTo>
                          <a:pt x="3" y="57"/>
                        </a:lnTo>
                        <a:lnTo>
                          <a:pt x="6" y="61"/>
                        </a:lnTo>
                        <a:lnTo>
                          <a:pt x="7" y="64"/>
                        </a:lnTo>
                        <a:lnTo>
                          <a:pt x="10" y="67"/>
                        </a:lnTo>
                        <a:lnTo>
                          <a:pt x="13" y="69"/>
                        </a:lnTo>
                        <a:lnTo>
                          <a:pt x="15" y="71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6"/>
                        </a:lnTo>
                        <a:lnTo>
                          <a:pt x="29" y="77"/>
                        </a:lnTo>
                        <a:lnTo>
                          <a:pt x="34" y="77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62" name="Freeform 128">
                    <a:extLst>
                      <a:ext uri="{FF2B5EF4-FFF2-40B4-BE49-F238E27FC236}">
                        <a16:creationId xmlns:a16="http://schemas.microsoft.com/office/drawing/2014/main" id="{B7036BAC-0B4A-1548-A7D2-060E1211B0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60" y="1876"/>
                    <a:ext cx="26" cy="26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9" y="77"/>
                        </a:moveTo>
                        <a:lnTo>
                          <a:pt x="42" y="76"/>
                        </a:lnTo>
                        <a:lnTo>
                          <a:pt x="46" y="76"/>
                        </a:lnTo>
                        <a:lnTo>
                          <a:pt x="49" y="75"/>
                        </a:lnTo>
                        <a:lnTo>
                          <a:pt x="53" y="73"/>
                        </a:lnTo>
                        <a:lnTo>
                          <a:pt x="55" y="71"/>
                        </a:lnTo>
                        <a:lnTo>
                          <a:pt x="59" y="70"/>
                        </a:lnTo>
                        <a:lnTo>
                          <a:pt x="63" y="67"/>
                        </a:lnTo>
                        <a:lnTo>
                          <a:pt x="66" y="65"/>
                        </a:lnTo>
                        <a:lnTo>
                          <a:pt x="67" y="61"/>
                        </a:lnTo>
                        <a:lnTo>
                          <a:pt x="70" y="59"/>
                        </a:lnTo>
                        <a:lnTo>
                          <a:pt x="72" y="56"/>
                        </a:lnTo>
                        <a:lnTo>
                          <a:pt x="73" y="53"/>
                        </a:lnTo>
                        <a:lnTo>
                          <a:pt x="74" y="48"/>
                        </a:lnTo>
                        <a:lnTo>
                          <a:pt x="77" y="45"/>
                        </a:lnTo>
                        <a:lnTo>
                          <a:pt x="77" y="41"/>
                        </a:lnTo>
                        <a:lnTo>
                          <a:pt x="77" y="38"/>
                        </a:lnTo>
                        <a:lnTo>
                          <a:pt x="77" y="34"/>
                        </a:lnTo>
                        <a:lnTo>
                          <a:pt x="77" y="31"/>
                        </a:lnTo>
                        <a:lnTo>
                          <a:pt x="74" y="26"/>
                        </a:lnTo>
                        <a:lnTo>
                          <a:pt x="73" y="22"/>
                        </a:lnTo>
                        <a:lnTo>
                          <a:pt x="72" y="19"/>
                        </a:lnTo>
                        <a:lnTo>
                          <a:pt x="70" y="15"/>
                        </a:lnTo>
                        <a:lnTo>
                          <a:pt x="67" y="13"/>
                        </a:lnTo>
                        <a:lnTo>
                          <a:pt x="66" y="10"/>
                        </a:lnTo>
                        <a:lnTo>
                          <a:pt x="63" y="7"/>
                        </a:lnTo>
                        <a:lnTo>
                          <a:pt x="59" y="4"/>
                        </a:lnTo>
                        <a:lnTo>
                          <a:pt x="55" y="3"/>
                        </a:lnTo>
                        <a:lnTo>
                          <a:pt x="53" y="2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2" y="0"/>
                        </a:lnTo>
                        <a:lnTo>
                          <a:pt x="39" y="0"/>
                        </a:lnTo>
                        <a:lnTo>
                          <a:pt x="35" y="0"/>
                        </a:lnTo>
                        <a:lnTo>
                          <a:pt x="30" y="0"/>
                        </a:lnTo>
                        <a:lnTo>
                          <a:pt x="27" y="0"/>
                        </a:lnTo>
                        <a:lnTo>
                          <a:pt x="23" y="2"/>
                        </a:lnTo>
                        <a:lnTo>
                          <a:pt x="20" y="3"/>
                        </a:lnTo>
                        <a:lnTo>
                          <a:pt x="16" y="4"/>
                        </a:lnTo>
                        <a:lnTo>
                          <a:pt x="13" y="7"/>
                        </a:lnTo>
                        <a:lnTo>
                          <a:pt x="11" y="10"/>
                        </a:lnTo>
                        <a:lnTo>
                          <a:pt x="8" y="13"/>
                        </a:lnTo>
                        <a:lnTo>
                          <a:pt x="6" y="15"/>
                        </a:lnTo>
                        <a:lnTo>
                          <a:pt x="4" y="19"/>
                        </a:lnTo>
                        <a:lnTo>
                          <a:pt x="3" y="22"/>
                        </a:lnTo>
                        <a:lnTo>
                          <a:pt x="1" y="26"/>
                        </a:lnTo>
                        <a:lnTo>
                          <a:pt x="1" y="31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1" y="45"/>
                        </a:lnTo>
                        <a:lnTo>
                          <a:pt x="1" y="48"/>
                        </a:lnTo>
                        <a:lnTo>
                          <a:pt x="3" y="53"/>
                        </a:lnTo>
                        <a:lnTo>
                          <a:pt x="4" y="56"/>
                        </a:lnTo>
                        <a:lnTo>
                          <a:pt x="6" y="59"/>
                        </a:lnTo>
                        <a:lnTo>
                          <a:pt x="8" y="61"/>
                        </a:lnTo>
                        <a:lnTo>
                          <a:pt x="11" y="65"/>
                        </a:lnTo>
                        <a:lnTo>
                          <a:pt x="13" y="67"/>
                        </a:lnTo>
                        <a:lnTo>
                          <a:pt x="16" y="70"/>
                        </a:lnTo>
                        <a:lnTo>
                          <a:pt x="20" y="71"/>
                        </a:lnTo>
                        <a:lnTo>
                          <a:pt x="23" y="73"/>
                        </a:lnTo>
                        <a:lnTo>
                          <a:pt x="27" y="75"/>
                        </a:lnTo>
                        <a:lnTo>
                          <a:pt x="30" y="76"/>
                        </a:lnTo>
                        <a:lnTo>
                          <a:pt x="35" y="76"/>
                        </a:lnTo>
                        <a:lnTo>
                          <a:pt x="39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63" name="Freeform 129">
                    <a:extLst>
                      <a:ext uri="{FF2B5EF4-FFF2-40B4-BE49-F238E27FC236}">
                        <a16:creationId xmlns:a16="http://schemas.microsoft.com/office/drawing/2014/main" id="{0AB41C8F-0FFA-5B4C-A376-85AD252D14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12" y="1877"/>
                    <a:ext cx="26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w 78"/>
                      <a:gd name="T25" fmla="*/ 0 h 78"/>
                      <a:gd name="T26" fmla="*/ 0 w 78"/>
                      <a:gd name="T27" fmla="*/ 0 h 78"/>
                      <a:gd name="T28" fmla="*/ 0 w 78"/>
                      <a:gd name="T29" fmla="*/ 0 h 78"/>
                      <a:gd name="T30" fmla="*/ 0 w 78"/>
                      <a:gd name="T31" fmla="*/ 0 h 78"/>
                      <a:gd name="T32" fmla="*/ 0 w 78"/>
                      <a:gd name="T33" fmla="*/ 0 h 78"/>
                      <a:gd name="T34" fmla="*/ 0 w 78"/>
                      <a:gd name="T35" fmla="*/ 0 h 78"/>
                      <a:gd name="T36" fmla="*/ 0 w 78"/>
                      <a:gd name="T37" fmla="*/ 0 h 78"/>
                      <a:gd name="T38" fmla="*/ 0 w 78"/>
                      <a:gd name="T39" fmla="*/ 0 h 78"/>
                      <a:gd name="T40" fmla="*/ 0 w 78"/>
                      <a:gd name="T41" fmla="*/ 0 h 78"/>
                      <a:gd name="T42" fmla="*/ 0 w 78"/>
                      <a:gd name="T43" fmla="*/ 0 h 78"/>
                      <a:gd name="T44" fmla="*/ 0 w 78"/>
                      <a:gd name="T45" fmla="*/ 0 h 78"/>
                      <a:gd name="T46" fmla="*/ 0 w 78"/>
                      <a:gd name="T47" fmla="*/ 0 h 78"/>
                      <a:gd name="T48" fmla="*/ 0 w 78"/>
                      <a:gd name="T49" fmla="*/ 0 h 78"/>
                      <a:gd name="T50" fmla="*/ 0 w 78"/>
                      <a:gd name="T51" fmla="*/ 0 h 78"/>
                      <a:gd name="T52" fmla="*/ 0 w 78"/>
                      <a:gd name="T53" fmla="*/ 0 h 78"/>
                      <a:gd name="T54" fmla="*/ 0 w 78"/>
                      <a:gd name="T55" fmla="*/ 0 h 78"/>
                      <a:gd name="T56" fmla="*/ 0 w 78"/>
                      <a:gd name="T57" fmla="*/ 0 h 78"/>
                      <a:gd name="T58" fmla="*/ 0 w 78"/>
                      <a:gd name="T59" fmla="*/ 0 h 78"/>
                      <a:gd name="T60" fmla="*/ 0 w 78"/>
                      <a:gd name="T61" fmla="*/ 0 h 78"/>
                      <a:gd name="T62" fmla="*/ 0 w 78"/>
                      <a:gd name="T63" fmla="*/ 0 h 78"/>
                      <a:gd name="T64" fmla="*/ 0 w 78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8"/>
                      <a:gd name="T101" fmla="*/ 78 w 78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8">
                        <a:moveTo>
                          <a:pt x="39" y="78"/>
                        </a:moveTo>
                        <a:lnTo>
                          <a:pt x="43" y="77"/>
                        </a:lnTo>
                        <a:lnTo>
                          <a:pt x="46" y="77"/>
                        </a:lnTo>
                        <a:lnTo>
                          <a:pt x="50" y="76"/>
                        </a:lnTo>
                        <a:lnTo>
                          <a:pt x="55" y="75"/>
                        </a:lnTo>
                        <a:lnTo>
                          <a:pt x="57" y="73"/>
                        </a:lnTo>
                        <a:lnTo>
                          <a:pt x="61" y="71"/>
                        </a:lnTo>
                        <a:lnTo>
                          <a:pt x="63" y="69"/>
                        </a:lnTo>
                        <a:lnTo>
                          <a:pt x="67" y="67"/>
                        </a:lnTo>
                        <a:lnTo>
                          <a:pt x="68" y="64"/>
                        </a:lnTo>
                        <a:lnTo>
                          <a:pt x="70" y="61"/>
                        </a:lnTo>
                        <a:lnTo>
                          <a:pt x="74" y="57"/>
                        </a:lnTo>
                        <a:lnTo>
                          <a:pt x="75" y="55"/>
                        </a:lnTo>
                        <a:lnTo>
                          <a:pt x="76" y="51"/>
                        </a:lnTo>
                        <a:lnTo>
                          <a:pt x="77" y="46"/>
                        </a:lnTo>
                        <a:lnTo>
                          <a:pt x="78" y="43"/>
                        </a:lnTo>
                        <a:lnTo>
                          <a:pt x="78" y="39"/>
                        </a:lnTo>
                        <a:lnTo>
                          <a:pt x="78" y="36"/>
                        </a:lnTo>
                        <a:lnTo>
                          <a:pt x="77" y="31"/>
                        </a:lnTo>
                        <a:lnTo>
                          <a:pt x="76" y="27"/>
                        </a:lnTo>
                        <a:lnTo>
                          <a:pt x="75" y="24"/>
                        </a:lnTo>
                        <a:lnTo>
                          <a:pt x="74" y="20"/>
                        </a:lnTo>
                        <a:lnTo>
                          <a:pt x="70" y="17"/>
                        </a:lnTo>
                        <a:lnTo>
                          <a:pt x="68" y="14"/>
                        </a:lnTo>
                        <a:lnTo>
                          <a:pt x="67" y="12"/>
                        </a:lnTo>
                        <a:lnTo>
                          <a:pt x="63" y="8"/>
                        </a:lnTo>
                        <a:lnTo>
                          <a:pt x="61" y="7"/>
                        </a:lnTo>
                        <a:lnTo>
                          <a:pt x="57" y="5"/>
                        </a:lnTo>
                        <a:lnTo>
                          <a:pt x="55" y="2"/>
                        </a:lnTo>
                        <a:lnTo>
                          <a:pt x="50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9" y="0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7" y="2"/>
                        </a:lnTo>
                        <a:lnTo>
                          <a:pt x="24" y="2"/>
                        </a:lnTo>
                        <a:lnTo>
                          <a:pt x="20" y="5"/>
                        </a:lnTo>
                        <a:lnTo>
                          <a:pt x="18" y="7"/>
                        </a:lnTo>
                        <a:lnTo>
                          <a:pt x="14" y="8"/>
                        </a:lnTo>
                        <a:lnTo>
                          <a:pt x="12" y="12"/>
                        </a:lnTo>
                        <a:lnTo>
                          <a:pt x="8" y="14"/>
                        </a:lnTo>
                        <a:lnTo>
                          <a:pt x="7" y="17"/>
                        </a:lnTo>
                        <a:lnTo>
                          <a:pt x="5" y="20"/>
                        </a:lnTo>
                        <a:lnTo>
                          <a:pt x="4" y="24"/>
                        </a:lnTo>
                        <a:lnTo>
                          <a:pt x="2" y="27"/>
                        </a:lnTo>
                        <a:lnTo>
                          <a:pt x="1" y="31"/>
                        </a:lnTo>
                        <a:lnTo>
                          <a:pt x="0" y="36"/>
                        </a:lnTo>
                        <a:lnTo>
                          <a:pt x="0" y="39"/>
                        </a:lnTo>
                        <a:lnTo>
                          <a:pt x="0" y="43"/>
                        </a:lnTo>
                        <a:lnTo>
                          <a:pt x="1" y="46"/>
                        </a:lnTo>
                        <a:lnTo>
                          <a:pt x="2" y="51"/>
                        </a:lnTo>
                        <a:lnTo>
                          <a:pt x="4" y="55"/>
                        </a:lnTo>
                        <a:lnTo>
                          <a:pt x="5" y="57"/>
                        </a:lnTo>
                        <a:lnTo>
                          <a:pt x="7" y="61"/>
                        </a:lnTo>
                        <a:lnTo>
                          <a:pt x="8" y="64"/>
                        </a:lnTo>
                        <a:lnTo>
                          <a:pt x="12" y="67"/>
                        </a:lnTo>
                        <a:lnTo>
                          <a:pt x="14" y="69"/>
                        </a:lnTo>
                        <a:lnTo>
                          <a:pt x="18" y="71"/>
                        </a:lnTo>
                        <a:lnTo>
                          <a:pt x="20" y="73"/>
                        </a:lnTo>
                        <a:lnTo>
                          <a:pt x="24" y="75"/>
                        </a:lnTo>
                        <a:lnTo>
                          <a:pt x="27" y="76"/>
                        </a:lnTo>
                        <a:lnTo>
                          <a:pt x="31" y="77"/>
                        </a:lnTo>
                        <a:lnTo>
                          <a:pt x="36" y="77"/>
                        </a:lnTo>
                        <a:lnTo>
                          <a:pt x="39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64" name="Freeform 130">
                    <a:extLst>
                      <a:ext uri="{FF2B5EF4-FFF2-40B4-BE49-F238E27FC236}">
                        <a16:creationId xmlns:a16="http://schemas.microsoft.com/office/drawing/2014/main" id="{860F679D-A3C8-2840-A2FB-AC774D01C3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62" y="1876"/>
                    <a:ext cx="25" cy="26"/>
                  </a:xfrm>
                  <a:custGeom>
                    <a:avLst/>
                    <a:gdLst>
                      <a:gd name="T0" fmla="*/ 0 w 75"/>
                      <a:gd name="T1" fmla="*/ 0 h 78"/>
                      <a:gd name="T2" fmla="*/ 0 w 75"/>
                      <a:gd name="T3" fmla="*/ 0 h 78"/>
                      <a:gd name="T4" fmla="*/ 0 w 75"/>
                      <a:gd name="T5" fmla="*/ 0 h 78"/>
                      <a:gd name="T6" fmla="*/ 0 w 75"/>
                      <a:gd name="T7" fmla="*/ 0 h 78"/>
                      <a:gd name="T8" fmla="*/ 0 w 75"/>
                      <a:gd name="T9" fmla="*/ 0 h 78"/>
                      <a:gd name="T10" fmla="*/ 0 w 75"/>
                      <a:gd name="T11" fmla="*/ 0 h 78"/>
                      <a:gd name="T12" fmla="*/ 0 w 75"/>
                      <a:gd name="T13" fmla="*/ 0 h 78"/>
                      <a:gd name="T14" fmla="*/ 0 w 75"/>
                      <a:gd name="T15" fmla="*/ 0 h 78"/>
                      <a:gd name="T16" fmla="*/ 0 w 75"/>
                      <a:gd name="T17" fmla="*/ 0 h 78"/>
                      <a:gd name="T18" fmla="*/ 0 w 75"/>
                      <a:gd name="T19" fmla="*/ 0 h 78"/>
                      <a:gd name="T20" fmla="*/ 0 w 75"/>
                      <a:gd name="T21" fmla="*/ 0 h 78"/>
                      <a:gd name="T22" fmla="*/ 0 w 75"/>
                      <a:gd name="T23" fmla="*/ 0 h 78"/>
                      <a:gd name="T24" fmla="*/ 0 w 75"/>
                      <a:gd name="T25" fmla="*/ 0 h 78"/>
                      <a:gd name="T26" fmla="*/ 0 w 75"/>
                      <a:gd name="T27" fmla="*/ 0 h 78"/>
                      <a:gd name="T28" fmla="*/ 0 w 75"/>
                      <a:gd name="T29" fmla="*/ 0 h 78"/>
                      <a:gd name="T30" fmla="*/ 0 w 75"/>
                      <a:gd name="T31" fmla="*/ 0 h 78"/>
                      <a:gd name="T32" fmla="*/ 0 w 75"/>
                      <a:gd name="T33" fmla="*/ 0 h 78"/>
                      <a:gd name="T34" fmla="*/ 0 w 75"/>
                      <a:gd name="T35" fmla="*/ 0 h 78"/>
                      <a:gd name="T36" fmla="*/ 0 w 75"/>
                      <a:gd name="T37" fmla="*/ 0 h 78"/>
                      <a:gd name="T38" fmla="*/ 0 w 75"/>
                      <a:gd name="T39" fmla="*/ 0 h 78"/>
                      <a:gd name="T40" fmla="*/ 0 w 75"/>
                      <a:gd name="T41" fmla="*/ 0 h 78"/>
                      <a:gd name="T42" fmla="*/ 0 w 75"/>
                      <a:gd name="T43" fmla="*/ 0 h 78"/>
                      <a:gd name="T44" fmla="*/ 0 w 75"/>
                      <a:gd name="T45" fmla="*/ 0 h 78"/>
                      <a:gd name="T46" fmla="*/ 0 w 75"/>
                      <a:gd name="T47" fmla="*/ 0 h 78"/>
                      <a:gd name="T48" fmla="*/ 0 w 75"/>
                      <a:gd name="T49" fmla="*/ 0 h 78"/>
                      <a:gd name="T50" fmla="*/ 0 w 75"/>
                      <a:gd name="T51" fmla="*/ 0 h 78"/>
                      <a:gd name="T52" fmla="*/ 0 w 75"/>
                      <a:gd name="T53" fmla="*/ 0 h 78"/>
                      <a:gd name="T54" fmla="*/ 0 w 75"/>
                      <a:gd name="T55" fmla="*/ 0 h 78"/>
                      <a:gd name="T56" fmla="*/ 0 w 75"/>
                      <a:gd name="T57" fmla="*/ 0 h 78"/>
                      <a:gd name="T58" fmla="*/ 0 w 75"/>
                      <a:gd name="T59" fmla="*/ 0 h 78"/>
                      <a:gd name="T60" fmla="*/ 0 w 75"/>
                      <a:gd name="T61" fmla="*/ 0 h 78"/>
                      <a:gd name="T62" fmla="*/ 0 w 75"/>
                      <a:gd name="T63" fmla="*/ 0 h 78"/>
                      <a:gd name="T64" fmla="*/ 0 w 75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5"/>
                      <a:gd name="T100" fmla="*/ 0 h 78"/>
                      <a:gd name="T101" fmla="*/ 75 w 75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5" h="78">
                        <a:moveTo>
                          <a:pt x="38" y="78"/>
                        </a:moveTo>
                        <a:lnTo>
                          <a:pt x="41" y="78"/>
                        </a:lnTo>
                        <a:lnTo>
                          <a:pt x="45" y="77"/>
                        </a:lnTo>
                        <a:lnTo>
                          <a:pt x="48" y="76"/>
                        </a:lnTo>
                        <a:lnTo>
                          <a:pt x="52" y="75"/>
                        </a:lnTo>
                        <a:lnTo>
                          <a:pt x="54" y="72"/>
                        </a:lnTo>
                        <a:lnTo>
                          <a:pt x="58" y="71"/>
                        </a:lnTo>
                        <a:lnTo>
                          <a:pt x="61" y="69"/>
                        </a:lnTo>
                        <a:lnTo>
                          <a:pt x="65" y="66"/>
                        </a:lnTo>
                        <a:lnTo>
                          <a:pt x="66" y="63"/>
                        </a:lnTo>
                        <a:lnTo>
                          <a:pt x="68" y="60"/>
                        </a:lnTo>
                        <a:lnTo>
                          <a:pt x="70" y="57"/>
                        </a:lnTo>
                        <a:lnTo>
                          <a:pt x="72" y="53"/>
                        </a:lnTo>
                        <a:lnTo>
                          <a:pt x="73" y="51"/>
                        </a:lnTo>
                        <a:lnTo>
                          <a:pt x="75" y="46"/>
                        </a:lnTo>
                        <a:lnTo>
                          <a:pt x="75" y="42"/>
                        </a:lnTo>
                        <a:lnTo>
                          <a:pt x="75" y="39"/>
                        </a:lnTo>
                        <a:lnTo>
                          <a:pt x="75" y="35"/>
                        </a:lnTo>
                        <a:lnTo>
                          <a:pt x="75" y="31"/>
                        </a:lnTo>
                        <a:lnTo>
                          <a:pt x="73" y="26"/>
                        </a:lnTo>
                        <a:lnTo>
                          <a:pt x="72" y="23"/>
                        </a:lnTo>
                        <a:lnTo>
                          <a:pt x="70" y="20"/>
                        </a:lnTo>
                        <a:lnTo>
                          <a:pt x="68" y="18"/>
                        </a:lnTo>
                        <a:lnTo>
                          <a:pt x="66" y="14"/>
                        </a:lnTo>
                        <a:lnTo>
                          <a:pt x="65" y="12"/>
                        </a:lnTo>
                        <a:lnTo>
                          <a:pt x="61" y="9"/>
                        </a:lnTo>
                        <a:lnTo>
                          <a:pt x="58" y="7"/>
                        </a:lnTo>
                        <a:lnTo>
                          <a:pt x="54" y="4"/>
                        </a:lnTo>
                        <a:lnTo>
                          <a:pt x="52" y="2"/>
                        </a:lnTo>
                        <a:lnTo>
                          <a:pt x="48" y="2"/>
                        </a:lnTo>
                        <a:lnTo>
                          <a:pt x="45" y="1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3" y="0"/>
                        </a:lnTo>
                        <a:lnTo>
                          <a:pt x="29" y="1"/>
                        </a:lnTo>
                        <a:lnTo>
                          <a:pt x="24" y="2"/>
                        </a:lnTo>
                        <a:lnTo>
                          <a:pt x="22" y="2"/>
                        </a:lnTo>
                        <a:lnTo>
                          <a:pt x="19" y="4"/>
                        </a:lnTo>
                        <a:lnTo>
                          <a:pt x="15" y="7"/>
                        </a:lnTo>
                        <a:lnTo>
                          <a:pt x="13" y="9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4" y="18"/>
                        </a:lnTo>
                        <a:lnTo>
                          <a:pt x="3" y="20"/>
                        </a:lnTo>
                        <a:lnTo>
                          <a:pt x="2" y="23"/>
                        </a:lnTo>
                        <a:lnTo>
                          <a:pt x="0" y="26"/>
                        </a:lnTo>
                        <a:lnTo>
                          <a:pt x="0" y="31"/>
                        </a:lnTo>
                        <a:lnTo>
                          <a:pt x="0" y="35"/>
                        </a:lnTo>
                        <a:lnTo>
                          <a:pt x="0" y="39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0" y="51"/>
                        </a:lnTo>
                        <a:lnTo>
                          <a:pt x="2" y="53"/>
                        </a:lnTo>
                        <a:lnTo>
                          <a:pt x="3" y="57"/>
                        </a:lnTo>
                        <a:lnTo>
                          <a:pt x="4" y="60"/>
                        </a:lnTo>
                        <a:lnTo>
                          <a:pt x="7" y="63"/>
                        </a:lnTo>
                        <a:lnTo>
                          <a:pt x="10" y="66"/>
                        </a:lnTo>
                        <a:lnTo>
                          <a:pt x="13" y="69"/>
                        </a:lnTo>
                        <a:lnTo>
                          <a:pt x="15" y="71"/>
                        </a:lnTo>
                        <a:lnTo>
                          <a:pt x="19" y="72"/>
                        </a:lnTo>
                        <a:lnTo>
                          <a:pt x="22" y="75"/>
                        </a:lnTo>
                        <a:lnTo>
                          <a:pt x="24" y="76"/>
                        </a:lnTo>
                        <a:lnTo>
                          <a:pt x="29" y="77"/>
                        </a:lnTo>
                        <a:lnTo>
                          <a:pt x="33" y="78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65" name="Freeform 131">
                    <a:extLst>
                      <a:ext uri="{FF2B5EF4-FFF2-40B4-BE49-F238E27FC236}">
                        <a16:creationId xmlns:a16="http://schemas.microsoft.com/office/drawing/2014/main" id="{0EA8E285-4AC5-3444-A70D-10C3A40DFF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86" y="1906"/>
                    <a:ext cx="26" cy="26"/>
                  </a:xfrm>
                  <a:custGeom>
                    <a:avLst/>
                    <a:gdLst>
                      <a:gd name="T0" fmla="*/ 0 w 77"/>
                      <a:gd name="T1" fmla="*/ 0 h 78"/>
                      <a:gd name="T2" fmla="*/ 0 w 77"/>
                      <a:gd name="T3" fmla="*/ 0 h 78"/>
                      <a:gd name="T4" fmla="*/ 0 w 77"/>
                      <a:gd name="T5" fmla="*/ 0 h 78"/>
                      <a:gd name="T6" fmla="*/ 0 w 77"/>
                      <a:gd name="T7" fmla="*/ 0 h 78"/>
                      <a:gd name="T8" fmla="*/ 0 w 77"/>
                      <a:gd name="T9" fmla="*/ 0 h 78"/>
                      <a:gd name="T10" fmla="*/ 0 w 77"/>
                      <a:gd name="T11" fmla="*/ 0 h 78"/>
                      <a:gd name="T12" fmla="*/ 0 w 77"/>
                      <a:gd name="T13" fmla="*/ 0 h 78"/>
                      <a:gd name="T14" fmla="*/ 0 w 77"/>
                      <a:gd name="T15" fmla="*/ 0 h 78"/>
                      <a:gd name="T16" fmla="*/ 0 w 77"/>
                      <a:gd name="T17" fmla="*/ 0 h 78"/>
                      <a:gd name="T18" fmla="*/ 0 w 77"/>
                      <a:gd name="T19" fmla="*/ 0 h 78"/>
                      <a:gd name="T20" fmla="*/ 0 w 77"/>
                      <a:gd name="T21" fmla="*/ 0 h 78"/>
                      <a:gd name="T22" fmla="*/ 0 w 77"/>
                      <a:gd name="T23" fmla="*/ 0 h 78"/>
                      <a:gd name="T24" fmla="*/ 0 w 77"/>
                      <a:gd name="T25" fmla="*/ 0 h 78"/>
                      <a:gd name="T26" fmla="*/ 0 w 77"/>
                      <a:gd name="T27" fmla="*/ 0 h 78"/>
                      <a:gd name="T28" fmla="*/ 0 w 77"/>
                      <a:gd name="T29" fmla="*/ 0 h 78"/>
                      <a:gd name="T30" fmla="*/ 0 w 77"/>
                      <a:gd name="T31" fmla="*/ 0 h 78"/>
                      <a:gd name="T32" fmla="*/ 0 w 77"/>
                      <a:gd name="T33" fmla="*/ 0 h 78"/>
                      <a:gd name="T34" fmla="*/ 0 w 77"/>
                      <a:gd name="T35" fmla="*/ 0 h 78"/>
                      <a:gd name="T36" fmla="*/ 0 w 77"/>
                      <a:gd name="T37" fmla="*/ 0 h 78"/>
                      <a:gd name="T38" fmla="*/ 0 w 77"/>
                      <a:gd name="T39" fmla="*/ 0 h 78"/>
                      <a:gd name="T40" fmla="*/ 0 w 77"/>
                      <a:gd name="T41" fmla="*/ 0 h 78"/>
                      <a:gd name="T42" fmla="*/ 0 w 77"/>
                      <a:gd name="T43" fmla="*/ 0 h 78"/>
                      <a:gd name="T44" fmla="*/ 0 w 77"/>
                      <a:gd name="T45" fmla="*/ 0 h 78"/>
                      <a:gd name="T46" fmla="*/ 0 w 77"/>
                      <a:gd name="T47" fmla="*/ 0 h 78"/>
                      <a:gd name="T48" fmla="*/ 0 w 77"/>
                      <a:gd name="T49" fmla="*/ 0 h 78"/>
                      <a:gd name="T50" fmla="*/ 0 w 77"/>
                      <a:gd name="T51" fmla="*/ 0 h 78"/>
                      <a:gd name="T52" fmla="*/ 0 w 77"/>
                      <a:gd name="T53" fmla="*/ 0 h 78"/>
                      <a:gd name="T54" fmla="*/ 0 w 77"/>
                      <a:gd name="T55" fmla="*/ 0 h 78"/>
                      <a:gd name="T56" fmla="*/ 0 w 77"/>
                      <a:gd name="T57" fmla="*/ 0 h 78"/>
                      <a:gd name="T58" fmla="*/ 0 w 77"/>
                      <a:gd name="T59" fmla="*/ 0 h 78"/>
                      <a:gd name="T60" fmla="*/ 0 w 77"/>
                      <a:gd name="T61" fmla="*/ 0 h 78"/>
                      <a:gd name="T62" fmla="*/ 0 w 77"/>
                      <a:gd name="T63" fmla="*/ 0 h 78"/>
                      <a:gd name="T64" fmla="*/ 0 w 77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8"/>
                      <a:gd name="T101" fmla="*/ 77 w 77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8">
                        <a:moveTo>
                          <a:pt x="38" y="78"/>
                        </a:moveTo>
                        <a:lnTo>
                          <a:pt x="41" y="77"/>
                        </a:lnTo>
                        <a:lnTo>
                          <a:pt x="45" y="76"/>
                        </a:lnTo>
                        <a:lnTo>
                          <a:pt x="50" y="76"/>
                        </a:lnTo>
                        <a:lnTo>
                          <a:pt x="53" y="73"/>
                        </a:lnTo>
                        <a:lnTo>
                          <a:pt x="56" y="72"/>
                        </a:lnTo>
                        <a:lnTo>
                          <a:pt x="59" y="70"/>
                        </a:lnTo>
                        <a:lnTo>
                          <a:pt x="63" y="67"/>
                        </a:lnTo>
                        <a:lnTo>
                          <a:pt x="65" y="65"/>
                        </a:lnTo>
                        <a:lnTo>
                          <a:pt x="67" y="63"/>
                        </a:lnTo>
                        <a:lnTo>
                          <a:pt x="70" y="60"/>
                        </a:lnTo>
                        <a:lnTo>
                          <a:pt x="71" y="56"/>
                        </a:lnTo>
                        <a:lnTo>
                          <a:pt x="73" y="53"/>
                        </a:lnTo>
                        <a:lnTo>
                          <a:pt x="74" y="50"/>
                        </a:lnTo>
                        <a:lnTo>
                          <a:pt x="76" y="46"/>
                        </a:lnTo>
                        <a:lnTo>
                          <a:pt x="76" y="42"/>
                        </a:lnTo>
                        <a:lnTo>
                          <a:pt x="77" y="39"/>
                        </a:lnTo>
                        <a:lnTo>
                          <a:pt x="76" y="35"/>
                        </a:lnTo>
                        <a:lnTo>
                          <a:pt x="76" y="29"/>
                        </a:lnTo>
                        <a:lnTo>
                          <a:pt x="74" y="27"/>
                        </a:lnTo>
                        <a:lnTo>
                          <a:pt x="73" y="24"/>
                        </a:lnTo>
                        <a:lnTo>
                          <a:pt x="71" y="20"/>
                        </a:lnTo>
                        <a:lnTo>
                          <a:pt x="70" y="16"/>
                        </a:lnTo>
                        <a:lnTo>
                          <a:pt x="67" y="14"/>
                        </a:lnTo>
                        <a:lnTo>
                          <a:pt x="65" y="12"/>
                        </a:lnTo>
                        <a:lnTo>
                          <a:pt x="63" y="8"/>
                        </a:lnTo>
                        <a:lnTo>
                          <a:pt x="59" y="6"/>
                        </a:lnTo>
                        <a:lnTo>
                          <a:pt x="56" y="5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2" y="2"/>
                        </a:lnTo>
                        <a:lnTo>
                          <a:pt x="20" y="5"/>
                        </a:lnTo>
                        <a:lnTo>
                          <a:pt x="16" y="6"/>
                        </a:lnTo>
                        <a:lnTo>
                          <a:pt x="13" y="8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4" y="16"/>
                        </a:lnTo>
                        <a:lnTo>
                          <a:pt x="3" y="20"/>
                        </a:lnTo>
                        <a:lnTo>
                          <a:pt x="2" y="24"/>
                        </a:lnTo>
                        <a:lnTo>
                          <a:pt x="1" y="27"/>
                        </a:lnTo>
                        <a:lnTo>
                          <a:pt x="0" y="29"/>
                        </a:lnTo>
                        <a:lnTo>
                          <a:pt x="0" y="35"/>
                        </a:lnTo>
                        <a:lnTo>
                          <a:pt x="0" y="39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50"/>
                        </a:lnTo>
                        <a:lnTo>
                          <a:pt x="2" y="53"/>
                        </a:lnTo>
                        <a:lnTo>
                          <a:pt x="3" y="56"/>
                        </a:lnTo>
                        <a:lnTo>
                          <a:pt x="4" y="60"/>
                        </a:lnTo>
                        <a:lnTo>
                          <a:pt x="7" y="63"/>
                        </a:lnTo>
                        <a:lnTo>
                          <a:pt x="10" y="65"/>
                        </a:lnTo>
                        <a:lnTo>
                          <a:pt x="13" y="67"/>
                        </a:lnTo>
                        <a:lnTo>
                          <a:pt x="16" y="70"/>
                        </a:lnTo>
                        <a:lnTo>
                          <a:pt x="20" y="72"/>
                        </a:lnTo>
                        <a:lnTo>
                          <a:pt x="22" y="73"/>
                        </a:lnTo>
                        <a:lnTo>
                          <a:pt x="26" y="76"/>
                        </a:lnTo>
                        <a:lnTo>
                          <a:pt x="31" y="76"/>
                        </a:lnTo>
                        <a:lnTo>
                          <a:pt x="34" y="77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66" name="Freeform 132">
                    <a:extLst>
                      <a:ext uri="{FF2B5EF4-FFF2-40B4-BE49-F238E27FC236}">
                        <a16:creationId xmlns:a16="http://schemas.microsoft.com/office/drawing/2014/main" id="{57341804-688C-0C4F-B747-FC7A18CC2E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38" y="1906"/>
                    <a:ext cx="27" cy="25"/>
                  </a:xfrm>
                  <a:custGeom>
                    <a:avLst/>
                    <a:gdLst>
                      <a:gd name="T0" fmla="*/ 0 w 79"/>
                      <a:gd name="T1" fmla="*/ 0 h 76"/>
                      <a:gd name="T2" fmla="*/ 0 w 79"/>
                      <a:gd name="T3" fmla="*/ 0 h 76"/>
                      <a:gd name="T4" fmla="*/ 0 w 79"/>
                      <a:gd name="T5" fmla="*/ 0 h 76"/>
                      <a:gd name="T6" fmla="*/ 0 w 79"/>
                      <a:gd name="T7" fmla="*/ 0 h 76"/>
                      <a:gd name="T8" fmla="*/ 0 w 79"/>
                      <a:gd name="T9" fmla="*/ 0 h 76"/>
                      <a:gd name="T10" fmla="*/ 0 w 79"/>
                      <a:gd name="T11" fmla="*/ 0 h 76"/>
                      <a:gd name="T12" fmla="*/ 0 w 79"/>
                      <a:gd name="T13" fmla="*/ 0 h 76"/>
                      <a:gd name="T14" fmla="*/ 0 w 79"/>
                      <a:gd name="T15" fmla="*/ 0 h 76"/>
                      <a:gd name="T16" fmla="*/ 0 w 79"/>
                      <a:gd name="T17" fmla="*/ 0 h 76"/>
                      <a:gd name="T18" fmla="*/ 0 w 79"/>
                      <a:gd name="T19" fmla="*/ 0 h 76"/>
                      <a:gd name="T20" fmla="*/ 0 w 79"/>
                      <a:gd name="T21" fmla="*/ 0 h 76"/>
                      <a:gd name="T22" fmla="*/ 0 w 79"/>
                      <a:gd name="T23" fmla="*/ 0 h 76"/>
                      <a:gd name="T24" fmla="*/ 0 w 79"/>
                      <a:gd name="T25" fmla="*/ 0 h 76"/>
                      <a:gd name="T26" fmla="*/ 0 w 79"/>
                      <a:gd name="T27" fmla="*/ 0 h 76"/>
                      <a:gd name="T28" fmla="*/ 0 w 79"/>
                      <a:gd name="T29" fmla="*/ 0 h 76"/>
                      <a:gd name="T30" fmla="*/ 0 w 79"/>
                      <a:gd name="T31" fmla="*/ 0 h 76"/>
                      <a:gd name="T32" fmla="*/ 0 w 79"/>
                      <a:gd name="T33" fmla="*/ 0 h 76"/>
                      <a:gd name="T34" fmla="*/ 0 w 79"/>
                      <a:gd name="T35" fmla="*/ 0 h 76"/>
                      <a:gd name="T36" fmla="*/ 0 w 79"/>
                      <a:gd name="T37" fmla="*/ 0 h 76"/>
                      <a:gd name="T38" fmla="*/ 0 w 79"/>
                      <a:gd name="T39" fmla="*/ 0 h 76"/>
                      <a:gd name="T40" fmla="*/ 0 w 79"/>
                      <a:gd name="T41" fmla="*/ 0 h 76"/>
                      <a:gd name="T42" fmla="*/ 0 w 79"/>
                      <a:gd name="T43" fmla="*/ 0 h 76"/>
                      <a:gd name="T44" fmla="*/ 0 w 79"/>
                      <a:gd name="T45" fmla="*/ 0 h 76"/>
                      <a:gd name="T46" fmla="*/ 0 w 79"/>
                      <a:gd name="T47" fmla="*/ 0 h 76"/>
                      <a:gd name="T48" fmla="*/ 0 w 79"/>
                      <a:gd name="T49" fmla="*/ 0 h 76"/>
                      <a:gd name="T50" fmla="*/ 0 w 79"/>
                      <a:gd name="T51" fmla="*/ 0 h 76"/>
                      <a:gd name="T52" fmla="*/ 0 w 79"/>
                      <a:gd name="T53" fmla="*/ 0 h 76"/>
                      <a:gd name="T54" fmla="*/ 0 w 79"/>
                      <a:gd name="T55" fmla="*/ 0 h 76"/>
                      <a:gd name="T56" fmla="*/ 0 w 79"/>
                      <a:gd name="T57" fmla="*/ 0 h 76"/>
                      <a:gd name="T58" fmla="*/ 0 w 79"/>
                      <a:gd name="T59" fmla="*/ 0 h 76"/>
                      <a:gd name="T60" fmla="*/ 0 w 79"/>
                      <a:gd name="T61" fmla="*/ 0 h 76"/>
                      <a:gd name="T62" fmla="*/ 0 w 79"/>
                      <a:gd name="T63" fmla="*/ 0 h 76"/>
                      <a:gd name="T64" fmla="*/ 0 w 79"/>
                      <a:gd name="T65" fmla="*/ 0 h 7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9"/>
                      <a:gd name="T100" fmla="*/ 0 h 76"/>
                      <a:gd name="T101" fmla="*/ 79 w 79"/>
                      <a:gd name="T102" fmla="*/ 76 h 7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9" h="76">
                        <a:moveTo>
                          <a:pt x="40" y="76"/>
                        </a:moveTo>
                        <a:lnTo>
                          <a:pt x="43" y="76"/>
                        </a:lnTo>
                        <a:lnTo>
                          <a:pt x="47" y="76"/>
                        </a:lnTo>
                        <a:lnTo>
                          <a:pt x="50" y="73"/>
                        </a:lnTo>
                        <a:lnTo>
                          <a:pt x="54" y="73"/>
                        </a:lnTo>
                        <a:lnTo>
                          <a:pt x="56" y="71"/>
                        </a:lnTo>
                        <a:lnTo>
                          <a:pt x="61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9" y="61"/>
                        </a:lnTo>
                        <a:lnTo>
                          <a:pt x="72" y="58"/>
                        </a:lnTo>
                        <a:lnTo>
                          <a:pt x="73" y="56"/>
                        </a:lnTo>
                        <a:lnTo>
                          <a:pt x="74" y="53"/>
                        </a:lnTo>
                        <a:lnTo>
                          <a:pt x="76" y="48"/>
                        </a:lnTo>
                        <a:lnTo>
                          <a:pt x="76" y="45"/>
                        </a:lnTo>
                        <a:lnTo>
                          <a:pt x="77" y="40"/>
                        </a:lnTo>
                        <a:lnTo>
                          <a:pt x="79" y="38"/>
                        </a:lnTo>
                        <a:lnTo>
                          <a:pt x="77" y="33"/>
                        </a:lnTo>
                        <a:lnTo>
                          <a:pt x="76" y="29"/>
                        </a:lnTo>
                        <a:lnTo>
                          <a:pt x="76" y="25"/>
                        </a:lnTo>
                        <a:lnTo>
                          <a:pt x="74" y="22"/>
                        </a:lnTo>
                        <a:lnTo>
                          <a:pt x="73" y="19"/>
                        </a:lnTo>
                        <a:lnTo>
                          <a:pt x="72" y="15"/>
                        </a:lnTo>
                        <a:lnTo>
                          <a:pt x="69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1" y="5"/>
                        </a:lnTo>
                        <a:lnTo>
                          <a:pt x="56" y="3"/>
                        </a:lnTo>
                        <a:lnTo>
                          <a:pt x="54" y="2"/>
                        </a:lnTo>
                        <a:lnTo>
                          <a:pt x="50" y="0"/>
                        </a:lnTo>
                        <a:lnTo>
                          <a:pt x="47" y="0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5" y="0"/>
                        </a:lnTo>
                        <a:lnTo>
                          <a:pt x="31" y="0"/>
                        </a:lnTo>
                        <a:lnTo>
                          <a:pt x="28" y="0"/>
                        </a:lnTo>
                        <a:lnTo>
                          <a:pt x="24" y="2"/>
                        </a:lnTo>
                        <a:lnTo>
                          <a:pt x="21" y="3"/>
                        </a:lnTo>
                        <a:lnTo>
                          <a:pt x="17" y="5"/>
                        </a:lnTo>
                        <a:lnTo>
                          <a:pt x="15" y="7"/>
                        </a:lnTo>
                        <a:lnTo>
                          <a:pt x="12" y="10"/>
                        </a:lnTo>
                        <a:lnTo>
                          <a:pt x="9" y="13"/>
                        </a:lnTo>
                        <a:lnTo>
                          <a:pt x="6" y="15"/>
                        </a:lnTo>
                        <a:lnTo>
                          <a:pt x="5" y="19"/>
                        </a:lnTo>
                        <a:lnTo>
                          <a:pt x="3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lnTo>
                          <a:pt x="0" y="33"/>
                        </a:lnTo>
                        <a:lnTo>
                          <a:pt x="0" y="38"/>
                        </a:lnTo>
                        <a:lnTo>
                          <a:pt x="0" y="40"/>
                        </a:lnTo>
                        <a:lnTo>
                          <a:pt x="0" y="45"/>
                        </a:lnTo>
                        <a:lnTo>
                          <a:pt x="2" y="48"/>
                        </a:lnTo>
                        <a:lnTo>
                          <a:pt x="3" y="53"/>
                        </a:lnTo>
                        <a:lnTo>
                          <a:pt x="5" y="56"/>
                        </a:lnTo>
                        <a:lnTo>
                          <a:pt x="6" y="58"/>
                        </a:lnTo>
                        <a:lnTo>
                          <a:pt x="9" y="61"/>
                        </a:lnTo>
                        <a:lnTo>
                          <a:pt x="12" y="65"/>
                        </a:lnTo>
                        <a:lnTo>
                          <a:pt x="15" y="67"/>
                        </a:lnTo>
                        <a:lnTo>
                          <a:pt x="17" y="70"/>
                        </a:lnTo>
                        <a:lnTo>
                          <a:pt x="21" y="71"/>
                        </a:lnTo>
                        <a:lnTo>
                          <a:pt x="24" y="73"/>
                        </a:lnTo>
                        <a:lnTo>
                          <a:pt x="28" y="73"/>
                        </a:lnTo>
                        <a:lnTo>
                          <a:pt x="31" y="76"/>
                        </a:lnTo>
                        <a:lnTo>
                          <a:pt x="35" y="76"/>
                        </a:lnTo>
                        <a:lnTo>
                          <a:pt x="40" y="7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67" name="Freeform 133">
                    <a:extLst>
                      <a:ext uri="{FF2B5EF4-FFF2-40B4-BE49-F238E27FC236}">
                        <a16:creationId xmlns:a16="http://schemas.microsoft.com/office/drawing/2014/main" id="{14BB5D8E-08BD-EF46-9EEB-ECBECC76D2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87" y="1905"/>
                    <a:ext cx="27" cy="26"/>
                  </a:xfrm>
                  <a:custGeom>
                    <a:avLst/>
                    <a:gdLst>
                      <a:gd name="T0" fmla="*/ 0 w 79"/>
                      <a:gd name="T1" fmla="*/ 0 h 79"/>
                      <a:gd name="T2" fmla="*/ 0 w 79"/>
                      <a:gd name="T3" fmla="*/ 0 h 79"/>
                      <a:gd name="T4" fmla="*/ 0 w 79"/>
                      <a:gd name="T5" fmla="*/ 0 h 79"/>
                      <a:gd name="T6" fmla="*/ 0 w 79"/>
                      <a:gd name="T7" fmla="*/ 0 h 79"/>
                      <a:gd name="T8" fmla="*/ 0 w 79"/>
                      <a:gd name="T9" fmla="*/ 0 h 79"/>
                      <a:gd name="T10" fmla="*/ 0 w 79"/>
                      <a:gd name="T11" fmla="*/ 0 h 79"/>
                      <a:gd name="T12" fmla="*/ 0 w 79"/>
                      <a:gd name="T13" fmla="*/ 0 h 79"/>
                      <a:gd name="T14" fmla="*/ 0 w 79"/>
                      <a:gd name="T15" fmla="*/ 0 h 79"/>
                      <a:gd name="T16" fmla="*/ 0 w 79"/>
                      <a:gd name="T17" fmla="*/ 0 h 79"/>
                      <a:gd name="T18" fmla="*/ 0 w 79"/>
                      <a:gd name="T19" fmla="*/ 0 h 79"/>
                      <a:gd name="T20" fmla="*/ 0 w 79"/>
                      <a:gd name="T21" fmla="*/ 0 h 79"/>
                      <a:gd name="T22" fmla="*/ 0 w 79"/>
                      <a:gd name="T23" fmla="*/ 0 h 79"/>
                      <a:gd name="T24" fmla="*/ 0 w 79"/>
                      <a:gd name="T25" fmla="*/ 0 h 79"/>
                      <a:gd name="T26" fmla="*/ 0 w 79"/>
                      <a:gd name="T27" fmla="*/ 0 h 79"/>
                      <a:gd name="T28" fmla="*/ 0 w 79"/>
                      <a:gd name="T29" fmla="*/ 0 h 79"/>
                      <a:gd name="T30" fmla="*/ 0 w 79"/>
                      <a:gd name="T31" fmla="*/ 0 h 79"/>
                      <a:gd name="T32" fmla="*/ 0 w 79"/>
                      <a:gd name="T33" fmla="*/ 0 h 79"/>
                      <a:gd name="T34" fmla="*/ 0 w 79"/>
                      <a:gd name="T35" fmla="*/ 0 h 79"/>
                      <a:gd name="T36" fmla="*/ 0 w 79"/>
                      <a:gd name="T37" fmla="*/ 0 h 79"/>
                      <a:gd name="T38" fmla="*/ 0 w 79"/>
                      <a:gd name="T39" fmla="*/ 0 h 79"/>
                      <a:gd name="T40" fmla="*/ 0 w 79"/>
                      <a:gd name="T41" fmla="*/ 0 h 79"/>
                      <a:gd name="T42" fmla="*/ 0 w 79"/>
                      <a:gd name="T43" fmla="*/ 0 h 79"/>
                      <a:gd name="T44" fmla="*/ 0 w 79"/>
                      <a:gd name="T45" fmla="*/ 0 h 79"/>
                      <a:gd name="T46" fmla="*/ 0 w 79"/>
                      <a:gd name="T47" fmla="*/ 0 h 79"/>
                      <a:gd name="T48" fmla="*/ 0 w 79"/>
                      <a:gd name="T49" fmla="*/ 0 h 79"/>
                      <a:gd name="T50" fmla="*/ 0 w 79"/>
                      <a:gd name="T51" fmla="*/ 0 h 79"/>
                      <a:gd name="T52" fmla="*/ 0 w 79"/>
                      <a:gd name="T53" fmla="*/ 0 h 79"/>
                      <a:gd name="T54" fmla="*/ 0 w 79"/>
                      <a:gd name="T55" fmla="*/ 0 h 79"/>
                      <a:gd name="T56" fmla="*/ 0 w 79"/>
                      <a:gd name="T57" fmla="*/ 0 h 79"/>
                      <a:gd name="T58" fmla="*/ 0 w 79"/>
                      <a:gd name="T59" fmla="*/ 0 h 79"/>
                      <a:gd name="T60" fmla="*/ 0 w 79"/>
                      <a:gd name="T61" fmla="*/ 0 h 79"/>
                      <a:gd name="T62" fmla="*/ 0 w 79"/>
                      <a:gd name="T63" fmla="*/ 0 h 79"/>
                      <a:gd name="T64" fmla="*/ 0 w 79"/>
                      <a:gd name="T65" fmla="*/ 0 h 7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9"/>
                      <a:gd name="T100" fmla="*/ 0 h 79"/>
                      <a:gd name="T101" fmla="*/ 79 w 79"/>
                      <a:gd name="T102" fmla="*/ 79 h 7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9" h="79">
                        <a:moveTo>
                          <a:pt x="40" y="79"/>
                        </a:moveTo>
                        <a:lnTo>
                          <a:pt x="43" y="79"/>
                        </a:lnTo>
                        <a:lnTo>
                          <a:pt x="47" y="78"/>
                        </a:lnTo>
                        <a:lnTo>
                          <a:pt x="52" y="76"/>
                        </a:lnTo>
                        <a:lnTo>
                          <a:pt x="54" y="75"/>
                        </a:lnTo>
                        <a:lnTo>
                          <a:pt x="57" y="73"/>
                        </a:lnTo>
                        <a:lnTo>
                          <a:pt x="61" y="70"/>
                        </a:lnTo>
                        <a:lnTo>
                          <a:pt x="63" y="68"/>
                        </a:lnTo>
                        <a:lnTo>
                          <a:pt x="67" y="67"/>
                        </a:lnTo>
                        <a:lnTo>
                          <a:pt x="69" y="63"/>
                        </a:lnTo>
                        <a:lnTo>
                          <a:pt x="72" y="61"/>
                        </a:lnTo>
                        <a:lnTo>
                          <a:pt x="73" y="59"/>
                        </a:lnTo>
                        <a:lnTo>
                          <a:pt x="75" y="55"/>
                        </a:lnTo>
                        <a:lnTo>
                          <a:pt x="76" y="50"/>
                        </a:lnTo>
                        <a:lnTo>
                          <a:pt x="78" y="48"/>
                        </a:lnTo>
                        <a:lnTo>
                          <a:pt x="78" y="43"/>
                        </a:lnTo>
                        <a:lnTo>
                          <a:pt x="79" y="41"/>
                        </a:lnTo>
                        <a:lnTo>
                          <a:pt x="78" y="35"/>
                        </a:lnTo>
                        <a:lnTo>
                          <a:pt x="78" y="31"/>
                        </a:lnTo>
                        <a:lnTo>
                          <a:pt x="76" y="28"/>
                        </a:lnTo>
                        <a:lnTo>
                          <a:pt x="75" y="25"/>
                        </a:lnTo>
                        <a:lnTo>
                          <a:pt x="73" y="21"/>
                        </a:lnTo>
                        <a:lnTo>
                          <a:pt x="72" y="18"/>
                        </a:lnTo>
                        <a:lnTo>
                          <a:pt x="69" y="15"/>
                        </a:lnTo>
                        <a:lnTo>
                          <a:pt x="67" y="12"/>
                        </a:lnTo>
                        <a:lnTo>
                          <a:pt x="63" y="10"/>
                        </a:lnTo>
                        <a:lnTo>
                          <a:pt x="61" y="8"/>
                        </a:lnTo>
                        <a:lnTo>
                          <a:pt x="57" y="5"/>
                        </a:lnTo>
                        <a:lnTo>
                          <a:pt x="54" y="4"/>
                        </a:lnTo>
                        <a:lnTo>
                          <a:pt x="52" y="3"/>
                        </a:lnTo>
                        <a:lnTo>
                          <a:pt x="47" y="2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6" y="0"/>
                        </a:lnTo>
                        <a:lnTo>
                          <a:pt x="31" y="2"/>
                        </a:lnTo>
                        <a:lnTo>
                          <a:pt x="28" y="3"/>
                        </a:lnTo>
                        <a:lnTo>
                          <a:pt x="24" y="4"/>
                        </a:lnTo>
                        <a:lnTo>
                          <a:pt x="21" y="5"/>
                        </a:lnTo>
                        <a:lnTo>
                          <a:pt x="18" y="8"/>
                        </a:lnTo>
                        <a:lnTo>
                          <a:pt x="15" y="10"/>
                        </a:lnTo>
                        <a:lnTo>
                          <a:pt x="12" y="12"/>
                        </a:lnTo>
                        <a:lnTo>
                          <a:pt x="10" y="15"/>
                        </a:lnTo>
                        <a:lnTo>
                          <a:pt x="8" y="18"/>
                        </a:lnTo>
                        <a:lnTo>
                          <a:pt x="5" y="21"/>
                        </a:lnTo>
                        <a:lnTo>
                          <a:pt x="4" y="25"/>
                        </a:lnTo>
                        <a:lnTo>
                          <a:pt x="3" y="28"/>
                        </a:lnTo>
                        <a:lnTo>
                          <a:pt x="2" y="31"/>
                        </a:lnTo>
                        <a:lnTo>
                          <a:pt x="0" y="35"/>
                        </a:lnTo>
                        <a:lnTo>
                          <a:pt x="0" y="41"/>
                        </a:lnTo>
                        <a:lnTo>
                          <a:pt x="0" y="43"/>
                        </a:lnTo>
                        <a:lnTo>
                          <a:pt x="2" y="48"/>
                        </a:lnTo>
                        <a:lnTo>
                          <a:pt x="3" y="50"/>
                        </a:lnTo>
                        <a:lnTo>
                          <a:pt x="4" y="55"/>
                        </a:lnTo>
                        <a:lnTo>
                          <a:pt x="5" y="59"/>
                        </a:lnTo>
                        <a:lnTo>
                          <a:pt x="8" y="61"/>
                        </a:lnTo>
                        <a:lnTo>
                          <a:pt x="10" y="63"/>
                        </a:lnTo>
                        <a:lnTo>
                          <a:pt x="12" y="67"/>
                        </a:lnTo>
                        <a:lnTo>
                          <a:pt x="15" y="68"/>
                        </a:lnTo>
                        <a:lnTo>
                          <a:pt x="18" y="70"/>
                        </a:lnTo>
                        <a:lnTo>
                          <a:pt x="21" y="73"/>
                        </a:lnTo>
                        <a:lnTo>
                          <a:pt x="24" y="75"/>
                        </a:lnTo>
                        <a:lnTo>
                          <a:pt x="28" y="76"/>
                        </a:lnTo>
                        <a:lnTo>
                          <a:pt x="31" y="78"/>
                        </a:lnTo>
                        <a:lnTo>
                          <a:pt x="36" y="79"/>
                        </a:lnTo>
                        <a:lnTo>
                          <a:pt x="40" y="7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68" name="Freeform 134">
                    <a:extLst>
                      <a:ext uri="{FF2B5EF4-FFF2-40B4-BE49-F238E27FC236}">
                        <a16:creationId xmlns:a16="http://schemas.microsoft.com/office/drawing/2014/main" id="{8FE46579-B5EB-AB4F-87EE-46DB8C566C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36" y="1906"/>
                    <a:ext cx="26" cy="25"/>
                  </a:xfrm>
                  <a:custGeom>
                    <a:avLst/>
                    <a:gdLst>
                      <a:gd name="T0" fmla="*/ 0 w 78"/>
                      <a:gd name="T1" fmla="*/ 0 h 76"/>
                      <a:gd name="T2" fmla="*/ 0 w 78"/>
                      <a:gd name="T3" fmla="*/ 0 h 76"/>
                      <a:gd name="T4" fmla="*/ 0 w 78"/>
                      <a:gd name="T5" fmla="*/ 0 h 76"/>
                      <a:gd name="T6" fmla="*/ 0 w 78"/>
                      <a:gd name="T7" fmla="*/ 0 h 76"/>
                      <a:gd name="T8" fmla="*/ 0 w 78"/>
                      <a:gd name="T9" fmla="*/ 0 h 76"/>
                      <a:gd name="T10" fmla="*/ 0 w 78"/>
                      <a:gd name="T11" fmla="*/ 0 h 76"/>
                      <a:gd name="T12" fmla="*/ 0 w 78"/>
                      <a:gd name="T13" fmla="*/ 0 h 76"/>
                      <a:gd name="T14" fmla="*/ 0 w 78"/>
                      <a:gd name="T15" fmla="*/ 0 h 76"/>
                      <a:gd name="T16" fmla="*/ 0 w 78"/>
                      <a:gd name="T17" fmla="*/ 0 h 76"/>
                      <a:gd name="T18" fmla="*/ 0 w 78"/>
                      <a:gd name="T19" fmla="*/ 0 h 76"/>
                      <a:gd name="T20" fmla="*/ 0 w 78"/>
                      <a:gd name="T21" fmla="*/ 0 h 76"/>
                      <a:gd name="T22" fmla="*/ 0 w 78"/>
                      <a:gd name="T23" fmla="*/ 0 h 76"/>
                      <a:gd name="T24" fmla="*/ 0 w 78"/>
                      <a:gd name="T25" fmla="*/ 0 h 76"/>
                      <a:gd name="T26" fmla="*/ 0 w 78"/>
                      <a:gd name="T27" fmla="*/ 0 h 76"/>
                      <a:gd name="T28" fmla="*/ 0 w 78"/>
                      <a:gd name="T29" fmla="*/ 0 h 76"/>
                      <a:gd name="T30" fmla="*/ 0 w 78"/>
                      <a:gd name="T31" fmla="*/ 0 h 76"/>
                      <a:gd name="T32" fmla="*/ 0 w 78"/>
                      <a:gd name="T33" fmla="*/ 0 h 76"/>
                      <a:gd name="T34" fmla="*/ 0 w 78"/>
                      <a:gd name="T35" fmla="*/ 0 h 76"/>
                      <a:gd name="T36" fmla="*/ 0 w 78"/>
                      <a:gd name="T37" fmla="*/ 0 h 76"/>
                      <a:gd name="T38" fmla="*/ 0 w 78"/>
                      <a:gd name="T39" fmla="*/ 0 h 76"/>
                      <a:gd name="T40" fmla="*/ 0 w 78"/>
                      <a:gd name="T41" fmla="*/ 0 h 76"/>
                      <a:gd name="T42" fmla="*/ 0 w 78"/>
                      <a:gd name="T43" fmla="*/ 0 h 76"/>
                      <a:gd name="T44" fmla="*/ 0 w 78"/>
                      <a:gd name="T45" fmla="*/ 0 h 76"/>
                      <a:gd name="T46" fmla="*/ 0 w 78"/>
                      <a:gd name="T47" fmla="*/ 0 h 76"/>
                      <a:gd name="T48" fmla="*/ 0 w 78"/>
                      <a:gd name="T49" fmla="*/ 0 h 76"/>
                      <a:gd name="T50" fmla="*/ 0 w 78"/>
                      <a:gd name="T51" fmla="*/ 0 h 76"/>
                      <a:gd name="T52" fmla="*/ 0 w 78"/>
                      <a:gd name="T53" fmla="*/ 0 h 76"/>
                      <a:gd name="T54" fmla="*/ 0 w 78"/>
                      <a:gd name="T55" fmla="*/ 0 h 76"/>
                      <a:gd name="T56" fmla="*/ 0 w 78"/>
                      <a:gd name="T57" fmla="*/ 0 h 76"/>
                      <a:gd name="T58" fmla="*/ 0 w 78"/>
                      <a:gd name="T59" fmla="*/ 0 h 76"/>
                      <a:gd name="T60" fmla="*/ 0 w 78"/>
                      <a:gd name="T61" fmla="*/ 0 h 76"/>
                      <a:gd name="T62" fmla="*/ 0 w 78"/>
                      <a:gd name="T63" fmla="*/ 0 h 76"/>
                      <a:gd name="T64" fmla="*/ 0 w 78"/>
                      <a:gd name="T65" fmla="*/ 0 h 7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6"/>
                      <a:gd name="T101" fmla="*/ 78 w 78"/>
                      <a:gd name="T102" fmla="*/ 76 h 7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6">
                        <a:moveTo>
                          <a:pt x="40" y="76"/>
                        </a:moveTo>
                        <a:lnTo>
                          <a:pt x="43" y="76"/>
                        </a:lnTo>
                        <a:lnTo>
                          <a:pt x="47" y="76"/>
                        </a:lnTo>
                        <a:lnTo>
                          <a:pt x="50" y="73"/>
                        </a:lnTo>
                        <a:lnTo>
                          <a:pt x="54" y="73"/>
                        </a:lnTo>
                        <a:lnTo>
                          <a:pt x="57" y="71"/>
                        </a:lnTo>
                        <a:lnTo>
                          <a:pt x="60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8" y="63"/>
                        </a:lnTo>
                        <a:lnTo>
                          <a:pt x="70" y="59"/>
                        </a:lnTo>
                        <a:lnTo>
                          <a:pt x="73" y="56"/>
                        </a:lnTo>
                        <a:lnTo>
                          <a:pt x="75" y="53"/>
                        </a:lnTo>
                        <a:lnTo>
                          <a:pt x="75" y="50"/>
                        </a:lnTo>
                        <a:lnTo>
                          <a:pt x="78" y="45"/>
                        </a:lnTo>
                        <a:lnTo>
                          <a:pt x="78" y="41"/>
                        </a:lnTo>
                        <a:lnTo>
                          <a:pt x="78" y="38"/>
                        </a:lnTo>
                        <a:lnTo>
                          <a:pt x="78" y="34"/>
                        </a:lnTo>
                        <a:lnTo>
                          <a:pt x="78" y="29"/>
                        </a:lnTo>
                        <a:lnTo>
                          <a:pt x="75" y="26"/>
                        </a:lnTo>
                        <a:lnTo>
                          <a:pt x="75" y="22"/>
                        </a:lnTo>
                        <a:lnTo>
                          <a:pt x="73" y="19"/>
                        </a:lnTo>
                        <a:lnTo>
                          <a:pt x="70" y="15"/>
                        </a:lnTo>
                        <a:lnTo>
                          <a:pt x="68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0" y="6"/>
                        </a:lnTo>
                        <a:lnTo>
                          <a:pt x="57" y="3"/>
                        </a:lnTo>
                        <a:lnTo>
                          <a:pt x="54" y="2"/>
                        </a:lnTo>
                        <a:lnTo>
                          <a:pt x="50" y="1"/>
                        </a:lnTo>
                        <a:lnTo>
                          <a:pt x="47" y="0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5" y="0"/>
                        </a:lnTo>
                        <a:lnTo>
                          <a:pt x="31" y="0"/>
                        </a:lnTo>
                        <a:lnTo>
                          <a:pt x="27" y="1"/>
                        </a:lnTo>
                        <a:lnTo>
                          <a:pt x="24" y="2"/>
                        </a:lnTo>
                        <a:lnTo>
                          <a:pt x="21" y="3"/>
                        </a:lnTo>
                        <a:lnTo>
                          <a:pt x="17" y="6"/>
                        </a:lnTo>
                        <a:lnTo>
                          <a:pt x="13" y="7"/>
                        </a:lnTo>
                        <a:lnTo>
                          <a:pt x="11" y="10"/>
                        </a:lnTo>
                        <a:lnTo>
                          <a:pt x="9" y="13"/>
                        </a:lnTo>
                        <a:lnTo>
                          <a:pt x="6" y="15"/>
                        </a:lnTo>
                        <a:lnTo>
                          <a:pt x="4" y="19"/>
                        </a:lnTo>
                        <a:lnTo>
                          <a:pt x="4" y="22"/>
                        </a:lnTo>
                        <a:lnTo>
                          <a:pt x="2" y="26"/>
                        </a:lnTo>
                        <a:lnTo>
                          <a:pt x="2" y="29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2" y="45"/>
                        </a:lnTo>
                        <a:lnTo>
                          <a:pt x="2" y="50"/>
                        </a:lnTo>
                        <a:lnTo>
                          <a:pt x="4" y="53"/>
                        </a:lnTo>
                        <a:lnTo>
                          <a:pt x="4" y="56"/>
                        </a:lnTo>
                        <a:lnTo>
                          <a:pt x="6" y="59"/>
                        </a:lnTo>
                        <a:lnTo>
                          <a:pt x="9" y="63"/>
                        </a:lnTo>
                        <a:lnTo>
                          <a:pt x="11" y="65"/>
                        </a:lnTo>
                        <a:lnTo>
                          <a:pt x="13" y="67"/>
                        </a:lnTo>
                        <a:lnTo>
                          <a:pt x="17" y="70"/>
                        </a:lnTo>
                        <a:lnTo>
                          <a:pt x="21" y="71"/>
                        </a:lnTo>
                        <a:lnTo>
                          <a:pt x="24" y="73"/>
                        </a:lnTo>
                        <a:lnTo>
                          <a:pt x="27" y="73"/>
                        </a:lnTo>
                        <a:lnTo>
                          <a:pt x="31" y="76"/>
                        </a:lnTo>
                        <a:lnTo>
                          <a:pt x="35" y="76"/>
                        </a:lnTo>
                        <a:lnTo>
                          <a:pt x="40" y="7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69" name="Freeform 135">
                    <a:extLst>
                      <a:ext uri="{FF2B5EF4-FFF2-40B4-BE49-F238E27FC236}">
                        <a16:creationId xmlns:a16="http://schemas.microsoft.com/office/drawing/2014/main" id="{4A442ACD-D8DB-184A-829F-4CAB530DEE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88" y="1906"/>
                    <a:ext cx="26" cy="26"/>
                  </a:xfrm>
                  <a:custGeom>
                    <a:avLst/>
                    <a:gdLst>
                      <a:gd name="T0" fmla="*/ 0 w 78"/>
                      <a:gd name="T1" fmla="*/ 0 h 77"/>
                      <a:gd name="T2" fmla="*/ 0 w 78"/>
                      <a:gd name="T3" fmla="*/ 0 h 77"/>
                      <a:gd name="T4" fmla="*/ 0 w 78"/>
                      <a:gd name="T5" fmla="*/ 0 h 77"/>
                      <a:gd name="T6" fmla="*/ 0 w 78"/>
                      <a:gd name="T7" fmla="*/ 0 h 77"/>
                      <a:gd name="T8" fmla="*/ 0 w 78"/>
                      <a:gd name="T9" fmla="*/ 0 h 77"/>
                      <a:gd name="T10" fmla="*/ 0 w 78"/>
                      <a:gd name="T11" fmla="*/ 0 h 77"/>
                      <a:gd name="T12" fmla="*/ 0 w 78"/>
                      <a:gd name="T13" fmla="*/ 0 h 77"/>
                      <a:gd name="T14" fmla="*/ 0 w 78"/>
                      <a:gd name="T15" fmla="*/ 0 h 77"/>
                      <a:gd name="T16" fmla="*/ 0 w 78"/>
                      <a:gd name="T17" fmla="*/ 0 h 77"/>
                      <a:gd name="T18" fmla="*/ 0 w 78"/>
                      <a:gd name="T19" fmla="*/ 0 h 77"/>
                      <a:gd name="T20" fmla="*/ 0 w 78"/>
                      <a:gd name="T21" fmla="*/ 0 h 77"/>
                      <a:gd name="T22" fmla="*/ 0 w 78"/>
                      <a:gd name="T23" fmla="*/ 0 h 77"/>
                      <a:gd name="T24" fmla="*/ 0 w 78"/>
                      <a:gd name="T25" fmla="*/ 0 h 77"/>
                      <a:gd name="T26" fmla="*/ 0 w 78"/>
                      <a:gd name="T27" fmla="*/ 0 h 77"/>
                      <a:gd name="T28" fmla="*/ 0 w 78"/>
                      <a:gd name="T29" fmla="*/ 0 h 77"/>
                      <a:gd name="T30" fmla="*/ 0 w 78"/>
                      <a:gd name="T31" fmla="*/ 0 h 77"/>
                      <a:gd name="T32" fmla="*/ 0 w 78"/>
                      <a:gd name="T33" fmla="*/ 0 h 77"/>
                      <a:gd name="T34" fmla="*/ 0 w 78"/>
                      <a:gd name="T35" fmla="*/ 0 h 77"/>
                      <a:gd name="T36" fmla="*/ 0 w 78"/>
                      <a:gd name="T37" fmla="*/ 0 h 77"/>
                      <a:gd name="T38" fmla="*/ 0 w 78"/>
                      <a:gd name="T39" fmla="*/ 0 h 77"/>
                      <a:gd name="T40" fmla="*/ 0 w 78"/>
                      <a:gd name="T41" fmla="*/ 0 h 77"/>
                      <a:gd name="T42" fmla="*/ 0 w 78"/>
                      <a:gd name="T43" fmla="*/ 0 h 77"/>
                      <a:gd name="T44" fmla="*/ 0 w 78"/>
                      <a:gd name="T45" fmla="*/ 0 h 77"/>
                      <a:gd name="T46" fmla="*/ 0 w 78"/>
                      <a:gd name="T47" fmla="*/ 0 h 77"/>
                      <a:gd name="T48" fmla="*/ 0 w 78"/>
                      <a:gd name="T49" fmla="*/ 0 h 77"/>
                      <a:gd name="T50" fmla="*/ 0 w 78"/>
                      <a:gd name="T51" fmla="*/ 0 h 77"/>
                      <a:gd name="T52" fmla="*/ 0 w 78"/>
                      <a:gd name="T53" fmla="*/ 0 h 77"/>
                      <a:gd name="T54" fmla="*/ 0 w 78"/>
                      <a:gd name="T55" fmla="*/ 0 h 77"/>
                      <a:gd name="T56" fmla="*/ 0 w 78"/>
                      <a:gd name="T57" fmla="*/ 0 h 77"/>
                      <a:gd name="T58" fmla="*/ 0 w 78"/>
                      <a:gd name="T59" fmla="*/ 0 h 77"/>
                      <a:gd name="T60" fmla="*/ 0 w 78"/>
                      <a:gd name="T61" fmla="*/ 0 h 77"/>
                      <a:gd name="T62" fmla="*/ 0 w 78"/>
                      <a:gd name="T63" fmla="*/ 0 h 77"/>
                      <a:gd name="T64" fmla="*/ 0 w 78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7"/>
                      <a:gd name="T101" fmla="*/ 78 w 78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7">
                        <a:moveTo>
                          <a:pt x="38" y="77"/>
                        </a:moveTo>
                        <a:lnTo>
                          <a:pt x="41" y="76"/>
                        </a:lnTo>
                        <a:lnTo>
                          <a:pt x="45" y="75"/>
                        </a:lnTo>
                        <a:lnTo>
                          <a:pt x="50" y="75"/>
                        </a:lnTo>
                        <a:lnTo>
                          <a:pt x="53" y="72"/>
                        </a:lnTo>
                        <a:lnTo>
                          <a:pt x="56" y="71"/>
                        </a:lnTo>
                        <a:lnTo>
                          <a:pt x="60" y="69"/>
                        </a:lnTo>
                        <a:lnTo>
                          <a:pt x="63" y="66"/>
                        </a:lnTo>
                        <a:lnTo>
                          <a:pt x="65" y="64"/>
                        </a:lnTo>
                        <a:lnTo>
                          <a:pt x="67" y="62"/>
                        </a:lnTo>
                        <a:lnTo>
                          <a:pt x="70" y="59"/>
                        </a:lnTo>
                        <a:lnTo>
                          <a:pt x="71" y="56"/>
                        </a:lnTo>
                        <a:lnTo>
                          <a:pt x="73" y="53"/>
                        </a:lnTo>
                        <a:lnTo>
                          <a:pt x="76" y="49"/>
                        </a:lnTo>
                        <a:lnTo>
                          <a:pt x="76" y="45"/>
                        </a:lnTo>
                        <a:lnTo>
                          <a:pt x="77" y="41"/>
                        </a:lnTo>
                        <a:lnTo>
                          <a:pt x="78" y="38"/>
                        </a:lnTo>
                        <a:lnTo>
                          <a:pt x="77" y="34"/>
                        </a:lnTo>
                        <a:lnTo>
                          <a:pt x="76" y="28"/>
                        </a:lnTo>
                        <a:lnTo>
                          <a:pt x="76" y="26"/>
                        </a:lnTo>
                        <a:lnTo>
                          <a:pt x="73" y="23"/>
                        </a:lnTo>
                        <a:lnTo>
                          <a:pt x="71" y="19"/>
                        </a:lnTo>
                        <a:lnTo>
                          <a:pt x="70" y="17"/>
                        </a:lnTo>
                        <a:lnTo>
                          <a:pt x="67" y="13"/>
                        </a:lnTo>
                        <a:lnTo>
                          <a:pt x="65" y="11"/>
                        </a:lnTo>
                        <a:lnTo>
                          <a:pt x="63" y="8"/>
                        </a:lnTo>
                        <a:lnTo>
                          <a:pt x="60" y="6"/>
                        </a:lnTo>
                        <a:lnTo>
                          <a:pt x="56" y="4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2" y="2"/>
                        </a:lnTo>
                        <a:lnTo>
                          <a:pt x="20" y="4"/>
                        </a:lnTo>
                        <a:lnTo>
                          <a:pt x="16" y="6"/>
                        </a:lnTo>
                        <a:lnTo>
                          <a:pt x="13" y="8"/>
                        </a:lnTo>
                        <a:lnTo>
                          <a:pt x="11" y="11"/>
                        </a:lnTo>
                        <a:lnTo>
                          <a:pt x="8" y="13"/>
                        </a:lnTo>
                        <a:lnTo>
                          <a:pt x="6" y="17"/>
                        </a:lnTo>
                        <a:lnTo>
                          <a:pt x="5" y="19"/>
                        </a:lnTo>
                        <a:lnTo>
                          <a:pt x="2" y="23"/>
                        </a:lnTo>
                        <a:lnTo>
                          <a:pt x="1" y="26"/>
                        </a:lnTo>
                        <a:lnTo>
                          <a:pt x="0" y="28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0" y="45"/>
                        </a:lnTo>
                        <a:lnTo>
                          <a:pt x="1" y="49"/>
                        </a:lnTo>
                        <a:lnTo>
                          <a:pt x="2" y="53"/>
                        </a:lnTo>
                        <a:lnTo>
                          <a:pt x="5" y="56"/>
                        </a:lnTo>
                        <a:lnTo>
                          <a:pt x="6" y="59"/>
                        </a:lnTo>
                        <a:lnTo>
                          <a:pt x="8" y="62"/>
                        </a:lnTo>
                        <a:lnTo>
                          <a:pt x="11" y="64"/>
                        </a:lnTo>
                        <a:lnTo>
                          <a:pt x="13" y="66"/>
                        </a:lnTo>
                        <a:lnTo>
                          <a:pt x="16" y="69"/>
                        </a:lnTo>
                        <a:lnTo>
                          <a:pt x="20" y="71"/>
                        </a:lnTo>
                        <a:lnTo>
                          <a:pt x="22" y="72"/>
                        </a:lnTo>
                        <a:lnTo>
                          <a:pt x="26" y="75"/>
                        </a:lnTo>
                        <a:lnTo>
                          <a:pt x="31" y="75"/>
                        </a:lnTo>
                        <a:lnTo>
                          <a:pt x="34" y="76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70" name="Freeform 136">
                    <a:extLst>
                      <a:ext uri="{FF2B5EF4-FFF2-40B4-BE49-F238E27FC236}">
                        <a16:creationId xmlns:a16="http://schemas.microsoft.com/office/drawing/2014/main" id="{D5EBC39C-76B7-C74F-9024-BAF4AC6904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39" y="1907"/>
                    <a:ext cx="25" cy="25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8" y="77"/>
                        </a:moveTo>
                        <a:lnTo>
                          <a:pt x="41" y="77"/>
                        </a:lnTo>
                        <a:lnTo>
                          <a:pt x="45" y="76"/>
                        </a:lnTo>
                        <a:lnTo>
                          <a:pt x="48" y="75"/>
                        </a:lnTo>
                        <a:lnTo>
                          <a:pt x="53" y="75"/>
                        </a:lnTo>
                        <a:lnTo>
                          <a:pt x="56" y="73"/>
                        </a:lnTo>
                        <a:lnTo>
                          <a:pt x="59" y="70"/>
                        </a:lnTo>
                        <a:lnTo>
                          <a:pt x="61" y="67"/>
                        </a:lnTo>
                        <a:lnTo>
                          <a:pt x="65" y="66"/>
                        </a:lnTo>
                        <a:lnTo>
                          <a:pt x="67" y="62"/>
                        </a:lnTo>
                        <a:lnTo>
                          <a:pt x="70" y="60"/>
                        </a:lnTo>
                        <a:lnTo>
                          <a:pt x="71" y="57"/>
                        </a:lnTo>
                        <a:lnTo>
                          <a:pt x="73" y="53"/>
                        </a:lnTo>
                        <a:lnTo>
                          <a:pt x="74" y="50"/>
                        </a:lnTo>
                        <a:lnTo>
                          <a:pt x="76" y="45"/>
                        </a:lnTo>
                        <a:lnTo>
                          <a:pt x="76" y="42"/>
                        </a:lnTo>
                        <a:lnTo>
                          <a:pt x="77" y="38"/>
                        </a:lnTo>
                        <a:lnTo>
                          <a:pt x="76" y="35"/>
                        </a:lnTo>
                        <a:lnTo>
                          <a:pt x="76" y="30"/>
                        </a:lnTo>
                        <a:lnTo>
                          <a:pt x="74" y="26"/>
                        </a:lnTo>
                        <a:lnTo>
                          <a:pt x="73" y="23"/>
                        </a:lnTo>
                        <a:lnTo>
                          <a:pt x="71" y="19"/>
                        </a:lnTo>
                        <a:lnTo>
                          <a:pt x="70" y="17"/>
                        </a:lnTo>
                        <a:lnTo>
                          <a:pt x="67" y="13"/>
                        </a:lnTo>
                        <a:lnTo>
                          <a:pt x="65" y="11"/>
                        </a:lnTo>
                        <a:lnTo>
                          <a:pt x="61" y="9"/>
                        </a:lnTo>
                        <a:lnTo>
                          <a:pt x="59" y="6"/>
                        </a:lnTo>
                        <a:lnTo>
                          <a:pt x="56" y="4"/>
                        </a:lnTo>
                        <a:lnTo>
                          <a:pt x="53" y="3"/>
                        </a:lnTo>
                        <a:lnTo>
                          <a:pt x="48" y="2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3" y="0"/>
                        </a:lnTo>
                        <a:lnTo>
                          <a:pt x="31" y="0"/>
                        </a:lnTo>
                        <a:lnTo>
                          <a:pt x="26" y="2"/>
                        </a:lnTo>
                        <a:lnTo>
                          <a:pt x="22" y="3"/>
                        </a:lnTo>
                        <a:lnTo>
                          <a:pt x="19" y="4"/>
                        </a:lnTo>
                        <a:lnTo>
                          <a:pt x="15" y="6"/>
                        </a:lnTo>
                        <a:lnTo>
                          <a:pt x="13" y="9"/>
                        </a:lnTo>
                        <a:lnTo>
                          <a:pt x="10" y="11"/>
                        </a:lnTo>
                        <a:lnTo>
                          <a:pt x="7" y="13"/>
                        </a:lnTo>
                        <a:lnTo>
                          <a:pt x="4" y="17"/>
                        </a:lnTo>
                        <a:lnTo>
                          <a:pt x="3" y="19"/>
                        </a:lnTo>
                        <a:lnTo>
                          <a:pt x="2" y="23"/>
                        </a:lnTo>
                        <a:lnTo>
                          <a:pt x="0" y="26"/>
                        </a:lnTo>
                        <a:lnTo>
                          <a:pt x="0" y="30"/>
                        </a:lnTo>
                        <a:lnTo>
                          <a:pt x="0" y="35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5"/>
                        </a:lnTo>
                        <a:lnTo>
                          <a:pt x="0" y="50"/>
                        </a:lnTo>
                        <a:lnTo>
                          <a:pt x="2" y="53"/>
                        </a:lnTo>
                        <a:lnTo>
                          <a:pt x="3" y="57"/>
                        </a:lnTo>
                        <a:lnTo>
                          <a:pt x="4" y="60"/>
                        </a:lnTo>
                        <a:lnTo>
                          <a:pt x="7" y="62"/>
                        </a:lnTo>
                        <a:lnTo>
                          <a:pt x="10" y="66"/>
                        </a:lnTo>
                        <a:lnTo>
                          <a:pt x="13" y="67"/>
                        </a:lnTo>
                        <a:lnTo>
                          <a:pt x="15" y="70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5"/>
                        </a:lnTo>
                        <a:lnTo>
                          <a:pt x="31" y="76"/>
                        </a:lnTo>
                        <a:lnTo>
                          <a:pt x="33" y="77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71" name="Freeform 137">
                    <a:extLst>
                      <a:ext uri="{FF2B5EF4-FFF2-40B4-BE49-F238E27FC236}">
                        <a16:creationId xmlns:a16="http://schemas.microsoft.com/office/drawing/2014/main" id="{DD7CA127-1EA0-F54C-9F51-40CC93A349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91" y="1538"/>
                    <a:ext cx="19" cy="9"/>
                  </a:xfrm>
                  <a:custGeom>
                    <a:avLst/>
                    <a:gdLst>
                      <a:gd name="T0" fmla="*/ 0 w 56"/>
                      <a:gd name="T1" fmla="*/ 0 h 27"/>
                      <a:gd name="T2" fmla="*/ 0 w 56"/>
                      <a:gd name="T3" fmla="*/ 0 h 27"/>
                      <a:gd name="T4" fmla="*/ 0 w 56"/>
                      <a:gd name="T5" fmla="*/ 0 h 27"/>
                      <a:gd name="T6" fmla="*/ 0 w 56"/>
                      <a:gd name="T7" fmla="*/ 0 h 27"/>
                      <a:gd name="T8" fmla="*/ 0 w 56"/>
                      <a:gd name="T9" fmla="*/ 0 h 27"/>
                      <a:gd name="T10" fmla="*/ 0 w 56"/>
                      <a:gd name="T11" fmla="*/ 0 h 27"/>
                      <a:gd name="T12" fmla="*/ 0 w 56"/>
                      <a:gd name="T13" fmla="*/ 0 h 27"/>
                      <a:gd name="T14" fmla="*/ 0 w 56"/>
                      <a:gd name="T15" fmla="*/ 0 h 27"/>
                      <a:gd name="T16" fmla="*/ 0 w 56"/>
                      <a:gd name="T17" fmla="*/ 0 h 27"/>
                      <a:gd name="T18" fmla="*/ 0 w 56"/>
                      <a:gd name="T19" fmla="*/ 0 h 27"/>
                      <a:gd name="T20" fmla="*/ 0 w 56"/>
                      <a:gd name="T21" fmla="*/ 0 h 27"/>
                      <a:gd name="T22" fmla="*/ 0 w 56"/>
                      <a:gd name="T23" fmla="*/ 0 h 27"/>
                      <a:gd name="T24" fmla="*/ 0 w 56"/>
                      <a:gd name="T25" fmla="*/ 0 h 27"/>
                      <a:gd name="T26" fmla="*/ 0 w 56"/>
                      <a:gd name="T27" fmla="*/ 0 h 27"/>
                      <a:gd name="T28" fmla="*/ 0 w 56"/>
                      <a:gd name="T29" fmla="*/ 0 h 27"/>
                      <a:gd name="T30" fmla="*/ 0 w 56"/>
                      <a:gd name="T31" fmla="*/ 0 h 27"/>
                      <a:gd name="T32" fmla="*/ 0 w 56"/>
                      <a:gd name="T33" fmla="*/ 0 h 27"/>
                      <a:gd name="T34" fmla="*/ 0 w 56"/>
                      <a:gd name="T35" fmla="*/ 0 h 27"/>
                      <a:gd name="T36" fmla="*/ 0 w 56"/>
                      <a:gd name="T37" fmla="*/ 0 h 27"/>
                      <a:gd name="T38" fmla="*/ 0 w 56"/>
                      <a:gd name="T39" fmla="*/ 0 h 27"/>
                      <a:gd name="T40" fmla="*/ 0 w 56"/>
                      <a:gd name="T41" fmla="*/ 0 h 27"/>
                      <a:gd name="T42" fmla="*/ 0 w 56"/>
                      <a:gd name="T43" fmla="*/ 0 h 27"/>
                      <a:gd name="T44" fmla="*/ 0 w 56"/>
                      <a:gd name="T45" fmla="*/ 0 h 27"/>
                      <a:gd name="T46" fmla="*/ 0 w 56"/>
                      <a:gd name="T47" fmla="*/ 0 h 27"/>
                      <a:gd name="T48" fmla="*/ 0 w 56"/>
                      <a:gd name="T49" fmla="*/ 0 h 27"/>
                      <a:gd name="T50" fmla="*/ 0 w 56"/>
                      <a:gd name="T51" fmla="*/ 0 h 27"/>
                      <a:gd name="T52" fmla="*/ 0 w 56"/>
                      <a:gd name="T53" fmla="*/ 0 h 27"/>
                      <a:gd name="T54" fmla="*/ 0 w 56"/>
                      <a:gd name="T55" fmla="*/ 0 h 27"/>
                      <a:gd name="T56" fmla="*/ 0 w 56"/>
                      <a:gd name="T57" fmla="*/ 0 h 27"/>
                      <a:gd name="T58" fmla="*/ 0 w 56"/>
                      <a:gd name="T59" fmla="*/ 0 h 27"/>
                      <a:gd name="T60" fmla="*/ 0 w 56"/>
                      <a:gd name="T61" fmla="*/ 0 h 27"/>
                      <a:gd name="T62" fmla="*/ 0 w 56"/>
                      <a:gd name="T63" fmla="*/ 0 h 27"/>
                      <a:gd name="T64" fmla="*/ 0 w 56"/>
                      <a:gd name="T65" fmla="*/ 0 h 27"/>
                      <a:gd name="T66" fmla="*/ 0 w 56"/>
                      <a:gd name="T67" fmla="*/ 0 h 27"/>
                      <a:gd name="T68" fmla="*/ 0 w 56"/>
                      <a:gd name="T69" fmla="*/ 0 h 27"/>
                      <a:gd name="T70" fmla="*/ 0 w 56"/>
                      <a:gd name="T71" fmla="*/ 0 h 27"/>
                      <a:gd name="T72" fmla="*/ 0 w 56"/>
                      <a:gd name="T73" fmla="*/ 0 h 27"/>
                      <a:gd name="T74" fmla="*/ 0 w 56"/>
                      <a:gd name="T75" fmla="*/ 0 h 27"/>
                      <a:gd name="T76" fmla="*/ 0 w 56"/>
                      <a:gd name="T77" fmla="*/ 0 h 27"/>
                      <a:gd name="T78" fmla="*/ 0 w 56"/>
                      <a:gd name="T79" fmla="*/ 0 h 27"/>
                      <a:gd name="T80" fmla="*/ 0 w 56"/>
                      <a:gd name="T81" fmla="*/ 0 h 27"/>
                      <a:gd name="T82" fmla="*/ 0 w 56"/>
                      <a:gd name="T83" fmla="*/ 0 h 2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56"/>
                      <a:gd name="T127" fmla="*/ 0 h 27"/>
                      <a:gd name="T128" fmla="*/ 56 w 56"/>
                      <a:gd name="T129" fmla="*/ 27 h 27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56" h="27">
                        <a:moveTo>
                          <a:pt x="51" y="0"/>
                        </a:moveTo>
                        <a:lnTo>
                          <a:pt x="51" y="4"/>
                        </a:lnTo>
                        <a:lnTo>
                          <a:pt x="51" y="8"/>
                        </a:lnTo>
                        <a:lnTo>
                          <a:pt x="51" y="12"/>
                        </a:lnTo>
                        <a:lnTo>
                          <a:pt x="53" y="15"/>
                        </a:lnTo>
                        <a:lnTo>
                          <a:pt x="53" y="19"/>
                        </a:lnTo>
                        <a:lnTo>
                          <a:pt x="54" y="22"/>
                        </a:lnTo>
                        <a:lnTo>
                          <a:pt x="55" y="25"/>
                        </a:lnTo>
                        <a:lnTo>
                          <a:pt x="56" y="27"/>
                        </a:lnTo>
                        <a:lnTo>
                          <a:pt x="51" y="27"/>
                        </a:lnTo>
                        <a:lnTo>
                          <a:pt x="48" y="27"/>
                        </a:lnTo>
                        <a:lnTo>
                          <a:pt x="44" y="27"/>
                        </a:lnTo>
                        <a:lnTo>
                          <a:pt x="41" y="27"/>
                        </a:lnTo>
                        <a:lnTo>
                          <a:pt x="37" y="26"/>
                        </a:lnTo>
                        <a:lnTo>
                          <a:pt x="34" y="25"/>
                        </a:lnTo>
                        <a:lnTo>
                          <a:pt x="29" y="23"/>
                        </a:lnTo>
                        <a:lnTo>
                          <a:pt x="26" y="22"/>
                        </a:lnTo>
                        <a:lnTo>
                          <a:pt x="23" y="20"/>
                        </a:lnTo>
                        <a:lnTo>
                          <a:pt x="19" y="18"/>
                        </a:lnTo>
                        <a:lnTo>
                          <a:pt x="16" y="14"/>
                        </a:lnTo>
                        <a:lnTo>
                          <a:pt x="13" y="12"/>
                        </a:lnTo>
                        <a:lnTo>
                          <a:pt x="9" y="9"/>
                        </a:lnTo>
                        <a:lnTo>
                          <a:pt x="6" y="7"/>
                        </a:lnTo>
                        <a:lnTo>
                          <a:pt x="3" y="4"/>
                        </a:lnTo>
                        <a:lnTo>
                          <a:pt x="0" y="2"/>
                        </a:lnTo>
                        <a:lnTo>
                          <a:pt x="3" y="1"/>
                        </a:lnTo>
                        <a:lnTo>
                          <a:pt x="6" y="1"/>
                        </a:lnTo>
                        <a:lnTo>
                          <a:pt x="9" y="1"/>
                        </a:lnTo>
                        <a:lnTo>
                          <a:pt x="13" y="1"/>
                        </a:lnTo>
                        <a:lnTo>
                          <a:pt x="16" y="1"/>
                        </a:lnTo>
                        <a:lnTo>
                          <a:pt x="19" y="1"/>
                        </a:lnTo>
                        <a:lnTo>
                          <a:pt x="23" y="1"/>
                        </a:lnTo>
                        <a:lnTo>
                          <a:pt x="26" y="1"/>
                        </a:lnTo>
                        <a:lnTo>
                          <a:pt x="29" y="0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40" y="0"/>
                        </a:lnTo>
                        <a:lnTo>
                          <a:pt x="42" y="0"/>
                        </a:lnTo>
                        <a:lnTo>
                          <a:pt x="44" y="0"/>
                        </a:lnTo>
                        <a:lnTo>
                          <a:pt x="48" y="0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72" name="Freeform 138">
                    <a:extLst>
                      <a:ext uri="{FF2B5EF4-FFF2-40B4-BE49-F238E27FC236}">
                        <a16:creationId xmlns:a16="http://schemas.microsoft.com/office/drawing/2014/main" id="{2AC4F38E-F612-FC43-A9AE-D9224FAEB8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54" y="1538"/>
                    <a:ext cx="326" cy="47"/>
                  </a:xfrm>
                  <a:custGeom>
                    <a:avLst/>
                    <a:gdLst>
                      <a:gd name="T0" fmla="*/ 0 w 976"/>
                      <a:gd name="T1" fmla="*/ 0 h 139"/>
                      <a:gd name="T2" fmla="*/ 0 w 976"/>
                      <a:gd name="T3" fmla="*/ 0 h 139"/>
                      <a:gd name="T4" fmla="*/ 0 w 976"/>
                      <a:gd name="T5" fmla="*/ 0 h 139"/>
                      <a:gd name="T6" fmla="*/ 0 w 976"/>
                      <a:gd name="T7" fmla="*/ 0 h 139"/>
                      <a:gd name="T8" fmla="*/ 0 w 976"/>
                      <a:gd name="T9" fmla="*/ 0 h 139"/>
                      <a:gd name="T10" fmla="*/ 0 w 976"/>
                      <a:gd name="T11" fmla="*/ 0 h 139"/>
                      <a:gd name="T12" fmla="*/ 0 w 976"/>
                      <a:gd name="T13" fmla="*/ 0 h 139"/>
                      <a:gd name="T14" fmla="*/ 0 w 976"/>
                      <a:gd name="T15" fmla="*/ 0 h 139"/>
                      <a:gd name="T16" fmla="*/ 0 w 976"/>
                      <a:gd name="T17" fmla="*/ 0 h 139"/>
                      <a:gd name="T18" fmla="*/ 0 w 976"/>
                      <a:gd name="T19" fmla="*/ 0 h 139"/>
                      <a:gd name="T20" fmla="*/ 0 w 976"/>
                      <a:gd name="T21" fmla="*/ 0 h 139"/>
                      <a:gd name="T22" fmla="*/ 0 w 976"/>
                      <a:gd name="T23" fmla="*/ 0 h 139"/>
                      <a:gd name="T24" fmla="*/ 0 w 976"/>
                      <a:gd name="T25" fmla="*/ 0 h 139"/>
                      <a:gd name="T26" fmla="*/ 0 w 976"/>
                      <a:gd name="T27" fmla="*/ 0 h 139"/>
                      <a:gd name="T28" fmla="*/ 0 w 976"/>
                      <a:gd name="T29" fmla="*/ 0 h 139"/>
                      <a:gd name="T30" fmla="*/ 0 w 976"/>
                      <a:gd name="T31" fmla="*/ 0 h 139"/>
                      <a:gd name="T32" fmla="*/ 0 w 976"/>
                      <a:gd name="T33" fmla="*/ 0 h 139"/>
                      <a:gd name="T34" fmla="*/ 0 w 976"/>
                      <a:gd name="T35" fmla="*/ 0 h 139"/>
                      <a:gd name="T36" fmla="*/ 0 w 976"/>
                      <a:gd name="T37" fmla="*/ 0 h 139"/>
                      <a:gd name="T38" fmla="*/ 0 w 976"/>
                      <a:gd name="T39" fmla="*/ 0 h 139"/>
                      <a:gd name="T40" fmla="*/ 0 w 976"/>
                      <a:gd name="T41" fmla="*/ 0 h 139"/>
                      <a:gd name="T42" fmla="*/ 0 w 976"/>
                      <a:gd name="T43" fmla="*/ 0 h 139"/>
                      <a:gd name="T44" fmla="*/ 0 w 976"/>
                      <a:gd name="T45" fmla="*/ 0 h 139"/>
                      <a:gd name="T46" fmla="*/ 0 w 976"/>
                      <a:gd name="T47" fmla="*/ 0 h 139"/>
                      <a:gd name="T48" fmla="*/ 0 w 976"/>
                      <a:gd name="T49" fmla="*/ 0 h 139"/>
                      <a:gd name="T50" fmla="*/ 0 w 976"/>
                      <a:gd name="T51" fmla="*/ 0 h 139"/>
                      <a:gd name="T52" fmla="*/ 0 w 976"/>
                      <a:gd name="T53" fmla="*/ 0 h 139"/>
                      <a:gd name="T54" fmla="*/ 0 w 976"/>
                      <a:gd name="T55" fmla="*/ 0 h 139"/>
                      <a:gd name="T56" fmla="*/ 0 w 976"/>
                      <a:gd name="T57" fmla="*/ 0 h 139"/>
                      <a:gd name="T58" fmla="*/ 0 w 976"/>
                      <a:gd name="T59" fmla="*/ 0 h 139"/>
                      <a:gd name="T60" fmla="*/ 0 w 976"/>
                      <a:gd name="T61" fmla="*/ 0 h 139"/>
                      <a:gd name="T62" fmla="*/ 0 w 976"/>
                      <a:gd name="T63" fmla="*/ 0 h 139"/>
                      <a:gd name="T64" fmla="*/ 0 w 976"/>
                      <a:gd name="T65" fmla="*/ 0 h 139"/>
                      <a:gd name="T66" fmla="*/ 0 w 976"/>
                      <a:gd name="T67" fmla="*/ 0 h 139"/>
                      <a:gd name="T68" fmla="*/ 0 w 976"/>
                      <a:gd name="T69" fmla="*/ 0 h 139"/>
                      <a:gd name="T70" fmla="*/ 0 w 976"/>
                      <a:gd name="T71" fmla="*/ 0 h 139"/>
                      <a:gd name="T72" fmla="*/ 0 w 976"/>
                      <a:gd name="T73" fmla="*/ 0 h 139"/>
                      <a:gd name="T74" fmla="*/ 0 w 976"/>
                      <a:gd name="T75" fmla="*/ 0 h 139"/>
                      <a:gd name="T76" fmla="*/ 0 w 976"/>
                      <a:gd name="T77" fmla="*/ 0 h 139"/>
                      <a:gd name="T78" fmla="*/ 0 w 976"/>
                      <a:gd name="T79" fmla="*/ 0 h 139"/>
                      <a:gd name="T80" fmla="*/ 0 w 976"/>
                      <a:gd name="T81" fmla="*/ 0 h 139"/>
                      <a:gd name="T82" fmla="*/ 0 w 976"/>
                      <a:gd name="T83" fmla="*/ 0 h 139"/>
                      <a:gd name="T84" fmla="*/ 0 w 976"/>
                      <a:gd name="T85" fmla="*/ 0 h 139"/>
                      <a:gd name="T86" fmla="*/ 0 w 976"/>
                      <a:gd name="T87" fmla="*/ 0 h 139"/>
                      <a:gd name="T88" fmla="*/ 0 w 976"/>
                      <a:gd name="T89" fmla="*/ 0 h 139"/>
                      <a:gd name="T90" fmla="*/ 0 w 976"/>
                      <a:gd name="T91" fmla="*/ 0 h 139"/>
                      <a:gd name="T92" fmla="*/ 0 w 976"/>
                      <a:gd name="T93" fmla="*/ 0 h 139"/>
                      <a:gd name="T94" fmla="*/ 0 w 976"/>
                      <a:gd name="T95" fmla="*/ 0 h 139"/>
                      <a:gd name="T96" fmla="*/ 0 w 976"/>
                      <a:gd name="T97" fmla="*/ 0 h 139"/>
                      <a:gd name="T98" fmla="*/ 0 w 976"/>
                      <a:gd name="T99" fmla="*/ 0 h 139"/>
                      <a:gd name="T100" fmla="*/ 0 w 976"/>
                      <a:gd name="T101" fmla="*/ 0 h 139"/>
                      <a:gd name="T102" fmla="*/ 0 w 976"/>
                      <a:gd name="T103" fmla="*/ 0 h 139"/>
                      <a:gd name="T104" fmla="*/ 0 w 976"/>
                      <a:gd name="T105" fmla="*/ 0 h 139"/>
                      <a:gd name="T106" fmla="*/ 0 w 976"/>
                      <a:gd name="T107" fmla="*/ 0 h 139"/>
                      <a:gd name="T108" fmla="*/ 0 w 976"/>
                      <a:gd name="T109" fmla="*/ 0 h 139"/>
                      <a:gd name="T110" fmla="*/ 0 w 976"/>
                      <a:gd name="T111" fmla="*/ 0 h 139"/>
                      <a:gd name="T112" fmla="*/ 0 w 976"/>
                      <a:gd name="T113" fmla="*/ 0 h 139"/>
                      <a:gd name="T114" fmla="*/ 0 w 976"/>
                      <a:gd name="T115" fmla="*/ 0 h 139"/>
                      <a:gd name="T116" fmla="*/ 0 w 976"/>
                      <a:gd name="T117" fmla="*/ 0 h 139"/>
                      <a:gd name="T118" fmla="*/ 0 w 976"/>
                      <a:gd name="T119" fmla="*/ 0 h 139"/>
                      <a:gd name="T120" fmla="*/ 0 w 976"/>
                      <a:gd name="T121" fmla="*/ 0 h 139"/>
                      <a:gd name="T122" fmla="*/ 0 w 976"/>
                      <a:gd name="T123" fmla="*/ 0 h 139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976"/>
                      <a:gd name="T187" fmla="*/ 0 h 139"/>
                      <a:gd name="T188" fmla="*/ 976 w 976"/>
                      <a:gd name="T189" fmla="*/ 139 h 139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976" h="139">
                        <a:moveTo>
                          <a:pt x="811" y="11"/>
                        </a:moveTo>
                        <a:lnTo>
                          <a:pt x="812" y="11"/>
                        </a:lnTo>
                        <a:lnTo>
                          <a:pt x="816" y="11"/>
                        </a:lnTo>
                        <a:lnTo>
                          <a:pt x="818" y="11"/>
                        </a:lnTo>
                        <a:lnTo>
                          <a:pt x="822" y="12"/>
                        </a:lnTo>
                        <a:lnTo>
                          <a:pt x="824" y="12"/>
                        </a:lnTo>
                        <a:lnTo>
                          <a:pt x="829" y="12"/>
                        </a:lnTo>
                        <a:lnTo>
                          <a:pt x="827" y="13"/>
                        </a:lnTo>
                        <a:lnTo>
                          <a:pt x="824" y="14"/>
                        </a:lnTo>
                        <a:lnTo>
                          <a:pt x="821" y="16"/>
                        </a:lnTo>
                        <a:lnTo>
                          <a:pt x="818" y="18"/>
                        </a:lnTo>
                        <a:lnTo>
                          <a:pt x="816" y="18"/>
                        </a:lnTo>
                        <a:lnTo>
                          <a:pt x="812" y="20"/>
                        </a:lnTo>
                        <a:lnTo>
                          <a:pt x="810" y="21"/>
                        </a:lnTo>
                        <a:lnTo>
                          <a:pt x="808" y="23"/>
                        </a:lnTo>
                        <a:lnTo>
                          <a:pt x="804" y="24"/>
                        </a:lnTo>
                        <a:lnTo>
                          <a:pt x="802" y="25"/>
                        </a:lnTo>
                        <a:lnTo>
                          <a:pt x="798" y="26"/>
                        </a:lnTo>
                        <a:lnTo>
                          <a:pt x="795" y="27"/>
                        </a:lnTo>
                        <a:lnTo>
                          <a:pt x="792" y="29"/>
                        </a:lnTo>
                        <a:lnTo>
                          <a:pt x="790" y="30"/>
                        </a:lnTo>
                        <a:lnTo>
                          <a:pt x="785" y="31"/>
                        </a:lnTo>
                        <a:lnTo>
                          <a:pt x="783" y="32"/>
                        </a:lnTo>
                        <a:lnTo>
                          <a:pt x="779" y="33"/>
                        </a:lnTo>
                        <a:lnTo>
                          <a:pt x="777" y="33"/>
                        </a:lnTo>
                        <a:lnTo>
                          <a:pt x="772" y="35"/>
                        </a:lnTo>
                        <a:lnTo>
                          <a:pt x="770" y="36"/>
                        </a:lnTo>
                        <a:lnTo>
                          <a:pt x="766" y="36"/>
                        </a:lnTo>
                        <a:lnTo>
                          <a:pt x="764" y="36"/>
                        </a:lnTo>
                        <a:lnTo>
                          <a:pt x="761" y="36"/>
                        </a:lnTo>
                        <a:lnTo>
                          <a:pt x="758" y="36"/>
                        </a:lnTo>
                        <a:lnTo>
                          <a:pt x="755" y="35"/>
                        </a:lnTo>
                        <a:lnTo>
                          <a:pt x="752" y="33"/>
                        </a:lnTo>
                        <a:lnTo>
                          <a:pt x="750" y="32"/>
                        </a:lnTo>
                        <a:lnTo>
                          <a:pt x="748" y="31"/>
                        </a:lnTo>
                        <a:lnTo>
                          <a:pt x="746" y="29"/>
                        </a:lnTo>
                        <a:lnTo>
                          <a:pt x="744" y="26"/>
                        </a:lnTo>
                        <a:lnTo>
                          <a:pt x="741" y="24"/>
                        </a:lnTo>
                        <a:lnTo>
                          <a:pt x="740" y="21"/>
                        </a:lnTo>
                        <a:lnTo>
                          <a:pt x="735" y="24"/>
                        </a:lnTo>
                        <a:lnTo>
                          <a:pt x="732" y="25"/>
                        </a:lnTo>
                        <a:lnTo>
                          <a:pt x="727" y="27"/>
                        </a:lnTo>
                        <a:lnTo>
                          <a:pt x="723" y="30"/>
                        </a:lnTo>
                        <a:lnTo>
                          <a:pt x="721" y="32"/>
                        </a:lnTo>
                        <a:lnTo>
                          <a:pt x="719" y="33"/>
                        </a:lnTo>
                        <a:lnTo>
                          <a:pt x="716" y="36"/>
                        </a:lnTo>
                        <a:lnTo>
                          <a:pt x="715" y="38"/>
                        </a:lnTo>
                        <a:lnTo>
                          <a:pt x="712" y="40"/>
                        </a:lnTo>
                        <a:lnTo>
                          <a:pt x="710" y="43"/>
                        </a:lnTo>
                        <a:lnTo>
                          <a:pt x="708" y="45"/>
                        </a:lnTo>
                        <a:lnTo>
                          <a:pt x="707" y="46"/>
                        </a:lnTo>
                        <a:lnTo>
                          <a:pt x="704" y="46"/>
                        </a:lnTo>
                        <a:lnTo>
                          <a:pt x="702" y="46"/>
                        </a:lnTo>
                        <a:lnTo>
                          <a:pt x="698" y="44"/>
                        </a:lnTo>
                        <a:lnTo>
                          <a:pt x="695" y="42"/>
                        </a:lnTo>
                        <a:lnTo>
                          <a:pt x="691" y="39"/>
                        </a:lnTo>
                        <a:lnTo>
                          <a:pt x="688" y="38"/>
                        </a:lnTo>
                        <a:lnTo>
                          <a:pt x="684" y="36"/>
                        </a:lnTo>
                        <a:lnTo>
                          <a:pt x="681" y="32"/>
                        </a:lnTo>
                        <a:lnTo>
                          <a:pt x="678" y="31"/>
                        </a:lnTo>
                        <a:lnTo>
                          <a:pt x="676" y="30"/>
                        </a:lnTo>
                        <a:lnTo>
                          <a:pt x="672" y="27"/>
                        </a:lnTo>
                        <a:lnTo>
                          <a:pt x="670" y="26"/>
                        </a:lnTo>
                        <a:lnTo>
                          <a:pt x="666" y="24"/>
                        </a:lnTo>
                        <a:lnTo>
                          <a:pt x="664" y="23"/>
                        </a:lnTo>
                        <a:lnTo>
                          <a:pt x="661" y="20"/>
                        </a:lnTo>
                        <a:lnTo>
                          <a:pt x="658" y="18"/>
                        </a:lnTo>
                        <a:lnTo>
                          <a:pt x="656" y="23"/>
                        </a:lnTo>
                        <a:lnTo>
                          <a:pt x="653" y="29"/>
                        </a:lnTo>
                        <a:lnTo>
                          <a:pt x="652" y="32"/>
                        </a:lnTo>
                        <a:lnTo>
                          <a:pt x="650" y="38"/>
                        </a:lnTo>
                        <a:lnTo>
                          <a:pt x="650" y="42"/>
                        </a:lnTo>
                        <a:lnTo>
                          <a:pt x="649" y="45"/>
                        </a:lnTo>
                        <a:lnTo>
                          <a:pt x="647" y="49"/>
                        </a:lnTo>
                        <a:lnTo>
                          <a:pt x="647" y="52"/>
                        </a:lnTo>
                        <a:lnTo>
                          <a:pt x="647" y="55"/>
                        </a:lnTo>
                        <a:lnTo>
                          <a:pt x="647" y="58"/>
                        </a:lnTo>
                        <a:lnTo>
                          <a:pt x="647" y="61"/>
                        </a:lnTo>
                        <a:lnTo>
                          <a:pt x="650" y="63"/>
                        </a:lnTo>
                        <a:lnTo>
                          <a:pt x="650" y="67"/>
                        </a:lnTo>
                        <a:lnTo>
                          <a:pt x="653" y="70"/>
                        </a:lnTo>
                        <a:lnTo>
                          <a:pt x="657" y="71"/>
                        </a:lnTo>
                        <a:lnTo>
                          <a:pt x="661" y="74"/>
                        </a:lnTo>
                        <a:lnTo>
                          <a:pt x="664" y="74"/>
                        </a:lnTo>
                        <a:lnTo>
                          <a:pt x="669" y="74"/>
                        </a:lnTo>
                        <a:lnTo>
                          <a:pt x="671" y="74"/>
                        </a:lnTo>
                        <a:lnTo>
                          <a:pt x="674" y="74"/>
                        </a:lnTo>
                        <a:lnTo>
                          <a:pt x="677" y="74"/>
                        </a:lnTo>
                        <a:lnTo>
                          <a:pt x="681" y="74"/>
                        </a:lnTo>
                        <a:lnTo>
                          <a:pt x="683" y="73"/>
                        </a:lnTo>
                        <a:lnTo>
                          <a:pt x="685" y="73"/>
                        </a:lnTo>
                        <a:lnTo>
                          <a:pt x="688" y="71"/>
                        </a:lnTo>
                        <a:lnTo>
                          <a:pt x="691" y="71"/>
                        </a:lnTo>
                        <a:lnTo>
                          <a:pt x="695" y="70"/>
                        </a:lnTo>
                        <a:lnTo>
                          <a:pt x="697" y="69"/>
                        </a:lnTo>
                        <a:lnTo>
                          <a:pt x="701" y="68"/>
                        </a:lnTo>
                        <a:lnTo>
                          <a:pt x="704" y="67"/>
                        </a:lnTo>
                        <a:lnTo>
                          <a:pt x="707" y="65"/>
                        </a:lnTo>
                        <a:lnTo>
                          <a:pt x="710" y="65"/>
                        </a:lnTo>
                        <a:lnTo>
                          <a:pt x="714" y="64"/>
                        </a:lnTo>
                        <a:lnTo>
                          <a:pt x="717" y="63"/>
                        </a:lnTo>
                        <a:lnTo>
                          <a:pt x="720" y="62"/>
                        </a:lnTo>
                        <a:lnTo>
                          <a:pt x="723" y="61"/>
                        </a:lnTo>
                        <a:lnTo>
                          <a:pt x="726" y="59"/>
                        </a:lnTo>
                        <a:lnTo>
                          <a:pt x="729" y="58"/>
                        </a:lnTo>
                        <a:lnTo>
                          <a:pt x="733" y="58"/>
                        </a:lnTo>
                        <a:lnTo>
                          <a:pt x="736" y="57"/>
                        </a:lnTo>
                        <a:lnTo>
                          <a:pt x="739" y="56"/>
                        </a:lnTo>
                        <a:lnTo>
                          <a:pt x="741" y="56"/>
                        </a:lnTo>
                        <a:lnTo>
                          <a:pt x="744" y="55"/>
                        </a:lnTo>
                        <a:lnTo>
                          <a:pt x="747" y="55"/>
                        </a:lnTo>
                        <a:lnTo>
                          <a:pt x="751" y="54"/>
                        </a:lnTo>
                        <a:lnTo>
                          <a:pt x="753" y="54"/>
                        </a:lnTo>
                        <a:lnTo>
                          <a:pt x="758" y="52"/>
                        </a:lnTo>
                        <a:lnTo>
                          <a:pt x="763" y="54"/>
                        </a:lnTo>
                        <a:lnTo>
                          <a:pt x="766" y="54"/>
                        </a:lnTo>
                        <a:lnTo>
                          <a:pt x="770" y="55"/>
                        </a:lnTo>
                        <a:lnTo>
                          <a:pt x="772" y="56"/>
                        </a:lnTo>
                        <a:lnTo>
                          <a:pt x="774" y="59"/>
                        </a:lnTo>
                        <a:lnTo>
                          <a:pt x="774" y="63"/>
                        </a:lnTo>
                        <a:lnTo>
                          <a:pt x="777" y="65"/>
                        </a:lnTo>
                        <a:lnTo>
                          <a:pt x="777" y="68"/>
                        </a:lnTo>
                        <a:lnTo>
                          <a:pt x="779" y="71"/>
                        </a:lnTo>
                        <a:lnTo>
                          <a:pt x="780" y="74"/>
                        </a:lnTo>
                        <a:lnTo>
                          <a:pt x="782" y="77"/>
                        </a:lnTo>
                        <a:lnTo>
                          <a:pt x="784" y="80"/>
                        </a:lnTo>
                        <a:lnTo>
                          <a:pt x="786" y="82"/>
                        </a:lnTo>
                        <a:lnTo>
                          <a:pt x="790" y="83"/>
                        </a:lnTo>
                        <a:lnTo>
                          <a:pt x="792" y="86"/>
                        </a:lnTo>
                        <a:lnTo>
                          <a:pt x="795" y="87"/>
                        </a:lnTo>
                        <a:lnTo>
                          <a:pt x="798" y="88"/>
                        </a:lnTo>
                        <a:lnTo>
                          <a:pt x="801" y="88"/>
                        </a:lnTo>
                        <a:lnTo>
                          <a:pt x="804" y="90"/>
                        </a:lnTo>
                        <a:lnTo>
                          <a:pt x="808" y="90"/>
                        </a:lnTo>
                        <a:lnTo>
                          <a:pt x="812" y="92"/>
                        </a:lnTo>
                        <a:lnTo>
                          <a:pt x="816" y="92"/>
                        </a:lnTo>
                        <a:lnTo>
                          <a:pt x="820" y="92"/>
                        </a:lnTo>
                        <a:lnTo>
                          <a:pt x="823" y="90"/>
                        </a:lnTo>
                        <a:lnTo>
                          <a:pt x="828" y="89"/>
                        </a:lnTo>
                        <a:lnTo>
                          <a:pt x="831" y="88"/>
                        </a:lnTo>
                        <a:lnTo>
                          <a:pt x="836" y="86"/>
                        </a:lnTo>
                        <a:lnTo>
                          <a:pt x="840" y="83"/>
                        </a:lnTo>
                        <a:lnTo>
                          <a:pt x="846" y="82"/>
                        </a:lnTo>
                        <a:lnTo>
                          <a:pt x="849" y="78"/>
                        </a:lnTo>
                        <a:lnTo>
                          <a:pt x="853" y="76"/>
                        </a:lnTo>
                        <a:lnTo>
                          <a:pt x="857" y="71"/>
                        </a:lnTo>
                        <a:lnTo>
                          <a:pt x="862" y="68"/>
                        </a:lnTo>
                        <a:lnTo>
                          <a:pt x="867" y="63"/>
                        </a:lnTo>
                        <a:lnTo>
                          <a:pt x="871" y="58"/>
                        </a:lnTo>
                        <a:lnTo>
                          <a:pt x="873" y="56"/>
                        </a:lnTo>
                        <a:lnTo>
                          <a:pt x="875" y="54"/>
                        </a:lnTo>
                        <a:lnTo>
                          <a:pt x="878" y="50"/>
                        </a:lnTo>
                        <a:lnTo>
                          <a:pt x="880" y="48"/>
                        </a:lnTo>
                        <a:lnTo>
                          <a:pt x="878" y="45"/>
                        </a:lnTo>
                        <a:lnTo>
                          <a:pt x="875" y="44"/>
                        </a:lnTo>
                        <a:lnTo>
                          <a:pt x="873" y="43"/>
                        </a:lnTo>
                        <a:lnTo>
                          <a:pt x="868" y="43"/>
                        </a:lnTo>
                        <a:lnTo>
                          <a:pt x="865" y="43"/>
                        </a:lnTo>
                        <a:lnTo>
                          <a:pt x="860" y="43"/>
                        </a:lnTo>
                        <a:lnTo>
                          <a:pt x="855" y="43"/>
                        </a:lnTo>
                        <a:lnTo>
                          <a:pt x="850" y="43"/>
                        </a:lnTo>
                        <a:lnTo>
                          <a:pt x="847" y="43"/>
                        </a:lnTo>
                        <a:lnTo>
                          <a:pt x="844" y="43"/>
                        </a:lnTo>
                        <a:lnTo>
                          <a:pt x="842" y="43"/>
                        </a:lnTo>
                        <a:lnTo>
                          <a:pt x="840" y="44"/>
                        </a:lnTo>
                        <a:lnTo>
                          <a:pt x="835" y="44"/>
                        </a:lnTo>
                        <a:lnTo>
                          <a:pt x="830" y="44"/>
                        </a:lnTo>
                        <a:lnTo>
                          <a:pt x="825" y="43"/>
                        </a:lnTo>
                        <a:lnTo>
                          <a:pt x="823" y="43"/>
                        </a:lnTo>
                        <a:lnTo>
                          <a:pt x="820" y="40"/>
                        </a:lnTo>
                        <a:lnTo>
                          <a:pt x="820" y="39"/>
                        </a:lnTo>
                        <a:lnTo>
                          <a:pt x="821" y="37"/>
                        </a:lnTo>
                        <a:lnTo>
                          <a:pt x="822" y="33"/>
                        </a:lnTo>
                        <a:lnTo>
                          <a:pt x="824" y="31"/>
                        </a:lnTo>
                        <a:lnTo>
                          <a:pt x="827" y="30"/>
                        </a:lnTo>
                        <a:lnTo>
                          <a:pt x="829" y="25"/>
                        </a:lnTo>
                        <a:lnTo>
                          <a:pt x="833" y="23"/>
                        </a:lnTo>
                        <a:lnTo>
                          <a:pt x="834" y="19"/>
                        </a:lnTo>
                        <a:lnTo>
                          <a:pt x="836" y="17"/>
                        </a:lnTo>
                        <a:lnTo>
                          <a:pt x="837" y="14"/>
                        </a:lnTo>
                        <a:lnTo>
                          <a:pt x="839" y="12"/>
                        </a:lnTo>
                        <a:lnTo>
                          <a:pt x="842" y="12"/>
                        </a:lnTo>
                        <a:lnTo>
                          <a:pt x="847" y="12"/>
                        </a:lnTo>
                        <a:lnTo>
                          <a:pt x="852" y="12"/>
                        </a:lnTo>
                        <a:lnTo>
                          <a:pt x="857" y="13"/>
                        </a:lnTo>
                        <a:lnTo>
                          <a:pt x="860" y="13"/>
                        </a:lnTo>
                        <a:lnTo>
                          <a:pt x="862" y="13"/>
                        </a:lnTo>
                        <a:lnTo>
                          <a:pt x="865" y="13"/>
                        </a:lnTo>
                        <a:lnTo>
                          <a:pt x="868" y="13"/>
                        </a:lnTo>
                        <a:lnTo>
                          <a:pt x="871" y="13"/>
                        </a:lnTo>
                        <a:lnTo>
                          <a:pt x="873" y="14"/>
                        </a:lnTo>
                        <a:lnTo>
                          <a:pt x="875" y="14"/>
                        </a:lnTo>
                        <a:lnTo>
                          <a:pt x="879" y="16"/>
                        </a:lnTo>
                        <a:lnTo>
                          <a:pt x="881" y="16"/>
                        </a:lnTo>
                        <a:lnTo>
                          <a:pt x="885" y="16"/>
                        </a:lnTo>
                        <a:lnTo>
                          <a:pt x="888" y="16"/>
                        </a:lnTo>
                        <a:lnTo>
                          <a:pt x="891" y="16"/>
                        </a:lnTo>
                        <a:lnTo>
                          <a:pt x="893" y="16"/>
                        </a:lnTo>
                        <a:lnTo>
                          <a:pt x="895" y="16"/>
                        </a:lnTo>
                        <a:lnTo>
                          <a:pt x="899" y="16"/>
                        </a:lnTo>
                        <a:lnTo>
                          <a:pt x="901" y="16"/>
                        </a:lnTo>
                        <a:lnTo>
                          <a:pt x="904" y="16"/>
                        </a:lnTo>
                        <a:lnTo>
                          <a:pt x="907" y="16"/>
                        </a:lnTo>
                        <a:lnTo>
                          <a:pt x="910" y="16"/>
                        </a:lnTo>
                        <a:lnTo>
                          <a:pt x="913" y="16"/>
                        </a:lnTo>
                        <a:lnTo>
                          <a:pt x="916" y="16"/>
                        </a:lnTo>
                        <a:lnTo>
                          <a:pt x="918" y="17"/>
                        </a:lnTo>
                        <a:lnTo>
                          <a:pt x="922" y="17"/>
                        </a:lnTo>
                        <a:lnTo>
                          <a:pt x="924" y="18"/>
                        </a:lnTo>
                        <a:lnTo>
                          <a:pt x="929" y="18"/>
                        </a:lnTo>
                        <a:lnTo>
                          <a:pt x="935" y="18"/>
                        </a:lnTo>
                        <a:lnTo>
                          <a:pt x="939" y="18"/>
                        </a:lnTo>
                        <a:lnTo>
                          <a:pt x="944" y="18"/>
                        </a:lnTo>
                        <a:lnTo>
                          <a:pt x="949" y="18"/>
                        </a:lnTo>
                        <a:lnTo>
                          <a:pt x="954" y="18"/>
                        </a:lnTo>
                        <a:lnTo>
                          <a:pt x="956" y="18"/>
                        </a:lnTo>
                        <a:lnTo>
                          <a:pt x="961" y="19"/>
                        </a:lnTo>
                        <a:lnTo>
                          <a:pt x="964" y="19"/>
                        </a:lnTo>
                        <a:lnTo>
                          <a:pt x="967" y="19"/>
                        </a:lnTo>
                        <a:lnTo>
                          <a:pt x="969" y="19"/>
                        </a:lnTo>
                        <a:lnTo>
                          <a:pt x="971" y="20"/>
                        </a:lnTo>
                        <a:lnTo>
                          <a:pt x="974" y="20"/>
                        </a:lnTo>
                        <a:lnTo>
                          <a:pt x="976" y="20"/>
                        </a:lnTo>
                        <a:lnTo>
                          <a:pt x="973" y="106"/>
                        </a:lnTo>
                        <a:lnTo>
                          <a:pt x="806" y="97"/>
                        </a:lnTo>
                        <a:lnTo>
                          <a:pt x="793" y="96"/>
                        </a:lnTo>
                        <a:lnTo>
                          <a:pt x="782" y="96"/>
                        </a:lnTo>
                        <a:lnTo>
                          <a:pt x="770" y="95"/>
                        </a:lnTo>
                        <a:lnTo>
                          <a:pt x="757" y="95"/>
                        </a:lnTo>
                        <a:lnTo>
                          <a:pt x="744" y="94"/>
                        </a:lnTo>
                        <a:lnTo>
                          <a:pt x="732" y="94"/>
                        </a:lnTo>
                        <a:lnTo>
                          <a:pt x="719" y="93"/>
                        </a:lnTo>
                        <a:lnTo>
                          <a:pt x="706" y="92"/>
                        </a:lnTo>
                        <a:lnTo>
                          <a:pt x="694" y="92"/>
                        </a:lnTo>
                        <a:lnTo>
                          <a:pt x="681" y="90"/>
                        </a:lnTo>
                        <a:lnTo>
                          <a:pt x="668" y="89"/>
                        </a:lnTo>
                        <a:lnTo>
                          <a:pt x="656" y="88"/>
                        </a:lnTo>
                        <a:lnTo>
                          <a:pt x="643" y="88"/>
                        </a:lnTo>
                        <a:lnTo>
                          <a:pt x="630" y="88"/>
                        </a:lnTo>
                        <a:lnTo>
                          <a:pt x="618" y="87"/>
                        </a:lnTo>
                        <a:lnTo>
                          <a:pt x="606" y="87"/>
                        </a:lnTo>
                        <a:lnTo>
                          <a:pt x="593" y="86"/>
                        </a:lnTo>
                        <a:lnTo>
                          <a:pt x="580" y="86"/>
                        </a:lnTo>
                        <a:lnTo>
                          <a:pt x="568" y="86"/>
                        </a:lnTo>
                        <a:lnTo>
                          <a:pt x="555" y="86"/>
                        </a:lnTo>
                        <a:lnTo>
                          <a:pt x="543" y="84"/>
                        </a:lnTo>
                        <a:lnTo>
                          <a:pt x="530" y="84"/>
                        </a:lnTo>
                        <a:lnTo>
                          <a:pt x="518" y="84"/>
                        </a:lnTo>
                        <a:lnTo>
                          <a:pt x="505" y="84"/>
                        </a:lnTo>
                        <a:lnTo>
                          <a:pt x="492" y="84"/>
                        </a:lnTo>
                        <a:lnTo>
                          <a:pt x="480" y="84"/>
                        </a:lnTo>
                        <a:lnTo>
                          <a:pt x="468" y="84"/>
                        </a:lnTo>
                        <a:lnTo>
                          <a:pt x="455" y="84"/>
                        </a:lnTo>
                        <a:lnTo>
                          <a:pt x="442" y="84"/>
                        </a:lnTo>
                        <a:lnTo>
                          <a:pt x="430" y="84"/>
                        </a:lnTo>
                        <a:lnTo>
                          <a:pt x="418" y="86"/>
                        </a:lnTo>
                        <a:lnTo>
                          <a:pt x="407" y="86"/>
                        </a:lnTo>
                        <a:lnTo>
                          <a:pt x="394" y="86"/>
                        </a:lnTo>
                        <a:lnTo>
                          <a:pt x="382" y="86"/>
                        </a:lnTo>
                        <a:lnTo>
                          <a:pt x="369" y="86"/>
                        </a:lnTo>
                        <a:lnTo>
                          <a:pt x="357" y="87"/>
                        </a:lnTo>
                        <a:lnTo>
                          <a:pt x="344" y="87"/>
                        </a:lnTo>
                        <a:lnTo>
                          <a:pt x="332" y="88"/>
                        </a:lnTo>
                        <a:lnTo>
                          <a:pt x="320" y="88"/>
                        </a:lnTo>
                        <a:lnTo>
                          <a:pt x="308" y="90"/>
                        </a:lnTo>
                        <a:lnTo>
                          <a:pt x="295" y="90"/>
                        </a:lnTo>
                        <a:lnTo>
                          <a:pt x="283" y="92"/>
                        </a:lnTo>
                        <a:lnTo>
                          <a:pt x="270" y="93"/>
                        </a:lnTo>
                        <a:lnTo>
                          <a:pt x="258" y="94"/>
                        </a:lnTo>
                        <a:lnTo>
                          <a:pt x="245" y="95"/>
                        </a:lnTo>
                        <a:lnTo>
                          <a:pt x="235" y="96"/>
                        </a:lnTo>
                        <a:lnTo>
                          <a:pt x="223" y="99"/>
                        </a:lnTo>
                        <a:lnTo>
                          <a:pt x="210" y="100"/>
                        </a:lnTo>
                        <a:lnTo>
                          <a:pt x="198" y="101"/>
                        </a:lnTo>
                        <a:lnTo>
                          <a:pt x="186" y="103"/>
                        </a:lnTo>
                        <a:lnTo>
                          <a:pt x="174" y="105"/>
                        </a:lnTo>
                        <a:lnTo>
                          <a:pt x="162" y="106"/>
                        </a:lnTo>
                        <a:lnTo>
                          <a:pt x="150" y="108"/>
                        </a:lnTo>
                        <a:lnTo>
                          <a:pt x="138" y="111"/>
                        </a:lnTo>
                        <a:lnTo>
                          <a:pt x="127" y="113"/>
                        </a:lnTo>
                        <a:lnTo>
                          <a:pt x="116" y="115"/>
                        </a:lnTo>
                        <a:lnTo>
                          <a:pt x="103" y="118"/>
                        </a:lnTo>
                        <a:lnTo>
                          <a:pt x="92" y="120"/>
                        </a:lnTo>
                        <a:lnTo>
                          <a:pt x="80" y="124"/>
                        </a:lnTo>
                        <a:lnTo>
                          <a:pt x="70" y="126"/>
                        </a:lnTo>
                        <a:lnTo>
                          <a:pt x="58" y="130"/>
                        </a:lnTo>
                        <a:lnTo>
                          <a:pt x="46" y="132"/>
                        </a:lnTo>
                        <a:lnTo>
                          <a:pt x="35" y="134"/>
                        </a:lnTo>
                        <a:lnTo>
                          <a:pt x="23" y="139"/>
                        </a:lnTo>
                        <a:lnTo>
                          <a:pt x="0" y="56"/>
                        </a:lnTo>
                        <a:lnTo>
                          <a:pt x="4" y="54"/>
                        </a:lnTo>
                        <a:lnTo>
                          <a:pt x="10" y="52"/>
                        </a:lnTo>
                        <a:lnTo>
                          <a:pt x="13" y="51"/>
                        </a:lnTo>
                        <a:lnTo>
                          <a:pt x="15" y="50"/>
                        </a:lnTo>
                        <a:lnTo>
                          <a:pt x="17" y="50"/>
                        </a:lnTo>
                        <a:lnTo>
                          <a:pt x="21" y="49"/>
                        </a:lnTo>
                        <a:lnTo>
                          <a:pt x="26" y="48"/>
                        </a:lnTo>
                        <a:lnTo>
                          <a:pt x="30" y="46"/>
                        </a:lnTo>
                        <a:lnTo>
                          <a:pt x="33" y="45"/>
                        </a:lnTo>
                        <a:lnTo>
                          <a:pt x="36" y="45"/>
                        </a:lnTo>
                        <a:lnTo>
                          <a:pt x="39" y="44"/>
                        </a:lnTo>
                        <a:lnTo>
                          <a:pt x="42" y="44"/>
                        </a:lnTo>
                        <a:lnTo>
                          <a:pt x="45" y="43"/>
                        </a:lnTo>
                        <a:lnTo>
                          <a:pt x="47" y="43"/>
                        </a:lnTo>
                        <a:lnTo>
                          <a:pt x="49" y="42"/>
                        </a:lnTo>
                        <a:lnTo>
                          <a:pt x="53" y="40"/>
                        </a:lnTo>
                        <a:lnTo>
                          <a:pt x="55" y="40"/>
                        </a:lnTo>
                        <a:lnTo>
                          <a:pt x="58" y="39"/>
                        </a:lnTo>
                        <a:lnTo>
                          <a:pt x="60" y="38"/>
                        </a:lnTo>
                        <a:lnTo>
                          <a:pt x="64" y="38"/>
                        </a:lnTo>
                        <a:lnTo>
                          <a:pt x="66" y="37"/>
                        </a:lnTo>
                        <a:lnTo>
                          <a:pt x="68" y="37"/>
                        </a:lnTo>
                        <a:lnTo>
                          <a:pt x="71" y="36"/>
                        </a:lnTo>
                        <a:lnTo>
                          <a:pt x="74" y="36"/>
                        </a:lnTo>
                        <a:lnTo>
                          <a:pt x="77" y="35"/>
                        </a:lnTo>
                        <a:lnTo>
                          <a:pt x="80" y="35"/>
                        </a:lnTo>
                        <a:lnTo>
                          <a:pt x="83" y="33"/>
                        </a:lnTo>
                        <a:lnTo>
                          <a:pt x="86" y="33"/>
                        </a:lnTo>
                        <a:lnTo>
                          <a:pt x="89" y="32"/>
                        </a:lnTo>
                        <a:lnTo>
                          <a:pt x="91" y="32"/>
                        </a:lnTo>
                        <a:lnTo>
                          <a:pt x="93" y="31"/>
                        </a:lnTo>
                        <a:lnTo>
                          <a:pt x="96" y="31"/>
                        </a:lnTo>
                        <a:lnTo>
                          <a:pt x="98" y="30"/>
                        </a:lnTo>
                        <a:lnTo>
                          <a:pt x="100" y="30"/>
                        </a:lnTo>
                        <a:lnTo>
                          <a:pt x="104" y="29"/>
                        </a:lnTo>
                        <a:lnTo>
                          <a:pt x="108" y="29"/>
                        </a:lnTo>
                        <a:lnTo>
                          <a:pt x="110" y="27"/>
                        </a:lnTo>
                        <a:lnTo>
                          <a:pt x="112" y="27"/>
                        </a:lnTo>
                        <a:lnTo>
                          <a:pt x="115" y="27"/>
                        </a:lnTo>
                        <a:lnTo>
                          <a:pt x="118" y="26"/>
                        </a:lnTo>
                        <a:lnTo>
                          <a:pt x="121" y="26"/>
                        </a:lnTo>
                        <a:lnTo>
                          <a:pt x="123" y="25"/>
                        </a:lnTo>
                        <a:lnTo>
                          <a:pt x="127" y="25"/>
                        </a:lnTo>
                        <a:lnTo>
                          <a:pt x="129" y="25"/>
                        </a:lnTo>
                        <a:lnTo>
                          <a:pt x="131" y="24"/>
                        </a:lnTo>
                        <a:lnTo>
                          <a:pt x="134" y="24"/>
                        </a:lnTo>
                        <a:lnTo>
                          <a:pt x="136" y="23"/>
                        </a:lnTo>
                        <a:lnTo>
                          <a:pt x="140" y="23"/>
                        </a:lnTo>
                        <a:lnTo>
                          <a:pt x="142" y="21"/>
                        </a:lnTo>
                        <a:lnTo>
                          <a:pt x="144" y="21"/>
                        </a:lnTo>
                        <a:lnTo>
                          <a:pt x="148" y="20"/>
                        </a:lnTo>
                        <a:lnTo>
                          <a:pt x="150" y="20"/>
                        </a:lnTo>
                        <a:lnTo>
                          <a:pt x="153" y="20"/>
                        </a:lnTo>
                        <a:lnTo>
                          <a:pt x="156" y="20"/>
                        </a:lnTo>
                        <a:lnTo>
                          <a:pt x="159" y="20"/>
                        </a:lnTo>
                        <a:lnTo>
                          <a:pt x="162" y="20"/>
                        </a:lnTo>
                        <a:lnTo>
                          <a:pt x="165" y="19"/>
                        </a:lnTo>
                        <a:lnTo>
                          <a:pt x="167" y="18"/>
                        </a:lnTo>
                        <a:lnTo>
                          <a:pt x="170" y="18"/>
                        </a:lnTo>
                        <a:lnTo>
                          <a:pt x="173" y="18"/>
                        </a:lnTo>
                        <a:lnTo>
                          <a:pt x="173" y="20"/>
                        </a:lnTo>
                        <a:lnTo>
                          <a:pt x="174" y="24"/>
                        </a:lnTo>
                        <a:lnTo>
                          <a:pt x="175" y="26"/>
                        </a:lnTo>
                        <a:lnTo>
                          <a:pt x="176" y="30"/>
                        </a:lnTo>
                        <a:lnTo>
                          <a:pt x="176" y="32"/>
                        </a:lnTo>
                        <a:lnTo>
                          <a:pt x="178" y="36"/>
                        </a:lnTo>
                        <a:lnTo>
                          <a:pt x="179" y="38"/>
                        </a:lnTo>
                        <a:lnTo>
                          <a:pt x="179" y="43"/>
                        </a:lnTo>
                        <a:lnTo>
                          <a:pt x="184" y="43"/>
                        </a:lnTo>
                        <a:lnTo>
                          <a:pt x="187" y="43"/>
                        </a:lnTo>
                        <a:lnTo>
                          <a:pt x="192" y="43"/>
                        </a:lnTo>
                        <a:lnTo>
                          <a:pt x="197" y="43"/>
                        </a:lnTo>
                        <a:lnTo>
                          <a:pt x="200" y="43"/>
                        </a:lnTo>
                        <a:lnTo>
                          <a:pt x="205" y="43"/>
                        </a:lnTo>
                        <a:lnTo>
                          <a:pt x="210" y="43"/>
                        </a:lnTo>
                        <a:lnTo>
                          <a:pt x="214" y="43"/>
                        </a:lnTo>
                        <a:lnTo>
                          <a:pt x="214" y="39"/>
                        </a:lnTo>
                        <a:lnTo>
                          <a:pt x="217" y="36"/>
                        </a:lnTo>
                        <a:lnTo>
                          <a:pt x="219" y="33"/>
                        </a:lnTo>
                        <a:lnTo>
                          <a:pt x="220" y="32"/>
                        </a:lnTo>
                        <a:lnTo>
                          <a:pt x="224" y="27"/>
                        </a:lnTo>
                        <a:lnTo>
                          <a:pt x="227" y="25"/>
                        </a:lnTo>
                        <a:lnTo>
                          <a:pt x="230" y="24"/>
                        </a:lnTo>
                        <a:lnTo>
                          <a:pt x="233" y="23"/>
                        </a:lnTo>
                        <a:lnTo>
                          <a:pt x="237" y="23"/>
                        </a:lnTo>
                        <a:lnTo>
                          <a:pt x="241" y="23"/>
                        </a:lnTo>
                        <a:lnTo>
                          <a:pt x="243" y="23"/>
                        </a:lnTo>
                        <a:lnTo>
                          <a:pt x="245" y="25"/>
                        </a:lnTo>
                        <a:lnTo>
                          <a:pt x="248" y="26"/>
                        </a:lnTo>
                        <a:lnTo>
                          <a:pt x="250" y="30"/>
                        </a:lnTo>
                        <a:lnTo>
                          <a:pt x="252" y="32"/>
                        </a:lnTo>
                        <a:lnTo>
                          <a:pt x="256" y="36"/>
                        </a:lnTo>
                        <a:lnTo>
                          <a:pt x="258" y="38"/>
                        </a:lnTo>
                        <a:lnTo>
                          <a:pt x="262" y="43"/>
                        </a:lnTo>
                        <a:lnTo>
                          <a:pt x="264" y="46"/>
                        </a:lnTo>
                        <a:lnTo>
                          <a:pt x="267" y="50"/>
                        </a:lnTo>
                        <a:lnTo>
                          <a:pt x="269" y="54"/>
                        </a:lnTo>
                        <a:lnTo>
                          <a:pt x="273" y="58"/>
                        </a:lnTo>
                        <a:lnTo>
                          <a:pt x="275" y="62"/>
                        </a:lnTo>
                        <a:lnTo>
                          <a:pt x="277" y="65"/>
                        </a:lnTo>
                        <a:lnTo>
                          <a:pt x="281" y="69"/>
                        </a:lnTo>
                        <a:lnTo>
                          <a:pt x="284" y="73"/>
                        </a:lnTo>
                        <a:lnTo>
                          <a:pt x="287" y="75"/>
                        </a:lnTo>
                        <a:lnTo>
                          <a:pt x="290" y="78"/>
                        </a:lnTo>
                        <a:lnTo>
                          <a:pt x="293" y="81"/>
                        </a:lnTo>
                        <a:lnTo>
                          <a:pt x="297" y="82"/>
                        </a:lnTo>
                        <a:lnTo>
                          <a:pt x="301" y="83"/>
                        </a:lnTo>
                        <a:lnTo>
                          <a:pt x="305" y="83"/>
                        </a:lnTo>
                        <a:lnTo>
                          <a:pt x="308" y="83"/>
                        </a:lnTo>
                        <a:lnTo>
                          <a:pt x="314" y="83"/>
                        </a:lnTo>
                        <a:lnTo>
                          <a:pt x="315" y="81"/>
                        </a:lnTo>
                        <a:lnTo>
                          <a:pt x="316" y="77"/>
                        </a:lnTo>
                        <a:lnTo>
                          <a:pt x="319" y="75"/>
                        </a:lnTo>
                        <a:lnTo>
                          <a:pt x="320" y="73"/>
                        </a:lnTo>
                        <a:lnTo>
                          <a:pt x="321" y="70"/>
                        </a:lnTo>
                        <a:lnTo>
                          <a:pt x="321" y="67"/>
                        </a:lnTo>
                        <a:lnTo>
                          <a:pt x="322" y="64"/>
                        </a:lnTo>
                        <a:lnTo>
                          <a:pt x="324" y="62"/>
                        </a:lnTo>
                        <a:lnTo>
                          <a:pt x="324" y="59"/>
                        </a:lnTo>
                        <a:lnTo>
                          <a:pt x="324" y="57"/>
                        </a:lnTo>
                        <a:lnTo>
                          <a:pt x="324" y="54"/>
                        </a:lnTo>
                        <a:lnTo>
                          <a:pt x="324" y="51"/>
                        </a:lnTo>
                        <a:lnTo>
                          <a:pt x="324" y="46"/>
                        </a:lnTo>
                        <a:lnTo>
                          <a:pt x="324" y="42"/>
                        </a:lnTo>
                        <a:lnTo>
                          <a:pt x="321" y="36"/>
                        </a:lnTo>
                        <a:lnTo>
                          <a:pt x="320" y="31"/>
                        </a:lnTo>
                        <a:lnTo>
                          <a:pt x="318" y="26"/>
                        </a:lnTo>
                        <a:lnTo>
                          <a:pt x="315" y="21"/>
                        </a:lnTo>
                        <a:lnTo>
                          <a:pt x="311" y="18"/>
                        </a:lnTo>
                        <a:lnTo>
                          <a:pt x="308" y="12"/>
                        </a:lnTo>
                        <a:lnTo>
                          <a:pt x="303" y="8"/>
                        </a:lnTo>
                        <a:lnTo>
                          <a:pt x="300" y="5"/>
                        </a:lnTo>
                        <a:lnTo>
                          <a:pt x="303" y="5"/>
                        </a:lnTo>
                        <a:lnTo>
                          <a:pt x="307" y="4"/>
                        </a:lnTo>
                        <a:lnTo>
                          <a:pt x="309" y="2"/>
                        </a:lnTo>
                        <a:lnTo>
                          <a:pt x="314" y="2"/>
                        </a:lnTo>
                        <a:lnTo>
                          <a:pt x="316" y="2"/>
                        </a:lnTo>
                        <a:lnTo>
                          <a:pt x="320" y="2"/>
                        </a:lnTo>
                        <a:lnTo>
                          <a:pt x="324" y="2"/>
                        </a:lnTo>
                        <a:lnTo>
                          <a:pt x="327" y="2"/>
                        </a:lnTo>
                        <a:lnTo>
                          <a:pt x="331" y="2"/>
                        </a:lnTo>
                        <a:lnTo>
                          <a:pt x="334" y="2"/>
                        </a:lnTo>
                        <a:lnTo>
                          <a:pt x="337" y="1"/>
                        </a:lnTo>
                        <a:lnTo>
                          <a:pt x="341" y="1"/>
                        </a:lnTo>
                        <a:lnTo>
                          <a:pt x="344" y="1"/>
                        </a:lnTo>
                        <a:lnTo>
                          <a:pt x="347" y="1"/>
                        </a:lnTo>
                        <a:lnTo>
                          <a:pt x="351" y="1"/>
                        </a:lnTo>
                        <a:lnTo>
                          <a:pt x="354" y="1"/>
                        </a:lnTo>
                        <a:lnTo>
                          <a:pt x="353" y="4"/>
                        </a:lnTo>
                        <a:lnTo>
                          <a:pt x="352" y="6"/>
                        </a:lnTo>
                        <a:lnTo>
                          <a:pt x="350" y="10"/>
                        </a:lnTo>
                        <a:lnTo>
                          <a:pt x="348" y="13"/>
                        </a:lnTo>
                        <a:lnTo>
                          <a:pt x="353" y="16"/>
                        </a:lnTo>
                        <a:lnTo>
                          <a:pt x="357" y="18"/>
                        </a:lnTo>
                        <a:lnTo>
                          <a:pt x="360" y="19"/>
                        </a:lnTo>
                        <a:lnTo>
                          <a:pt x="364" y="21"/>
                        </a:lnTo>
                        <a:lnTo>
                          <a:pt x="366" y="23"/>
                        </a:lnTo>
                        <a:lnTo>
                          <a:pt x="370" y="26"/>
                        </a:lnTo>
                        <a:lnTo>
                          <a:pt x="373" y="27"/>
                        </a:lnTo>
                        <a:lnTo>
                          <a:pt x="378" y="31"/>
                        </a:lnTo>
                        <a:lnTo>
                          <a:pt x="379" y="33"/>
                        </a:lnTo>
                        <a:lnTo>
                          <a:pt x="382" y="37"/>
                        </a:lnTo>
                        <a:lnTo>
                          <a:pt x="384" y="39"/>
                        </a:lnTo>
                        <a:lnTo>
                          <a:pt x="386" y="43"/>
                        </a:lnTo>
                        <a:lnTo>
                          <a:pt x="391" y="48"/>
                        </a:lnTo>
                        <a:lnTo>
                          <a:pt x="396" y="52"/>
                        </a:lnTo>
                        <a:lnTo>
                          <a:pt x="401" y="56"/>
                        </a:lnTo>
                        <a:lnTo>
                          <a:pt x="407" y="58"/>
                        </a:lnTo>
                        <a:lnTo>
                          <a:pt x="409" y="59"/>
                        </a:lnTo>
                        <a:lnTo>
                          <a:pt x="411" y="61"/>
                        </a:lnTo>
                        <a:lnTo>
                          <a:pt x="415" y="62"/>
                        </a:lnTo>
                        <a:lnTo>
                          <a:pt x="417" y="63"/>
                        </a:lnTo>
                        <a:lnTo>
                          <a:pt x="420" y="63"/>
                        </a:lnTo>
                        <a:lnTo>
                          <a:pt x="422" y="64"/>
                        </a:lnTo>
                        <a:lnTo>
                          <a:pt x="424" y="64"/>
                        </a:lnTo>
                        <a:lnTo>
                          <a:pt x="428" y="64"/>
                        </a:lnTo>
                        <a:lnTo>
                          <a:pt x="430" y="64"/>
                        </a:lnTo>
                        <a:lnTo>
                          <a:pt x="434" y="64"/>
                        </a:lnTo>
                        <a:lnTo>
                          <a:pt x="436" y="64"/>
                        </a:lnTo>
                        <a:lnTo>
                          <a:pt x="440" y="65"/>
                        </a:lnTo>
                        <a:lnTo>
                          <a:pt x="442" y="64"/>
                        </a:lnTo>
                        <a:lnTo>
                          <a:pt x="445" y="64"/>
                        </a:lnTo>
                        <a:lnTo>
                          <a:pt x="448" y="63"/>
                        </a:lnTo>
                        <a:lnTo>
                          <a:pt x="451" y="63"/>
                        </a:lnTo>
                        <a:lnTo>
                          <a:pt x="453" y="62"/>
                        </a:lnTo>
                        <a:lnTo>
                          <a:pt x="455" y="62"/>
                        </a:lnTo>
                        <a:lnTo>
                          <a:pt x="458" y="61"/>
                        </a:lnTo>
                        <a:lnTo>
                          <a:pt x="461" y="61"/>
                        </a:lnTo>
                        <a:lnTo>
                          <a:pt x="466" y="57"/>
                        </a:lnTo>
                        <a:lnTo>
                          <a:pt x="471" y="55"/>
                        </a:lnTo>
                        <a:lnTo>
                          <a:pt x="475" y="52"/>
                        </a:lnTo>
                        <a:lnTo>
                          <a:pt x="480" y="49"/>
                        </a:lnTo>
                        <a:lnTo>
                          <a:pt x="485" y="45"/>
                        </a:lnTo>
                        <a:lnTo>
                          <a:pt x="488" y="42"/>
                        </a:lnTo>
                        <a:lnTo>
                          <a:pt x="493" y="38"/>
                        </a:lnTo>
                        <a:lnTo>
                          <a:pt x="497" y="35"/>
                        </a:lnTo>
                        <a:lnTo>
                          <a:pt x="499" y="30"/>
                        </a:lnTo>
                        <a:lnTo>
                          <a:pt x="503" y="25"/>
                        </a:lnTo>
                        <a:lnTo>
                          <a:pt x="505" y="21"/>
                        </a:lnTo>
                        <a:lnTo>
                          <a:pt x="507" y="18"/>
                        </a:lnTo>
                        <a:lnTo>
                          <a:pt x="509" y="12"/>
                        </a:lnTo>
                        <a:lnTo>
                          <a:pt x="510" y="7"/>
                        </a:lnTo>
                        <a:lnTo>
                          <a:pt x="511" y="4"/>
                        </a:lnTo>
                        <a:lnTo>
                          <a:pt x="511" y="0"/>
                        </a:lnTo>
                        <a:lnTo>
                          <a:pt x="515" y="0"/>
                        </a:lnTo>
                        <a:lnTo>
                          <a:pt x="518" y="0"/>
                        </a:lnTo>
                        <a:lnTo>
                          <a:pt x="523" y="0"/>
                        </a:lnTo>
                        <a:lnTo>
                          <a:pt x="528" y="0"/>
                        </a:lnTo>
                        <a:lnTo>
                          <a:pt x="531" y="0"/>
                        </a:lnTo>
                        <a:lnTo>
                          <a:pt x="535" y="0"/>
                        </a:lnTo>
                        <a:lnTo>
                          <a:pt x="538" y="0"/>
                        </a:lnTo>
                        <a:lnTo>
                          <a:pt x="544" y="0"/>
                        </a:lnTo>
                        <a:lnTo>
                          <a:pt x="538" y="2"/>
                        </a:lnTo>
                        <a:lnTo>
                          <a:pt x="536" y="5"/>
                        </a:lnTo>
                        <a:lnTo>
                          <a:pt x="534" y="7"/>
                        </a:lnTo>
                        <a:lnTo>
                          <a:pt x="531" y="10"/>
                        </a:lnTo>
                        <a:lnTo>
                          <a:pt x="526" y="16"/>
                        </a:lnTo>
                        <a:lnTo>
                          <a:pt x="522" y="20"/>
                        </a:lnTo>
                        <a:lnTo>
                          <a:pt x="518" y="24"/>
                        </a:lnTo>
                        <a:lnTo>
                          <a:pt x="517" y="29"/>
                        </a:lnTo>
                        <a:lnTo>
                          <a:pt x="516" y="33"/>
                        </a:lnTo>
                        <a:lnTo>
                          <a:pt x="516" y="38"/>
                        </a:lnTo>
                        <a:lnTo>
                          <a:pt x="516" y="40"/>
                        </a:lnTo>
                        <a:lnTo>
                          <a:pt x="516" y="45"/>
                        </a:lnTo>
                        <a:lnTo>
                          <a:pt x="518" y="48"/>
                        </a:lnTo>
                        <a:lnTo>
                          <a:pt x="521" y="51"/>
                        </a:lnTo>
                        <a:lnTo>
                          <a:pt x="523" y="54"/>
                        </a:lnTo>
                        <a:lnTo>
                          <a:pt x="525" y="57"/>
                        </a:lnTo>
                        <a:lnTo>
                          <a:pt x="529" y="59"/>
                        </a:lnTo>
                        <a:lnTo>
                          <a:pt x="534" y="62"/>
                        </a:lnTo>
                        <a:lnTo>
                          <a:pt x="536" y="63"/>
                        </a:lnTo>
                        <a:lnTo>
                          <a:pt x="541" y="65"/>
                        </a:lnTo>
                        <a:lnTo>
                          <a:pt x="545" y="67"/>
                        </a:lnTo>
                        <a:lnTo>
                          <a:pt x="549" y="68"/>
                        </a:lnTo>
                        <a:lnTo>
                          <a:pt x="554" y="69"/>
                        </a:lnTo>
                        <a:lnTo>
                          <a:pt x="558" y="70"/>
                        </a:lnTo>
                        <a:lnTo>
                          <a:pt x="564" y="70"/>
                        </a:lnTo>
                        <a:lnTo>
                          <a:pt x="569" y="71"/>
                        </a:lnTo>
                        <a:lnTo>
                          <a:pt x="573" y="71"/>
                        </a:lnTo>
                        <a:lnTo>
                          <a:pt x="577" y="71"/>
                        </a:lnTo>
                        <a:lnTo>
                          <a:pt x="582" y="71"/>
                        </a:lnTo>
                        <a:lnTo>
                          <a:pt x="586" y="71"/>
                        </a:lnTo>
                        <a:lnTo>
                          <a:pt x="589" y="70"/>
                        </a:lnTo>
                        <a:lnTo>
                          <a:pt x="593" y="70"/>
                        </a:lnTo>
                        <a:lnTo>
                          <a:pt x="595" y="69"/>
                        </a:lnTo>
                        <a:lnTo>
                          <a:pt x="599" y="68"/>
                        </a:lnTo>
                        <a:lnTo>
                          <a:pt x="598" y="64"/>
                        </a:lnTo>
                        <a:lnTo>
                          <a:pt x="596" y="61"/>
                        </a:lnTo>
                        <a:lnTo>
                          <a:pt x="596" y="58"/>
                        </a:lnTo>
                        <a:lnTo>
                          <a:pt x="596" y="56"/>
                        </a:lnTo>
                        <a:lnTo>
                          <a:pt x="595" y="52"/>
                        </a:lnTo>
                        <a:lnTo>
                          <a:pt x="595" y="50"/>
                        </a:lnTo>
                        <a:lnTo>
                          <a:pt x="594" y="48"/>
                        </a:lnTo>
                        <a:lnTo>
                          <a:pt x="594" y="45"/>
                        </a:lnTo>
                        <a:lnTo>
                          <a:pt x="593" y="40"/>
                        </a:lnTo>
                        <a:lnTo>
                          <a:pt x="592" y="37"/>
                        </a:lnTo>
                        <a:lnTo>
                          <a:pt x="591" y="33"/>
                        </a:lnTo>
                        <a:lnTo>
                          <a:pt x="591" y="31"/>
                        </a:lnTo>
                        <a:lnTo>
                          <a:pt x="589" y="27"/>
                        </a:lnTo>
                        <a:lnTo>
                          <a:pt x="588" y="26"/>
                        </a:lnTo>
                        <a:lnTo>
                          <a:pt x="587" y="24"/>
                        </a:lnTo>
                        <a:lnTo>
                          <a:pt x="586" y="23"/>
                        </a:lnTo>
                        <a:lnTo>
                          <a:pt x="583" y="20"/>
                        </a:lnTo>
                        <a:lnTo>
                          <a:pt x="582" y="19"/>
                        </a:lnTo>
                        <a:lnTo>
                          <a:pt x="577" y="18"/>
                        </a:lnTo>
                        <a:lnTo>
                          <a:pt x="575" y="17"/>
                        </a:lnTo>
                        <a:lnTo>
                          <a:pt x="572" y="16"/>
                        </a:lnTo>
                        <a:lnTo>
                          <a:pt x="569" y="14"/>
                        </a:lnTo>
                        <a:lnTo>
                          <a:pt x="564" y="12"/>
                        </a:lnTo>
                        <a:lnTo>
                          <a:pt x="562" y="8"/>
                        </a:lnTo>
                        <a:lnTo>
                          <a:pt x="558" y="6"/>
                        </a:lnTo>
                        <a:lnTo>
                          <a:pt x="556" y="5"/>
                        </a:lnTo>
                        <a:lnTo>
                          <a:pt x="554" y="2"/>
                        </a:lnTo>
                        <a:lnTo>
                          <a:pt x="551" y="0"/>
                        </a:lnTo>
                        <a:lnTo>
                          <a:pt x="556" y="0"/>
                        </a:lnTo>
                        <a:lnTo>
                          <a:pt x="560" y="0"/>
                        </a:lnTo>
                        <a:lnTo>
                          <a:pt x="564" y="0"/>
                        </a:lnTo>
                        <a:lnTo>
                          <a:pt x="568" y="0"/>
                        </a:lnTo>
                        <a:lnTo>
                          <a:pt x="572" y="0"/>
                        </a:lnTo>
                        <a:lnTo>
                          <a:pt x="576" y="0"/>
                        </a:lnTo>
                        <a:lnTo>
                          <a:pt x="580" y="0"/>
                        </a:lnTo>
                        <a:lnTo>
                          <a:pt x="585" y="0"/>
                        </a:lnTo>
                        <a:lnTo>
                          <a:pt x="588" y="0"/>
                        </a:lnTo>
                        <a:lnTo>
                          <a:pt x="592" y="0"/>
                        </a:lnTo>
                        <a:lnTo>
                          <a:pt x="596" y="0"/>
                        </a:lnTo>
                        <a:lnTo>
                          <a:pt x="600" y="0"/>
                        </a:lnTo>
                        <a:lnTo>
                          <a:pt x="605" y="0"/>
                        </a:lnTo>
                        <a:lnTo>
                          <a:pt x="608" y="0"/>
                        </a:lnTo>
                        <a:lnTo>
                          <a:pt x="612" y="0"/>
                        </a:lnTo>
                        <a:lnTo>
                          <a:pt x="617" y="1"/>
                        </a:lnTo>
                        <a:lnTo>
                          <a:pt x="620" y="1"/>
                        </a:lnTo>
                        <a:lnTo>
                          <a:pt x="625" y="1"/>
                        </a:lnTo>
                        <a:lnTo>
                          <a:pt x="628" y="1"/>
                        </a:lnTo>
                        <a:lnTo>
                          <a:pt x="632" y="2"/>
                        </a:lnTo>
                        <a:lnTo>
                          <a:pt x="637" y="2"/>
                        </a:lnTo>
                        <a:lnTo>
                          <a:pt x="640" y="2"/>
                        </a:lnTo>
                        <a:lnTo>
                          <a:pt x="645" y="2"/>
                        </a:lnTo>
                        <a:lnTo>
                          <a:pt x="650" y="2"/>
                        </a:lnTo>
                        <a:lnTo>
                          <a:pt x="652" y="2"/>
                        </a:lnTo>
                        <a:lnTo>
                          <a:pt x="657" y="2"/>
                        </a:lnTo>
                        <a:lnTo>
                          <a:pt x="661" y="2"/>
                        </a:lnTo>
                        <a:lnTo>
                          <a:pt x="665" y="2"/>
                        </a:lnTo>
                        <a:lnTo>
                          <a:pt x="669" y="2"/>
                        </a:lnTo>
                        <a:lnTo>
                          <a:pt x="672" y="4"/>
                        </a:lnTo>
                        <a:lnTo>
                          <a:pt x="678" y="4"/>
                        </a:lnTo>
                        <a:lnTo>
                          <a:pt x="682" y="5"/>
                        </a:lnTo>
                        <a:lnTo>
                          <a:pt x="685" y="5"/>
                        </a:lnTo>
                        <a:lnTo>
                          <a:pt x="689" y="5"/>
                        </a:lnTo>
                        <a:lnTo>
                          <a:pt x="694" y="5"/>
                        </a:lnTo>
                        <a:lnTo>
                          <a:pt x="697" y="5"/>
                        </a:lnTo>
                        <a:lnTo>
                          <a:pt x="701" y="5"/>
                        </a:lnTo>
                        <a:lnTo>
                          <a:pt x="706" y="5"/>
                        </a:lnTo>
                        <a:lnTo>
                          <a:pt x="709" y="5"/>
                        </a:lnTo>
                        <a:lnTo>
                          <a:pt x="714" y="5"/>
                        </a:lnTo>
                        <a:lnTo>
                          <a:pt x="717" y="5"/>
                        </a:lnTo>
                        <a:lnTo>
                          <a:pt x="721" y="5"/>
                        </a:lnTo>
                        <a:lnTo>
                          <a:pt x="726" y="6"/>
                        </a:lnTo>
                        <a:lnTo>
                          <a:pt x="731" y="6"/>
                        </a:lnTo>
                        <a:lnTo>
                          <a:pt x="734" y="6"/>
                        </a:lnTo>
                        <a:lnTo>
                          <a:pt x="738" y="6"/>
                        </a:lnTo>
                        <a:lnTo>
                          <a:pt x="741" y="7"/>
                        </a:lnTo>
                        <a:lnTo>
                          <a:pt x="746" y="7"/>
                        </a:lnTo>
                        <a:lnTo>
                          <a:pt x="751" y="7"/>
                        </a:lnTo>
                        <a:lnTo>
                          <a:pt x="754" y="7"/>
                        </a:lnTo>
                        <a:lnTo>
                          <a:pt x="759" y="7"/>
                        </a:lnTo>
                        <a:lnTo>
                          <a:pt x="763" y="7"/>
                        </a:lnTo>
                        <a:lnTo>
                          <a:pt x="766" y="7"/>
                        </a:lnTo>
                        <a:lnTo>
                          <a:pt x="770" y="8"/>
                        </a:lnTo>
                        <a:lnTo>
                          <a:pt x="774" y="8"/>
                        </a:lnTo>
                        <a:lnTo>
                          <a:pt x="779" y="10"/>
                        </a:lnTo>
                        <a:lnTo>
                          <a:pt x="783" y="10"/>
                        </a:lnTo>
                        <a:lnTo>
                          <a:pt x="786" y="10"/>
                        </a:lnTo>
                        <a:lnTo>
                          <a:pt x="791" y="10"/>
                        </a:lnTo>
                        <a:lnTo>
                          <a:pt x="795" y="10"/>
                        </a:lnTo>
                        <a:lnTo>
                          <a:pt x="799" y="10"/>
                        </a:lnTo>
                        <a:lnTo>
                          <a:pt x="803" y="10"/>
                        </a:lnTo>
                        <a:lnTo>
                          <a:pt x="808" y="11"/>
                        </a:lnTo>
                        <a:lnTo>
                          <a:pt x="811" y="1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73" name="Freeform 139">
                    <a:extLst>
                      <a:ext uri="{FF2B5EF4-FFF2-40B4-BE49-F238E27FC236}">
                        <a16:creationId xmlns:a16="http://schemas.microsoft.com/office/drawing/2014/main" id="{C45B0538-DE1B-F546-977E-D3D2ABEE4C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20" y="1690"/>
                    <a:ext cx="4" cy="4"/>
                  </a:xfrm>
                  <a:custGeom>
                    <a:avLst/>
                    <a:gdLst>
                      <a:gd name="T0" fmla="*/ 0 w 13"/>
                      <a:gd name="T1" fmla="*/ 0 h 14"/>
                      <a:gd name="T2" fmla="*/ 0 w 13"/>
                      <a:gd name="T3" fmla="*/ 0 h 14"/>
                      <a:gd name="T4" fmla="*/ 0 w 13"/>
                      <a:gd name="T5" fmla="*/ 0 h 14"/>
                      <a:gd name="T6" fmla="*/ 0 w 13"/>
                      <a:gd name="T7" fmla="*/ 0 h 14"/>
                      <a:gd name="T8" fmla="*/ 0 w 13"/>
                      <a:gd name="T9" fmla="*/ 0 h 14"/>
                      <a:gd name="T10" fmla="*/ 0 w 13"/>
                      <a:gd name="T11" fmla="*/ 0 h 14"/>
                      <a:gd name="T12" fmla="*/ 0 w 13"/>
                      <a:gd name="T13" fmla="*/ 0 h 14"/>
                      <a:gd name="T14" fmla="*/ 0 w 13"/>
                      <a:gd name="T15" fmla="*/ 0 h 14"/>
                      <a:gd name="T16" fmla="*/ 0 w 13"/>
                      <a:gd name="T17" fmla="*/ 0 h 14"/>
                      <a:gd name="T18" fmla="*/ 0 w 13"/>
                      <a:gd name="T19" fmla="*/ 0 h 14"/>
                      <a:gd name="T20" fmla="*/ 0 w 13"/>
                      <a:gd name="T21" fmla="*/ 0 h 14"/>
                      <a:gd name="T22" fmla="*/ 0 w 13"/>
                      <a:gd name="T23" fmla="*/ 0 h 14"/>
                      <a:gd name="T24" fmla="*/ 0 w 13"/>
                      <a:gd name="T25" fmla="*/ 0 h 14"/>
                      <a:gd name="T26" fmla="*/ 0 w 13"/>
                      <a:gd name="T27" fmla="*/ 0 h 14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13"/>
                      <a:gd name="T43" fmla="*/ 0 h 14"/>
                      <a:gd name="T44" fmla="*/ 13 w 13"/>
                      <a:gd name="T45" fmla="*/ 14 h 14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13" h="14">
                        <a:moveTo>
                          <a:pt x="13" y="14"/>
                        </a:moveTo>
                        <a:lnTo>
                          <a:pt x="8" y="11"/>
                        </a:lnTo>
                        <a:lnTo>
                          <a:pt x="5" y="8"/>
                        </a:lnTo>
                        <a:lnTo>
                          <a:pt x="1" y="4"/>
                        </a:lnTo>
                        <a:lnTo>
                          <a:pt x="0" y="3"/>
                        </a:lnTo>
                        <a:lnTo>
                          <a:pt x="2" y="2"/>
                        </a:lnTo>
                        <a:lnTo>
                          <a:pt x="6" y="1"/>
                        </a:lnTo>
                        <a:lnTo>
                          <a:pt x="9" y="0"/>
                        </a:lnTo>
                        <a:lnTo>
                          <a:pt x="13" y="0"/>
                        </a:lnTo>
                        <a:lnTo>
                          <a:pt x="13" y="2"/>
                        </a:lnTo>
                        <a:lnTo>
                          <a:pt x="13" y="7"/>
                        </a:lnTo>
                        <a:lnTo>
                          <a:pt x="13" y="10"/>
                        </a:lnTo>
                        <a:lnTo>
                          <a:pt x="13" y="1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74" name="Freeform 140">
                    <a:extLst>
                      <a:ext uri="{FF2B5EF4-FFF2-40B4-BE49-F238E27FC236}">
                        <a16:creationId xmlns:a16="http://schemas.microsoft.com/office/drawing/2014/main" id="{9C061589-F52F-7549-AC55-3D6587004C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5" y="1942"/>
                    <a:ext cx="475" cy="36"/>
                  </a:xfrm>
                  <a:custGeom>
                    <a:avLst/>
                    <a:gdLst>
                      <a:gd name="T0" fmla="*/ 0 w 1425"/>
                      <a:gd name="T1" fmla="*/ 0 h 109"/>
                      <a:gd name="T2" fmla="*/ 0 w 1425"/>
                      <a:gd name="T3" fmla="*/ 0 h 109"/>
                      <a:gd name="T4" fmla="*/ 0 w 1425"/>
                      <a:gd name="T5" fmla="*/ 0 h 109"/>
                      <a:gd name="T6" fmla="*/ 0 w 1425"/>
                      <a:gd name="T7" fmla="*/ 0 h 109"/>
                      <a:gd name="T8" fmla="*/ 0 w 1425"/>
                      <a:gd name="T9" fmla="*/ 0 h 109"/>
                      <a:gd name="T10" fmla="*/ 0 w 1425"/>
                      <a:gd name="T11" fmla="*/ 0 h 109"/>
                      <a:gd name="T12" fmla="*/ 0 w 1425"/>
                      <a:gd name="T13" fmla="*/ 0 h 109"/>
                      <a:gd name="T14" fmla="*/ 0 w 1425"/>
                      <a:gd name="T15" fmla="*/ 0 h 109"/>
                      <a:gd name="T16" fmla="*/ 0 w 1425"/>
                      <a:gd name="T17" fmla="*/ 0 h 109"/>
                      <a:gd name="T18" fmla="*/ 0 w 1425"/>
                      <a:gd name="T19" fmla="*/ 0 h 109"/>
                      <a:gd name="T20" fmla="*/ 0 w 1425"/>
                      <a:gd name="T21" fmla="*/ 0 h 109"/>
                      <a:gd name="T22" fmla="*/ 0 w 1425"/>
                      <a:gd name="T23" fmla="*/ 0 h 109"/>
                      <a:gd name="T24" fmla="*/ 0 w 1425"/>
                      <a:gd name="T25" fmla="*/ 0 h 109"/>
                      <a:gd name="T26" fmla="*/ 0 w 1425"/>
                      <a:gd name="T27" fmla="*/ 0 h 109"/>
                      <a:gd name="T28" fmla="*/ 0 w 1425"/>
                      <a:gd name="T29" fmla="*/ 0 h 109"/>
                      <a:gd name="T30" fmla="*/ 0 w 1425"/>
                      <a:gd name="T31" fmla="*/ 0 h 109"/>
                      <a:gd name="T32" fmla="*/ 0 w 1425"/>
                      <a:gd name="T33" fmla="*/ 0 h 109"/>
                      <a:gd name="T34" fmla="*/ 0 w 1425"/>
                      <a:gd name="T35" fmla="*/ 0 h 109"/>
                      <a:gd name="T36" fmla="*/ 0 w 1425"/>
                      <a:gd name="T37" fmla="*/ 0 h 109"/>
                      <a:gd name="T38" fmla="*/ 0 w 1425"/>
                      <a:gd name="T39" fmla="*/ 0 h 109"/>
                      <a:gd name="T40" fmla="*/ 0 w 1425"/>
                      <a:gd name="T41" fmla="*/ 0 h 109"/>
                      <a:gd name="T42" fmla="*/ 0 w 1425"/>
                      <a:gd name="T43" fmla="*/ 0 h 109"/>
                      <a:gd name="T44" fmla="*/ 0 w 1425"/>
                      <a:gd name="T45" fmla="*/ 0 h 109"/>
                      <a:gd name="T46" fmla="*/ 0 w 1425"/>
                      <a:gd name="T47" fmla="*/ 0 h 109"/>
                      <a:gd name="T48" fmla="*/ 0 w 1425"/>
                      <a:gd name="T49" fmla="*/ 0 h 109"/>
                      <a:gd name="T50" fmla="*/ 0 w 1425"/>
                      <a:gd name="T51" fmla="*/ 0 h 109"/>
                      <a:gd name="T52" fmla="*/ 0 w 1425"/>
                      <a:gd name="T53" fmla="*/ 0 h 109"/>
                      <a:gd name="T54" fmla="*/ 0 w 1425"/>
                      <a:gd name="T55" fmla="*/ 0 h 109"/>
                      <a:gd name="T56" fmla="*/ 0 w 1425"/>
                      <a:gd name="T57" fmla="*/ 0 h 109"/>
                      <a:gd name="T58" fmla="*/ 0 w 1425"/>
                      <a:gd name="T59" fmla="*/ 0 h 109"/>
                      <a:gd name="T60" fmla="*/ 0 w 1425"/>
                      <a:gd name="T61" fmla="*/ 0 h 109"/>
                      <a:gd name="T62" fmla="*/ 0 w 1425"/>
                      <a:gd name="T63" fmla="*/ 0 h 109"/>
                      <a:gd name="T64" fmla="*/ 0 w 1425"/>
                      <a:gd name="T65" fmla="*/ 0 h 109"/>
                      <a:gd name="T66" fmla="*/ 0 w 1425"/>
                      <a:gd name="T67" fmla="*/ 0 h 109"/>
                      <a:gd name="T68" fmla="*/ 0 w 1425"/>
                      <a:gd name="T69" fmla="*/ 0 h 109"/>
                      <a:gd name="T70" fmla="*/ 0 w 1425"/>
                      <a:gd name="T71" fmla="*/ 0 h 109"/>
                      <a:gd name="T72" fmla="*/ 0 w 1425"/>
                      <a:gd name="T73" fmla="*/ 0 h 109"/>
                      <a:gd name="T74" fmla="*/ 0 w 1425"/>
                      <a:gd name="T75" fmla="*/ 0 h 109"/>
                      <a:gd name="T76" fmla="*/ 0 w 1425"/>
                      <a:gd name="T77" fmla="*/ 0 h 109"/>
                      <a:gd name="T78" fmla="*/ 0 w 1425"/>
                      <a:gd name="T79" fmla="*/ 0 h 109"/>
                      <a:gd name="T80" fmla="*/ 0 w 1425"/>
                      <a:gd name="T81" fmla="*/ 0 h 109"/>
                      <a:gd name="T82" fmla="*/ 0 w 1425"/>
                      <a:gd name="T83" fmla="*/ 0 h 109"/>
                      <a:gd name="T84" fmla="*/ 0 w 1425"/>
                      <a:gd name="T85" fmla="*/ 0 h 109"/>
                      <a:gd name="T86" fmla="*/ 0 w 1425"/>
                      <a:gd name="T87" fmla="*/ 0 h 109"/>
                      <a:gd name="T88" fmla="*/ 0 w 1425"/>
                      <a:gd name="T89" fmla="*/ 0 h 109"/>
                      <a:gd name="T90" fmla="*/ 0 w 1425"/>
                      <a:gd name="T91" fmla="*/ 0 h 109"/>
                      <a:gd name="T92" fmla="*/ 0 w 1425"/>
                      <a:gd name="T93" fmla="*/ 0 h 109"/>
                      <a:gd name="T94" fmla="*/ 0 w 1425"/>
                      <a:gd name="T95" fmla="*/ 0 h 109"/>
                      <a:gd name="T96" fmla="*/ 0 w 1425"/>
                      <a:gd name="T97" fmla="*/ 0 h 109"/>
                      <a:gd name="T98" fmla="*/ 0 w 1425"/>
                      <a:gd name="T99" fmla="*/ 0 h 109"/>
                      <a:gd name="T100" fmla="*/ 0 w 1425"/>
                      <a:gd name="T101" fmla="*/ 0 h 109"/>
                      <a:gd name="T102" fmla="*/ 0 w 1425"/>
                      <a:gd name="T103" fmla="*/ 0 h 109"/>
                      <a:gd name="T104" fmla="*/ 0 w 1425"/>
                      <a:gd name="T105" fmla="*/ 0 h 109"/>
                      <a:gd name="T106" fmla="*/ 0 w 1425"/>
                      <a:gd name="T107" fmla="*/ 0 h 109"/>
                      <a:gd name="T108" fmla="*/ 0 w 1425"/>
                      <a:gd name="T109" fmla="*/ 0 h 109"/>
                      <a:gd name="T110" fmla="*/ 0 w 1425"/>
                      <a:gd name="T111" fmla="*/ 0 h 109"/>
                      <a:gd name="T112" fmla="*/ 0 w 1425"/>
                      <a:gd name="T113" fmla="*/ 0 h 109"/>
                      <a:gd name="T114" fmla="*/ 0 w 1425"/>
                      <a:gd name="T115" fmla="*/ 0 h 109"/>
                      <a:gd name="T116" fmla="*/ 0 w 1425"/>
                      <a:gd name="T117" fmla="*/ 0 h 109"/>
                      <a:gd name="T118" fmla="*/ 0 w 1425"/>
                      <a:gd name="T119" fmla="*/ 0 h 109"/>
                      <a:gd name="T120" fmla="*/ 0 w 1425"/>
                      <a:gd name="T121" fmla="*/ 0 h 109"/>
                      <a:gd name="T122" fmla="*/ 0 w 1425"/>
                      <a:gd name="T123" fmla="*/ 0 h 109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1425"/>
                      <a:gd name="T187" fmla="*/ 0 h 109"/>
                      <a:gd name="T188" fmla="*/ 1425 w 1425"/>
                      <a:gd name="T189" fmla="*/ 109 h 109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1425" h="109">
                        <a:moveTo>
                          <a:pt x="13" y="6"/>
                        </a:moveTo>
                        <a:lnTo>
                          <a:pt x="14" y="6"/>
                        </a:lnTo>
                        <a:lnTo>
                          <a:pt x="17" y="6"/>
                        </a:lnTo>
                        <a:lnTo>
                          <a:pt x="20" y="6"/>
                        </a:lnTo>
                        <a:lnTo>
                          <a:pt x="24" y="6"/>
                        </a:lnTo>
                        <a:lnTo>
                          <a:pt x="28" y="7"/>
                        </a:lnTo>
                        <a:lnTo>
                          <a:pt x="31" y="7"/>
                        </a:lnTo>
                        <a:lnTo>
                          <a:pt x="34" y="8"/>
                        </a:lnTo>
                        <a:lnTo>
                          <a:pt x="37" y="8"/>
                        </a:lnTo>
                        <a:lnTo>
                          <a:pt x="40" y="8"/>
                        </a:lnTo>
                        <a:lnTo>
                          <a:pt x="44" y="8"/>
                        </a:lnTo>
                        <a:lnTo>
                          <a:pt x="47" y="9"/>
                        </a:lnTo>
                        <a:lnTo>
                          <a:pt x="51" y="9"/>
                        </a:lnTo>
                        <a:lnTo>
                          <a:pt x="55" y="10"/>
                        </a:lnTo>
                        <a:lnTo>
                          <a:pt x="58" y="10"/>
                        </a:lnTo>
                        <a:lnTo>
                          <a:pt x="63" y="10"/>
                        </a:lnTo>
                        <a:lnTo>
                          <a:pt x="68" y="10"/>
                        </a:lnTo>
                        <a:lnTo>
                          <a:pt x="71" y="12"/>
                        </a:lnTo>
                        <a:lnTo>
                          <a:pt x="76" y="12"/>
                        </a:lnTo>
                        <a:lnTo>
                          <a:pt x="81" y="13"/>
                        </a:lnTo>
                        <a:lnTo>
                          <a:pt x="85" y="13"/>
                        </a:lnTo>
                        <a:lnTo>
                          <a:pt x="90" y="13"/>
                        </a:lnTo>
                        <a:lnTo>
                          <a:pt x="95" y="14"/>
                        </a:lnTo>
                        <a:lnTo>
                          <a:pt x="101" y="14"/>
                        </a:lnTo>
                        <a:lnTo>
                          <a:pt x="104" y="15"/>
                        </a:lnTo>
                        <a:lnTo>
                          <a:pt x="112" y="15"/>
                        </a:lnTo>
                        <a:lnTo>
                          <a:pt x="116" y="15"/>
                        </a:lnTo>
                        <a:lnTo>
                          <a:pt x="121" y="16"/>
                        </a:lnTo>
                        <a:lnTo>
                          <a:pt x="126" y="16"/>
                        </a:lnTo>
                        <a:lnTo>
                          <a:pt x="132" y="18"/>
                        </a:lnTo>
                        <a:lnTo>
                          <a:pt x="136" y="18"/>
                        </a:lnTo>
                        <a:lnTo>
                          <a:pt x="142" y="18"/>
                        </a:lnTo>
                        <a:lnTo>
                          <a:pt x="147" y="18"/>
                        </a:lnTo>
                        <a:lnTo>
                          <a:pt x="153" y="19"/>
                        </a:lnTo>
                        <a:lnTo>
                          <a:pt x="159" y="19"/>
                        </a:lnTo>
                        <a:lnTo>
                          <a:pt x="165" y="19"/>
                        </a:lnTo>
                        <a:lnTo>
                          <a:pt x="170" y="20"/>
                        </a:lnTo>
                        <a:lnTo>
                          <a:pt x="176" y="20"/>
                        </a:lnTo>
                        <a:lnTo>
                          <a:pt x="182" y="20"/>
                        </a:lnTo>
                        <a:lnTo>
                          <a:pt x="187" y="21"/>
                        </a:lnTo>
                        <a:lnTo>
                          <a:pt x="193" y="21"/>
                        </a:lnTo>
                        <a:lnTo>
                          <a:pt x="199" y="21"/>
                        </a:lnTo>
                        <a:lnTo>
                          <a:pt x="204" y="21"/>
                        </a:lnTo>
                        <a:lnTo>
                          <a:pt x="210" y="21"/>
                        </a:lnTo>
                        <a:lnTo>
                          <a:pt x="215" y="21"/>
                        </a:lnTo>
                        <a:lnTo>
                          <a:pt x="221" y="22"/>
                        </a:lnTo>
                        <a:lnTo>
                          <a:pt x="225" y="22"/>
                        </a:lnTo>
                        <a:lnTo>
                          <a:pt x="231" y="22"/>
                        </a:lnTo>
                        <a:lnTo>
                          <a:pt x="237" y="22"/>
                        </a:lnTo>
                        <a:lnTo>
                          <a:pt x="243" y="22"/>
                        </a:lnTo>
                        <a:lnTo>
                          <a:pt x="248" y="22"/>
                        </a:lnTo>
                        <a:lnTo>
                          <a:pt x="253" y="22"/>
                        </a:lnTo>
                        <a:lnTo>
                          <a:pt x="259" y="22"/>
                        </a:lnTo>
                        <a:lnTo>
                          <a:pt x="263" y="22"/>
                        </a:lnTo>
                        <a:lnTo>
                          <a:pt x="268" y="22"/>
                        </a:lnTo>
                        <a:lnTo>
                          <a:pt x="274" y="22"/>
                        </a:lnTo>
                        <a:lnTo>
                          <a:pt x="279" y="22"/>
                        </a:lnTo>
                        <a:lnTo>
                          <a:pt x="284" y="22"/>
                        </a:lnTo>
                        <a:lnTo>
                          <a:pt x="288" y="21"/>
                        </a:lnTo>
                        <a:lnTo>
                          <a:pt x="292" y="21"/>
                        </a:lnTo>
                        <a:lnTo>
                          <a:pt x="294" y="21"/>
                        </a:lnTo>
                        <a:lnTo>
                          <a:pt x="297" y="21"/>
                        </a:lnTo>
                        <a:lnTo>
                          <a:pt x="299" y="21"/>
                        </a:lnTo>
                        <a:lnTo>
                          <a:pt x="303" y="21"/>
                        </a:lnTo>
                        <a:lnTo>
                          <a:pt x="305" y="20"/>
                        </a:lnTo>
                        <a:lnTo>
                          <a:pt x="306" y="20"/>
                        </a:lnTo>
                        <a:lnTo>
                          <a:pt x="310" y="20"/>
                        </a:lnTo>
                        <a:lnTo>
                          <a:pt x="313" y="20"/>
                        </a:lnTo>
                        <a:lnTo>
                          <a:pt x="316" y="20"/>
                        </a:lnTo>
                        <a:lnTo>
                          <a:pt x="319" y="20"/>
                        </a:lnTo>
                        <a:lnTo>
                          <a:pt x="322" y="20"/>
                        </a:lnTo>
                        <a:lnTo>
                          <a:pt x="324" y="20"/>
                        </a:lnTo>
                        <a:lnTo>
                          <a:pt x="327" y="19"/>
                        </a:lnTo>
                        <a:lnTo>
                          <a:pt x="330" y="19"/>
                        </a:lnTo>
                        <a:lnTo>
                          <a:pt x="335" y="19"/>
                        </a:lnTo>
                        <a:lnTo>
                          <a:pt x="337" y="19"/>
                        </a:lnTo>
                        <a:lnTo>
                          <a:pt x="339" y="19"/>
                        </a:lnTo>
                        <a:lnTo>
                          <a:pt x="344" y="19"/>
                        </a:lnTo>
                        <a:lnTo>
                          <a:pt x="346" y="19"/>
                        </a:lnTo>
                        <a:lnTo>
                          <a:pt x="351" y="19"/>
                        </a:lnTo>
                        <a:lnTo>
                          <a:pt x="355" y="18"/>
                        </a:lnTo>
                        <a:lnTo>
                          <a:pt x="357" y="18"/>
                        </a:lnTo>
                        <a:lnTo>
                          <a:pt x="361" y="18"/>
                        </a:lnTo>
                        <a:lnTo>
                          <a:pt x="364" y="18"/>
                        </a:lnTo>
                        <a:lnTo>
                          <a:pt x="369" y="18"/>
                        </a:lnTo>
                        <a:lnTo>
                          <a:pt x="373" y="18"/>
                        </a:lnTo>
                        <a:lnTo>
                          <a:pt x="376" y="18"/>
                        </a:lnTo>
                        <a:lnTo>
                          <a:pt x="381" y="18"/>
                        </a:lnTo>
                        <a:lnTo>
                          <a:pt x="384" y="18"/>
                        </a:lnTo>
                        <a:lnTo>
                          <a:pt x="388" y="18"/>
                        </a:lnTo>
                        <a:lnTo>
                          <a:pt x="392" y="18"/>
                        </a:lnTo>
                        <a:lnTo>
                          <a:pt x="396" y="18"/>
                        </a:lnTo>
                        <a:lnTo>
                          <a:pt x="400" y="16"/>
                        </a:lnTo>
                        <a:lnTo>
                          <a:pt x="403" y="16"/>
                        </a:lnTo>
                        <a:lnTo>
                          <a:pt x="408" y="16"/>
                        </a:lnTo>
                        <a:lnTo>
                          <a:pt x="412" y="16"/>
                        </a:lnTo>
                        <a:lnTo>
                          <a:pt x="415" y="16"/>
                        </a:lnTo>
                        <a:lnTo>
                          <a:pt x="420" y="16"/>
                        </a:lnTo>
                        <a:lnTo>
                          <a:pt x="425" y="16"/>
                        </a:lnTo>
                        <a:lnTo>
                          <a:pt x="428" y="16"/>
                        </a:lnTo>
                        <a:lnTo>
                          <a:pt x="433" y="16"/>
                        </a:lnTo>
                        <a:lnTo>
                          <a:pt x="438" y="16"/>
                        </a:lnTo>
                        <a:lnTo>
                          <a:pt x="441" y="16"/>
                        </a:lnTo>
                        <a:lnTo>
                          <a:pt x="446" y="16"/>
                        </a:lnTo>
                        <a:lnTo>
                          <a:pt x="451" y="15"/>
                        </a:lnTo>
                        <a:lnTo>
                          <a:pt x="456" y="15"/>
                        </a:lnTo>
                        <a:lnTo>
                          <a:pt x="459" y="15"/>
                        </a:lnTo>
                        <a:lnTo>
                          <a:pt x="463" y="15"/>
                        </a:lnTo>
                        <a:lnTo>
                          <a:pt x="469" y="15"/>
                        </a:lnTo>
                        <a:lnTo>
                          <a:pt x="472" y="15"/>
                        </a:lnTo>
                        <a:lnTo>
                          <a:pt x="477" y="15"/>
                        </a:lnTo>
                        <a:lnTo>
                          <a:pt x="482" y="15"/>
                        </a:lnTo>
                        <a:lnTo>
                          <a:pt x="486" y="15"/>
                        </a:lnTo>
                        <a:lnTo>
                          <a:pt x="490" y="15"/>
                        </a:lnTo>
                        <a:lnTo>
                          <a:pt x="495" y="15"/>
                        </a:lnTo>
                        <a:lnTo>
                          <a:pt x="500" y="15"/>
                        </a:lnTo>
                        <a:lnTo>
                          <a:pt x="504" y="15"/>
                        </a:lnTo>
                        <a:lnTo>
                          <a:pt x="509" y="15"/>
                        </a:lnTo>
                        <a:lnTo>
                          <a:pt x="514" y="15"/>
                        </a:lnTo>
                        <a:lnTo>
                          <a:pt x="519" y="15"/>
                        </a:lnTo>
                        <a:lnTo>
                          <a:pt x="516" y="16"/>
                        </a:lnTo>
                        <a:lnTo>
                          <a:pt x="513" y="18"/>
                        </a:lnTo>
                        <a:lnTo>
                          <a:pt x="510" y="18"/>
                        </a:lnTo>
                        <a:lnTo>
                          <a:pt x="507" y="20"/>
                        </a:lnTo>
                        <a:lnTo>
                          <a:pt x="504" y="21"/>
                        </a:lnTo>
                        <a:lnTo>
                          <a:pt x="501" y="21"/>
                        </a:lnTo>
                        <a:lnTo>
                          <a:pt x="498" y="24"/>
                        </a:lnTo>
                        <a:lnTo>
                          <a:pt x="497" y="25"/>
                        </a:lnTo>
                        <a:lnTo>
                          <a:pt x="491" y="27"/>
                        </a:lnTo>
                        <a:lnTo>
                          <a:pt x="488" y="29"/>
                        </a:lnTo>
                        <a:lnTo>
                          <a:pt x="483" y="33"/>
                        </a:lnTo>
                        <a:lnTo>
                          <a:pt x="479" y="37"/>
                        </a:lnTo>
                        <a:lnTo>
                          <a:pt x="476" y="40"/>
                        </a:lnTo>
                        <a:lnTo>
                          <a:pt x="473" y="45"/>
                        </a:lnTo>
                        <a:lnTo>
                          <a:pt x="471" y="46"/>
                        </a:lnTo>
                        <a:lnTo>
                          <a:pt x="471" y="48"/>
                        </a:lnTo>
                        <a:lnTo>
                          <a:pt x="470" y="51"/>
                        </a:lnTo>
                        <a:lnTo>
                          <a:pt x="469" y="54"/>
                        </a:lnTo>
                        <a:lnTo>
                          <a:pt x="469" y="56"/>
                        </a:lnTo>
                        <a:lnTo>
                          <a:pt x="469" y="59"/>
                        </a:lnTo>
                        <a:lnTo>
                          <a:pt x="467" y="62"/>
                        </a:lnTo>
                        <a:lnTo>
                          <a:pt x="467" y="65"/>
                        </a:lnTo>
                        <a:lnTo>
                          <a:pt x="467" y="69"/>
                        </a:lnTo>
                        <a:lnTo>
                          <a:pt x="467" y="71"/>
                        </a:lnTo>
                        <a:lnTo>
                          <a:pt x="469" y="75"/>
                        </a:lnTo>
                        <a:lnTo>
                          <a:pt x="469" y="79"/>
                        </a:lnTo>
                        <a:lnTo>
                          <a:pt x="471" y="78"/>
                        </a:lnTo>
                        <a:lnTo>
                          <a:pt x="473" y="78"/>
                        </a:lnTo>
                        <a:lnTo>
                          <a:pt x="476" y="77"/>
                        </a:lnTo>
                        <a:lnTo>
                          <a:pt x="479" y="77"/>
                        </a:lnTo>
                        <a:lnTo>
                          <a:pt x="482" y="76"/>
                        </a:lnTo>
                        <a:lnTo>
                          <a:pt x="484" y="76"/>
                        </a:lnTo>
                        <a:lnTo>
                          <a:pt x="486" y="76"/>
                        </a:lnTo>
                        <a:lnTo>
                          <a:pt x="490" y="75"/>
                        </a:lnTo>
                        <a:lnTo>
                          <a:pt x="495" y="73"/>
                        </a:lnTo>
                        <a:lnTo>
                          <a:pt x="500" y="71"/>
                        </a:lnTo>
                        <a:lnTo>
                          <a:pt x="504" y="71"/>
                        </a:lnTo>
                        <a:lnTo>
                          <a:pt x="510" y="70"/>
                        </a:lnTo>
                        <a:lnTo>
                          <a:pt x="515" y="67"/>
                        </a:lnTo>
                        <a:lnTo>
                          <a:pt x="519" y="66"/>
                        </a:lnTo>
                        <a:lnTo>
                          <a:pt x="524" y="64"/>
                        </a:lnTo>
                        <a:lnTo>
                          <a:pt x="529" y="63"/>
                        </a:lnTo>
                        <a:lnTo>
                          <a:pt x="534" y="60"/>
                        </a:lnTo>
                        <a:lnTo>
                          <a:pt x="539" y="59"/>
                        </a:lnTo>
                        <a:lnTo>
                          <a:pt x="543" y="56"/>
                        </a:lnTo>
                        <a:lnTo>
                          <a:pt x="548" y="54"/>
                        </a:lnTo>
                        <a:lnTo>
                          <a:pt x="552" y="52"/>
                        </a:lnTo>
                        <a:lnTo>
                          <a:pt x="556" y="51"/>
                        </a:lnTo>
                        <a:lnTo>
                          <a:pt x="562" y="48"/>
                        </a:lnTo>
                        <a:lnTo>
                          <a:pt x="567" y="46"/>
                        </a:lnTo>
                        <a:lnTo>
                          <a:pt x="571" y="44"/>
                        </a:lnTo>
                        <a:lnTo>
                          <a:pt x="577" y="41"/>
                        </a:lnTo>
                        <a:lnTo>
                          <a:pt x="581" y="39"/>
                        </a:lnTo>
                        <a:lnTo>
                          <a:pt x="586" y="38"/>
                        </a:lnTo>
                        <a:lnTo>
                          <a:pt x="591" y="35"/>
                        </a:lnTo>
                        <a:lnTo>
                          <a:pt x="596" y="34"/>
                        </a:lnTo>
                        <a:lnTo>
                          <a:pt x="600" y="33"/>
                        </a:lnTo>
                        <a:lnTo>
                          <a:pt x="606" y="31"/>
                        </a:lnTo>
                        <a:lnTo>
                          <a:pt x="611" y="29"/>
                        </a:lnTo>
                        <a:lnTo>
                          <a:pt x="616" y="28"/>
                        </a:lnTo>
                        <a:lnTo>
                          <a:pt x="619" y="27"/>
                        </a:lnTo>
                        <a:lnTo>
                          <a:pt x="622" y="27"/>
                        </a:lnTo>
                        <a:lnTo>
                          <a:pt x="625" y="26"/>
                        </a:lnTo>
                        <a:lnTo>
                          <a:pt x="628" y="26"/>
                        </a:lnTo>
                        <a:lnTo>
                          <a:pt x="625" y="24"/>
                        </a:lnTo>
                        <a:lnTo>
                          <a:pt x="624" y="21"/>
                        </a:lnTo>
                        <a:lnTo>
                          <a:pt x="621" y="18"/>
                        </a:lnTo>
                        <a:lnTo>
                          <a:pt x="618" y="14"/>
                        </a:lnTo>
                        <a:lnTo>
                          <a:pt x="621" y="13"/>
                        </a:lnTo>
                        <a:lnTo>
                          <a:pt x="625" y="13"/>
                        </a:lnTo>
                        <a:lnTo>
                          <a:pt x="628" y="13"/>
                        </a:lnTo>
                        <a:lnTo>
                          <a:pt x="632" y="13"/>
                        </a:lnTo>
                        <a:lnTo>
                          <a:pt x="637" y="13"/>
                        </a:lnTo>
                        <a:lnTo>
                          <a:pt x="641" y="13"/>
                        </a:lnTo>
                        <a:lnTo>
                          <a:pt x="644" y="13"/>
                        </a:lnTo>
                        <a:lnTo>
                          <a:pt x="648" y="13"/>
                        </a:lnTo>
                        <a:lnTo>
                          <a:pt x="651" y="13"/>
                        </a:lnTo>
                        <a:lnTo>
                          <a:pt x="656" y="13"/>
                        </a:lnTo>
                        <a:lnTo>
                          <a:pt x="660" y="13"/>
                        </a:lnTo>
                        <a:lnTo>
                          <a:pt x="663" y="13"/>
                        </a:lnTo>
                        <a:lnTo>
                          <a:pt x="667" y="13"/>
                        </a:lnTo>
                        <a:lnTo>
                          <a:pt x="670" y="13"/>
                        </a:lnTo>
                        <a:lnTo>
                          <a:pt x="674" y="13"/>
                        </a:lnTo>
                        <a:lnTo>
                          <a:pt x="679" y="13"/>
                        </a:lnTo>
                        <a:lnTo>
                          <a:pt x="682" y="13"/>
                        </a:lnTo>
                        <a:lnTo>
                          <a:pt x="686" y="13"/>
                        </a:lnTo>
                        <a:lnTo>
                          <a:pt x="689" y="13"/>
                        </a:lnTo>
                        <a:lnTo>
                          <a:pt x="693" y="13"/>
                        </a:lnTo>
                        <a:lnTo>
                          <a:pt x="696" y="13"/>
                        </a:lnTo>
                        <a:lnTo>
                          <a:pt x="700" y="13"/>
                        </a:lnTo>
                        <a:lnTo>
                          <a:pt x="704" y="13"/>
                        </a:lnTo>
                        <a:lnTo>
                          <a:pt x="707" y="13"/>
                        </a:lnTo>
                        <a:lnTo>
                          <a:pt x="711" y="13"/>
                        </a:lnTo>
                        <a:lnTo>
                          <a:pt x="714" y="13"/>
                        </a:lnTo>
                        <a:lnTo>
                          <a:pt x="718" y="13"/>
                        </a:lnTo>
                        <a:lnTo>
                          <a:pt x="721" y="13"/>
                        </a:lnTo>
                        <a:lnTo>
                          <a:pt x="724" y="13"/>
                        </a:lnTo>
                        <a:lnTo>
                          <a:pt x="729" y="13"/>
                        </a:lnTo>
                        <a:lnTo>
                          <a:pt x="731" y="13"/>
                        </a:lnTo>
                        <a:lnTo>
                          <a:pt x="734" y="14"/>
                        </a:lnTo>
                        <a:lnTo>
                          <a:pt x="738" y="14"/>
                        </a:lnTo>
                        <a:lnTo>
                          <a:pt x="742" y="14"/>
                        </a:lnTo>
                        <a:lnTo>
                          <a:pt x="744" y="14"/>
                        </a:lnTo>
                        <a:lnTo>
                          <a:pt x="746" y="14"/>
                        </a:lnTo>
                        <a:lnTo>
                          <a:pt x="750" y="14"/>
                        </a:lnTo>
                        <a:lnTo>
                          <a:pt x="753" y="14"/>
                        </a:lnTo>
                        <a:lnTo>
                          <a:pt x="756" y="14"/>
                        </a:lnTo>
                        <a:lnTo>
                          <a:pt x="759" y="14"/>
                        </a:lnTo>
                        <a:lnTo>
                          <a:pt x="762" y="14"/>
                        </a:lnTo>
                        <a:lnTo>
                          <a:pt x="764" y="14"/>
                        </a:lnTo>
                        <a:lnTo>
                          <a:pt x="766" y="14"/>
                        </a:lnTo>
                        <a:lnTo>
                          <a:pt x="770" y="15"/>
                        </a:lnTo>
                        <a:lnTo>
                          <a:pt x="772" y="15"/>
                        </a:lnTo>
                        <a:lnTo>
                          <a:pt x="775" y="15"/>
                        </a:lnTo>
                        <a:lnTo>
                          <a:pt x="778" y="15"/>
                        </a:lnTo>
                        <a:lnTo>
                          <a:pt x="781" y="15"/>
                        </a:lnTo>
                        <a:lnTo>
                          <a:pt x="785" y="15"/>
                        </a:lnTo>
                        <a:lnTo>
                          <a:pt x="790" y="15"/>
                        </a:lnTo>
                        <a:lnTo>
                          <a:pt x="795" y="15"/>
                        </a:lnTo>
                        <a:lnTo>
                          <a:pt x="800" y="16"/>
                        </a:lnTo>
                        <a:lnTo>
                          <a:pt x="804" y="16"/>
                        </a:lnTo>
                        <a:lnTo>
                          <a:pt x="808" y="16"/>
                        </a:lnTo>
                        <a:lnTo>
                          <a:pt x="813" y="18"/>
                        </a:lnTo>
                        <a:lnTo>
                          <a:pt x="816" y="18"/>
                        </a:lnTo>
                        <a:lnTo>
                          <a:pt x="815" y="21"/>
                        </a:lnTo>
                        <a:lnTo>
                          <a:pt x="816" y="25"/>
                        </a:lnTo>
                        <a:lnTo>
                          <a:pt x="816" y="28"/>
                        </a:lnTo>
                        <a:lnTo>
                          <a:pt x="818" y="33"/>
                        </a:lnTo>
                        <a:lnTo>
                          <a:pt x="820" y="37"/>
                        </a:lnTo>
                        <a:lnTo>
                          <a:pt x="821" y="41"/>
                        </a:lnTo>
                        <a:lnTo>
                          <a:pt x="823" y="45"/>
                        </a:lnTo>
                        <a:lnTo>
                          <a:pt x="827" y="48"/>
                        </a:lnTo>
                        <a:lnTo>
                          <a:pt x="829" y="52"/>
                        </a:lnTo>
                        <a:lnTo>
                          <a:pt x="833" y="56"/>
                        </a:lnTo>
                        <a:lnTo>
                          <a:pt x="835" y="59"/>
                        </a:lnTo>
                        <a:lnTo>
                          <a:pt x="840" y="64"/>
                        </a:lnTo>
                        <a:lnTo>
                          <a:pt x="842" y="66"/>
                        </a:lnTo>
                        <a:lnTo>
                          <a:pt x="847" y="70"/>
                        </a:lnTo>
                        <a:lnTo>
                          <a:pt x="852" y="73"/>
                        </a:lnTo>
                        <a:lnTo>
                          <a:pt x="855" y="76"/>
                        </a:lnTo>
                        <a:lnTo>
                          <a:pt x="860" y="79"/>
                        </a:lnTo>
                        <a:lnTo>
                          <a:pt x="865" y="82"/>
                        </a:lnTo>
                        <a:lnTo>
                          <a:pt x="870" y="83"/>
                        </a:lnTo>
                        <a:lnTo>
                          <a:pt x="874" y="85"/>
                        </a:lnTo>
                        <a:lnTo>
                          <a:pt x="878" y="86"/>
                        </a:lnTo>
                        <a:lnTo>
                          <a:pt x="884" y="89"/>
                        </a:lnTo>
                        <a:lnTo>
                          <a:pt x="889" y="89"/>
                        </a:lnTo>
                        <a:lnTo>
                          <a:pt x="893" y="91"/>
                        </a:lnTo>
                        <a:lnTo>
                          <a:pt x="898" y="91"/>
                        </a:lnTo>
                        <a:lnTo>
                          <a:pt x="902" y="91"/>
                        </a:lnTo>
                        <a:lnTo>
                          <a:pt x="906" y="91"/>
                        </a:lnTo>
                        <a:lnTo>
                          <a:pt x="911" y="91"/>
                        </a:lnTo>
                        <a:lnTo>
                          <a:pt x="915" y="89"/>
                        </a:lnTo>
                        <a:lnTo>
                          <a:pt x="920" y="89"/>
                        </a:lnTo>
                        <a:lnTo>
                          <a:pt x="923" y="86"/>
                        </a:lnTo>
                        <a:lnTo>
                          <a:pt x="927" y="85"/>
                        </a:lnTo>
                        <a:lnTo>
                          <a:pt x="925" y="83"/>
                        </a:lnTo>
                        <a:lnTo>
                          <a:pt x="924" y="79"/>
                        </a:lnTo>
                        <a:lnTo>
                          <a:pt x="923" y="77"/>
                        </a:lnTo>
                        <a:lnTo>
                          <a:pt x="922" y="75"/>
                        </a:lnTo>
                        <a:lnTo>
                          <a:pt x="920" y="70"/>
                        </a:lnTo>
                        <a:lnTo>
                          <a:pt x="917" y="65"/>
                        </a:lnTo>
                        <a:lnTo>
                          <a:pt x="915" y="62"/>
                        </a:lnTo>
                        <a:lnTo>
                          <a:pt x="911" y="56"/>
                        </a:lnTo>
                        <a:lnTo>
                          <a:pt x="909" y="52"/>
                        </a:lnTo>
                        <a:lnTo>
                          <a:pt x="906" y="48"/>
                        </a:lnTo>
                        <a:lnTo>
                          <a:pt x="902" y="44"/>
                        </a:lnTo>
                        <a:lnTo>
                          <a:pt x="898" y="40"/>
                        </a:lnTo>
                        <a:lnTo>
                          <a:pt x="895" y="37"/>
                        </a:lnTo>
                        <a:lnTo>
                          <a:pt x="891" y="33"/>
                        </a:lnTo>
                        <a:lnTo>
                          <a:pt x="889" y="31"/>
                        </a:lnTo>
                        <a:lnTo>
                          <a:pt x="884" y="27"/>
                        </a:lnTo>
                        <a:lnTo>
                          <a:pt x="879" y="25"/>
                        </a:lnTo>
                        <a:lnTo>
                          <a:pt x="876" y="22"/>
                        </a:lnTo>
                        <a:lnTo>
                          <a:pt x="878" y="22"/>
                        </a:lnTo>
                        <a:lnTo>
                          <a:pt x="880" y="22"/>
                        </a:lnTo>
                        <a:lnTo>
                          <a:pt x="884" y="22"/>
                        </a:lnTo>
                        <a:lnTo>
                          <a:pt x="886" y="22"/>
                        </a:lnTo>
                        <a:lnTo>
                          <a:pt x="890" y="22"/>
                        </a:lnTo>
                        <a:lnTo>
                          <a:pt x="892" y="22"/>
                        </a:lnTo>
                        <a:lnTo>
                          <a:pt x="896" y="22"/>
                        </a:lnTo>
                        <a:lnTo>
                          <a:pt x="898" y="22"/>
                        </a:lnTo>
                        <a:lnTo>
                          <a:pt x="902" y="22"/>
                        </a:lnTo>
                        <a:lnTo>
                          <a:pt x="904" y="22"/>
                        </a:lnTo>
                        <a:lnTo>
                          <a:pt x="908" y="22"/>
                        </a:lnTo>
                        <a:lnTo>
                          <a:pt x="911" y="22"/>
                        </a:lnTo>
                        <a:lnTo>
                          <a:pt x="915" y="22"/>
                        </a:lnTo>
                        <a:lnTo>
                          <a:pt x="918" y="22"/>
                        </a:lnTo>
                        <a:lnTo>
                          <a:pt x="922" y="22"/>
                        </a:lnTo>
                        <a:lnTo>
                          <a:pt x="925" y="22"/>
                        </a:lnTo>
                        <a:lnTo>
                          <a:pt x="928" y="21"/>
                        </a:lnTo>
                        <a:lnTo>
                          <a:pt x="931" y="21"/>
                        </a:lnTo>
                        <a:lnTo>
                          <a:pt x="935" y="21"/>
                        </a:lnTo>
                        <a:lnTo>
                          <a:pt x="940" y="21"/>
                        </a:lnTo>
                        <a:lnTo>
                          <a:pt x="942" y="21"/>
                        </a:lnTo>
                        <a:lnTo>
                          <a:pt x="947" y="21"/>
                        </a:lnTo>
                        <a:lnTo>
                          <a:pt x="949" y="21"/>
                        </a:lnTo>
                        <a:lnTo>
                          <a:pt x="954" y="21"/>
                        </a:lnTo>
                        <a:lnTo>
                          <a:pt x="956" y="21"/>
                        </a:lnTo>
                        <a:lnTo>
                          <a:pt x="961" y="21"/>
                        </a:lnTo>
                        <a:lnTo>
                          <a:pt x="965" y="21"/>
                        </a:lnTo>
                        <a:lnTo>
                          <a:pt x="969" y="21"/>
                        </a:lnTo>
                        <a:lnTo>
                          <a:pt x="972" y="21"/>
                        </a:lnTo>
                        <a:lnTo>
                          <a:pt x="976" y="21"/>
                        </a:lnTo>
                        <a:lnTo>
                          <a:pt x="980" y="21"/>
                        </a:lnTo>
                        <a:lnTo>
                          <a:pt x="985" y="21"/>
                        </a:lnTo>
                        <a:lnTo>
                          <a:pt x="988" y="21"/>
                        </a:lnTo>
                        <a:lnTo>
                          <a:pt x="992" y="21"/>
                        </a:lnTo>
                        <a:lnTo>
                          <a:pt x="995" y="21"/>
                        </a:lnTo>
                        <a:lnTo>
                          <a:pt x="1000" y="21"/>
                        </a:lnTo>
                        <a:lnTo>
                          <a:pt x="1004" y="20"/>
                        </a:lnTo>
                        <a:lnTo>
                          <a:pt x="1007" y="20"/>
                        </a:lnTo>
                        <a:lnTo>
                          <a:pt x="1012" y="20"/>
                        </a:lnTo>
                        <a:lnTo>
                          <a:pt x="1017" y="20"/>
                        </a:lnTo>
                        <a:lnTo>
                          <a:pt x="1020" y="20"/>
                        </a:lnTo>
                        <a:lnTo>
                          <a:pt x="1025" y="20"/>
                        </a:lnTo>
                        <a:lnTo>
                          <a:pt x="1029" y="20"/>
                        </a:lnTo>
                        <a:lnTo>
                          <a:pt x="1033" y="20"/>
                        </a:lnTo>
                        <a:lnTo>
                          <a:pt x="1038" y="20"/>
                        </a:lnTo>
                        <a:lnTo>
                          <a:pt x="1042" y="20"/>
                        </a:lnTo>
                        <a:lnTo>
                          <a:pt x="1047" y="20"/>
                        </a:lnTo>
                        <a:lnTo>
                          <a:pt x="1050" y="20"/>
                        </a:lnTo>
                        <a:lnTo>
                          <a:pt x="1055" y="19"/>
                        </a:lnTo>
                        <a:lnTo>
                          <a:pt x="1060" y="19"/>
                        </a:lnTo>
                        <a:lnTo>
                          <a:pt x="1063" y="19"/>
                        </a:lnTo>
                        <a:lnTo>
                          <a:pt x="1068" y="19"/>
                        </a:lnTo>
                        <a:lnTo>
                          <a:pt x="1073" y="19"/>
                        </a:lnTo>
                        <a:lnTo>
                          <a:pt x="1076" y="19"/>
                        </a:lnTo>
                        <a:lnTo>
                          <a:pt x="1081" y="19"/>
                        </a:lnTo>
                        <a:lnTo>
                          <a:pt x="1084" y="19"/>
                        </a:lnTo>
                        <a:lnTo>
                          <a:pt x="1089" y="18"/>
                        </a:lnTo>
                        <a:lnTo>
                          <a:pt x="1094" y="18"/>
                        </a:lnTo>
                        <a:lnTo>
                          <a:pt x="1099" y="18"/>
                        </a:lnTo>
                        <a:lnTo>
                          <a:pt x="1102" y="18"/>
                        </a:lnTo>
                        <a:lnTo>
                          <a:pt x="1107" y="18"/>
                        </a:lnTo>
                        <a:lnTo>
                          <a:pt x="1112" y="18"/>
                        </a:lnTo>
                        <a:lnTo>
                          <a:pt x="1115" y="18"/>
                        </a:lnTo>
                        <a:lnTo>
                          <a:pt x="1120" y="18"/>
                        </a:lnTo>
                        <a:lnTo>
                          <a:pt x="1118" y="21"/>
                        </a:lnTo>
                        <a:lnTo>
                          <a:pt x="1115" y="24"/>
                        </a:lnTo>
                        <a:lnTo>
                          <a:pt x="1113" y="27"/>
                        </a:lnTo>
                        <a:lnTo>
                          <a:pt x="1112" y="31"/>
                        </a:lnTo>
                        <a:lnTo>
                          <a:pt x="1108" y="34"/>
                        </a:lnTo>
                        <a:lnTo>
                          <a:pt x="1106" y="38"/>
                        </a:lnTo>
                        <a:lnTo>
                          <a:pt x="1103" y="41"/>
                        </a:lnTo>
                        <a:lnTo>
                          <a:pt x="1103" y="44"/>
                        </a:lnTo>
                        <a:lnTo>
                          <a:pt x="1107" y="44"/>
                        </a:lnTo>
                        <a:lnTo>
                          <a:pt x="1113" y="45"/>
                        </a:lnTo>
                        <a:lnTo>
                          <a:pt x="1117" y="46"/>
                        </a:lnTo>
                        <a:lnTo>
                          <a:pt x="1122" y="47"/>
                        </a:lnTo>
                        <a:lnTo>
                          <a:pt x="1127" y="48"/>
                        </a:lnTo>
                        <a:lnTo>
                          <a:pt x="1132" y="50"/>
                        </a:lnTo>
                        <a:lnTo>
                          <a:pt x="1137" y="52"/>
                        </a:lnTo>
                        <a:lnTo>
                          <a:pt x="1141" y="54"/>
                        </a:lnTo>
                        <a:lnTo>
                          <a:pt x="1146" y="56"/>
                        </a:lnTo>
                        <a:lnTo>
                          <a:pt x="1151" y="59"/>
                        </a:lnTo>
                        <a:lnTo>
                          <a:pt x="1156" y="60"/>
                        </a:lnTo>
                        <a:lnTo>
                          <a:pt x="1160" y="64"/>
                        </a:lnTo>
                        <a:lnTo>
                          <a:pt x="1164" y="66"/>
                        </a:lnTo>
                        <a:lnTo>
                          <a:pt x="1170" y="69"/>
                        </a:lnTo>
                        <a:lnTo>
                          <a:pt x="1175" y="71"/>
                        </a:lnTo>
                        <a:lnTo>
                          <a:pt x="1179" y="73"/>
                        </a:lnTo>
                        <a:lnTo>
                          <a:pt x="1184" y="75"/>
                        </a:lnTo>
                        <a:lnTo>
                          <a:pt x="1189" y="76"/>
                        </a:lnTo>
                        <a:lnTo>
                          <a:pt x="1194" y="78"/>
                        </a:lnTo>
                        <a:lnTo>
                          <a:pt x="1198" y="81"/>
                        </a:lnTo>
                        <a:lnTo>
                          <a:pt x="1202" y="82"/>
                        </a:lnTo>
                        <a:lnTo>
                          <a:pt x="1208" y="82"/>
                        </a:lnTo>
                        <a:lnTo>
                          <a:pt x="1213" y="83"/>
                        </a:lnTo>
                        <a:lnTo>
                          <a:pt x="1217" y="83"/>
                        </a:lnTo>
                        <a:lnTo>
                          <a:pt x="1221" y="83"/>
                        </a:lnTo>
                        <a:lnTo>
                          <a:pt x="1227" y="82"/>
                        </a:lnTo>
                        <a:lnTo>
                          <a:pt x="1230" y="81"/>
                        </a:lnTo>
                        <a:lnTo>
                          <a:pt x="1236" y="79"/>
                        </a:lnTo>
                        <a:lnTo>
                          <a:pt x="1241" y="76"/>
                        </a:lnTo>
                        <a:lnTo>
                          <a:pt x="1246" y="73"/>
                        </a:lnTo>
                        <a:lnTo>
                          <a:pt x="1251" y="71"/>
                        </a:lnTo>
                        <a:lnTo>
                          <a:pt x="1257" y="67"/>
                        </a:lnTo>
                        <a:lnTo>
                          <a:pt x="1251" y="64"/>
                        </a:lnTo>
                        <a:lnTo>
                          <a:pt x="1246" y="59"/>
                        </a:lnTo>
                        <a:lnTo>
                          <a:pt x="1241" y="56"/>
                        </a:lnTo>
                        <a:lnTo>
                          <a:pt x="1236" y="52"/>
                        </a:lnTo>
                        <a:lnTo>
                          <a:pt x="1232" y="48"/>
                        </a:lnTo>
                        <a:lnTo>
                          <a:pt x="1227" y="45"/>
                        </a:lnTo>
                        <a:lnTo>
                          <a:pt x="1222" y="41"/>
                        </a:lnTo>
                        <a:lnTo>
                          <a:pt x="1217" y="38"/>
                        </a:lnTo>
                        <a:lnTo>
                          <a:pt x="1213" y="34"/>
                        </a:lnTo>
                        <a:lnTo>
                          <a:pt x="1208" y="31"/>
                        </a:lnTo>
                        <a:lnTo>
                          <a:pt x="1202" y="28"/>
                        </a:lnTo>
                        <a:lnTo>
                          <a:pt x="1197" y="26"/>
                        </a:lnTo>
                        <a:lnTo>
                          <a:pt x="1192" y="22"/>
                        </a:lnTo>
                        <a:lnTo>
                          <a:pt x="1188" y="20"/>
                        </a:lnTo>
                        <a:lnTo>
                          <a:pt x="1182" y="18"/>
                        </a:lnTo>
                        <a:lnTo>
                          <a:pt x="1177" y="15"/>
                        </a:lnTo>
                        <a:lnTo>
                          <a:pt x="1182" y="15"/>
                        </a:lnTo>
                        <a:lnTo>
                          <a:pt x="1187" y="15"/>
                        </a:lnTo>
                        <a:lnTo>
                          <a:pt x="1190" y="14"/>
                        </a:lnTo>
                        <a:lnTo>
                          <a:pt x="1195" y="14"/>
                        </a:lnTo>
                        <a:lnTo>
                          <a:pt x="1200" y="14"/>
                        </a:lnTo>
                        <a:lnTo>
                          <a:pt x="1203" y="14"/>
                        </a:lnTo>
                        <a:lnTo>
                          <a:pt x="1208" y="13"/>
                        </a:lnTo>
                        <a:lnTo>
                          <a:pt x="1213" y="13"/>
                        </a:lnTo>
                        <a:lnTo>
                          <a:pt x="1217" y="13"/>
                        </a:lnTo>
                        <a:lnTo>
                          <a:pt x="1221" y="13"/>
                        </a:lnTo>
                        <a:lnTo>
                          <a:pt x="1226" y="13"/>
                        </a:lnTo>
                        <a:lnTo>
                          <a:pt x="1230" y="13"/>
                        </a:lnTo>
                        <a:lnTo>
                          <a:pt x="1234" y="12"/>
                        </a:lnTo>
                        <a:lnTo>
                          <a:pt x="1239" y="12"/>
                        </a:lnTo>
                        <a:lnTo>
                          <a:pt x="1243" y="12"/>
                        </a:lnTo>
                        <a:lnTo>
                          <a:pt x="1247" y="12"/>
                        </a:lnTo>
                        <a:lnTo>
                          <a:pt x="1251" y="12"/>
                        </a:lnTo>
                        <a:lnTo>
                          <a:pt x="1255" y="10"/>
                        </a:lnTo>
                        <a:lnTo>
                          <a:pt x="1260" y="10"/>
                        </a:lnTo>
                        <a:lnTo>
                          <a:pt x="1264" y="10"/>
                        </a:lnTo>
                        <a:lnTo>
                          <a:pt x="1268" y="10"/>
                        </a:lnTo>
                        <a:lnTo>
                          <a:pt x="1272" y="10"/>
                        </a:lnTo>
                        <a:lnTo>
                          <a:pt x="1275" y="9"/>
                        </a:lnTo>
                        <a:lnTo>
                          <a:pt x="1280" y="9"/>
                        </a:lnTo>
                        <a:lnTo>
                          <a:pt x="1284" y="9"/>
                        </a:lnTo>
                        <a:lnTo>
                          <a:pt x="1289" y="9"/>
                        </a:lnTo>
                        <a:lnTo>
                          <a:pt x="1291" y="8"/>
                        </a:lnTo>
                        <a:lnTo>
                          <a:pt x="1296" y="8"/>
                        </a:lnTo>
                        <a:lnTo>
                          <a:pt x="1300" y="8"/>
                        </a:lnTo>
                        <a:lnTo>
                          <a:pt x="1304" y="8"/>
                        </a:lnTo>
                        <a:lnTo>
                          <a:pt x="1309" y="8"/>
                        </a:lnTo>
                        <a:lnTo>
                          <a:pt x="1312" y="8"/>
                        </a:lnTo>
                        <a:lnTo>
                          <a:pt x="1316" y="8"/>
                        </a:lnTo>
                        <a:lnTo>
                          <a:pt x="1319" y="7"/>
                        </a:lnTo>
                        <a:lnTo>
                          <a:pt x="1323" y="7"/>
                        </a:lnTo>
                        <a:lnTo>
                          <a:pt x="1327" y="7"/>
                        </a:lnTo>
                        <a:lnTo>
                          <a:pt x="1330" y="6"/>
                        </a:lnTo>
                        <a:lnTo>
                          <a:pt x="1334" y="6"/>
                        </a:lnTo>
                        <a:lnTo>
                          <a:pt x="1338" y="6"/>
                        </a:lnTo>
                        <a:lnTo>
                          <a:pt x="1342" y="6"/>
                        </a:lnTo>
                        <a:lnTo>
                          <a:pt x="1346" y="6"/>
                        </a:lnTo>
                        <a:lnTo>
                          <a:pt x="1349" y="5"/>
                        </a:lnTo>
                        <a:lnTo>
                          <a:pt x="1351" y="5"/>
                        </a:lnTo>
                        <a:lnTo>
                          <a:pt x="1356" y="5"/>
                        </a:lnTo>
                        <a:lnTo>
                          <a:pt x="1359" y="5"/>
                        </a:lnTo>
                        <a:lnTo>
                          <a:pt x="1362" y="3"/>
                        </a:lnTo>
                        <a:lnTo>
                          <a:pt x="1366" y="3"/>
                        </a:lnTo>
                        <a:lnTo>
                          <a:pt x="1369" y="3"/>
                        </a:lnTo>
                        <a:lnTo>
                          <a:pt x="1372" y="3"/>
                        </a:lnTo>
                        <a:lnTo>
                          <a:pt x="1375" y="3"/>
                        </a:lnTo>
                        <a:lnTo>
                          <a:pt x="1379" y="3"/>
                        </a:lnTo>
                        <a:lnTo>
                          <a:pt x="1382" y="3"/>
                        </a:lnTo>
                        <a:lnTo>
                          <a:pt x="1385" y="2"/>
                        </a:lnTo>
                        <a:lnTo>
                          <a:pt x="1387" y="2"/>
                        </a:lnTo>
                        <a:lnTo>
                          <a:pt x="1389" y="1"/>
                        </a:lnTo>
                        <a:lnTo>
                          <a:pt x="1393" y="1"/>
                        </a:lnTo>
                        <a:lnTo>
                          <a:pt x="1395" y="1"/>
                        </a:lnTo>
                        <a:lnTo>
                          <a:pt x="1398" y="0"/>
                        </a:lnTo>
                        <a:lnTo>
                          <a:pt x="1401" y="0"/>
                        </a:lnTo>
                        <a:lnTo>
                          <a:pt x="1405" y="0"/>
                        </a:lnTo>
                        <a:lnTo>
                          <a:pt x="1407" y="0"/>
                        </a:lnTo>
                        <a:lnTo>
                          <a:pt x="1410" y="0"/>
                        </a:lnTo>
                        <a:lnTo>
                          <a:pt x="1412" y="0"/>
                        </a:lnTo>
                        <a:lnTo>
                          <a:pt x="1416" y="0"/>
                        </a:lnTo>
                        <a:lnTo>
                          <a:pt x="1425" y="84"/>
                        </a:lnTo>
                        <a:lnTo>
                          <a:pt x="1424" y="84"/>
                        </a:lnTo>
                        <a:lnTo>
                          <a:pt x="1421" y="84"/>
                        </a:lnTo>
                        <a:lnTo>
                          <a:pt x="1420" y="84"/>
                        </a:lnTo>
                        <a:lnTo>
                          <a:pt x="1416" y="84"/>
                        </a:lnTo>
                        <a:lnTo>
                          <a:pt x="1412" y="85"/>
                        </a:lnTo>
                        <a:lnTo>
                          <a:pt x="1407" y="85"/>
                        </a:lnTo>
                        <a:lnTo>
                          <a:pt x="1402" y="86"/>
                        </a:lnTo>
                        <a:lnTo>
                          <a:pt x="1400" y="86"/>
                        </a:lnTo>
                        <a:lnTo>
                          <a:pt x="1397" y="86"/>
                        </a:lnTo>
                        <a:lnTo>
                          <a:pt x="1393" y="86"/>
                        </a:lnTo>
                        <a:lnTo>
                          <a:pt x="1389" y="88"/>
                        </a:lnTo>
                        <a:lnTo>
                          <a:pt x="1387" y="88"/>
                        </a:lnTo>
                        <a:lnTo>
                          <a:pt x="1383" y="89"/>
                        </a:lnTo>
                        <a:lnTo>
                          <a:pt x="1380" y="89"/>
                        </a:lnTo>
                        <a:lnTo>
                          <a:pt x="1376" y="89"/>
                        </a:lnTo>
                        <a:lnTo>
                          <a:pt x="1372" y="89"/>
                        </a:lnTo>
                        <a:lnTo>
                          <a:pt x="1368" y="90"/>
                        </a:lnTo>
                        <a:lnTo>
                          <a:pt x="1363" y="90"/>
                        </a:lnTo>
                        <a:lnTo>
                          <a:pt x="1360" y="91"/>
                        </a:lnTo>
                        <a:lnTo>
                          <a:pt x="1354" y="91"/>
                        </a:lnTo>
                        <a:lnTo>
                          <a:pt x="1350" y="91"/>
                        </a:lnTo>
                        <a:lnTo>
                          <a:pt x="1346" y="92"/>
                        </a:lnTo>
                        <a:lnTo>
                          <a:pt x="1341" y="94"/>
                        </a:lnTo>
                        <a:lnTo>
                          <a:pt x="1335" y="94"/>
                        </a:lnTo>
                        <a:lnTo>
                          <a:pt x="1329" y="94"/>
                        </a:lnTo>
                        <a:lnTo>
                          <a:pt x="1324" y="94"/>
                        </a:lnTo>
                        <a:lnTo>
                          <a:pt x="1319" y="95"/>
                        </a:lnTo>
                        <a:lnTo>
                          <a:pt x="1312" y="96"/>
                        </a:lnTo>
                        <a:lnTo>
                          <a:pt x="1306" y="96"/>
                        </a:lnTo>
                        <a:lnTo>
                          <a:pt x="1302" y="97"/>
                        </a:lnTo>
                        <a:lnTo>
                          <a:pt x="1296" y="97"/>
                        </a:lnTo>
                        <a:lnTo>
                          <a:pt x="1289" y="97"/>
                        </a:lnTo>
                        <a:lnTo>
                          <a:pt x="1283" y="97"/>
                        </a:lnTo>
                        <a:lnTo>
                          <a:pt x="1275" y="98"/>
                        </a:lnTo>
                        <a:lnTo>
                          <a:pt x="1270" y="100"/>
                        </a:lnTo>
                        <a:lnTo>
                          <a:pt x="1262" y="100"/>
                        </a:lnTo>
                        <a:lnTo>
                          <a:pt x="1255" y="100"/>
                        </a:lnTo>
                        <a:lnTo>
                          <a:pt x="1249" y="100"/>
                        </a:lnTo>
                        <a:lnTo>
                          <a:pt x="1242" y="102"/>
                        </a:lnTo>
                        <a:lnTo>
                          <a:pt x="1235" y="102"/>
                        </a:lnTo>
                        <a:lnTo>
                          <a:pt x="1228" y="102"/>
                        </a:lnTo>
                        <a:lnTo>
                          <a:pt x="1220" y="102"/>
                        </a:lnTo>
                        <a:lnTo>
                          <a:pt x="1213" y="102"/>
                        </a:lnTo>
                        <a:lnTo>
                          <a:pt x="1205" y="103"/>
                        </a:lnTo>
                        <a:lnTo>
                          <a:pt x="1197" y="104"/>
                        </a:lnTo>
                        <a:lnTo>
                          <a:pt x="1190" y="104"/>
                        </a:lnTo>
                        <a:lnTo>
                          <a:pt x="1182" y="104"/>
                        </a:lnTo>
                        <a:lnTo>
                          <a:pt x="1173" y="104"/>
                        </a:lnTo>
                        <a:lnTo>
                          <a:pt x="1165" y="104"/>
                        </a:lnTo>
                        <a:lnTo>
                          <a:pt x="1157" y="105"/>
                        </a:lnTo>
                        <a:lnTo>
                          <a:pt x="1149" y="107"/>
                        </a:lnTo>
                        <a:lnTo>
                          <a:pt x="1140" y="107"/>
                        </a:lnTo>
                        <a:lnTo>
                          <a:pt x="1132" y="107"/>
                        </a:lnTo>
                        <a:lnTo>
                          <a:pt x="1122" y="107"/>
                        </a:lnTo>
                        <a:lnTo>
                          <a:pt x="1114" y="107"/>
                        </a:lnTo>
                        <a:lnTo>
                          <a:pt x="1112" y="103"/>
                        </a:lnTo>
                        <a:lnTo>
                          <a:pt x="1108" y="100"/>
                        </a:lnTo>
                        <a:lnTo>
                          <a:pt x="1106" y="95"/>
                        </a:lnTo>
                        <a:lnTo>
                          <a:pt x="1102" y="91"/>
                        </a:lnTo>
                        <a:lnTo>
                          <a:pt x="1099" y="89"/>
                        </a:lnTo>
                        <a:lnTo>
                          <a:pt x="1096" y="85"/>
                        </a:lnTo>
                        <a:lnTo>
                          <a:pt x="1094" y="82"/>
                        </a:lnTo>
                        <a:lnTo>
                          <a:pt x="1090" y="79"/>
                        </a:lnTo>
                        <a:lnTo>
                          <a:pt x="1086" y="76"/>
                        </a:lnTo>
                        <a:lnTo>
                          <a:pt x="1083" y="73"/>
                        </a:lnTo>
                        <a:lnTo>
                          <a:pt x="1080" y="71"/>
                        </a:lnTo>
                        <a:lnTo>
                          <a:pt x="1076" y="70"/>
                        </a:lnTo>
                        <a:lnTo>
                          <a:pt x="1074" y="67"/>
                        </a:lnTo>
                        <a:lnTo>
                          <a:pt x="1070" y="65"/>
                        </a:lnTo>
                        <a:lnTo>
                          <a:pt x="1065" y="64"/>
                        </a:lnTo>
                        <a:lnTo>
                          <a:pt x="1063" y="62"/>
                        </a:lnTo>
                        <a:lnTo>
                          <a:pt x="1060" y="60"/>
                        </a:lnTo>
                        <a:lnTo>
                          <a:pt x="1056" y="58"/>
                        </a:lnTo>
                        <a:lnTo>
                          <a:pt x="1051" y="56"/>
                        </a:lnTo>
                        <a:lnTo>
                          <a:pt x="1048" y="56"/>
                        </a:lnTo>
                        <a:lnTo>
                          <a:pt x="1044" y="53"/>
                        </a:lnTo>
                        <a:lnTo>
                          <a:pt x="1041" y="52"/>
                        </a:lnTo>
                        <a:lnTo>
                          <a:pt x="1037" y="51"/>
                        </a:lnTo>
                        <a:lnTo>
                          <a:pt x="1033" y="50"/>
                        </a:lnTo>
                        <a:lnTo>
                          <a:pt x="1030" y="48"/>
                        </a:lnTo>
                        <a:lnTo>
                          <a:pt x="1026" y="46"/>
                        </a:lnTo>
                        <a:lnTo>
                          <a:pt x="1022" y="45"/>
                        </a:lnTo>
                        <a:lnTo>
                          <a:pt x="1018" y="44"/>
                        </a:lnTo>
                        <a:lnTo>
                          <a:pt x="1014" y="43"/>
                        </a:lnTo>
                        <a:lnTo>
                          <a:pt x="1011" y="41"/>
                        </a:lnTo>
                        <a:lnTo>
                          <a:pt x="1007" y="39"/>
                        </a:lnTo>
                        <a:lnTo>
                          <a:pt x="1004" y="38"/>
                        </a:lnTo>
                        <a:lnTo>
                          <a:pt x="1001" y="38"/>
                        </a:lnTo>
                        <a:lnTo>
                          <a:pt x="1000" y="39"/>
                        </a:lnTo>
                        <a:lnTo>
                          <a:pt x="998" y="40"/>
                        </a:lnTo>
                        <a:lnTo>
                          <a:pt x="994" y="41"/>
                        </a:lnTo>
                        <a:lnTo>
                          <a:pt x="990" y="43"/>
                        </a:lnTo>
                        <a:lnTo>
                          <a:pt x="987" y="45"/>
                        </a:lnTo>
                        <a:lnTo>
                          <a:pt x="982" y="47"/>
                        </a:lnTo>
                        <a:lnTo>
                          <a:pt x="980" y="51"/>
                        </a:lnTo>
                        <a:lnTo>
                          <a:pt x="974" y="53"/>
                        </a:lnTo>
                        <a:lnTo>
                          <a:pt x="971" y="56"/>
                        </a:lnTo>
                        <a:lnTo>
                          <a:pt x="967" y="58"/>
                        </a:lnTo>
                        <a:lnTo>
                          <a:pt x="962" y="60"/>
                        </a:lnTo>
                        <a:lnTo>
                          <a:pt x="959" y="62"/>
                        </a:lnTo>
                        <a:lnTo>
                          <a:pt x="956" y="64"/>
                        </a:lnTo>
                        <a:lnTo>
                          <a:pt x="952" y="65"/>
                        </a:lnTo>
                        <a:lnTo>
                          <a:pt x="950" y="67"/>
                        </a:lnTo>
                        <a:lnTo>
                          <a:pt x="952" y="69"/>
                        </a:lnTo>
                        <a:lnTo>
                          <a:pt x="955" y="71"/>
                        </a:lnTo>
                        <a:lnTo>
                          <a:pt x="959" y="76"/>
                        </a:lnTo>
                        <a:lnTo>
                          <a:pt x="962" y="79"/>
                        </a:lnTo>
                        <a:lnTo>
                          <a:pt x="965" y="82"/>
                        </a:lnTo>
                        <a:lnTo>
                          <a:pt x="969" y="85"/>
                        </a:lnTo>
                        <a:lnTo>
                          <a:pt x="972" y="88"/>
                        </a:lnTo>
                        <a:lnTo>
                          <a:pt x="974" y="91"/>
                        </a:lnTo>
                        <a:lnTo>
                          <a:pt x="976" y="89"/>
                        </a:lnTo>
                        <a:lnTo>
                          <a:pt x="980" y="86"/>
                        </a:lnTo>
                        <a:lnTo>
                          <a:pt x="982" y="85"/>
                        </a:lnTo>
                        <a:lnTo>
                          <a:pt x="985" y="84"/>
                        </a:lnTo>
                        <a:lnTo>
                          <a:pt x="987" y="83"/>
                        </a:lnTo>
                        <a:lnTo>
                          <a:pt x="990" y="83"/>
                        </a:lnTo>
                        <a:lnTo>
                          <a:pt x="992" y="82"/>
                        </a:lnTo>
                        <a:lnTo>
                          <a:pt x="995" y="82"/>
                        </a:lnTo>
                        <a:lnTo>
                          <a:pt x="1000" y="82"/>
                        </a:lnTo>
                        <a:lnTo>
                          <a:pt x="1005" y="83"/>
                        </a:lnTo>
                        <a:lnTo>
                          <a:pt x="1010" y="84"/>
                        </a:lnTo>
                        <a:lnTo>
                          <a:pt x="1014" y="85"/>
                        </a:lnTo>
                        <a:lnTo>
                          <a:pt x="1018" y="86"/>
                        </a:lnTo>
                        <a:lnTo>
                          <a:pt x="1023" y="89"/>
                        </a:lnTo>
                        <a:lnTo>
                          <a:pt x="1026" y="91"/>
                        </a:lnTo>
                        <a:lnTo>
                          <a:pt x="1031" y="96"/>
                        </a:lnTo>
                        <a:lnTo>
                          <a:pt x="1035" y="98"/>
                        </a:lnTo>
                        <a:lnTo>
                          <a:pt x="1038" y="102"/>
                        </a:lnTo>
                        <a:lnTo>
                          <a:pt x="1043" y="104"/>
                        </a:lnTo>
                        <a:lnTo>
                          <a:pt x="1047" y="109"/>
                        </a:lnTo>
                        <a:lnTo>
                          <a:pt x="1042" y="109"/>
                        </a:lnTo>
                        <a:lnTo>
                          <a:pt x="1037" y="109"/>
                        </a:lnTo>
                        <a:lnTo>
                          <a:pt x="1032" y="109"/>
                        </a:lnTo>
                        <a:lnTo>
                          <a:pt x="1028" y="109"/>
                        </a:lnTo>
                        <a:lnTo>
                          <a:pt x="1022" y="109"/>
                        </a:lnTo>
                        <a:lnTo>
                          <a:pt x="1018" y="109"/>
                        </a:lnTo>
                        <a:lnTo>
                          <a:pt x="1012" y="109"/>
                        </a:lnTo>
                        <a:lnTo>
                          <a:pt x="1007" y="109"/>
                        </a:lnTo>
                        <a:lnTo>
                          <a:pt x="1003" y="108"/>
                        </a:lnTo>
                        <a:lnTo>
                          <a:pt x="998" y="108"/>
                        </a:lnTo>
                        <a:lnTo>
                          <a:pt x="992" y="108"/>
                        </a:lnTo>
                        <a:lnTo>
                          <a:pt x="987" y="108"/>
                        </a:lnTo>
                        <a:lnTo>
                          <a:pt x="982" y="108"/>
                        </a:lnTo>
                        <a:lnTo>
                          <a:pt x="978" y="108"/>
                        </a:lnTo>
                        <a:lnTo>
                          <a:pt x="973" y="108"/>
                        </a:lnTo>
                        <a:lnTo>
                          <a:pt x="968" y="108"/>
                        </a:lnTo>
                        <a:lnTo>
                          <a:pt x="965" y="107"/>
                        </a:lnTo>
                        <a:lnTo>
                          <a:pt x="962" y="107"/>
                        </a:lnTo>
                        <a:lnTo>
                          <a:pt x="960" y="107"/>
                        </a:lnTo>
                        <a:lnTo>
                          <a:pt x="958" y="107"/>
                        </a:lnTo>
                        <a:lnTo>
                          <a:pt x="954" y="107"/>
                        </a:lnTo>
                        <a:lnTo>
                          <a:pt x="952" y="107"/>
                        </a:lnTo>
                        <a:lnTo>
                          <a:pt x="949" y="107"/>
                        </a:lnTo>
                        <a:lnTo>
                          <a:pt x="947" y="107"/>
                        </a:lnTo>
                        <a:lnTo>
                          <a:pt x="944" y="107"/>
                        </a:lnTo>
                        <a:lnTo>
                          <a:pt x="942" y="107"/>
                        </a:lnTo>
                        <a:lnTo>
                          <a:pt x="940" y="107"/>
                        </a:lnTo>
                        <a:lnTo>
                          <a:pt x="936" y="107"/>
                        </a:lnTo>
                        <a:lnTo>
                          <a:pt x="931" y="107"/>
                        </a:lnTo>
                        <a:lnTo>
                          <a:pt x="927" y="107"/>
                        </a:lnTo>
                        <a:lnTo>
                          <a:pt x="924" y="107"/>
                        </a:lnTo>
                        <a:lnTo>
                          <a:pt x="921" y="107"/>
                        </a:lnTo>
                        <a:lnTo>
                          <a:pt x="918" y="107"/>
                        </a:lnTo>
                        <a:lnTo>
                          <a:pt x="916" y="107"/>
                        </a:lnTo>
                        <a:lnTo>
                          <a:pt x="914" y="107"/>
                        </a:lnTo>
                        <a:lnTo>
                          <a:pt x="910" y="107"/>
                        </a:lnTo>
                        <a:lnTo>
                          <a:pt x="908" y="107"/>
                        </a:lnTo>
                        <a:lnTo>
                          <a:pt x="905" y="107"/>
                        </a:lnTo>
                        <a:lnTo>
                          <a:pt x="903" y="105"/>
                        </a:lnTo>
                        <a:lnTo>
                          <a:pt x="899" y="105"/>
                        </a:lnTo>
                        <a:lnTo>
                          <a:pt x="897" y="105"/>
                        </a:lnTo>
                        <a:lnTo>
                          <a:pt x="895" y="105"/>
                        </a:lnTo>
                        <a:lnTo>
                          <a:pt x="892" y="105"/>
                        </a:lnTo>
                        <a:lnTo>
                          <a:pt x="889" y="105"/>
                        </a:lnTo>
                        <a:lnTo>
                          <a:pt x="886" y="105"/>
                        </a:lnTo>
                        <a:lnTo>
                          <a:pt x="884" y="105"/>
                        </a:lnTo>
                        <a:lnTo>
                          <a:pt x="880" y="104"/>
                        </a:lnTo>
                        <a:lnTo>
                          <a:pt x="877" y="104"/>
                        </a:lnTo>
                        <a:lnTo>
                          <a:pt x="873" y="104"/>
                        </a:lnTo>
                        <a:lnTo>
                          <a:pt x="870" y="104"/>
                        </a:lnTo>
                        <a:lnTo>
                          <a:pt x="866" y="104"/>
                        </a:lnTo>
                        <a:lnTo>
                          <a:pt x="863" y="104"/>
                        </a:lnTo>
                        <a:lnTo>
                          <a:pt x="858" y="104"/>
                        </a:lnTo>
                        <a:lnTo>
                          <a:pt x="855" y="104"/>
                        </a:lnTo>
                        <a:lnTo>
                          <a:pt x="852" y="104"/>
                        </a:lnTo>
                        <a:lnTo>
                          <a:pt x="848" y="104"/>
                        </a:lnTo>
                        <a:lnTo>
                          <a:pt x="845" y="104"/>
                        </a:lnTo>
                        <a:lnTo>
                          <a:pt x="840" y="104"/>
                        </a:lnTo>
                        <a:lnTo>
                          <a:pt x="838" y="104"/>
                        </a:lnTo>
                        <a:lnTo>
                          <a:pt x="834" y="104"/>
                        </a:lnTo>
                        <a:lnTo>
                          <a:pt x="831" y="104"/>
                        </a:lnTo>
                        <a:lnTo>
                          <a:pt x="827" y="104"/>
                        </a:lnTo>
                        <a:lnTo>
                          <a:pt x="826" y="100"/>
                        </a:lnTo>
                        <a:lnTo>
                          <a:pt x="826" y="96"/>
                        </a:lnTo>
                        <a:lnTo>
                          <a:pt x="825" y="91"/>
                        </a:lnTo>
                        <a:lnTo>
                          <a:pt x="823" y="89"/>
                        </a:lnTo>
                        <a:lnTo>
                          <a:pt x="822" y="84"/>
                        </a:lnTo>
                        <a:lnTo>
                          <a:pt x="822" y="81"/>
                        </a:lnTo>
                        <a:lnTo>
                          <a:pt x="821" y="76"/>
                        </a:lnTo>
                        <a:lnTo>
                          <a:pt x="821" y="73"/>
                        </a:lnTo>
                        <a:lnTo>
                          <a:pt x="818" y="73"/>
                        </a:lnTo>
                        <a:lnTo>
                          <a:pt x="814" y="76"/>
                        </a:lnTo>
                        <a:lnTo>
                          <a:pt x="810" y="76"/>
                        </a:lnTo>
                        <a:lnTo>
                          <a:pt x="807" y="78"/>
                        </a:lnTo>
                        <a:lnTo>
                          <a:pt x="803" y="78"/>
                        </a:lnTo>
                        <a:lnTo>
                          <a:pt x="800" y="78"/>
                        </a:lnTo>
                        <a:lnTo>
                          <a:pt x="797" y="76"/>
                        </a:lnTo>
                        <a:lnTo>
                          <a:pt x="795" y="76"/>
                        </a:lnTo>
                        <a:lnTo>
                          <a:pt x="793" y="75"/>
                        </a:lnTo>
                        <a:lnTo>
                          <a:pt x="790" y="73"/>
                        </a:lnTo>
                        <a:lnTo>
                          <a:pt x="787" y="71"/>
                        </a:lnTo>
                        <a:lnTo>
                          <a:pt x="784" y="70"/>
                        </a:lnTo>
                        <a:lnTo>
                          <a:pt x="780" y="66"/>
                        </a:lnTo>
                        <a:lnTo>
                          <a:pt x="775" y="62"/>
                        </a:lnTo>
                        <a:lnTo>
                          <a:pt x="772" y="59"/>
                        </a:lnTo>
                        <a:lnTo>
                          <a:pt x="770" y="56"/>
                        </a:lnTo>
                        <a:lnTo>
                          <a:pt x="766" y="53"/>
                        </a:lnTo>
                        <a:lnTo>
                          <a:pt x="765" y="51"/>
                        </a:lnTo>
                        <a:lnTo>
                          <a:pt x="761" y="46"/>
                        </a:lnTo>
                        <a:lnTo>
                          <a:pt x="756" y="41"/>
                        </a:lnTo>
                        <a:lnTo>
                          <a:pt x="753" y="39"/>
                        </a:lnTo>
                        <a:lnTo>
                          <a:pt x="751" y="38"/>
                        </a:lnTo>
                        <a:lnTo>
                          <a:pt x="748" y="35"/>
                        </a:lnTo>
                        <a:lnTo>
                          <a:pt x="745" y="34"/>
                        </a:lnTo>
                        <a:lnTo>
                          <a:pt x="742" y="33"/>
                        </a:lnTo>
                        <a:lnTo>
                          <a:pt x="739" y="33"/>
                        </a:lnTo>
                        <a:lnTo>
                          <a:pt x="737" y="32"/>
                        </a:lnTo>
                        <a:lnTo>
                          <a:pt x="733" y="32"/>
                        </a:lnTo>
                        <a:lnTo>
                          <a:pt x="729" y="37"/>
                        </a:lnTo>
                        <a:lnTo>
                          <a:pt x="726" y="41"/>
                        </a:lnTo>
                        <a:lnTo>
                          <a:pt x="724" y="46"/>
                        </a:lnTo>
                        <a:lnTo>
                          <a:pt x="721" y="52"/>
                        </a:lnTo>
                        <a:lnTo>
                          <a:pt x="720" y="56"/>
                        </a:lnTo>
                        <a:lnTo>
                          <a:pt x="720" y="62"/>
                        </a:lnTo>
                        <a:lnTo>
                          <a:pt x="721" y="66"/>
                        </a:lnTo>
                        <a:lnTo>
                          <a:pt x="723" y="71"/>
                        </a:lnTo>
                        <a:lnTo>
                          <a:pt x="724" y="73"/>
                        </a:lnTo>
                        <a:lnTo>
                          <a:pt x="726" y="79"/>
                        </a:lnTo>
                        <a:lnTo>
                          <a:pt x="729" y="83"/>
                        </a:lnTo>
                        <a:lnTo>
                          <a:pt x="732" y="86"/>
                        </a:lnTo>
                        <a:lnTo>
                          <a:pt x="734" y="91"/>
                        </a:lnTo>
                        <a:lnTo>
                          <a:pt x="739" y="94"/>
                        </a:lnTo>
                        <a:lnTo>
                          <a:pt x="744" y="97"/>
                        </a:lnTo>
                        <a:lnTo>
                          <a:pt x="749" y="102"/>
                        </a:lnTo>
                        <a:lnTo>
                          <a:pt x="744" y="102"/>
                        </a:lnTo>
                        <a:lnTo>
                          <a:pt x="742" y="102"/>
                        </a:lnTo>
                        <a:lnTo>
                          <a:pt x="739" y="102"/>
                        </a:lnTo>
                        <a:lnTo>
                          <a:pt x="737" y="102"/>
                        </a:lnTo>
                        <a:lnTo>
                          <a:pt x="733" y="101"/>
                        </a:lnTo>
                        <a:lnTo>
                          <a:pt x="730" y="101"/>
                        </a:lnTo>
                        <a:lnTo>
                          <a:pt x="726" y="101"/>
                        </a:lnTo>
                        <a:lnTo>
                          <a:pt x="724" y="101"/>
                        </a:lnTo>
                        <a:lnTo>
                          <a:pt x="721" y="101"/>
                        </a:lnTo>
                        <a:lnTo>
                          <a:pt x="719" y="101"/>
                        </a:lnTo>
                        <a:lnTo>
                          <a:pt x="715" y="101"/>
                        </a:lnTo>
                        <a:lnTo>
                          <a:pt x="713" y="101"/>
                        </a:lnTo>
                        <a:lnTo>
                          <a:pt x="710" y="101"/>
                        </a:lnTo>
                        <a:lnTo>
                          <a:pt x="707" y="101"/>
                        </a:lnTo>
                        <a:lnTo>
                          <a:pt x="704" y="101"/>
                        </a:lnTo>
                        <a:lnTo>
                          <a:pt x="701" y="101"/>
                        </a:lnTo>
                        <a:lnTo>
                          <a:pt x="699" y="100"/>
                        </a:lnTo>
                        <a:lnTo>
                          <a:pt x="695" y="100"/>
                        </a:lnTo>
                        <a:lnTo>
                          <a:pt x="693" y="100"/>
                        </a:lnTo>
                        <a:lnTo>
                          <a:pt x="689" y="100"/>
                        </a:lnTo>
                        <a:lnTo>
                          <a:pt x="687" y="100"/>
                        </a:lnTo>
                        <a:lnTo>
                          <a:pt x="683" y="100"/>
                        </a:lnTo>
                        <a:lnTo>
                          <a:pt x="681" y="100"/>
                        </a:lnTo>
                        <a:lnTo>
                          <a:pt x="679" y="100"/>
                        </a:lnTo>
                        <a:lnTo>
                          <a:pt x="676" y="100"/>
                        </a:lnTo>
                        <a:lnTo>
                          <a:pt x="673" y="100"/>
                        </a:lnTo>
                        <a:lnTo>
                          <a:pt x="669" y="100"/>
                        </a:lnTo>
                        <a:lnTo>
                          <a:pt x="667" y="100"/>
                        </a:lnTo>
                        <a:lnTo>
                          <a:pt x="664" y="100"/>
                        </a:lnTo>
                        <a:lnTo>
                          <a:pt x="662" y="100"/>
                        </a:lnTo>
                        <a:lnTo>
                          <a:pt x="659" y="100"/>
                        </a:lnTo>
                        <a:lnTo>
                          <a:pt x="656" y="100"/>
                        </a:lnTo>
                        <a:lnTo>
                          <a:pt x="661" y="96"/>
                        </a:lnTo>
                        <a:lnTo>
                          <a:pt x="666" y="91"/>
                        </a:lnTo>
                        <a:lnTo>
                          <a:pt x="670" y="86"/>
                        </a:lnTo>
                        <a:lnTo>
                          <a:pt x="675" y="82"/>
                        </a:lnTo>
                        <a:lnTo>
                          <a:pt x="676" y="79"/>
                        </a:lnTo>
                        <a:lnTo>
                          <a:pt x="679" y="76"/>
                        </a:lnTo>
                        <a:lnTo>
                          <a:pt x="679" y="72"/>
                        </a:lnTo>
                        <a:lnTo>
                          <a:pt x="681" y="70"/>
                        </a:lnTo>
                        <a:lnTo>
                          <a:pt x="682" y="66"/>
                        </a:lnTo>
                        <a:lnTo>
                          <a:pt x="683" y="63"/>
                        </a:lnTo>
                        <a:lnTo>
                          <a:pt x="685" y="59"/>
                        </a:lnTo>
                        <a:lnTo>
                          <a:pt x="686" y="56"/>
                        </a:lnTo>
                        <a:lnTo>
                          <a:pt x="683" y="53"/>
                        </a:lnTo>
                        <a:lnTo>
                          <a:pt x="680" y="52"/>
                        </a:lnTo>
                        <a:lnTo>
                          <a:pt x="677" y="51"/>
                        </a:lnTo>
                        <a:lnTo>
                          <a:pt x="674" y="51"/>
                        </a:lnTo>
                        <a:lnTo>
                          <a:pt x="670" y="50"/>
                        </a:lnTo>
                        <a:lnTo>
                          <a:pt x="668" y="50"/>
                        </a:lnTo>
                        <a:lnTo>
                          <a:pt x="664" y="50"/>
                        </a:lnTo>
                        <a:lnTo>
                          <a:pt x="662" y="50"/>
                        </a:lnTo>
                        <a:lnTo>
                          <a:pt x="659" y="48"/>
                        </a:lnTo>
                        <a:lnTo>
                          <a:pt x="656" y="48"/>
                        </a:lnTo>
                        <a:lnTo>
                          <a:pt x="651" y="50"/>
                        </a:lnTo>
                        <a:lnTo>
                          <a:pt x="649" y="50"/>
                        </a:lnTo>
                        <a:lnTo>
                          <a:pt x="645" y="50"/>
                        </a:lnTo>
                        <a:lnTo>
                          <a:pt x="643" y="51"/>
                        </a:lnTo>
                        <a:lnTo>
                          <a:pt x="640" y="51"/>
                        </a:lnTo>
                        <a:lnTo>
                          <a:pt x="636" y="52"/>
                        </a:lnTo>
                        <a:lnTo>
                          <a:pt x="632" y="52"/>
                        </a:lnTo>
                        <a:lnTo>
                          <a:pt x="630" y="52"/>
                        </a:lnTo>
                        <a:lnTo>
                          <a:pt x="625" y="52"/>
                        </a:lnTo>
                        <a:lnTo>
                          <a:pt x="623" y="53"/>
                        </a:lnTo>
                        <a:lnTo>
                          <a:pt x="619" y="53"/>
                        </a:lnTo>
                        <a:lnTo>
                          <a:pt x="616" y="53"/>
                        </a:lnTo>
                        <a:lnTo>
                          <a:pt x="612" y="53"/>
                        </a:lnTo>
                        <a:lnTo>
                          <a:pt x="610" y="53"/>
                        </a:lnTo>
                        <a:lnTo>
                          <a:pt x="607" y="52"/>
                        </a:lnTo>
                        <a:lnTo>
                          <a:pt x="604" y="52"/>
                        </a:lnTo>
                        <a:lnTo>
                          <a:pt x="600" y="51"/>
                        </a:lnTo>
                        <a:lnTo>
                          <a:pt x="598" y="51"/>
                        </a:lnTo>
                        <a:lnTo>
                          <a:pt x="594" y="48"/>
                        </a:lnTo>
                        <a:lnTo>
                          <a:pt x="592" y="47"/>
                        </a:lnTo>
                        <a:lnTo>
                          <a:pt x="589" y="46"/>
                        </a:lnTo>
                        <a:lnTo>
                          <a:pt x="586" y="44"/>
                        </a:lnTo>
                        <a:lnTo>
                          <a:pt x="585" y="46"/>
                        </a:lnTo>
                        <a:lnTo>
                          <a:pt x="585" y="48"/>
                        </a:lnTo>
                        <a:lnTo>
                          <a:pt x="584" y="51"/>
                        </a:lnTo>
                        <a:lnTo>
                          <a:pt x="583" y="53"/>
                        </a:lnTo>
                        <a:lnTo>
                          <a:pt x="583" y="56"/>
                        </a:lnTo>
                        <a:lnTo>
                          <a:pt x="581" y="60"/>
                        </a:lnTo>
                        <a:lnTo>
                          <a:pt x="580" y="64"/>
                        </a:lnTo>
                        <a:lnTo>
                          <a:pt x="580" y="69"/>
                        </a:lnTo>
                        <a:lnTo>
                          <a:pt x="579" y="72"/>
                        </a:lnTo>
                        <a:lnTo>
                          <a:pt x="579" y="76"/>
                        </a:lnTo>
                        <a:lnTo>
                          <a:pt x="578" y="81"/>
                        </a:lnTo>
                        <a:lnTo>
                          <a:pt x="577" y="85"/>
                        </a:lnTo>
                        <a:lnTo>
                          <a:pt x="577" y="89"/>
                        </a:lnTo>
                        <a:lnTo>
                          <a:pt x="577" y="92"/>
                        </a:lnTo>
                        <a:lnTo>
                          <a:pt x="575" y="97"/>
                        </a:lnTo>
                        <a:lnTo>
                          <a:pt x="575" y="101"/>
                        </a:lnTo>
                        <a:lnTo>
                          <a:pt x="572" y="101"/>
                        </a:lnTo>
                        <a:lnTo>
                          <a:pt x="570" y="101"/>
                        </a:lnTo>
                        <a:lnTo>
                          <a:pt x="567" y="101"/>
                        </a:lnTo>
                        <a:lnTo>
                          <a:pt x="564" y="101"/>
                        </a:lnTo>
                        <a:lnTo>
                          <a:pt x="560" y="101"/>
                        </a:lnTo>
                        <a:lnTo>
                          <a:pt x="556" y="101"/>
                        </a:lnTo>
                        <a:lnTo>
                          <a:pt x="554" y="101"/>
                        </a:lnTo>
                        <a:lnTo>
                          <a:pt x="552" y="101"/>
                        </a:lnTo>
                        <a:lnTo>
                          <a:pt x="549" y="101"/>
                        </a:lnTo>
                        <a:lnTo>
                          <a:pt x="546" y="101"/>
                        </a:lnTo>
                        <a:lnTo>
                          <a:pt x="542" y="101"/>
                        </a:lnTo>
                        <a:lnTo>
                          <a:pt x="540" y="101"/>
                        </a:lnTo>
                        <a:lnTo>
                          <a:pt x="536" y="101"/>
                        </a:lnTo>
                        <a:lnTo>
                          <a:pt x="534" y="101"/>
                        </a:lnTo>
                        <a:lnTo>
                          <a:pt x="532" y="101"/>
                        </a:lnTo>
                        <a:lnTo>
                          <a:pt x="529" y="101"/>
                        </a:lnTo>
                        <a:lnTo>
                          <a:pt x="526" y="101"/>
                        </a:lnTo>
                        <a:lnTo>
                          <a:pt x="523" y="101"/>
                        </a:lnTo>
                        <a:lnTo>
                          <a:pt x="520" y="101"/>
                        </a:lnTo>
                        <a:lnTo>
                          <a:pt x="516" y="101"/>
                        </a:lnTo>
                        <a:lnTo>
                          <a:pt x="514" y="101"/>
                        </a:lnTo>
                        <a:lnTo>
                          <a:pt x="511" y="101"/>
                        </a:lnTo>
                        <a:lnTo>
                          <a:pt x="509" y="101"/>
                        </a:lnTo>
                        <a:lnTo>
                          <a:pt x="507" y="101"/>
                        </a:lnTo>
                        <a:lnTo>
                          <a:pt x="503" y="101"/>
                        </a:lnTo>
                        <a:lnTo>
                          <a:pt x="501" y="101"/>
                        </a:lnTo>
                        <a:lnTo>
                          <a:pt x="497" y="101"/>
                        </a:lnTo>
                        <a:lnTo>
                          <a:pt x="495" y="101"/>
                        </a:lnTo>
                        <a:lnTo>
                          <a:pt x="492" y="101"/>
                        </a:lnTo>
                        <a:lnTo>
                          <a:pt x="490" y="101"/>
                        </a:lnTo>
                        <a:lnTo>
                          <a:pt x="486" y="101"/>
                        </a:lnTo>
                        <a:lnTo>
                          <a:pt x="484" y="102"/>
                        </a:lnTo>
                        <a:lnTo>
                          <a:pt x="482" y="102"/>
                        </a:lnTo>
                        <a:lnTo>
                          <a:pt x="478" y="102"/>
                        </a:lnTo>
                        <a:lnTo>
                          <a:pt x="476" y="102"/>
                        </a:lnTo>
                        <a:lnTo>
                          <a:pt x="473" y="102"/>
                        </a:lnTo>
                        <a:lnTo>
                          <a:pt x="471" y="102"/>
                        </a:lnTo>
                        <a:lnTo>
                          <a:pt x="469" y="102"/>
                        </a:lnTo>
                        <a:lnTo>
                          <a:pt x="466" y="102"/>
                        </a:lnTo>
                        <a:lnTo>
                          <a:pt x="463" y="102"/>
                        </a:lnTo>
                        <a:lnTo>
                          <a:pt x="460" y="102"/>
                        </a:lnTo>
                        <a:lnTo>
                          <a:pt x="457" y="102"/>
                        </a:lnTo>
                        <a:lnTo>
                          <a:pt x="456" y="102"/>
                        </a:lnTo>
                        <a:lnTo>
                          <a:pt x="453" y="102"/>
                        </a:lnTo>
                        <a:lnTo>
                          <a:pt x="447" y="102"/>
                        </a:lnTo>
                        <a:lnTo>
                          <a:pt x="443" y="102"/>
                        </a:lnTo>
                        <a:lnTo>
                          <a:pt x="440" y="102"/>
                        </a:lnTo>
                        <a:lnTo>
                          <a:pt x="437" y="102"/>
                        </a:lnTo>
                        <a:lnTo>
                          <a:pt x="434" y="102"/>
                        </a:lnTo>
                        <a:lnTo>
                          <a:pt x="432" y="102"/>
                        </a:lnTo>
                        <a:lnTo>
                          <a:pt x="427" y="102"/>
                        </a:lnTo>
                        <a:lnTo>
                          <a:pt x="422" y="102"/>
                        </a:lnTo>
                        <a:lnTo>
                          <a:pt x="416" y="102"/>
                        </a:lnTo>
                        <a:lnTo>
                          <a:pt x="413" y="103"/>
                        </a:lnTo>
                        <a:lnTo>
                          <a:pt x="407" y="103"/>
                        </a:lnTo>
                        <a:lnTo>
                          <a:pt x="402" y="104"/>
                        </a:lnTo>
                        <a:lnTo>
                          <a:pt x="405" y="100"/>
                        </a:lnTo>
                        <a:lnTo>
                          <a:pt x="405" y="97"/>
                        </a:lnTo>
                        <a:lnTo>
                          <a:pt x="407" y="94"/>
                        </a:lnTo>
                        <a:lnTo>
                          <a:pt x="408" y="91"/>
                        </a:lnTo>
                        <a:lnTo>
                          <a:pt x="408" y="86"/>
                        </a:lnTo>
                        <a:lnTo>
                          <a:pt x="409" y="84"/>
                        </a:lnTo>
                        <a:lnTo>
                          <a:pt x="408" y="82"/>
                        </a:lnTo>
                        <a:lnTo>
                          <a:pt x="408" y="78"/>
                        </a:lnTo>
                        <a:lnTo>
                          <a:pt x="407" y="76"/>
                        </a:lnTo>
                        <a:lnTo>
                          <a:pt x="405" y="73"/>
                        </a:lnTo>
                        <a:lnTo>
                          <a:pt x="403" y="71"/>
                        </a:lnTo>
                        <a:lnTo>
                          <a:pt x="402" y="69"/>
                        </a:lnTo>
                        <a:lnTo>
                          <a:pt x="399" y="67"/>
                        </a:lnTo>
                        <a:lnTo>
                          <a:pt x="395" y="66"/>
                        </a:lnTo>
                        <a:lnTo>
                          <a:pt x="392" y="66"/>
                        </a:lnTo>
                        <a:lnTo>
                          <a:pt x="387" y="67"/>
                        </a:lnTo>
                        <a:lnTo>
                          <a:pt x="383" y="71"/>
                        </a:lnTo>
                        <a:lnTo>
                          <a:pt x="381" y="73"/>
                        </a:lnTo>
                        <a:lnTo>
                          <a:pt x="378" y="76"/>
                        </a:lnTo>
                        <a:lnTo>
                          <a:pt x="375" y="79"/>
                        </a:lnTo>
                        <a:lnTo>
                          <a:pt x="375" y="83"/>
                        </a:lnTo>
                        <a:lnTo>
                          <a:pt x="375" y="86"/>
                        </a:lnTo>
                        <a:lnTo>
                          <a:pt x="375" y="89"/>
                        </a:lnTo>
                        <a:lnTo>
                          <a:pt x="375" y="94"/>
                        </a:lnTo>
                        <a:lnTo>
                          <a:pt x="375" y="96"/>
                        </a:lnTo>
                        <a:lnTo>
                          <a:pt x="375" y="100"/>
                        </a:lnTo>
                        <a:lnTo>
                          <a:pt x="375" y="102"/>
                        </a:lnTo>
                        <a:lnTo>
                          <a:pt x="376" y="104"/>
                        </a:lnTo>
                        <a:lnTo>
                          <a:pt x="373" y="104"/>
                        </a:lnTo>
                        <a:lnTo>
                          <a:pt x="369" y="104"/>
                        </a:lnTo>
                        <a:lnTo>
                          <a:pt x="365" y="104"/>
                        </a:lnTo>
                        <a:lnTo>
                          <a:pt x="363" y="104"/>
                        </a:lnTo>
                        <a:lnTo>
                          <a:pt x="360" y="104"/>
                        </a:lnTo>
                        <a:lnTo>
                          <a:pt x="357" y="104"/>
                        </a:lnTo>
                        <a:lnTo>
                          <a:pt x="355" y="104"/>
                        </a:lnTo>
                        <a:lnTo>
                          <a:pt x="351" y="104"/>
                        </a:lnTo>
                        <a:lnTo>
                          <a:pt x="348" y="104"/>
                        </a:lnTo>
                        <a:lnTo>
                          <a:pt x="344" y="104"/>
                        </a:lnTo>
                        <a:lnTo>
                          <a:pt x="342" y="104"/>
                        </a:lnTo>
                        <a:lnTo>
                          <a:pt x="339" y="104"/>
                        </a:lnTo>
                        <a:lnTo>
                          <a:pt x="337" y="104"/>
                        </a:lnTo>
                        <a:lnTo>
                          <a:pt x="333" y="104"/>
                        </a:lnTo>
                        <a:lnTo>
                          <a:pt x="330" y="104"/>
                        </a:lnTo>
                        <a:lnTo>
                          <a:pt x="327" y="104"/>
                        </a:lnTo>
                        <a:lnTo>
                          <a:pt x="324" y="104"/>
                        </a:lnTo>
                        <a:lnTo>
                          <a:pt x="322" y="104"/>
                        </a:lnTo>
                        <a:lnTo>
                          <a:pt x="319" y="104"/>
                        </a:lnTo>
                        <a:lnTo>
                          <a:pt x="317" y="104"/>
                        </a:lnTo>
                        <a:lnTo>
                          <a:pt x="313" y="104"/>
                        </a:lnTo>
                        <a:lnTo>
                          <a:pt x="311" y="104"/>
                        </a:lnTo>
                        <a:lnTo>
                          <a:pt x="307" y="104"/>
                        </a:lnTo>
                        <a:lnTo>
                          <a:pt x="305" y="104"/>
                        </a:lnTo>
                        <a:lnTo>
                          <a:pt x="303" y="104"/>
                        </a:lnTo>
                        <a:lnTo>
                          <a:pt x="299" y="104"/>
                        </a:lnTo>
                        <a:lnTo>
                          <a:pt x="297" y="104"/>
                        </a:lnTo>
                        <a:lnTo>
                          <a:pt x="294" y="104"/>
                        </a:lnTo>
                        <a:lnTo>
                          <a:pt x="288" y="104"/>
                        </a:lnTo>
                        <a:lnTo>
                          <a:pt x="284" y="105"/>
                        </a:lnTo>
                        <a:lnTo>
                          <a:pt x="281" y="105"/>
                        </a:lnTo>
                        <a:lnTo>
                          <a:pt x="279" y="105"/>
                        </a:lnTo>
                        <a:lnTo>
                          <a:pt x="276" y="105"/>
                        </a:lnTo>
                        <a:lnTo>
                          <a:pt x="273" y="105"/>
                        </a:lnTo>
                        <a:lnTo>
                          <a:pt x="268" y="105"/>
                        </a:lnTo>
                        <a:lnTo>
                          <a:pt x="263" y="105"/>
                        </a:lnTo>
                        <a:lnTo>
                          <a:pt x="259" y="105"/>
                        </a:lnTo>
                        <a:lnTo>
                          <a:pt x="253" y="105"/>
                        </a:lnTo>
                        <a:lnTo>
                          <a:pt x="249" y="105"/>
                        </a:lnTo>
                        <a:lnTo>
                          <a:pt x="246" y="105"/>
                        </a:lnTo>
                        <a:lnTo>
                          <a:pt x="241" y="105"/>
                        </a:lnTo>
                        <a:lnTo>
                          <a:pt x="235" y="105"/>
                        </a:lnTo>
                        <a:lnTo>
                          <a:pt x="230" y="105"/>
                        </a:lnTo>
                        <a:lnTo>
                          <a:pt x="227" y="105"/>
                        </a:lnTo>
                        <a:lnTo>
                          <a:pt x="223" y="105"/>
                        </a:lnTo>
                        <a:lnTo>
                          <a:pt x="218" y="105"/>
                        </a:lnTo>
                        <a:lnTo>
                          <a:pt x="215" y="105"/>
                        </a:lnTo>
                        <a:lnTo>
                          <a:pt x="210" y="105"/>
                        </a:lnTo>
                        <a:lnTo>
                          <a:pt x="204" y="104"/>
                        </a:lnTo>
                        <a:lnTo>
                          <a:pt x="198" y="104"/>
                        </a:lnTo>
                        <a:lnTo>
                          <a:pt x="192" y="104"/>
                        </a:lnTo>
                        <a:lnTo>
                          <a:pt x="187" y="104"/>
                        </a:lnTo>
                        <a:lnTo>
                          <a:pt x="182" y="104"/>
                        </a:lnTo>
                        <a:lnTo>
                          <a:pt x="176" y="104"/>
                        </a:lnTo>
                        <a:lnTo>
                          <a:pt x="170" y="104"/>
                        </a:lnTo>
                        <a:lnTo>
                          <a:pt x="165" y="104"/>
                        </a:lnTo>
                        <a:lnTo>
                          <a:pt x="159" y="103"/>
                        </a:lnTo>
                        <a:lnTo>
                          <a:pt x="153" y="102"/>
                        </a:lnTo>
                        <a:lnTo>
                          <a:pt x="148" y="102"/>
                        </a:lnTo>
                        <a:lnTo>
                          <a:pt x="144" y="102"/>
                        </a:lnTo>
                        <a:lnTo>
                          <a:pt x="138" y="102"/>
                        </a:lnTo>
                        <a:lnTo>
                          <a:pt x="134" y="102"/>
                        </a:lnTo>
                        <a:lnTo>
                          <a:pt x="128" y="102"/>
                        </a:lnTo>
                        <a:lnTo>
                          <a:pt x="125" y="102"/>
                        </a:lnTo>
                        <a:lnTo>
                          <a:pt x="119" y="102"/>
                        </a:lnTo>
                        <a:lnTo>
                          <a:pt x="114" y="101"/>
                        </a:lnTo>
                        <a:lnTo>
                          <a:pt x="109" y="100"/>
                        </a:lnTo>
                        <a:lnTo>
                          <a:pt x="104" y="100"/>
                        </a:lnTo>
                        <a:lnTo>
                          <a:pt x="100" y="100"/>
                        </a:lnTo>
                        <a:lnTo>
                          <a:pt x="96" y="100"/>
                        </a:lnTo>
                        <a:lnTo>
                          <a:pt x="91" y="100"/>
                        </a:lnTo>
                        <a:lnTo>
                          <a:pt x="88" y="100"/>
                        </a:lnTo>
                        <a:lnTo>
                          <a:pt x="83" y="100"/>
                        </a:lnTo>
                        <a:lnTo>
                          <a:pt x="78" y="98"/>
                        </a:lnTo>
                        <a:lnTo>
                          <a:pt x="75" y="97"/>
                        </a:lnTo>
                        <a:lnTo>
                          <a:pt x="71" y="97"/>
                        </a:lnTo>
                        <a:lnTo>
                          <a:pt x="68" y="97"/>
                        </a:lnTo>
                        <a:lnTo>
                          <a:pt x="64" y="97"/>
                        </a:lnTo>
                        <a:lnTo>
                          <a:pt x="61" y="97"/>
                        </a:lnTo>
                        <a:lnTo>
                          <a:pt x="57" y="97"/>
                        </a:lnTo>
                        <a:lnTo>
                          <a:pt x="53" y="97"/>
                        </a:lnTo>
                        <a:lnTo>
                          <a:pt x="50" y="96"/>
                        </a:lnTo>
                        <a:lnTo>
                          <a:pt x="46" y="96"/>
                        </a:lnTo>
                        <a:lnTo>
                          <a:pt x="44" y="96"/>
                        </a:lnTo>
                        <a:lnTo>
                          <a:pt x="40" y="95"/>
                        </a:lnTo>
                        <a:lnTo>
                          <a:pt x="38" y="94"/>
                        </a:lnTo>
                        <a:lnTo>
                          <a:pt x="34" y="94"/>
                        </a:lnTo>
                        <a:lnTo>
                          <a:pt x="33" y="94"/>
                        </a:lnTo>
                        <a:lnTo>
                          <a:pt x="30" y="94"/>
                        </a:lnTo>
                        <a:lnTo>
                          <a:pt x="26" y="94"/>
                        </a:lnTo>
                        <a:lnTo>
                          <a:pt x="24" y="94"/>
                        </a:lnTo>
                        <a:lnTo>
                          <a:pt x="23" y="94"/>
                        </a:lnTo>
                        <a:lnTo>
                          <a:pt x="18" y="91"/>
                        </a:lnTo>
                        <a:lnTo>
                          <a:pt x="14" y="91"/>
                        </a:lnTo>
                        <a:lnTo>
                          <a:pt x="11" y="91"/>
                        </a:lnTo>
                        <a:lnTo>
                          <a:pt x="7" y="91"/>
                        </a:lnTo>
                        <a:lnTo>
                          <a:pt x="5" y="91"/>
                        </a:lnTo>
                        <a:lnTo>
                          <a:pt x="2" y="91"/>
                        </a:lnTo>
                        <a:lnTo>
                          <a:pt x="0" y="91"/>
                        </a:lnTo>
                        <a:lnTo>
                          <a:pt x="13" y="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75" name="Freeform 141">
                    <a:extLst>
                      <a:ext uri="{FF2B5EF4-FFF2-40B4-BE49-F238E27FC236}">
                        <a16:creationId xmlns:a16="http://schemas.microsoft.com/office/drawing/2014/main" id="{AF525452-8FF4-2C4C-BCAE-0C220C6F6D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20" y="1680"/>
                    <a:ext cx="12" cy="31"/>
                  </a:xfrm>
                  <a:custGeom>
                    <a:avLst/>
                    <a:gdLst>
                      <a:gd name="T0" fmla="*/ 0 w 36"/>
                      <a:gd name="T1" fmla="*/ 0 h 91"/>
                      <a:gd name="T2" fmla="*/ 0 w 36"/>
                      <a:gd name="T3" fmla="*/ 0 h 91"/>
                      <a:gd name="T4" fmla="*/ 0 w 36"/>
                      <a:gd name="T5" fmla="*/ 0 h 91"/>
                      <a:gd name="T6" fmla="*/ 0 w 36"/>
                      <a:gd name="T7" fmla="*/ 0 h 91"/>
                      <a:gd name="T8" fmla="*/ 0 w 36"/>
                      <a:gd name="T9" fmla="*/ 0 h 91"/>
                      <a:gd name="T10" fmla="*/ 0 w 36"/>
                      <a:gd name="T11" fmla="*/ 0 h 91"/>
                      <a:gd name="T12" fmla="*/ 0 w 36"/>
                      <a:gd name="T13" fmla="*/ 0 h 91"/>
                      <a:gd name="T14" fmla="*/ 0 w 36"/>
                      <a:gd name="T15" fmla="*/ 0 h 91"/>
                      <a:gd name="T16" fmla="*/ 0 w 36"/>
                      <a:gd name="T17" fmla="*/ 0 h 91"/>
                      <a:gd name="T18" fmla="*/ 0 w 36"/>
                      <a:gd name="T19" fmla="*/ 0 h 91"/>
                      <a:gd name="T20" fmla="*/ 0 w 36"/>
                      <a:gd name="T21" fmla="*/ 0 h 91"/>
                      <a:gd name="T22" fmla="*/ 0 w 36"/>
                      <a:gd name="T23" fmla="*/ 0 h 91"/>
                      <a:gd name="T24" fmla="*/ 0 w 36"/>
                      <a:gd name="T25" fmla="*/ 0 h 91"/>
                      <a:gd name="T26" fmla="*/ 0 w 36"/>
                      <a:gd name="T27" fmla="*/ 0 h 91"/>
                      <a:gd name="T28" fmla="*/ 0 w 36"/>
                      <a:gd name="T29" fmla="*/ 0 h 91"/>
                      <a:gd name="T30" fmla="*/ 0 w 36"/>
                      <a:gd name="T31" fmla="*/ 0 h 91"/>
                      <a:gd name="T32" fmla="*/ 0 w 36"/>
                      <a:gd name="T33" fmla="*/ 0 h 91"/>
                      <a:gd name="T34" fmla="*/ 0 w 36"/>
                      <a:gd name="T35" fmla="*/ 0 h 91"/>
                      <a:gd name="T36" fmla="*/ 0 w 36"/>
                      <a:gd name="T37" fmla="*/ 0 h 91"/>
                      <a:gd name="T38" fmla="*/ 0 w 36"/>
                      <a:gd name="T39" fmla="*/ 0 h 91"/>
                      <a:gd name="T40" fmla="*/ 0 w 36"/>
                      <a:gd name="T41" fmla="*/ 0 h 91"/>
                      <a:gd name="T42" fmla="*/ 0 w 36"/>
                      <a:gd name="T43" fmla="*/ 0 h 91"/>
                      <a:gd name="T44" fmla="*/ 0 w 36"/>
                      <a:gd name="T45" fmla="*/ 0 h 91"/>
                      <a:gd name="T46" fmla="*/ 0 w 36"/>
                      <a:gd name="T47" fmla="*/ 0 h 91"/>
                      <a:gd name="T48" fmla="*/ 0 w 36"/>
                      <a:gd name="T49" fmla="*/ 0 h 91"/>
                      <a:gd name="T50" fmla="*/ 0 w 36"/>
                      <a:gd name="T51" fmla="*/ 0 h 91"/>
                      <a:gd name="T52" fmla="*/ 0 w 36"/>
                      <a:gd name="T53" fmla="*/ 0 h 91"/>
                      <a:gd name="T54" fmla="*/ 0 w 36"/>
                      <a:gd name="T55" fmla="*/ 0 h 91"/>
                      <a:gd name="T56" fmla="*/ 0 w 36"/>
                      <a:gd name="T57" fmla="*/ 0 h 91"/>
                      <a:gd name="T58" fmla="*/ 0 w 36"/>
                      <a:gd name="T59" fmla="*/ 0 h 91"/>
                      <a:gd name="T60" fmla="*/ 0 w 36"/>
                      <a:gd name="T61" fmla="*/ 0 h 91"/>
                      <a:gd name="T62" fmla="*/ 0 w 36"/>
                      <a:gd name="T63" fmla="*/ 0 h 91"/>
                      <a:gd name="T64" fmla="*/ 0 w 36"/>
                      <a:gd name="T65" fmla="*/ 0 h 91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36"/>
                      <a:gd name="T100" fmla="*/ 0 h 91"/>
                      <a:gd name="T101" fmla="*/ 36 w 36"/>
                      <a:gd name="T102" fmla="*/ 91 h 91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36" h="91">
                        <a:moveTo>
                          <a:pt x="36" y="91"/>
                        </a:moveTo>
                        <a:lnTo>
                          <a:pt x="33" y="91"/>
                        </a:lnTo>
                        <a:lnTo>
                          <a:pt x="29" y="91"/>
                        </a:lnTo>
                        <a:lnTo>
                          <a:pt x="27" y="89"/>
                        </a:lnTo>
                        <a:lnTo>
                          <a:pt x="23" y="89"/>
                        </a:lnTo>
                        <a:lnTo>
                          <a:pt x="17" y="88"/>
                        </a:lnTo>
                        <a:lnTo>
                          <a:pt x="15" y="87"/>
                        </a:lnTo>
                        <a:lnTo>
                          <a:pt x="10" y="85"/>
                        </a:lnTo>
                        <a:lnTo>
                          <a:pt x="8" y="83"/>
                        </a:lnTo>
                        <a:lnTo>
                          <a:pt x="4" y="81"/>
                        </a:lnTo>
                        <a:lnTo>
                          <a:pt x="3" y="80"/>
                        </a:lnTo>
                        <a:lnTo>
                          <a:pt x="0" y="75"/>
                        </a:lnTo>
                        <a:lnTo>
                          <a:pt x="0" y="70"/>
                        </a:lnTo>
                        <a:lnTo>
                          <a:pt x="0" y="67"/>
                        </a:lnTo>
                        <a:lnTo>
                          <a:pt x="0" y="64"/>
                        </a:lnTo>
                        <a:lnTo>
                          <a:pt x="1" y="61"/>
                        </a:lnTo>
                        <a:lnTo>
                          <a:pt x="3" y="58"/>
                        </a:lnTo>
                        <a:lnTo>
                          <a:pt x="3" y="55"/>
                        </a:lnTo>
                        <a:lnTo>
                          <a:pt x="6" y="51"/>
                        </a:lnTo>
                        <a:lnTo>
                          <a:pt x="7" y="48"/>
                        </a:lnTo>
                        <a:lnTo>
                          <a:pt x="9" y="45"/>
                        </a:lnTo>
                        <a:lnTo>
                          <a:pt x="11" y="41"/>
                        </a:lnTo>
                        <a:lnTo>
                          <a:pt x="13" y="37"/>
                        </a:lnTo>
                        <a:lnTo>
                          <a:pt x="15" y="34"/>
                        </a:lnTo>
                        <a:lnTo>
                          <a:pt x="19" y="30"/>
                        </a:lnTo>
                        <a:lnTo>
                          <a:pt x="20" y="26"/>
                        </a:lnTo>
                        <a:lnTo>
                          <a:pt x="23" y="23"/>
                        </a:lnTo>
                        <a:lnTo>
                          <a:pt x="26" y="19"/>
                        </a:lnTo>
                        <a:lnTo>
                          <a:pt x="28" y="15"/>
                        </a:lnTo>
                        <a:lnTo>
                          <a:pt x="30" y="12"/>
                        </a:lnTo>
                        <a:lnTo>
                          <a:pt x="32" y="7"/>
                        </a:lnTo>
                        <a:lnTo>
                          <a:pt x="33" y="4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5" y="6"/>
                        </a:lnTo>
                        <a:lnTo>
                          <a:pt x="35" y="10"/>
                        </a:lnTo>
                        <a:lnTo>
                          <a:pt x="35" y="12"/>
                        </a:lnTo>
                        <a:lnTo>
                          <a:pt x="35" y="15"/>
                        </a:lnTo>
                        <a:lnTo>
                          <a:pt x="35" y="17"/>
                        </a:lnTo>
                        <a:lnTo>
                          <a:pt x="35" y="20"/>
                        </a:lnTo>
                        <a:lnTo>
                          <a:pt x="35" y="23"/>
                        </a:lnTo>
                        <a:lnTo>
                          <a:pt x="35" y="26"/>
                        </a:lnTo>
                        <a:lnTo>
                          <a:pt x="35" y="30"/>
                        </a:lnTo>
                        <a:lnTo>
                          <a:pt x="35" y="32"/>
                        </a:lnTo>
                        <a:lnTo>
                          <a:pt x="35" y="35"/>
                        </a:lnTo>
                        <a:lnTo>
                          <a:pt x="35" y="37"/>
                        </a:lnTo>
                        <a:lnTo>
                          <a:pt x="35" y="41"/>
                        </a:lnTo>
                        <a:lnTo>
                          <a:pt x="35" y="43"/>
                        </a:lnTo>
                        <a:lnTo>
                          <a:pt x="35" y="47"/>
                        </a:lnTo>
                        <a:lnTo>
                          <a:pt x="35" y="49"/>
                        </a:lnTo>
                        <a:lnTo>
                          <a:pt x="35" y="53"/>
                        </a:lnTo>
                        <a:lnTo>
                          <a:pt x="35" y="55"/>
                        </a:lnTo>
                        <a:lnTo>
                          <a:pt x="35" y="57"/>
                        </a:lnTo>
                        <a:lnTo>
                          <a:pt x="35" y="61"/>
                        </a:lnTo>
                        <a:lnTo>
                          <a:pt x="35" y="63"/>
                        </a:lnTo>
                        <a:lnTo>
                          <a:pt x="35" y="67"/>
                        </a:lnTo>
                        <a:lnTo>
                          <a:pt x="35" y="69"/>
                        </a:lnTo>
                        <a:lnTo>
                          <a:pt x="35" y="72"/>
                        </a:lnTo>
                        <a:lnTo>
                          <a:pt x="35" y="75"/>
                        </a:lnTo>
                        <a:lnTo>
                          <a:pt x="35" y="77"/>
                        </a:lnTo>
                        <a:lnTo>
                          <a:pt x="35" y="80"/>
                        </a:lnTo>
                        <a:lnTo>
                          <a:pt x="35" y="82"/>
                        </a:lnTo>
                        <a:lnTo>
                          <a:pt x="35" y="86"/>
                        </a:lnTo>
                        <a:lnTo>
                          <a:pt x="35" y="88"/>
                        </a:lnTo>
                        <a:lnTo>
                          <a:pt x="36" y="9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76" name="Freeform 142">
                    <a:extLst>
                      <a:ext uri="{FF2B5EF4-FFF2-40B4-BE49-F238E27FC236}">
                        <a16:creationId xmlns:a16="http://schemas.microsoft.com/office/drawing/2014/main" id="{6A7960F6-EFB3-0D47-B122-7EE8265A7A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2" y="1599"/>
                    <a:ext cx="223" cy="177"/>
                  </a:xfrm>
                  <a:custGeom>
                    <a:avLst/>
                    <a:gdLst>
                      <a:gd name="T0" fmla="*/ 0 w 667"/>
                      <a:gd name="T1" fmla="*/ 0 h 531"/>
                      <a:gd name="T2" fmla="*/ 0 w 667"/>
                      <a:gd name="T3" fmla="*/ 0 h 531"/>
                      <a:gd name="T4" fmla="*/ 0 w 667"/>
                      <a:gd name="T5" fmla="*/ 0 h 531"/>
                      <a:gd name="T6" fmla="*/ 0 w 667"/>
                      <a:gd name="T7" fmla="*/ 0 h 531"/>
                      <a:gd name="T8" fmla="*/ 0 w 667"/>
                      <a:gd name="T9" fmla="*/ 0 h 531"/>
                      <a:gd name="T10" fmla="*/ 0 w 667"/>
                      <a:gd name="T11" fmla="*/ 0 h 531"/>
                      <a:gd name="T12" fmla="*/ 0 w 667"/>
                      <a:gd name="T13" fmla="*/ 0 h 531"/>
                      <a:gd name="T14" fmla="*/ 0 w 667"/>
                      <a:gd name="T15" fmla="*/ 0 h 531"/>
                      <a:gd name="T16" fmla="*/ 0 w 667"/>
                      <a:gd name="T17" fmla="*/ 0 h 531"/>
                      <a:gd name="T18" fmla="*/ 0 w 667"/>
                      <a:gd name="T19" fmla="*/ 0 h 531"/>
                      <a:gd name="T20" fmla="*/ 0 w 667"/>
                      <a:gd name="T21" fmla="*/ 0 h 531"/>
                      <a:gd name="T22" fmla="*/ 0 w 667"/>
                      <a:gd name="T23" fmla="*/ 0 h 531"/>
                      <a:gd name="T24" fmla="*/ 0 w 667"/>
                      <a:gd name="T25" fmla="*/ 0 h 531"/>
                      <a:gd name="T26" fmla="*/ 0 w 667"/>
                      <a:gd name="T27" fmla="*/ 0 h 531"/>
                      <a:gd name="T28" fmla="*/ 0 w 667"/>
                      <a:gd name="T29" fmla="*/ 0 h 531"/>
                      <a:gd name="T30" fmla="*/ 0 w 667"/>
                      <a:gd name="T31" fmla="*/ 0 h 531"/>
                      <a:gd name="T32" fmla="*/ 0 w 667"/>
                      <a:gd name="T33" fmla="*/ 0 h 531"/>
                      <a:gd name="T34" fmla="*/ 0 w 667"/>
                      <a:gd name="T35" fmla="*/ 0 h 531"/>
                      <a:gd name="T36" fmla="*/ 0 w 667"/>
                      <a:gd name="T37" fmla="*/ 0 h 531"/>
                      <a:gd name="T38" fmla="*/ 0 w 667"/>
                      <a:gd name="T39" fmla="*/ 0 h 531"/>
                      <a:gd name="T40" fmla="*/ 0 w 667"/>
                      <a:gd name="T41" fmla="*/ 0 h 531"/>
                      <a:gd name="T42" fmla="*/ 0 w 667"/>
                      <a:gd name="T43" fmla="*/ 0 h 531"/>
                      <a:gd name="T44" fmla="*/ 0 w 667"/>
                      <a:gd name="T45" fmla="*/ 0 h 531"/>
                      <a:gd name="T46" fmla="*/ 0 w 667"/>
                      <a:gd name="T47" fmla="*/ 0 h 531"/>
                      <a:gd name="T48" fmla="*/ 0 w 667"/>
                      <a:gd name="T49" fmla="*/ 0 h 531"/>
                      <a:gd name="T50" fmla="*/ 0 w 667"/>
                      <a:gd name="T51" fmla="*/ 0 h 531"/>
                      <a:gd name="T52" fmla="*/ 0 w 667"/>
                      <a:gd name="T53" fmla="*/ 0 h 531"/>
                      <a:gd name="T54" fmla="*/ 0 w 667"/>
                      <a:gd name="T55" fmla="*/ 0 h 531"/>
                      <a:gd name="T56" fmla="*/ 0 w 667"/>
                      <a:gd name="T57" fmla="*/ 0 h 531"/>
                      <a:gd name="T58" fmla="*/ 0 w 667"/>
                      <a:gd name="T59" fmla="*/ 0 h 531"/>
                      <a:gd name="T60" fmla="*/ 0 w 667"/>
                      <a:gd name="T61" fmla="*/ 0 h 531"/>
                      <a:gd name="T62" fmla="*/ 0 w 667"/>
                      <a:gd name="T63" fmla="*/ 0 h 531"/>
                      <a:gd name="T64" fmla="*/ 0 w 667"/>
                      <a:gd name="T65" fmla="*/ 0 h 531"/>
                      <a:gd name="T66" fmla="*/ 0 w 667"/>
                      <a:gd name="T67" fmla="*/ 0 h 531"/>
                      <a:gd name="T68" fmla="*/ 0 w 667"/>
                      <a:gd name="T69" fmla="*/ 0 h 531"/>
                      <a:gd name="T70" fmla="*/ 0 w 667"/>
                      <a:gd name="T71" fmla="*/ 0 h 531"/>
                      <a:gd name="T72" fmla="*/ 0 w 667"/>
                      <a:gd name="T73" fmla="*/ 0 h 531"/>
                      <a:gd name="T74" fmla="*/ 0 w 667"/>
                      <a:gd name="T75" fmla="*/ 0 h 531"/>
                      <a:gd name="T76" fmla="*/ 0 w 667"/>
                      <a:gd name="T77" fmla="*/ 0 h 531"/>
                      <a:gd name="T78" fmla="*/ 0 w 667"/>
                      <a:gd name="T79" fmla="*/ 0 h 531"/>
                      <a:gd name="T80" fmla="*/ 0 w 667"/>
                      <a:gd name="T81" fmla="*/ 0 h 531"/>
                      <a:gd name="T82" fmla="*/ 0 w 667"/>
                      <a:gd name="T83" fmla="*/ 0 h 531"/>
                      <a:gd name="T84" fmla="*/ 0 w 667"/>
                      <a:gd name="T85" fmla="*/ 0 h 531"/>
                      <a:gd name="T86" fmla="*/ 0 w 667"/>
                      <a:gd name="T87" fmla="*/ 0 h 531"/>
                      <a:gd name="T88" fmla="*/ 0 w 667"/>
                      <a:gd name="T89" fmla="*/ 0 h 531"/>
                      <a:gd name="T90" fmla="*/ 0 w 667"/>
                      <a:gd name="T91" fmla="*/ 0 h 531"/>
                      <a:gd name="T92" fmla="*/ 0 w 667"/>
                      <a:gd name="T93" fmla="*/ 0 h 531"/>
                      <a:gd name="T94" fmla="*/ 0 w 667"/>
                      <a:gd name="T95" fmla="*/ 0 h 531"/>
                      <a:gd name="T96" fmla="*/ 0 w 667"/>
                      <a:gd name="T97" fmla="*/ 0 h 531"/>
                      <a:gd name="T98" fmla="*/ 0 w 667"/>
                      <a:gd name="T99" fmla="*/ 0 h 531"/>
                      <a:gd name="T100" fmla="*/ 0 w 667"/>
                      <a:gd name="T101" fmla="*/ 0 h 531"/>
                      <a:gd name="T102" fmla="*/ 0 w 667"/>
                      <a:gd name="T103" fmla="*/ 0 h 531"/>
                      <a:gd name="T104" fmla="*/ 0 w 667"/>
                      <a:gd name="T105" fmla="*/ 0 h 531"/>
                      <a:gd name="T106" fmla="*/ 0 w 667"/>
                      <a:gd name="T107" fmla="*/ 0 h 531"/>
                      <a:gd name="T108" fmla="*/ 0 w 667"/>
                      <a:gd name="T109" fmla="*/ 0 h 531"/>
                      <a:gd name="T110" fmla="*/ 0 w 667"/>
                      <a:gd name="T111" fmla="*/ 0 h 531"/>
                      <a:gd name="T112" fmla="*/ 0 w 667"/>
                      <a:gd name="T113" fmla="*/ 0 h 531"/>
                      <a:gd name="T114" fmla="*/ 0 w 667"/>
                      <a:gd name="T115" fmla="*/ 0 h 531"/>
                      <a:gd name="T116" fmla="*/ 0 w 667"/>
                      <a:gd name="T117" fmla="*/ 0 h 531"/>
                      <a:gd name="T118" fmla="*/ 0 w 667"/>
                      <a:gd name="T119" fmla="*/ 0 h 531"/>
                      <a:gd name="T120" fmla="*/ 0 w 667"/>
                      <a:gd name="T121" fmla="*/ 0 h 531"/>
                      <a:gd name="T122" fmla="*/ 0 w 667"/>
                      <a:gd name="T123" fmla="*/ 0 h 531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667"/>
                      <a:gd name="T187" fmla="*/ 0 h 531"/>
                      <a:gd name="T188" fmla="*/ 667 w 667"/>
                      <a:gd name="T189" fmla="*/ 531 h 531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667" h="531">
                        <a:moveTo>
                          <a:pt x="22" y="4"/>
                        </a:moveTo>
                        <a:lnTo>
                          <a:pt x="105" y="26"/>
                        </a:lnTo>
                        <a:lnTo>
                          <a:pt x="105" y="27"/>
                        </a:lnTo>
                        <a:lnTo>
                          <a:pt x="105" y="29"/>
                        </a:lnTo>
                        <a:lnTo>
                          <a:pt x="104" y="30"/>
                        </a:lnTo>
                        <a:lnTo>
                          <a:pt x="104" y="33"/>
                        </a:lnTo>
                        <a:lnTo>
                          <a:pt x="104" y="35"/>
                        </a:lnTo>
                        <a:lnTo>
                          <a:pt x="104" y="38"/>
                        </a:lnTo>
                        <a:lnTo>
                          <a:pt x="104" y="41"/>
                        </a:lnTo>
                        <a:lnTo>
                          <a:pt x="104" y="45"/>
                        </a:lnTo>
                        <a:lnTo>
                          <a:pt x="102" y="48"/>
                        </a:lnTo>
                        <a:lnTo>
                          <a:pt x="101" y="53"/>
                        </a:lnTo>
                        <a:lnTo>
                          <a:pt x="101" y="54"/>
                        </a:lnTo>
                        <a:lnTo>
                          <a:pt x="101" y="57"/>
                        </a:lnTo>
                        <a:lnTo>
                          <a:pt x="101" y="59"/>
                        </a:lnTo>
                        <a:lnTo>
                          <a:pt x="101" y="62"/>
                        </a:lnTo>
                        <a:lnTo>
                          <a:pt x="101" y="65"/>
                        </a:lnTo>
                        <a:lnTo>
                          <a:pt x="101" y="67"/>
                        </a:lnTo>
                        <a:lnTo>
                          <a:pt x="101" y="71"/>
                        </a:lnTo>
                        <a:lnTo>
                          <a:pt x="101" y="73"/>
                        </a:lnTo>
                        <a:lnTo>
                          <a:pt x="100" y="76"/>
                        </a:lnTo>
                        <a:lnTo>
                          <a:pt x="99" y="79"/>
                        </a:lnTo>
                        <a:lnTo>
                          <a:pt x="99" y="81"/>
                        </a:lnTo>
                        <a:lnTo>
                          <a:pt x="99" y="85"/>
                        </a:lnTo>
                        <a:lnTo>
                          <a:pt x="99" y="87"/>
                        </a:lnTo>
                        <a:lnTo>
                          <a:pt x="99" y="90"/>
                        </a:lnTo>
                        <a:lnTo>
                          <a:pt x="99" y="95"/>
                        </a:lnTo>
                        <a:lnTo>
                          <a:pt x="99" y="97"/>
                        </a:lnTo>
                        <a:lnTo>
                          <a:pt x="98" y="100"/>
                        </a:lnTo>
                        <a:lnTo>
                          <a:pt x="97" y="105"/>
                        </a:lnTo>
                        <a:lnTo>
                          <a:pt x="97" y="108"/>
                        </a:lnTo>
                        <a:lnTo>
                          <a:pt x="97" y="112"/>
                        </a:lnTo>
                        <a:lnTo>
                          <a:pt x="97" y="115"/>
                        </a:lnTo>
                        <a:lnTo>
                          <a:pt x="97" y="119"/>
                        </a:lnTo>
                        <a:lnTo>
                          <a:pt x="97" y="123"/>
                        </a:lnTo>
                        <a:lnTo>
                          <a:pt x="97" y="128"/>
                        </a:lnTo>
                        <a:lnTo>
                          <a:pt x="95" y="131"/>
                        </a:lnTo>
                        <a:lnTo>
                          <a:pt x="94" y="135"/>
                        </a:lnTo>
                        <a:lnTo>
                          <a:pt x="94" y="138"/>
                        </a:lnTo>
                        <a:lnTo>
                          <a:pt x="94" y="143"/>
                        </a:lnTo>
                        <a:lnTo>
                          <a:pt x="94" y="148"/>
                        </a:lnTo>
                        <a:lnTo>
                          <a:pt x="94" y="152"/>
                        </a:lnTo>
                        <a:lnTo>
                          <a:pt x="93" y="156"/>
                        </a:lnTo>
                        <a:lnTo>
                          <a:pt x="93" y="161"/>
                        </a:lnTo>
                        <a:lnTo>
                          <a:pt x="92" y="165"/>
                        </a:lnTo>
                        <a:lnTo>
                          <a:pt x="92" y="169"/>
                        </a:lnTo>
                        <a:lnTo>
                          <a:pt x="91" y="173"/>
                        </a:lnTo>
                        <a:lnTo>
                          <a:pt x="91" y="179"/>
                        </a:lnTo>
                        <a:lnTo>
                          <a:pt x="91" y="182"/>
                        </a:lnTo>
                        <a:lnTo>
                          <a:pt x="91" y="187"/>
                        </a:lnTo>
                        <a:lnTo>
                          <a:pt x="91" y="192"/>
                        </a:lnTo>
                        <a:lnTo>
                          <a:pt x="91" y="198"/>
                        </a:lnTo>
                        <a:lnTo>
                          <a:pt x="89" y="201"/>
                        </a:lnTo>
                        <a:lnTo>
                          <a:pt x="89" y="207"/>
                        </a:lnTo>
                        <a:lnTo>
                          <a:pt x="89" y="211"/>
                        </a:lnTo>
                        <a:lnTo>
                          <a:pt x="89" y="217"/>
                        </a:lnTo>
                        <a:lnTo>
                          <a:pt x="88" y="214"/>
                        </a:lnTo>
                        <a:lnTo>
                          <a:pt x="86" y="211"/>
                        </a:lnTo>
                        <a:lnTo>
                          <a:pt x="83" y="207"/>
                        </a:lnTo>
                        <a:lnTo>
                          <a:pt x="80" y="205"/>
                        </a:lnTo>
                        <a:lnTo>
                          <a:pt x="76" y="201"/>
                        </a:lnTo>
                        <a:lnTo>
                          <a:pt x="70" y="199"/>
                        </a:lnTo>
                        <a:lnTo>
                          <a:pt x="68" y="198"/>
                        </a:lnTo>
                        <a:lnTo>
                          <a:pt x="66" y="197"/>
                        </a:lnTo>
                        <a:lnTo>
                          <a:pt x="63" y="197"/>
                        </a:lnTo>
                        <a:lnTo>
                          <a:pt x="61" y="195"/>
                        </a:lnTo>
                        <a:lnTo>
                          <a:pt x="60" y="197"/>
                        </a:lnTo>
                        <a:lnTo>
                          <a:pt x="59" y="199"/>
                        </a:lnTo>
                        <a:lnTo>
                          <a:pt x="59" y="201"/>
                        </a:lnTo>
                        <a:lnTo>
                          <a:pt x="57" y="206"/>
                        </a:lnTo>
                        <a:lnTo>
                          <a:pt x="56" y="208"/>
                        </a:lnTo>
                        <a:lnTo>
                          <a:pt x="55" y="213"/>
                        </a:lnTo>
                        <a:lnTo>
                          <a:pt x="54" y="218"/>
                        </a:lnTo>
                        <a:lnTo>
                          <a:pt x="54" y="222"/>
                        </a:lnTo>
                        <a:lnTo>
                          <a:pt x="53" y="226"/>
                        </a:lnTo>
                        <a:lnTo>
                          <a:pt x="53" y="231"/>
                        </a:lnTo>
                        <a:lnTo>
                          <a:pt x="53" y="235"/>
                        </a:lnTo>
                        <a:lnTo>
                          <a:pt x="53" y="239"/>
                        </a:lnTo>
                        <a:lnTo>
                          <a:pt x="53" y="243"/>
                        </a:lnTo>
                        <a:lnTo>
                          <a:pt x="53" y="246"/>
                        </a:lnTo>
                        <a:lnTo>
                          <a:pt x="54" y="250"/>
                        </a:lnTo>
                        <a:lnTo>
                          <a:pt x="56" y="254"/>
                        </a:lnTo>
                        <a:lnTo>
                          <a:pt x="51" y="255"/>
                        </a:lnTo>
                        <a:lnTo>
                          <a:pt x="48" y="257"/>
                        </a:lnTo>
                        <a:lnTo>
                          <a:pt x="44" y="257"/>
                        </a:lnTo>
                        <a:lnTo>
                          <a:pt x="41" y="260"/>
                        </a:lnTo>
                        <a:lnTo>
                          <a:pt x="38" y="262"/>
                        </a:lnTo>
                        <a:lnTo>
                          <a:pt x="35" y="263"/>
                        </a:lnTo>
                        <a:lnTo>
                          <a:pt x="32" y="264"/>
                        </a:lnTo>
                        <a:lnTo>
                          <a:pt x="30" y="267"/>
                        </a:lnTo>
                        <a:lnTo>
                          <a:pt x="25" y="271"/>
                        </a:lnTo>
                        <a:lnTo>
                          <a:pt x="22" y="275"/>
                        </a:lnTo>
                        <a:lnTo>
                          <a:pt x="19" y="280"/>
                        </a:lnTo>
                        <a:lnTo>
                          <a:pt x="17" y="284"/>
                        </a:lnTo>
                        <a:lnTo>
                          <a:pt x="15" y="289"/>
                        </a:lnTo>
                        <a:lnTo>
                          <a:pt x="13" y="294"/>
                        </a:lnTo>
                        <a:lnTo>
                          <a:pt x="12" y="299"/>
                        </a:lnTo>
                        <a:lnTo>
                          <a:pt x="12" y="303"/>
                        </a:lnTo>
                        <a:lnTo>
                          <a:pt x="12" y="306"/>
                        </a:lnTo>
                        <a:lnTo>
                          <a:pt x="12" y="308"/>
                        </a:lnTo>
                        <a:lnTo>
                          <a:pt x="12" y="312"/>
                        </a:lnTo>
                        <a:lnTo>
                          <a:pt x="13" y="314"/>
                        </a:lnTo>
                        <a:lnTo>
                          <a:pt x="13" y="317"/>
                        </a:lnTo>
                        <a:lnTo>
                          <a:pt x="15" y="319"/>
                        </a:lnTo>
                        <a:lnTo>
                          <a:pt x="15" y="322"/>
                        </a:lnTo>
                        <a:lnTo>
                          <a:pt x="17" y="325"/>
                        </a:lnTo>
                        <a:lnTo>
                          <a:pt x="18" y="330"/>
                        </a:lnTo>
                        <a:lnTo>
                          <a:pt x="21" y="336"/>
                        </a:lnTo>
                        <a:lnTo>
                          <a:pt x="21" y="338"/>
                        </a:lnTo>
                        <a:lnTo>
                          <a:pt x="23" y="340"/>
                        </a:lnTo>
                        <a:lnTo>
                          <a:pt x="24" y="343"/>
                        </a:lnTo>
                        <a:lnTo>
                          <a:pt x="25" y="345"/>
                        </a:lnTo>
                        <a:lnTo>
                          <a:pt x="28" y="351"/>
                        </a:lnTo>
                        <a:lnTo>
                          <a:pt x="31" y="356"/>
                        </a:lnTo>
                        <a:lnTo>
                          <a:pt x="32" y="358"/>
                        </a:lnTo>
                        <a:lnTo>
                          <a:pt x="35" y="360"/>
                        </a:lnTo>
                        <a:lnTo>
                          <a:pt x="36" y="364"/>
                        </a:lnTo>
                        <a:lnTo>
                          <a:pt x="38" y="368"/>
                        </a:lnTo>
                        <a:lnTo>
                          <a:pt x="42" y="372"/>
                        </a:lnTo>
                        <a:lnTo>
                          <a:pt x="45" y="376"/>
                        </a:lnTo>
                        <a:lnTo>
                          <a:pt x="49" y="381"/>
                        </a:lnTo>
                        <a:lnTo>
                          <a:pt x="53" y="387"/>
                        </a:lnTo>
                        <a:lnTo>
                          <a:pt x="56" y="391"/>
                        </a:lnTo>
                        <a:lnTo>
                          <a:pt x="60" y="396"/>
                        </a:lnTo>
                        <a:lnTo>
                          <a:pt x="63" y="400"/>
                        </a:lnTo>
                        <a:lnTo>
                          <a:pt x="67" y="404"/>
                        </a:lnTo>
                        <a:lnTo>
                          <a:pt x="68" y="401"/>
                        </a:lnTo>
                        <a:lnTo>
                          <a:pt x="70" y="396"/>
                        </a:lnTo>
                        <a:lnTo>
                          <a:pt x="73" y="394"/>
                        </a:lnTo>
                        <a:lnTo>
                          <a:pt x="74" y="391"/>
                        </a:lnTo>
                        <a:lnTo>
                          <a:pt x="76" y="388"/>
                        </a:lnTo>
                        <a:lnTo>
                          <a:pt x="78" y="384"/>
                        </a:lnTo>
                        <a:lnTo>
                          <a:pt x="79" y="381"/>
                        </a:lnTo>
                        <a:lnTo>
                          <a:pt x="81" y="378"/>
                        </a:lnTo>
                        <a:lnTo>
                          <a:pt x="81" y="374"/>
                        </a:lnTo>
                        <a:lnTo>
                          <a:pt x="83" y="371"/>
                        </a:lnTo>
                        <a:lnTo>
                          <a:pt x="86" y="366"/>
                        </a:lnTo>
                        <a:lnTo>
                          <a:pt x="87" y="363"/>
                        </a:lnTo>
                        <a:lnTo>
                          <a:pt x="88" y="358"/>
                        </a:lnTo>
                        <a:lnTo>
                          <a:pt x="91" y="356"/>
                        </a:lnTo>
                        <a:lnTo>
                          <a:pt x="91" y="359"/>
                        </a:lnTo>
                        <a:lnTo>
                          <a:pt x="91" y="363"/>
                        </a:lnTo>
                        <a:lnTo>
                          <a:pt x="91" y="366"/>
                        </a:lnTo>
                        <a:lnTo>
                          <a:pt x="91" y="370"/>
                        </a:lnTo>
                        <a:lnTo>
                          <a:pt x="91" y="374"/>
                        </a:lnTo>
                        <a:lnTo>
                          <a:pt x="91" y="376"/>
                        </a:lnTo>
                        <a:lnTo>
                          <a:pt x="92" y="379"/>
                        </a:lnTo>
                        <a:lnTo>
                          <a:pt x="92" y="383"/>
                        </a:lnTo>
                        <a:lnTo>
                          <a:pt x="92" y="387"/>
                        </a:lnTo>
                        <a:lnTo>
                          <a:pt x="93" y="389"/>
                        </a:lnTo>
                        <a:lnTo>
                          <a:pt x="94" y="391"/>
                        </a:lnTo>
                        <a:lnTo>
                          <a:pt x="94" y="396"/>
                        </a:lnTo>
                        <a:lnTo>
                          <a:pt x="94" y="398"/>
                        </a:lnTo>
                        <a:lnTo>
                          <a:pt x="94" y="401"/>
                        </a:lnTo>
                        <a:lnTo>
                          <a:pt x="94" y="404"/>
                        </a:lnTo>
                        <a:lnTo>
                          <a:pt x="95" y="407"/>
                        </a:lnTo>
                        <a:lnTo>
                          <a:pt x="92" y="408"/>
                        </a:lnTo>
                        <a:lnTo>
                          <a:pt x="88" y="409"/>
                        </a:lnTo>
                        <a:lnTo>
                          <a:pt x="83" y="411"/>
                        </a:lnTo>
                        <a:lnTo>
                          <a:pt x="81" y="414"/>
                        </a:lnTo>
                        <a:lnTo>
                          <a:pt x="76" y="416"/>
                        </a:lnTo>
                        <a:lnTo>
                          <a:pt x="70" y="419"/>
                        </a:lnTo>
                        <a:lnTo>
                          <a:pt x="66" y="421"/>
                        </a:lnTo>
                        <a:lnTo>
                          <a:pt x="62" y="425"/>
                        </a:lnTo>
                        <a:lnTo>
                          <a:pt x="57" y="427"/>
                        </a:lnTo>
                        <a:lnTo>
                          <a:pt x="53" y="429"/>
                        </a:lnTo>
                        <a:lnTo>
                          <a:pt x="48" y="432"/>
                        </a:lnTo>
                        <a:lnTo>
                          <a:pt x="44" y="435"/>
                        </a:lnTo>
                        <a:lnTo>
                          <a:pt x="40" y="438"/>
                        </a:lnTo>
                        <a:lnTo>
                          <a:pt x="37" y="440"/>
                        </a:lnTo>
                        <a:lnTo>
                          <a:pt x="34" y="442"/>
                        </a:lnTo>
                        <a:lnTo>
                          <a:pt x="32" y="445"/>
                        </a:lnTo>
                        <a:lnTo>
                          <a:pt x="36" y="445"/>
                        </a:lnTo>
                        <a:lnTo>
                          <a:pt x="41" y="445"/>
                        </a:lnTo>
                        <a:lnTo>
                          <a:pt x="44" y="445"/>
                        </a:lnTo>
                        <a:lnTo>
                          <a:pt x="48" y="445"/>
                        </a:lnTo>
                        <a:lnTo>
                          <a:pt x="53" y="445"/>
                        </a:lnTo>
                        <a:lnTo>
                          <a:pt x="56" y="445"/>
                        </a:lnTo>
                        <a:lnTo>
                          <a:pt x="61" y="445"/>
                        </a:lnTo>
                        <a:lnTo>
                          <a:pt x="66" y="445"/>
                        </a:lnTo>
                        <a:lnTo>
                          <a:pt x="66" y="447"/>
                        </a:lnTo>
                        <a:lnTo>
                          <a:pt x="68" y="449"/>
                        </a:lnTo>
                        <a:lnTo>
                          <a:pt x="69" y="452"/>
                        </a:lnTo>
                        <a:lnTo>
                          <a:pt x="70" y="454"/>
                        </a:lnTo>
                        <a:lnTo>
                          <a:pt x="74" y="457"/>
                        </a:lnTo>
                        <a:lnTo>
                          <a:pt x="78" y="460"/>
                        </a:lnTo>
                        <a:lnTo>
                          <a:pt x="81" y="461"/>
                        </a:lnTo>
                        <a:lnTo>
                          <a:pt x="85" y="463"/>
                        </a:lnTo>
                        <a:lnTo>
                          <a:pt x="88" y="463"/>
                        </a:lnTo>
                        <a:lnTo>
                          <a:pt x="92" y="463"/>
                        </a:lnTo>
                        <a:lnTo>
                          <a:pt x="94" y="461"/>
                        </a:lnTo>
                        <a:lnTo>
                          <a:pt x="99" y="459"/>
                        </a:lnTo>
                        <a:lnTo>
                          <a:pt x="101" y="458"/>
                        </a:lnTo>
                        <a:lnTo>
                          <a:pt x="104" y="455"/>
                        </a:lnTo>
                        <a:lnTo>
                          <a:pt x="107" y="452"/>
                        </a:lnTo>
                        <a:lnTo>
                          <a:pt x="110" y="449"/>
                        </a:lnTo>
                        <a:lnTo>
                          <a:pt x="112" y="446"/>
                        </a:lnTo>
                        <a:lnTo>
                          <a:pt x="114" y="442"/>
                        </a:lnTo>
                        <a:lnTo>
                          <a:pt x="117" y="442"/>
                        </a:lnTo>
                        <a:lnTo>
                          <a:pt x="121" y="444"/>
                        </a:lnTo>
                        <a:lnTo>
                          <a:pt x="125" y="445"/>
                        </a:lnTo>
                        <a:lnTo>
                          <a:pt x="130" y="446"/>
                        </a:lnTo>
                        <a:lnTo>
                          <a:pt x="133" y="446"/>
                        </a:lnTo>
                        <a:lnTo>
                          <a:pt x="138" y="446"/>
                        </a:lnTo>
                        <a:lnTo>
                          <a:pt x="142" y="446"/>
                        </a:lnTo>
                        <a:lnTo>
                          <a:pt x="146" y="447"/>
                        </a:lnTo>
                        <a:lnTo>
                          <a:pt x="149" y="446"/>
                        </a:lnTo>
                        <a:lnTo>
                          <a:pt x="152" y="446"/>
                        </a:lnTo>
                        <a:lnTo>
                          <a:pt x="156" y="446"/>
                        </a:lnTo>
                        <a:lnTo>
                          <a:pt x="158" y="446"/>
                        </a:lnTo>
                        <a:lnTo>
                          <a:pt x="162" y="446"/>
                        </a:lnTo>
                        <a:lnTo>
                          <a:pt x="164" y="446"/>
                        </a:lnTo>
                        <a:lnTo>
                          <a:pt x="175" y="446"/>
                        </a:lnTo>
                        <a:lnTo>
                          <a:pt x="184" y="447"/>
                        </a:lnTo>
                        <a:lnTo>
                          <a:pt x="195" y="447"/>
                        </a:lnTo>
                        <a:lnTo>
                          <a:pt x="204" y="447"/>
                        </a:lnTo>
                        <a:lnTo>
                          <a:pt x="215" y="447"/>
                        </a:lnTo>
                        <a:lnTo>
                          <a:pt x="225" y="447"/>
                        </a:lnTo>
                        <a:lnTo>
                          <a:pt x="235" y="447"/>
                        </a:lnTo>
                        <a:lnTo>
                          <a:pt x="246" y="447"/>
                        </a:lnTo>
                        <a:lnTo>
                          <a:pt x="255" y="447"/>
                        </a:lnTo>
                        <a:lnTo>
                          <a:pt x="265" y="447"/>
                        </a:lnTo>
                        <a:lnTo>
                          <a:pt x="274" y="447"/>
                        </a:lnTo>
                        <a:lnTo>
                          <a:pt x="285" y="447"/>
                        </a:lnTo>
                        <a:lnTo>
                          <a:pt x="293" y="447"/>
                        </a:lnTo>
                        <a:lnTo>
                          <a:pt x="304" y="447"/>
                        </a:lnTo>
                        <a:lnTo>
                          <a:pt x="314" y="447"/>
                        </a:lnTo>
                        <a:lnTo>
                          <a:pt x="323" y="447"/>
                        </a:lnTo>
                        <a:lnTo>
                          <a:pt x="331" y="447"/>
                        </a:lnTo>
                        <a:lnTo>
                          <a:pt x="341" y="446"/>
                        </a:lnTo>
                        <a:lnTo>
                          <a:pt x="349" y="446"/>
                        </a:lnTo>
                        <a:lnTo>
                          <a:pt x="359" y="446"/>
                        </a:lnTo>
                        <a:lnTo>
                          <a:pt x="367" y="445"/>
                        </a:lnTo>
                        <a:lnTo>
                          <a:pt x="377" y="445"/>
                        </a:lnTo>
                        <a:lnTo>
                          <a:pt x="385" y="445"/>
                        </a:lnTo>
                        <a:lnTo>
                          <a:pt x="393" y="445"/>
                        </a:lnTo>
                        <a:lnTo>
                          <a:pt x="401" y="445"/>
                        </a:lnTo>
                        <a:lnTo>
                          <a:pt x="410" y="444"/>
                        </a:lnTo>
                        <a:lnTo>
                          <a:pt x="417" y="444"/>
                        </a:lnTo>
                        <a:lnTo>
                          <a:pt x="425" y="444"/>
                        </a:lnTo>
                        <a:lnTo>
                          <a:pt x="432" y="442"/>
                        </a:lnTo>
                        <a:lnTo>
                          <a:pt x="441" y="442"/>
                        </a:lnTo>
                        <a:lnTo>
                          <a:pt x="448" y="442"/>
                        </a:lnTo>
                        <a:lnTo>
                          <a:pt x="455" y="442"/>
                        </a:lnTo>
                        <a:lnTo>
                          <a:pt x="462" y="441"/>
                        </a:lnTo>
                        <a:lnTo>
                          <a:pt x="468" y="441"/>
                        </a:lnTo>
                        <a:lnTo>
                          <a:pt x="475" y="440"/>
                        </a:lnTo>
                        <a:lnTo>
                          <a:pt x="482" y="440"/>
                        </a:lnTo>
                        <a:lnTo>
                          <a:pt x="488" y="439"/>
                        </a:lnTo>
                        <a:lnTo>
                          <a:pt x="494" y="439"/>
                        </a:lnTo>
                        <a:lnTo>
                          <a:pt x="500" y="439"/>
                        </a:lnTo>
                        <a:lnTo>
                          <a:pt x="506" y="439"/>
                        </a:lnTo>
                        <a:lnTo>
                          <a:pt x="512" y="438"/>
                        </a:lnTo>
                        <a:lnTo>
                          <a:pt x="517" y="438"/>
                        </a:lnTo>
                        <a:lnTo>
                          <a:pt x="521" y="436"/>
                        </a:lnTo>
                        <a:lnTo>
                          <a:pt x="526" y="436"/>
                        </a:lnTo>
                        <a:lnTo>
                          <a:pt x="532" y="436"/>
                        </a:lnTo>
                        <a:lnTo>
                          <a:pt x="537" y="436"/>
                        </a:lnTo>
                        <a:lnTo>
                          <a:pt x="540" y="435"/>
                        </a:lnTo>
                        <a:lnTo>
                          <a:pt x="545" y="435"/>
                        </a:lnTo>
                        <a:lnTo>
                          <a:pt x="549" y="435"/>
                        </a:lnTo>
                        <a:lnTo>
                          <a:pt x="552" y="434"/>
                        </a:lnTo>
                        <a:lnTo>
                          <a:pt x="556" y="434"/>
                        </a:lnTo>
                        <a:lnTo>
                          <a:pt x="559" y="434"/>
                        </a:lnTo>
                        <a:lnTo>
                          <a:pt x="562" y="434"/>
                        </a:lnTo>
                        <a:lnTo>
                          <a:pt x="564" y="433"/>
                        </a:lnTo>
                        <a:lnTo>
                          <a:pt x="566" y="433"/>
                        </a:lnTo>
                        <a:lnTo>
                          <a:pt x="570" y="433"/>
                        </a:lnTo>
                        <a:lnTo>
                          <a:pt x="572" y="433"/>
                        </a:lnTo>
                        <a:lnTo>
                          <a:pt x="576" y="433"/>
                        </a:lnTo>
                        <a:lnTo>
                          <a:pt x="577" y="433"/>
                        </a:lnTo>
                        <a:lnTo>
                          <a:pt x="578" y="433"/>
                        </a:lnTo>
                        <a:lnTo>
                          <a:pt x="578" y="432"/>
                        </a:lnTo>
                        <a:lnTo>
                          <a:pt x="578" y="428"/>
                        </a:lnTo>
                        <a:lnTo>
                          <a:pt x="578" y="425"/>
                        </a:lnTo>
                        <a:lnTo>
                          <a:pt x="578" y="422"/>
                        </a:lnTo>
                        <a:lnTo>
                          <a:pt x="578" y="419"/>
                        </a:lnTo>
                        <a:lnTo>
                          <a:pt x="578" y="415"/>
                        </a:lnTo>
                        <a:lnTo>
                          <a:pt x="578" y="410"/>
                        </a:lnTo>
                        <a:lnTo>
                          <a:pt x="578" y="406"/>
                        </a:lnTo>
                        <a:lnTo>
                          <a:pt x="578" y="402"/>
                        </a:lnTo>
                        <a:lnTo>
                          <a:pt x="578" y="400"/>
                        </a:lnTo>
                        <a:lnTo>
                          <a:pt x="578" y="397"/>
                        </a:lnTo>
                        <a:lnTo>
                          <a:pt x="578" y="395"/>
                        </a:lnTo>
                        <a:lnTo>
                          <a:pt x="578" y="391"/>
                        </a:lnTo>
                        <a:lnTo>
                          <a:pt x="578" y="389"/>
                        </a:lnTo>
                        <a:lnTo>
                          <a:pt x="578" y="385"/>
                        </a:lnTo>
                        <a:lnTo>
                          <a:pt x="578" y="383"/>
                        </a:lnTo>
                        <a:lnTo>
                          <a:pt x="578" y="378"/>
                        </a:lnTo>
                        <a:lnTo>
                          <a:pt x="578" y="376"/>
                        </a:lnTo>
                        <a:lnTo>
                          <a:pt x="578" y="372"/>
                        </a:lnTo>
                        <a:lnTo>
                          <a:pt x="579" y="369"/>
                        </a:lnTo>
                        <a:lnTo>
                          <a:pt x="578" y="364"/>
                        </a:lnTo>
                        <a:lnTo>
                          <a:pt x="578" y="360"/>
                        </a:lnTo>
                        <a:lnTo>
                          <a:pt x="578" y="357"/>
                        </a:lnTo>
                        <a:lnTo>
                          <a:pt x="578" y="353"/>
                        </a:lnTo>
                        <a:lnTo>
                          <a:pt x="578" y="349"/>
                        </a:lnTo>
                        <a:lnTo>
                          <a:pt x="578" y="344"/>
                        </a:lnTo>
                        <a:lnTo>
                          <a:pt x="578" y="340"/>
                        </a:lnTo>
                        <a:lnTo>
                          <a:pt x="578" y="336"/>
                        </a:lnTo>
                        <a:lnTo>
                          <a:pt x="578" y="331"/>
                        </a:lnTo>
                        <a:lnTo>
                          <a:pt x="578" y="327"/>
                        </a:lnTo>
                        <a:lnTo>
                          <a:pt x="578" y="322"/>
                        </a:lnTo>
                        <a:lnTo>
                          <a:pt x="578" y="318"/>
                        </a:lnTo>
                        <a:lnTo>
                          <a:pt x="578" y="313"/>
                        </a:lnTo>
                        <a:lnTo>
                          <a:pt x="578" y="308"/>
                        </a:lnTo>
                        <a:lnTo>
                          <a:pt x="578" y="303"/>
                        </a:lnTo>
                        <a:lnTo>
                          <a:pt x="578" y="300"/>
                        </a:lnTo>
                        <a:lnTo>
                          <a:pt x="578" y="294"/>
                        </a:lnTo>
                        <a:lnTo>
                          <a:pt x="578" y="290"/>
                        </a:lnTo>
                        <a:lnTo>
                          <a:pt x="578" y="284"/>
                        </a:lnTo>
                        <a:lnTo>
                          <a:pt x="578" y="280"/>
                        </a:lnTo>
                        <a:lnTo>
                          <a:pt x="578" y="275"/>
                        </a:lnTo>
                        <a:lnTo>
                          <a:pt x="578" y="269"/>
                        </a:lnTo>
                        <a:lnTo>
                          <a:pt x="578" y="264"/>
                        </a:lnTo>
                        <a:lnTo>
                          <a:pt x="578" y="260"/>
                        </a:lnTo>
                        <a:lnTo>
                          <a:pt x="578" y="254"/>
                        </a:lnTo>
                        <a:lnTo>
                          <a:pt x="578" y="249"/>
                        </a:lnTo>
                        <a:lnTo>
                          <a:pt x="578" y="243"/>
                        </a:lnTo>
                        <a:lnTo>
                          <a:pt x="578" y="237"/>
                        </a:lnTo>
                        <a:lnTo>
                          <a:pt x="578" y="232"/>
                        </a:lnTo>
                        <a:lnTo>
                          <a:pt x="578" y="226"/>
                        </a:lnTo>
                        <a:lnTo>
                          <a:pt x="578" y="222"/>
                        </a:lnTo>
                        <a:lnTo>
                          <a:pt x="578" y="217"/>
                        </a:lnTo>
                        <a:lnTo>
                          <a:pt x="578" y="211"/>
                        </a:lnTo>
                        <a:lnTo>
                          <a:pt x="578" y="205"/>
                        </a:lnTo>
                        <a:lnTo>
                          <a:pt x="577" y="200"/>
                        </a:lnTo>
                        <a:lnTo>
                          <a:pt x="577" y="195"/>
                        </a:lnTo>
                        <a:lnTo>
                          <a:pt x="577" y="190"/>
                        </a:lnTo>
                        <a:lnTo>
                          <a:pt x="577" y="185"/>
                        </a:lnTo>
                        <a:lnTo>
                          <a:pt x="577" y="180"/>
                        </a:lnTo>
                        <a:lnTo>
                          <a:pt x="577" y="176"/>
                        </a:lnTo>
                        <a:lnTo>
                          <a:pt x="576" y="171"/>
                        </a:lnTo>
                        <a:lnTo>
                          <a:pt x="576" y="166"/>
                        </a:lnTo>
                        <a:lnTo>
                          <a:pt x="575" y="162"/>
                        </a:lnTo>
                        <a:lnTo>
                          <a:pt x="575" y="159"/>
                        </a:lnTo>
                        <a:lnTo>
                          <a:pt x="575" y="154"/>
                        </a:lnTo>
                        <a:lnTo>
                          <a:pt x="575" y="150"/>
                        </a:lnTo>
                        <a:lnTo>
                          <a:pt x="575" y="146"/>
                        </a:lnTo>
                        <a:lnTo>
                          <a:pt x="575" y="143"/>
                        </a:lnTo>
                        <a:lnTo>
                          <a:pt x="573" y="138"/>
                        </a:lnTo>
                        <a:lnTo>
                          <a:pt x="573" y="135"/>
                        </a:lnTo>
                        <a:lnTo>
                          <a:pt x="572" y="131"/>
                        </a:lnTo>
                        <a:lnTo>
                          <a:pt x="572" y="128"/>
                        </a:lnTo>
                        <a:lnTo>
                          <a:pt x="571" y="125"/>
                        </a:lnTo>
                        <a:lnTo>
                          <a:pt x="571" y="122"/>
                        </a:lnTo>
                        <a:lnTo>
                          <a:pt x="570" y="118"/>
                        </a:lnTo>
                        <a:lnTo>
                          <a:pt x="570" y="116"/>
                        </a:lnTo>
                        <a:lnTo>
                          <a:pt x="570" y="112"/>
                        </a:lnTo>
                        <a:lnTo>
                          <a:pt x="570" y="110"/>
                        </a:lnTo>
                        <a:lnTo>
                          <a:pt x="569" y="108"/>
                        </a:lnTo>
                        <a:lnTo>
                          <a:pt x="569" y="105"/>
                        </a:lnTo>
                        <a:lnTo>
                          <a:pt x="568" y="100"/>
                        </a:lnTo>
                        <a:lnTo>
                          <a:pt x="566" y="95"/>
                        </a:lnTo>
                        <a:lnTo>
                          <a:pt x="565" y="90"/>
                        </a:lnTo>
                        <a:lnTo>
                          <a:pt x="565" y="87"/>
                        </a:lnTo>
                        <a:lnTo>
                          <a:pt x="564" y="83"/>
                        </a:lnTo>
                        <a:lnTo>
                          <a:pt x="563" y="79"/>
                        </a:lnTo>
                        <a:lnTo>
                          <a:pt x="562" y="77"/>
                        </a:lnTo>
                        <a:lnTo>
                          <a:pt x="562" y="74"/>
                        </a:lnTo>
                        <a:lnTo>
                          <a:pt x="560" y="71"/>
                        </a:lnTo>
                        <a:lnTo>
                          <a:pt x="560" y="70"/>
                        </a:lnTo>
                        <a:lnTo>
                          <a:pt x="559" y="66"/>
                        </a:lnTo>
                        <a:lnTo>
                          <a:pt x="558" y="64"/>
                        </a:lnTo>
                        <a:lnTo>
                          <a:pt x="557" y="62"/>
                        </a:lnTo>
                        <a:lnTo>
                          <a:pt x="626" y="0"/>
                        </a:lnTo>
                        <a:lnTo>
                          <a:pt x="628" y="3"/>
                        </a:lnTo>
                        <a:lnTo>
                          <a:pt x="633" y="8"/>
                        </a:lnTo>
                        <a:lnTo>
                          <a:pt x="634" y="10"/>
                        </a:lnTo>
                        <a:lnTo>
                          <a:pt x="635" y="13"/>
                        </a:lnTo>
                        <a:lnTo>
                          <a:pt x="638" y="16"/>
                        </a:lnTo>
                        <a:lnTo>
                          <a:pt x="640" y="19"/>
                        </a:lnTo>
                        <a:lnTo>
                          <a:pt x="640" y="21"/>
                        </a:lnTo>
                        <a:lnTo>
                          <a:pt x="642" y="24"/>
                        </a:lnTo>
                        <a:lnTo>
                          <a:pt x="643" y="28"/>
                        </a:lnTo>
                        <a:lnTo>
                          <a:pt x="646" y="32"/>
                        </a:lnTo>
                        <a:lnTo>
                          <a:pt x="646" y="34"/>
                        </a:lnTo>
                        <a:lnTo>
                          <a:pt x="648" y="39"/>
                        </a:lnTo>
                        <a:lnTo>
                          <a:pt x="648" y="41"/>
                        </a:lnTo>
                        <a:lnTo>
                          <a:pt x="651" y="46"/>
                        </a:lnTo>
                        <a:lnTo>
                          <a:pt x="651" y="49"/>
                        </a:lnTo>
                        <a:lnTo>
                          <a:pt x="652" y="53"/>
                        </a:lnTo>
                        <a:lnTo>
                          <a:pt x="653" y="58"/>
                        </a:lnTo>
                        <a:lnTo>
                          <a:pt x="653" y="62"/>
                        </a:lnTo>
                        <a:lnTo>
                          <a:pt x="654" y="66"/>
                        </a:lnTo>
                        <a:lnTo>
                          <a:pt x="655" y="71"/>
                        </a:lnTo>
                        <a:lnTo>
                          <a:pt x="655" y="74"/>
                        </a:lnTo>
                        <a:lnTo>
                          <a:pt x="657" y="79"/>
                        </a:lnTo>
                        <a:lnTo>
                          <a:pt x="658" y="83"/>
                        </a:lnTo>
                        <a:lnTo>
                          <a:pt x="658" y="87"/>
                        </a:lnTo>
                        <a:lnTo>
                          <a:pt x="658" y="92"/>
                        </a:lnTo>
                        <a:lnTo>
                          <a:pt x="659" y="97"/>
                        </a:lnTo>
                        <a:lnTo>
                          <a:pt x="660" y="100"/>
                        </a:lnTo>
                        <a:lnTo>
                          <a:pt x="660" y="105"/>
                        </a:lnTo>
                        <a:lnTo>
                          <a:pt x="660" y="110"/>
                        </a:lnTo>
                        <a:lnTo>
                          <a:pt x="661" y="115"/>
                        </a:lnTo>
                        <a:lnTo>
                          <a:pt x="661" y="121"/>
                        </a:lnTo>
                        <a:lnTo>
                          <a:pt x="662" y="124"/>
                        </a:lnTo>
                        <a:lnTo>
                          <a:pt x="662" y="129"/>
                        </a:lnTo>
                        <a:lnTo>
                          <a:pt x="662" y="134"/>
                        </a:lnTo>
                        <a:lnTo>
                          <a:pt x="662" y="138"/>
                        </a:lnTo>
                        <a:lnTo>
                          <a:pt x="664" y="142"/>
                        </a:lnTo>
                        <a:lnTo>
                          <a:pt x="664" y="147"/>
                        </a:lnTo>
                        <a:lnTo>
                          <a:pt x="664" y="152"/>
                        </a:lnTo>
                        <a:lnTo>
                          <a:pt x="664" y="156"/>
                        </a:lnTo>
                        <a:lnTo>
                          <a:pt x="664" y="161"/>
                        </a:lnTo>
                        <a:lnTo>
                          <a:pt x="664" y="165"/>
                        </a:lnTo>
                        <a:lnTo>
                          <a:pt x="664" y="169"/>
                        </a:lnTo>
                        <a:lnTo>
                          <a:pt x="664" y="173"/>
                        </a:lnTo>
                        <a:lnTo>
                          <a:pt x="664" y="178"/>
                        </a:lnTo>
                        <a:lnTo>
                          <a:pt x="664" y="182"/>
                        </a:lnTo>
                        <a:lnTo>
                          <a:pt x="665" y="186"/>
                        </a:lnTo>
                        <a:lnTo>
                          <a:pt x="665" y="191"/>
                        </a:lnTo>
                        <a:lnTo>
                          <a:pt x="665" y="193"/>
                        </a:lnTo>
                        <a:lnTo>
                          <a:pt x="665" y="198"/>
                        </a:lnTo>
                        <a:lnTo>
                          <a:pt x="665" y="201"/>
                        </a:lnTo>
                        <a:lnTo>
                          <a:pt x="665" y="205"/>
                        </a:lnTo>
                        <a:lnTo>
                          <a:pt x="665" y="208"/>
                        </a:lnTo>
                        <a:lnTo>
                          <a:pt x="665" y="212"/>
                        </a:lnTo>
                        <a:lnTo>
                          <a:pt x="665" y="217"/>
                        </a:lnTo>
                        <a:lnTo>
                          <a:pt x="665" y="219"/>
                        </a:lnTo>
                        <a:lnTo>
                          <a:pt x="665" y="222"/>
                        </a:lnTo>
                        <a:lnTo>
                          <a:pt x="665" y="224"/>
                        </a:lnTo>
                        <a:lnTo>
                          <a:pt x="666" y="229"/>
                        </a:lnTo>
                        <a:lnTo>
                          <a:pt x="666" y="231"/>
                        </a:lnTo>
                        <a:lnTo>
                          <a:pt x="666" y="233"/>
                        </a:lnTo>
                        <a:lnTo>
                          <a:pt x="666" y="236"/>
                        </a:lnTo>
                        <a:lnTo>
                          <a:pt x="666" y="239"/>
                        </a:lnTo>
                        <a:lnTo>
                          <a:pt x="666" y="241"/>
                        </a:lnTo>
                        <a:lnTo>
                          <a:pt x="666" y="243"/>
                        </a:lnTo>
                        <a:lnTo>
                          <a:pt x="666" y="246"/>
                        </a:lnTo>
                        <a:lnTo>
                          <a:pt x="666" y="249"/>
                        </a:lnTo>
                        <a:lnTo>
                          <a:pt x="666" y="252"/>
                        </a:lnTo>
                        <a:lnTo>
                          <a:pt x="666" y="256"/>
                        </a:lnTo>
                        <a:lnTo>
                          <a:pt x="666" y="260"/>
                        </a:lnTo>
                        <a:lnTo>
                          <a:pt x="666" y="264"/>
                        </a:lnTo>
                        <a:lnTo>
                          <a:pt x="666" y="267"/>
                        </a:lnTo>
                        <a:lnTo>
                          <a:pt x="666" y="273"/>
                        </a:lnTo>
                        <a:lnTo>
                          <a:pt x="666" y="276"/>
                        </a:lnTo>
                        <a:lnTo>
                          <a:pt x="666" y="281"/>
                        </a:lnTo>
                        <a:lnTo>
                          <a:pt x="666" y="284"/>
                        </a:lnTo>
                        <a:lnTo>
                          <a:pt x="666" y="290"/>
                        </a:lnTo>
                        <a:lnTo>
                          <a:pt x="666" y="295"/>
                        </a:lnTo>
                        <a:lnTo>
                          <a:pt x="667" y="301"/>
                        </a:lnTo>
                        <a:lnTo>
                          <a:pt x="666" y="306"/>
                        </a:lnTo>
                        <a:lnTo>
                          <a:pt x="666" y="311"/>
                        </a:lnTo>
                        <a:lnTo>
                          <a:pt x="666" y="317"/>
                        </a:lnTo>
                        <a:lnTo>
                          <a:pt x="666" y="322"/>
                        </a:lnTo>
                        <a:lnTo>
                          <a:pt x="666" y="328"/>
                        </a:lnTo>
                        <a:lnTo>
                          <a:pt x="666" y="334"/>
                        </a:lnTo>
                        <a:lnTo>
                          <a:pt x="666" y="340"/>
                        </a:lnTo>
                        <a:lnTo>
                          <a:pt x="666" y="345"/>
                        </a:lnTo>
                        <a:lnTo>
                          <a:pt x="666" y="351"/>
                        </a:lnTo>
                        <a:lnTo>
                          <a:pt x="666" y="357"/>
                        </a:lnTo>
                        <a:lnTo>
                          <a:pt x="666" y="363"/>
                        </a:lnTo>
                        <a:lnTo>
                          <a:pt x="666" y="370"/>
                        </a:lnTo>
                        <a:lnTo>
                          <a:pt x="666" y="376"/>
                        </a:lnTo>
                        <a:lnTo>
                          <a:pt x="666" y="381"/>
                        </a:lnTo>
                        <a:lnTo>
                          <a:pt x="666" y="387"/>
                        </a:lnTo>
                        <a:lnTo>
                          <a:pt x="666" y="394"/>
                        </a:lnTo>
                        <a:lnTo>
                          <a:pt x="665" y="398"/>
                        </a:lnTo>
                        <a:lnTo>
                          <a:pt x="665" y="404"/>
                        </a:lnTo>
                        <a:lnTo>
                          <a:pt x="665" y="411"/>
                        </a:lnTo>
                        <a:lnTo>
                          <a:pt x="665" y="416"/>
                        </a:lnTo>
                        <a:lnTo>
                          <a:pt x="665" y="421"/>
                        </a:lnTo>
                        <a:lnTo>
                          <a:pt x="665" y="427"/>
                        </a:lnTo>
                        <a:lnTo>
                          <a:pt x="665" y="433"/>
                        </a:lnTo>
                        <a:lnTo>
                          <a:pt x="665" y="439"/>
                        </a:lnTo>
                        <a:lnTo>
                          <a:pt x="664" y="444"/>
                        </a:lnTo>
                        <a:lnTo>
                          <a:pt x="664" y="448"/>
                        </a:lnTo>
                        <a:lnTo>
                          <a:pt x="664" y="453"/>
                        </a:lnTo>
                        <a:lnTo>
                          <a:pt x="664" y="459"/>
                        </a:lnTo>
                        <a:lnTo>
                          <a:pt x="664" y="464"/>
                        </a:lnTo>
                        <a:lnTo>
                          <a:pt x="664" y="468"/>
                        </a:lnTo>
                        <a:lnTo>
                          <a:pt x="664" y="472"/>
                        </a:lnTo>
                        <a:lnTo>
                          <a:pt x="664" y="477"/>
                        </a:lnTo>
                        <a:lnTo>
                          <a:pt x="664" y="482"/>
                        </a:lnTo>
                        <a:lnTo>
                          <a:pt x="664" y="485"/>
                        </a:lnTo>
                        <a:lnTo>
                          <a:pt x="664" y="489"/>
                        </a:lnTo>
                        <a:lnTo>
                          <a:pt x="664" y="492"/>
                        </a:lnTo>
                        <a:lnTo>
                          <a:pt x="664" y="495"/>
                        </a:lnTo>
                        <a:lnTo>
                          <a:pt x="664" y="498"/>
                        </a:lnTo>
                        <a:lnTo>
                          <a:pt x="664" y="501"/>
                        </a:lnTo>
                        <a:lnTo>
                          <a:pt x="664" y="504"/>
                        </a:lnTo>
                        <a:lnTo>
                          <a:pt x="664" y="508"/>
                        </a:lnTo>
                        <a:lnTo>
                          <a:pt x="664" y="510"/>
                        </a:lnTo>
                        <a:lnTo>
                          <a:pt x="664" y="512"/>
                        </a:lnTo>
                        <a:lnTo>
                          <a:pt x="664" y="514"/>
                        </a:lnTo>
                        <a:lnTo>
                          <a:pt x="659" y="515"/>
                        </a:lnTo>
                        <a:lnTo>
                          <a:pt x="655" y="515"/>
                        </a:lnTo>
                        <a:lnTo>
                          <a:pt x="652" y="515"/>
                        </a:lnTo>
                        <a:lnTo>
                          <a:pt x="649" y="516"/>
                        </a:lnTo>
                        <a:lnTo>
                          <a:pt x="647" y="517"/>
                        </a:lnTo>
                        <a:lnTo>
                          <a:pt x="645" y="518"/>
                        </a:lnTo>
                        <a:lnTo>
                          <a:pt x="641" y="518"/>
                        </a:lnTo>
                        <a:lnTo>
                          <a:pt x="638" y="518"/>
                        </a:lnTo>
                        <a:lnTo>
                          <a:pt x="635" y="518"/>
                        </a:lnTo>
                        <a:lnTo>
                          <a:pt x="632" y="520"/>
                        </a:lnTo>
                        <a:lnTo>
                          <a:pt x="628" y="520"/>
                        </a:lnTo>
                        <a:lnTo>
                          <a:pt x="624" y="521"/>
                        </a:lnTo>
                        <a:lnTo>
                          <a:pt x="620" y="521"/>
                        </a:lnTo>
                        <a:lnTo>
                          <a:pt x="617" y="521"/>
                        </a:lnTo>
                        <a:lnTo>
                          <a:pt x="613" y="521"/>
                        </a:lnTo>
                        <a:lnTo>
                          <a:pt x="608" y="522"/>
                        </a:lnTo>
                        <a:lnTo>
                          <a:pt x="604" y="522"/>
                        </a:lnTo>
                        <a:lnTo>
                          <a:pt x="600" y="523"/>
                        </a:lnTo>
                        <a:lnTo>
                          <a:pt x="596" y="523"/>
                        </a:lnTo>
                        <a:lnTo>
                          <a:pt x="591" y="523"/>
                        </a:lnTo>
                        <a:lnTo>
                          <a:pt x="588" y="523"/>
                        </a:lnTo>
                        <a:lnTo>
                          <a:pt x="583" y="524"/>
                        </a:lnTo>
                        <a:lnTo>
                          <a:pt x="578" y="524"/>
                        </a:lnTo>
                        <a:lnTo>
                          <a:pt x="575" y="524"/>
                        </a:lnTo>
                        <a:lnTo>
                          <a:pt x="570" y="524"/>
                        </a:lnTo>
                        <a:lnTo>
                          <a:pt x="565" y="525"/>
                        </a:lnTo>
                        <a:lnTo>
                          <a:pt x="560" y="525"/>
                        </a:lnTo>
                        <a:lnTo>
                          <a:pt x="556" y="525"/>
                        </a:lnTo>
                        <a:lnTo>
                          <a:pt x="552" y="525"/>
                        </a:lnTo>
                        <a:lnTo>
                          <a:pt x="547" y="525"/>
                        </a:lnTo>
                        <a:lnTo>
                          <a:pt x="543" y="525"/>
                        </a:lnTo>
                        <a:lnTo>
                          <a:pt x="538" y="525"/>
                        </a:lnTo>
                        <a:lnTo>
                          <a:pt x="534" y="525"/>
                        </a:lnTo>
                        <a:lnTo>
                          <a:pt x="528" y="527"/>
                        </a:lnTo>
                        <a:lnTo>
                          <a:pt x="525" y="527"/>
                        </a:lnTo>
                        <a:lnTo>
                          <a:pt x="521" y="527"/>
                        </a:lnTo>
                        <a:lnTo>
                          <a:pt x="517" y="527"/>
                        </a:lnTo>
                        <a:lnTo>
                          <a:pt x="513" y="528"/>
                        </a:lnTo>
                        <a:lnTo>
                          <a:pt x="508" y="528"/>
                        </a:lnTo>
                        <a:lnTo>
                          <a:pt x="503" y="528"/>
                        </a:lnTo>
                        <a:lnTo>
                          <a:pt x="501" y="528"/>
                        </a:lnTo>
                        <a:lnTo>
                          <a:pt x="498" y="528"/>
                        </a:lnTo>
                        <a:lnTo>
                          <a:pt x="494" y="528"/>
                        </a:lnTo>
                        <a:lnTo>
                          <a:pt x="490" y="528"/>
                        </a:lnTo>
                        <a:lnTo>
                          <a:pt x="486" y="528"/>
                        </a:lnTo>
                        <a:lnTo>
                          <a:pt x="483" y="528"/>
                        </a:lnTo>
                        <a:lnTo>
                          <a:pt x="481" y="528"/>
                        </a:lnTo>
                        <a:lnTo>
                          <a:pt x="477" y="528"/>
                        </a:lnTo>
                        <a:lnTo>
                          <a:pt x="475" y="528"/>
                        </a:lnTo>
                        <a:lnTo>
                          <a:pt x="473" y="529"/>
                        </a:lnTo>
                        <a:lnTo>
                          <a:pt x="468" y="529"/>
                        </a:lnTo>
                        <a:lnTo>
                          <a:pt x="463" y="530"/>
                        </a:lnTo>
                        <a:lnTo>
                          <a:pt x="461" y="530"/>
                        </a:lnTo>
                        <a:lnTo>
                          <a:pt x="458" y="530"/>
                        </a:lnTo>
                        <a:lnTo>
                          <a:pt x="456" y="530"/>
                        </a:lnTo>
                        <a:lnTo>
                          <a:pt x="445" y="530"/>
                        </a:lnTo>
                        <a:lnTo>
                          <a:pt x="436" y="530"/>
                        </a:lnTo>
                        <a:lnTo>
                          <a:pt x="425" y="530"/>
                        </a:lnTo>
                        <a:lnTo>
                          <a:pt x="414" y="530"/>
                        </a:lnTo>
                        <a:lnTo>
                          <a:pt x="405" y="530"/>
                        </a:lnTo>
                        <a:lnTo>
                          <a:pt x="394" y="530"/>
                        </a:lnTo>
                        <a:lnTo>
                          <a:pt x="385" y="530"/>
                        </a:lnTo>
                        <a:lnTo>
                          <a:pt x="374" y="531"/>
                        </a:lnTo>
                        <a:lnTo>
                          <a:pt x="365" y="530"/>
                        </a:lnTo>
                        <a:lnTo>
                          <a:pt x="354" y="530"/>
                        </a:lnTo>
                        <a:lnTo>
                          <a:pt x="344" y="530"/>
                        </a:lnTo>
                        <a:lnTo>
                          <a:pt x="336" y="530"/>
                        </a:lnTo>
                        <a:lnTo>
                          <a:pt x="327" y="530"/>
                        </a:lnTo>
                        <a:lnTo>
                          <a:pt x="317" y="530"/>
                        </a:lnTo>
                        <a:lnTo>
                          <a:pt x="309" y="530"/>
                        </a:lnTo>
                        <a:lnTo>
                          <a:pt x="299" y="530"/>
                        </a:lnTo>
                        <a:lnTo>
                          <a:pt x="291" y="530"/>
                        </a:lnTo>
                        <a:lnTo>
                          <a:pt x="280" y="530"/>
                        </a:lnTo>
                        <a:lnTo>
                          <a:pt x="273" y="529"/>
                        </a:lnTo>
                        <a:lnTo>
                          <a:pt x="264" y="529"/>
                        </a:lnTo>
                        <a:lnTo>
                          <a:pt x="255" y="528"/>
                        </a:lnTo>
                        <a:lnTo>
                          <a:pt x="247" y="528"/>
                        </a:lnTo>
                        <a:lnTo>
                          <a:pt x="239" y="528"/>
                        </a:lnTo>
                        <a:lnTo>
                          <a:pt x="232" y="528"/>
                        </a:lnTo>
                        <a:lnTo>
                          <a:pt x="223" y="527"/>
                        </a:lnTo>
                        <a:lnTo>
                          <a:pt x="215" y="527"/>
                        </a:lnTo>
                        <a:lnTo>
                          <a:pt x="208" y="525"/>
                        </a:lnTo>
                        <a:lnTo>
                          <a:pt x="201" y="525"/>
                        </a:lnTo>
                        <a:lnTo>
                          <a:pt x="194" y="525"/>
                        </a:lnTo>
                        <a:lnTo>
                          <a:pt x="187" y="525"/>
                        </a:lnTo>
                        <a:lnTo>
                          <a:pt x="180" y="524"/>
                        </a:lnTo>
                        <a:lnTo>
                          <a:pt x="174" y="524"/>
                        </a:lnTo>
                        <a:lnTo>
                          <a:pt x="167" y="523"/>
                        </a:lnTo>
                        <a:lnTo>
                          <a:pt x="161" y="523"/>
                        </a:lnTo>
                        <a:lnTo>
                          <a:pt x="155" y="522"/>
                        </a:lnTo>
                        <a:lnTo>
                          <a:pt x="149" y="522"/>
                        </a:lnTo>
                        <a:lnTo>
                          <a:pt x="142" y="521"/>
                        </a:lnTo>
                        <a:lnTo>
                          <a:pt x="137" y="521"/>
                        </a:lnTo>
                        <a:lnTo>
                          <a:pt x="131" y="520"/>
                        </a:lnTo>
                        <a:lnTo>
                          <a:pt x="126" y="520"/>
                        </a:lnTo>
                        <a:lnTo>
                          <a:pt x="120" y="518"/>
                        </a:lnTo>
                        <a:lnTo>
                          <a:pt x="115" y="518"/>
                        </a:lnTo>
                        <a:lnTo>
                          <a:pt x="110" y="518"/>
                        </a:lnTo>
                        <a:lnTo>
                          <a:pt x="106" y="518"/>
                        </a:lnTo>
                        <a:lnTo>
                          <a:pt x="101" y="517"/>
                        </a:lnTo>
                        <a:lnTo>
                          <a:pt x="97" y="517"/>
                        </a:lnTo>
                        <a:lnTo>
                          <a:pt x="94" y="516"/>
                        </a:lnTo>
                        <a:lnTo>
                          <a:pt x="89" y="516"/>
                        </a:lnTo>
                        <a:lnTo>
                          <a:pt x="86" y="515"/>
                        </a:lnTo>
                        <a:lnTo>
                          <a:pt x="82" y="515"/>
                        </a:lnTo>
                        <a:lnTo>
                          <a:pt x="80" y="515"/>
                        </a:lnTo>
                        <a:lnTo>
                          <a:pt x="76" y="515"/>
                        </a:lnTo>
                        <a:lnTo>
                          <a:pt x="73" y="514"/>
                        </a:lnTo>
                        <a:lnTo>
                          <a:pt x="70" y="512"/>
                        </a:lnTo>
                        <a:lnTo>
                          <a:pt x="68" y="512"/>
                        </a:lnTo>
                        <a:lnTo>
                          <a:pt x="63" y="512"/>
                        </a:lnTo>
                        <a:lnTo>
                          <a:pt x="61" y="512"/>
                        </a:lnTo>
                        <a:lnTo>
                          <a:pt x="60" y="512"/>
                        </a:lnTo>
                        <a:lnTo>
                          <a:pt x="56" y="509"/>
                        </a:lnTo>
                        <a:lnTo>
                          <a:pt x="51" y="506"/>
                        </a:lnTo>
                        <a:lnTo>
                          <a:pt x="48" y="503"/>
                        </a:lnTo>
                        <a:lnTo>
                          <a:pt x="44" y="499"/>
                        </a:lnTo>
                        <a:lnTo>
                          <a:pt x="41" y="495"/>
                        </a:lnTo>
                        <a:lnTo>
                          <a:pt x="37" y="490"/>
                        </a:lnTo>
                        <a:lnTo>
                          <a:pt x="34" y="485"/>
                        </a:lnTo>
                        <a:lnTo>
                          <a:pt x="31" y="480"/>
                        </a:lnTo>
                        <a:lnTo>
                          <a:pt x="30" y="477"/>
                        </a:lnTo>
                        <a:lnTo>
                          <a:pt x="28" y="473"/>
                        </a:lnTo>
                        <a:lnTo>
                          <a:pt x="26" y="470"/>
                        </a:lnTo>
                        <a:lnTo>
                          <a:pt x="25" y="467"/>
                        </a:lnTo>
                        <a:lnTo>
                          <a:pt x="24" y="464"/>
                        </a:lnTo>
                        <a:lnTo>
                          <a:pt x="23" y="460"/>
                        </a:lnTo>
                        <a:lnTo>
                          <a:pt x="22" y="457"/>
                        </a:lnTo>
                        <a:lnTo>
                          <a:pt x="21" y="454"/>
                        </a:lnTo>
                        <a:lnTo>
                          <a:pt x="19" y="451"/>
                        </a:lnTo>
                        <a:lnTo>
                          <a:pt x="18" y="447"/>
                        </a:lnTo>
                        <a:lnTo>
                          <a:pt x="17" y="444"/>
                        </a:lnTo>
                        <a:lnTo>
                          <a:pt x="16" y="440"/>
                        </a:lnTo>
                        <a:lnTo>
                          <a:pt x="15" y="436"/>
                        </a:lnTo>
                        <a:lnTo>
                          <a:pt x="15" y="433"/>
                        </a:lnTo>
                        <a:lnTo>
                          <a:pt x="13" y="429"/>
                        </a:lnTo>
                        <a:lnTo>
                          <a:pt x="12" y="426"/>
                        </a:lnTo>
                        <a:lnTo>
                          <a:pt x="11" y="421"/>
                        </a:lnTo>
                        <a:lnTo>
                          <a:pt x="11" y="417"/>
                        </a:lnTo>
                        <a:lnTo>
                          <a:pt x="10" y="414"/>
                        </a:lnTo>
                        <a:lnTo>
                          <a:pt x="9" y="409"/>
                        </a:lnTo>
                        <a:lnTo>
                          <a:pt x="8" y="404"/>
                        </a:lnTo>
                        <a:lnTo>
                          <a:pt x="8" y="401"/>
                        </a:lnTo>
                        <a:lnTo>
                          <a:pt x="6" y="397"/>
                        </a:lnTo>
                        <a:lnTo>
                          <a:pt x="6" y="394"/>
                        </a:lnTo>
                        <a:lnTo>
                          <a:pt x="5" y="389"/>
                        </a:lnTo>
                        <a:lnTo>
                          <a:pt x="5" y="384"/>
                        </a:lnTo>
                        <a:lnTo>
                          <a:pt x="5" y="381"/>
                        </a:lnTo>
                        <a:lnTo>
                          <a:pt x="5" y="376"/>
                        </a:lnTo>
                        <a:lnTo>
                          <a:pt x="4" y="372"/>
                        </a:lnTo>
                        <a:lnTo>
                          <a:pt x="3" y="369"/>
                        </a:lnTo>
                        <a:lnTo>
                          <a:pt x="3" y="363"/>
                        </a:lnTo>
                        <a:lnTo>
                          <a:pt x="3" y="360"/>
                        </a:lnTo>
                        <a:lnTo>
                          <a:pt x="3" y="356"/>
                        </a:lnTo>
                        <a:lnTo>
                          <a:pt x="2" y="351"/>
                        </a:lnTo>
                        <a:lnTo>
                          <a:pt x="0" y="347"/>
                        </a:lnTo>
                        <a:lnTo>
                          <a:pt x="0" y="343"/>
                        </a:lnTo>
                        <a:lnTo>
                          <a:pt x="0" y="338"/>
                        </a:lnTo>
                        <a:lnTo>
                          <a:pt x="0" y="334"/>
                        </a:lnTo>
                        <a:lnTo>
                          <a:pt x="0" y="330"/>
                        </a:lnTo>
                        <a:lnTo>
                          <a:pt x="0" y="325"/>
                        </a:lnTo>
                        <a:lnTo>
                          <a:pt x="0" y="321"/>
                        </a:lnTo>
                        <a:lnTo>
                          <a:pt x="0" y="317"/>
                        </a:lnTo>
                        <a:lnTo>
                          <a:pt x="0" y="313"/>
                        </a:lnTo>
                        <a:lnTo>
                          <a:pt x="0" y="308"/>
                        </a:lnTo>
                        <a:lnTo>
                          <a:pt x="0" y="303"/>
                        </a:lnTo>
                        <a:lnTo>
                          <a:pt x="0" y="300"/>
                        </a:lnTo>
                        <a:lnTo>
                          <a:pt x="0" y="295"/>
                        </a:lnTo>
                        <a:lnTo>
                          <a:pt x="0" y="292"/>
                        </a:lnTo>
                        <a:lnTo>
                          <a:pt x="0" y="287"/>
                        </a:lnTo>
                        <a:lnTo>
                          <a:pt x="0" y="282"/>
                        </a:lnTo>
                        <a:lnTo>
                          <a:pt x="3" y="281"/>
                        </a:lnTo>
                        <a:lnTo>
                          <a:pt x="6" y="280"/>
                        </a:lnTo>
                        <a:lnTo>
                          <a:pt x="10" y="277"/>
                        </a:lnTo>
                        <a:lnTo>
                          <a:pt x="15" y="275"/>
                        </a:lnTo>
                        <a:lnTo>
                          <a:pt x="18" y="271"/>
                        </a:lnTo>
                        <a:lnTo>
                          <a:pt x="22" y="268"/>
                        </a:lnTo>
                        <a:lnTo>
                          <a:pt x="24" y="264"/>
                        </a:lnTo>
                        <a:lnTo>
                          <a:pt x="28" y="260"/>
                        </a:lnTo>
                        <a:lnTo>
                          <a:pt x="30" y="255"/>
                        </a:lnTo>
                        <a:lnTo>
                          <a:pt x="31" y="250"/>
                        </a:lnTo>
                        <a:lnTo>
                          <a:pt x="32" y="246"/>
                        </a:lnTo>
                        <a:lnTo>
                          <a:pt x="32" y="242"/>
                        </a:lnTo>
                        <a:lnTo>
                          <a:pt x="31" y="238"/>
                        </a:lnTo>
                        <a:lnTo>
                          <a:pt x="29" y="235"/>
                        </a:lnTo>
                        <a:lnTo>
                          <a:pt x="26" y="233"/>
                        </a:lnTo>
                        <a:lnTo>
                          <a:pt x="25" y="231"/>
                        </a:lnTo>
                        <a:lnTo>
                          <a:pt x="23" y="231"/>
                        </a:lnTo>
                        <a:lnTo>
                          <a:pt x="21" y="230"/>
                        </a:lnTo>
                        <a:lnTo>
                          <a:pt x="16" y="235"/>
                        </a:lnTo>
                        <a:lnTo>
                          <a:pt x="11" y="239"/>
                        </a:lnTo>
                        <a:lnTo>
                          <a:pt x="8" y="242"/>
                        </a:lnTo>
                        <a:lnTo>
                          <a:pt x="5" y="244"/>
                        </a:lnTo>
                        <a:lnTo>
                          <a:pt x="3" y="246"/>
                        </a:lnTo>
                        <a:lnTo>
                          <a:pt x="0" y="249"/>
                        </a:lnTo>
                        <a:lnTo>
                          <a:pt x="0" y="246"/>
                        </a:lnTo>
                        <a:lnTo>
                          <a:pt x="0" y="244"/>
                        </a:lnTo>
                        <a:lnTo>
                          <a:pt x="0" y="242"/>
                        </a:lnTo>
                        <a:lnTo>
                          <a:pt x="0" y="239"/>
                        </a:lnTo>
                        <a:lnTo>
                          <a:pt x="0" y="236"/>
                        </a:lnTo>
                        <a:lnTo>
                          <a:pt x="0" y="233"/>
                        </a:lnTo>
                        <a:lnTo>
                          <a:pt x="0" y="231"/>
                        </a:lnTo>
                        <a:lnTo>
                          <a:pt x="2" y="229"/>
                        </a:lnTo>
                        <a:lnTo>
                          <a:pt x="2" y="225"/>
                        </a:lnTo>
                        <a:lnTo>
                          <a:pt x="2" y="223"/>
                        </a:lnTo>
                        <a:lnTo>
                          <a:pt x="2" y="219"/>
                        </a:lnTo>
                        <a:lnTo>
                          <a:pt x="3" y="217"/>
                        </a:lnTo>
                        <a:lnTo>
                          <a:pt x="3" y="214"/>
                        </a:lnTo>
                        <a:lnTo>
                          <a:pt x="3" y="211"/>
                        </a:lnTo>
                        <a:lnTo>
                          <a:pt x="3" y="208"/>
                        </a:lnTo>
                        <a:lnTo>
                          <a:pt x="3" y="206"/>
                        </a:lnTo>
                        <a:lnTo>
                          <a:pt x="3" y="204"/>
                        </a:lnTo>
                        <a:lnTo>
                          <a:pt x="3" y="201"/>
                        </a:lnTo>
                        <a:lnTo>
                          <a:pt x="3" y="198"/>
                        </a:lnTo>
                        <a:lnTo>
                          <a:pt x="3" y="195"/>
                        </a:lnTo>
                        <a:lnTo>
                          <a:pt x="3" y="192"/>
                        </a:lnTo>
                        <a:lnTo>
                          <a:pt x="4" y="190"/>
                        </a:lnTo>
                        <a:lnTo>
                          <a:pt x="5" y="186"/>
                        </a:lnTo>
                        <a:lnTo>
                          <a:pt x="5" y="184"/>
                        </a:lnTo>
                        <a:lnTo>
                          <a:pt x="5" y="181"/>
                        </a:lnTo>
                        <a:lnTo>
                          <a:pt x="5" y="178"/>
                        </a:lnTo>
                        <a:lnTo>
                          <a:pt x="5" y="175"/>
                        </a:lnTo>
                        <a:lnTo>
                          <a:pt x="5" y="172"/>
                        </a:lnTo>
                        <a:lnTo>
                          <a:pt x="5" y="169"/>
                        </a:lnTo>
                        <a:lnTo>
                          <a:pt x="5" y="166"/>
                        </a:lnTo>
                        <a:lnTo>
                          <a:pt x="6" y="163"/>
                        </a:lnTo>
                        <a:lnTo>
                          <a:pt x="6" y="161"/>
                        </a:lnTo>
                        <a:lnTo>
                          <a:pt x="8" y="165"/>
                        </a:lnTo>
                        <a:lnTo>
                          <a:pt x="11" y="167"/>
                        </a:lnTo>
                        <a:lnTo>
                          <a:pt x="13" y="167"/>
                        </a:lnTo>
                        <a:lnTo>
                          <a:pt x="16" y="168"/>
                        </a:lnTo>
                        <a:lnTo>
                          <a:pt x="19" y="168"/>
                        </a:lnTo>
                        <a:lnTo>
                          <a:pt x="23" y="168"/>
                        </a:lnTo>
                        <a:lnTo>
                          <a:pt x="25" y="166"/>
                        </a:lnTo>
                        <a:lnTo>
                          <a:pt x="29" y="166"/>
                        </a:lnTo>
                        <a:lnTo>
                          <a:pt x="32" y="163"/>
                        </a:lnTo>
                        <a:lnTo>
                          <a:pt x="36" y="162"/>
                        </a:lnTo>
                        <a:lnTo>
                          <a:pt x="40" y="160"/>
                        </a:lnTo>
                        <a:lnTo>
                          <a:pt x="43" y="159"/>
                        </a:lnTo>
                        <a:lnTo>
                          <a:pt x="47" y="155"/>
                        </a:lnTo>
                        <a:lnTo>
                          <a:pt x="50" y="153"/>
                        </a:lnTo>
                        <a:lnTo>
                          <a:pt x="53" y="150"/>
                        </a:lnTo>
                        <a:lnTo>
                          <a:pt x="56" y="147"/>
                        </a:lnTo>
                        <a:lnTo>
                          <a:pt x="59" y="143"/>
                        </a:lnTo>
                        <a:lnTo>
                          <a:pt x="61" y="141"/>
                        </a:lnTo>
                        <a:lnTo>
                          <a:pt x="62" y="136"/>
                        </a:lnTo>
                        <a:lnTo>
                          <a:pt x="64" y="133"/>
                        </a:lnTo>
                        <a:lnTo>
                          <a:pt x="66" y="129"/>
                        </a:lnTo>
                        <a:lnTo>
                          <a:pt x="66" y="125"/>
                        </a:lnTo>
                        <a:lnTo>
                          <a:pt x="66" y="122"/>
                        </a:lnTo>
                        <a:lnTo>
                          <a:pt x="66" y="117"/>
                        </a:lnTo>
                        <a:lnTo>
                          <a:pt x="63" y="114"/>
                        </a:lnTo>
                        <a:lnTo>
                          <a:pt x="62" y="110"/>
                        </a:lnTo>
                        <a:lnTo>
                          <a:pt x="59" y="105"/>
                        </a:lnTo>
                        <a:lnTo>
                          <a:pt x="56" y="102"/>
                        </a:lnTo>
                        <a:lnTo>
                          <a:pt x="51" y="97"/>
                        </a:lnTo>
                        <a:lnTo>
                          <a:pt x="47" y="95"/>
                        </a:lnTo>
                        <a:lnTo>
                          <a:pt x="44" y="97"/>
                        </a:lnTo>
                        <a:lnTo>
                          <a:pt x="42" y="99"/>
                        </a:lnTo>
                        <a:lnTo>
                          <a:pt x="40" y="103"/>
                        </a:lnTo>
                        <a:lnTo>
                          <a:pt x="38" y="105"/>
                        </a:lnTo>
                        <a:lnTo>
                          <a:pt x="35" y="110"/>
                        </a:lnTo>
                        <a:lnTo>
                          <a:pt x="32" y="112"/>
                        </a:lnTo>
                        <a:lnTo>
                          <a:pt x="30" y="115"/>
                        </a:lnTo>
                        <a:lnTo>
                          <a:pt x="29" y="117"/>
                        </a:lnTo>
                        <a:lnTo>
                          <a:pt x="25" y="121"/>
                        </a:lnTo>
                        <a:lnTo>
                          <a:pt x="24" y="123"/>
                        </a:lnTo>
                        <a:lnTo>
                          <a:pt x="22" y="125"/>
                        </a:lnTo>
                        <a:lnTo>
                          <a:pt x="19" y="129"/>
                        </a:lnTo>
                        <a:lnTo>
                          <a:pt x="16" y="134"/>
                        </a:lnTo>
                        <a:lnTo>
                          <a:pt x="13" y="138"/>
                        </a:lnTo>
                        <a:lnTo>
                          <a:pt x="10" y="142"/>
                        </a:lnTo>
                        <a:lnTo>
                          <a:pt x="9" y="147"/>
                        </a:lnTo>
                        <a:lnTo>
                          <a:pt x="8" y="150"/>
                        </a:lnTo>
                        <a:lnTo>
                          <a:pt x="8" y="154"/>
                        </a:lnTo>
                        <a:lnTo>
                          <a:pt x="8" y="150"/>
                        </a:lnTo>
                        <a:lnTo>
                          <a:pt x="8" y="147"/>
                        </a:lnTo>
                        <a:lnTo>
                          <a:pt x="8" y="143"/>
                        </a:lnTo>
                        <a:lnTo>
                          <a:pt x="8" y="140"/>
                        </a:lnTo>
                        <a:lnTo>
                          <a:pt x="8" y="135"/>
                        </a:lnTo>
                        <a:lnTo>
                          <a:pt x="9" y="133"/>
                        </a:lnTo>
                        <a:lnTo>
                          <a:pt x="9" y="128"/>
                        </a:lnTo>
                        <a:lnTo>
                          <a:pt x="10" y="125"/>
                        </a:lnTo>
                        <a:lnTo>
                          <a:pt x="10" y="121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10" y="110"/>
                        </a:lnTo>
                        <a:lnTo>
                          <a:pt x="10" y="108"/>
                        </a:lnTo>
                        <a:lnTo>
                          <a:pt x="11" y="104"/>
                        </a:lnTo>
                        <a:lnTo>
                          <a:pt x="11" y="100"/>
                        </a:lnTo>
                        <a:lnTo>
                          <a:pt x="12" y="97"/>
                        </a:lnTo>
                        <a:lnTo>
                          <a:pt x="12" y="95"/>
                        </a:lnTo>
                        <a:lnTo>
                          <a:pt x="12" y="91"/>
                        </a:lnTo>
                        <a:lnTo>
                          <a:pt x="12" y="87"/>
                        </a:lnTo>
                        <a:lnTo>
                          <a:pt x="12" y="85"/>
                        </a:lnTo>
                        <a:lnTo>
                          <a:pt x="12" y="81"/>
                        </a:lnTo>
                        <a:lnTo>
                          <a:pt x="13" y="78"/>
                        </a:lnTo>
                        <a:lnTo>
                          <a:pt x="13" y="74"/>
                        </a:lnTo>
                        <a:lnTo>
                          <a:pt x="15" y="72"/>
                        </a:lnTo>
                        <a:lnTo>
                          <a:pt x="15" y="70"/>
                        </a:lnTo>
                        <a:lnTo>
                          <a:pt x="15" y="67"/>
                        </a:lnTo>
                        <a:lnTo>
                          <a:pt x="15" y="64"/>
                        </a:lnTo>
                        <a:lnTo>
                          <a:pt x="15" y="61"/>
                        </a:lnTo>
                        <a:lnTo>
                          <a:pt x="15" y="58"/>
                        </a:lnTo>
                        <a:lnTo>
                          <a:pt x="16" y="55"/>
                        </a:lnTo>
                        <a:lnTo>
                          <a:pt x="16" y="53"/>
                        </a:lnTo>
                        <a:lnTo>
                          <a:pt x="17" y="51"/>
                        </a:lnTo>
                        <a:lnTo>
                          <a:pt x="17" y="47"/>
                        </a:lnTo>
                        <a:lnTo>
                          <a:pt x="17" y="45"/>
                        </a:lnTo>
                        <a:lnTo>
                          <a:pt x="17" y="41"/>
                        </a:lnTo>
                        <a:lnTo>
                          <a:pt x="17" y="40"/>
                        </a:lnTo>
                        <a:lnTo>
                          <a:pt x="18" y="35"/>
                        </a:lnTo>
                        <a:lnTo>
                          <a:pt x="18" y="32"/>
                        </a:lnTo>
                        <a:lnTo>
                          <a:pt x="18" y="27"/>
                        </a:lnTo>
                        <a:lnTo>
                          <a:pt x="19" y="23"/>
                        </a:lnTo>
                        <a:lnTo>
                          <a:pt x="19" y="20"/>
                        </a:lnTo>
                        <a:lnTo>
                          <a:pt x="21" y="16"/>
                        </a:lnTo>
                        <a:lnTo>
                          <a:pt x="21" y="14"/>
                        </a:lnTo>
                        <a:lnTo>
                          <a:pt x="21" y="11"/>
                        </a:lnTo>
                        <a:lnTo>
                          <a:pt x="21" y="9"/>
                        </a:lnTo>
                        <a:lnTo>
                          <a:pt x="21" y="8"/>
                        </a:lnTo>
                        <a:lnTo>
                          <a:pt x="21" y="5"/>
                        </a:lnTo>
                        <a:lnTo>
                          <a:pt x="22" y="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77" name="Freeform 143">
                    <a:extLst>
                      <a:ext uri="{FF2B5EF4-FFF2-40B4-BE49-F238E27FC236}">
                        <a16:creationId xmlns:a16="http://schemas.microsoft.com/office/drawing/2014/main" id="{8D42799B-71A3-894C-B642-F461CAD2ED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58" y="1947"/>
                    <a:ext cx="14" cy="10"/>
                  </a:xfrm>
                  <a:custGeom>
                    <a:avLst/>
                    <a:gdLst>
                      <a:gd name="T0" fmla="*/ 0 w 43"/>
                      <a:gd name="T1" fmla="*/ 0 h 31"/>
                      <a:gd name="T2" fmla="*/ 0 w 43"/>
                      <a:gd name="T3" fmla="*/ 0 h 31"/>
                      <a:gd name="T4" fmla="*/ 0 w 43"/>
                      <a:gd name="T5" fmla="*/ 0 h 31"/>
                      <a:gd name="T6" fmla="*/ 0 w 43"/>
                      <a:gd name="T7" fmla="*/ 0 h 31"/>
                      <a:gd name="T8" fmla="*/ 0 w 43"/>
                      <a:gd name="T9" fmla="*/ 0 h 31"/>
                      <a:gd name="T10" fmla="*/ 0 w 43"/>
                      <a:gd name="T11" fmla="*/ 0 h 31"/>
                      <a:gd name="T12" fmla="*/ 0 w 43"/>
                      <a:gd name="T13" fmla="*/ 0 h 31"/>
                      <a:gd name="T14" fmla="*/ 0 w 43"/>
                      <a:gd name="T15" fmla="*/ 0 h 31"/>
                      <a:gd name="T16" fmla="*/ 0 w 43"/>
                      <a:gd name="T17" fmla="*/ 0 h 31"/>
                      <a:gd name="T18" fmla="*/ 0 w 43"/>
                      <a:gd name="T19" fmla="*/ 0 h 31"/>
                      <a:gd name="T20" fmla="*/ 0 w 43"/>
                      <a:gd name="T21" fmla="*/ 0 h 31"/>
                      <a:gd name="T22" fmla="*/ 0 w 43"/>
                      <a:gd name="T23" fmla="*/ 0 h 31"/>
                      <a:gd name="T24" fmla="*/ 0 w 43"/>
                      <a:gd name="T25" fmla="*/ 0 h 31"/>
                      <a:gd name="T26" fmla="*/ 0 w 43"/>
                      <a:gd name="T27" fmla="*/ 0 h 31"/>
                      <a:gd name="T28" fmla="*/ 0 w 43"/>
                      <a:gd name="T29" fmla="*/ 0 h 31"/>
                      <a:gd name="T30" fmla="*/ 0 w 43"/>
                      <a:gd name="T31" fmla="*/ 0 h 31"/>
                      <a:gd name="T32" fmla="*/ 0 w 43"/>
                      <a:gd name="T33" fmla="*/ 0 h 31"/>
                      <a:gd name="T34" fmla="*/ 0 w 43"/>
                      <a:gd name="T35" fmla="*/ 0 h 31"/>
                      <a:gd name="T36" fmla="*/ 0 w 43"/>
                      <a:gd name="T37" fmla="*/ 0 h 31"/>
                      <a:gd name="T38" fmla="*/ 0 w 43"/>
                      <a:gd name="T39" fmla="*/ 0 h 31"/>
                      <a:gd name="T40" fmla="*/ 0 w 43"/>
                      <a:gd name="T41" fmla="*/ 0 h 31"/>
                      <a:gd name="T42" fmla="*/ 0 w 43"/>
                      <a:gd name="T43" fmla="*/ 0 h 31"/>
                      <a:gd name="T44" fmla="*/ 0 w 43"/>
                      <a:gd name="T45" fmla="*/ 0 h 31"/>
                      <a:gd name="T46" fmla="*/ 0 w 43"/>
                      <a:gd name="T47" fmla="*/ 0 h 31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w 43"/>
                      <a:gd name="T73" fmla="*/ 0 h 31"/>
                      <a:gd name="T74" fmla="*/ 43 w 43"/>
                      <a:gd name="T75" fmla="*/ 31 h 31"/>
                    </a:gdLst>
                    <a:ahLst/>
                    <a:cxnLst>
                      <a:cxn ang="T48">
                        <a:pos x="T0" y="T1"/>
                      </a:cxn>
                      <a:cxn ang="T49">
                        <a:pos x="T2" y="T3"/>
                      </a:cxn>
                      <a:cxn ang="T50">
                        <a:pos x="T4" y="T5"/>
                      </a:cxn>
                      <a:cxn ang="T51">
                        <a:pos x="T6" y="T7"/>
                      </a:cxn>
                      <a:cxn ang="T52">
                        <a:pos x="T8" y="T9"/>
                      </a:cxn>
                      <a:cxn ang="T53">
                        <a:pos x="T10" y="T11"/>
                      </a:cxn>
                      <a:cxn ang="T54">
                        <a:pos x="T12" y="T13"/>
                      </a:cxn>
                      <a:cxn ang="T55">
                        <a:pos x="T14" y="T15"/>
                      </a:cxn>
                      <a:cxn ang="T56">
                        <a:pos x="T16" y="T17"/>
                      </a:cxn>
                      <a:cxn ang="T57">
                        <a:pos x="T18" y="T19"/>
                      </a:cxn>
                      <a:cxn ang="T58">
                        <a:pos x="T20" y="T21"/>
                      </a:cxn>
                      <a:cxn ang="T59">
                        <a:pos x="T22" y="T23"/>
                      </a:cxn>
                      <a:cxn ang="T60">
                        <a:pos x="T24" y="T25"/>
                      </a:cxn>
                      <a:cxn ang="T61">
                        <a:pos x="T26" y="T27"/>
                      </a:cxn>
                      <a:cxn ang="T62">
                        <a:pos x="T28" y="T29"/>
                      </a:cxn>
                      <a:cxn ang="T63">
                        <a:pos x="T30" y="T31"/>
                      </a:cxn>
                      <a:cxn ang="T64">
                        <a:pos x="T32" y="T33"/>
                      </a:cxn>
                      <a:cxn ang="T65">
                        <a:pos x="T34" y="T35"/>
                      </a:cxn>
                      <a:cxn ang="T66">
                        <a:pos x="T36" y="T37"/>
                      </a:cxn>
                      <a:cxn ang="T67">
                        <a:pos x="T38" y="T39"/>
                      </a:cxn>
                      <a:cxn ang="T68">
                        <a:pos x="T40" y="T41"/>
                      </a:cxn>
                      <a:cxn ang="T69">
                        <a:pos x="T42" y="T43"/>
                      </a:cxn>
                      <a:cxn ang="T70">
                        <a:pos x="T44" y="T45"/>
                      </a:cxn>
                      <a:cxn ang="T71">
                        <a:pos x="T46" y="T47"/>
                      </a:cxn>
                    </a:cxnLst>
                    <a:rect l="T72" t="T73" r="T74" b="T75"/>
                    <a:pathLst>
                      <a:path w="43" h="31">
                        <a:moveTo>
                          <a:pt x="0" y="0"/>
                        </a:moveTo>
                        <a:lnTo>
                          <a:pt x="43" y="3"/>
                        </a:lnTo>
                        <a:lnTo>
                          <a:pt x="42" y="6"/>
                        </a:lnTo>
                        <a:lnTo>
                          <a:pt x="41" y="9"/>
                        </a:lnTo>
                        <a:lnTo>
                          <a:pt x="40" y="11"/>
                        </a:lnTo>
                        <a:lnTo>
                          <a:pt x="37" y="13"/>
                        </a:lnTo>
                        <a:lnTo>
                          <a:pt x="37" y="16"/>
                        </a:lnTo>
                        <a:lnTo>
                          <a:pt x="35" y="18"/>
                        </a:lnTo>
                        <a:lnTo>
                          <a:pt x="33" y="20"/>
                        </a:lnTo>
                        <a:lnTo>
                          <a:pt x="32" y="23"/>
                        </a:lnTo>
                        <a:lnTo>
                          <a:pt x="30" y="26"/>
                        </a:lnTo>
                        <a:lnTo>
                          <a:pt x="26" y="29"/>
                        </a:lnTo>
                        <a:lnTo>
                          <a:pt x="20" y="31"/>
                        </a:lnTo>
                        <a:lnTo>
                          <a:pt x="16" y="30"/>
                        </a:lnTo>
                        <a:lnTo>
                          <a:pt x="13" y="28"/>
                        </a:lnTo>
                        <a:lnTo>
                          <a:pt x="13" y="24"/>
                        </a:lnTo>
                        <a:lnTo>
                          <a:pt x="13" y="20"/>
                        </a:lnTo>
                        <a:lnTo>
                          <a:pt x="13" y="17"/>
                        </a:lnTo>
                        <a:lnTo>
                          <a:pt x="13" y="13"/>
                        </a:lnTo>
                        <a:lnTo>
                          <a:pt x="14" y="11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78" name="Freeform 144">
                    <a:extLst>
                      <a:ext uri="{FF2B5EF4-FFF2-40B4-BE49-F238E27FC236}">
                        <a16:creationId xmlns:a16="http://schemas.microsoft.com/office/drawing/2014/main" id="{C099FC9F-0CB1-B645-989D-5FC557A6F9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87" y="1968"/>
                    <a:ext cx="19" cy="7"/>
                  </a:xfrm>
                  <a:custGeom>
                    <a:avLst/>
                    <a:gdLst>
                      <a:gd name="T0" fmla="*/ 0 w 57"/>
                      <a:gd name="T1" fmla="*/ 0 h 22"/>
                      <a:gd name="T2" fmla="*/ 0 w 57"/>
                      <a:gd name="T3" fmla="*/ 0 h 22"/>
                      <a:gd name="T4" fmla="*/ 0 w 57"/>
                      <a:gd name="T5" fmla="*/ 0 h 22"/>
                      <a:gd name="T6" fmla="*/ 0 w 57"/>
                      <a:gd name="T7" fmla="*/ 0 h 22"/>
                      <a:gd name="T8" fmla="*/ 0 w 57"/>
                      <a:gd name="T9" fmla="*/ 0 h 22"/>
                      <a:gd name="T10" fmla="*/ 0 w 57"/>
                      <a:gd name="T11" fmla="*/ 0 h 22"/>
                      <a:gd name="T12" fmla="*/ 0 w 57"/>
                      <a:gd name="T13" fmla="*/ 0 h 22"/>
                      <a:gd name="T14" fmla="*/ 0 w 57"/>
                      <a:gd name="T15" fmla="*/ 0 h 22"/>
                      <a:gd name="T16" fmla="*/ 0 w 57"/>
                      <a:gd name="T17" fmla="*/ 0 h 22"/>
                      <a:gd name="T18" fmla="*/ 0 w 57"/>
                      <a:gd name="T19" fmla="*/ 0 h 22"/>
                      <a:gd name="T20" fmla="*/ 0 w 57"/>
                      <a:gd name="T21" fmla="*/ 0 h 22"/>
                      <a:gd name="T22" fmla="*/ 0 w 57"/>
                      <a:gd name="T23" fmla="*/ 0 h 22"/>
                      <a:gd name="T24" fmla="*/ 0 w 57"/>
                      <a:gd name="T25" fmla="*/ 0 h 22"/>
                      <a:gd name="T26" fmla="*/ 0 w 57"/>
                      <a:gd name="T27" fmla="*/ 0 h 22"/>
                      <a:gd name="T28" fmla="*/ 0 w 57"/>
                      <a:gd name="T29" fmla="*/ 0 h 22"/>
                      <a:gd name="T30" fmla="*/ 0 w 57"/>
                      <a:gd name="T31" fmla="*/ 0 h 22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57"/>
                      <a:gd name="T49" fmla="*/ 0 h 22"/>
                      <a:gd name="T50" fmla="*/ 57 w 57"/>
                      <a:gd name="T51" fmla="*/ 22 h 22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57" h="22">
                        <a:moveTo>
                          <a:pt x="57" y="19"/>
                        </a:moveTo>
                        <a:lnTo>
                          <a:pt x="0" y="22"/>
                        </a:lnTo>
                        <a:lnTo>
                          <a:pt x="20" y="0"/>
                        </a:lnTo>
                        <a:lnTo>
                          <a:pt x="23" y="0"/>
                        </a:lnTo>
                        <a:lnTo>
                          <a:pt x="26" y="3"/>
                        </a:lnTo>
                        <a:lnTo>
                          <a:pt x="29" y="4"/>
                        </a:lnTo>
                        <a:lnTo>
                          <a:pt x="32" y="6"/>
                        </a:lnTo>
                        <a:lnTo>
                          <a:pt x="36" y="7"/>
                        </a:lnTo>
                        <a:lnTo>
                          <a:pt x="39" y="8"/>
                        </a:lnTo>
                        <a:lnTo>
                          <a:pt x="43" y="11"/>
                        </a:lnTo>
                        <a:lnTo>
                          <a:pt x="45" y="13"/>
                        </a:lnTo>
                        <a:lnTo>
                          <a:pt x="49" y="13"/>
                        </a:lnTo>
                        <a:lnTo>
                          <a:pt x="51" y="16"/>
                        </a:lnTo>
                        <a:lnTo>
                          <a:pt x="56" y="18"/>
                        </a:lnTo>
                        <a:lnTo>
                          <a:pt x="57" y="1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</p:grpSp>
        <p:grpSp>
          <p:nvGrpSpPr>
            <p:cNvPr id="16420" name="Group 145">
              <a:extLst>
                <a:ext uri="{FF2B5EF4-FFF2-40B4-BE49-F238E27FC236}">
                  <a16:creationId xmlns:a16="http://schemas.microsoft.com/office/drawing/2014/main" id="{1EFCFF69-AE31-1A46-B5F3-F8C0B65D20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52" y="2301"/>
              <a:ext cx="475" cy="442"/>
              <a:chOff x="192" y="1632"/>
              <a:chExt cx="475" cy="442"/>
            </a:xfrm>
          </p:grpSpPr>
          <p:sp>
            <p:nvSpPr>
              <p:cNvPr id="16509" name="Rectangle 146">
                <a:extLst>
                  <a:ext uri="{FF2B5EF4-FFF2-40B4-BE49-F238E27FC236}">
                    <a16:creationId xmlns:a16="http://schemas.microsoft.com/office/drawing/2014/main" id="{D4524DA4-B16D-9B4E-88A5-E655C2E829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" y="1654"/>
                <a:ext cx="288" cy="240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sp>
            <p:nvSpPr>
              <p:cNvPr id="16510" name="Rectangle 147">
                <a:extLst>
                  <a:ext uri="{FF2B5EF4-FFF2-40B4-BE49-F238E27FC236}">
                    <a16:creationId xmlns:a16="http://schemas.microsoft.com/office/drawing/2014/main" id="{77DAD03B-CAF0-4E41-A4FA-803248066A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" y="1956"/>
                <a:ext cx="418" cy="96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grpSp>
            <p:nvGrpSpPr>
              <p:cNvPr id="16511" name="Group 148">
                <a:extLst>
                  <a:ext uri="{FF2B5EF4-FFF2-40B4-BE49-F238E27FC236}">
                    <a16:creationId xmlns:a16="http://schemas.microsoft.com/office/drawing/2014/main" id="{365E4E28-FFA6-6248-9858-2FEE1F6AEF4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2" y="1632"/>
                <a:ext cx="475" cy="442"/>
                <a:chOff x="5285" y="1536"/>
                <a:chExt cx="475" cy="442"/>
              </a:xfrm>
            </p:grpSpPr>
            <p:sp>
              <p:nvSpPr>
                <p:cNvPr id="16512" name="Rectangle 149">
                  <a:extLst>
                    <a:ext uri="{FF2B5EF4-FFF2-40B4-BE49-F238E27FC236}">
                      <a16:creationId xmlns:a16="http://schemas.microsoft.com/office/drawing/2014/main" id="{FEAC70AD-8168-1F4D-9623-77342B36ED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424" y="1612"/>
                  <a:ext cx="192" cy="144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6513" name="Group 150">
                  <a:extLst>
                    <a:ext uri="{FF2B5EF4-FFF2-40B4-BE49-F238E27FC236}">
                      <a16:creationId xmlns:a16="http://schemas.microsoft.com/office/drawing/2014/main" id="{60D49D13-906F-4644-BF4E-ECD530F5D9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85" y="1536"/>
                  <a:ext cx="475" cy="442"/>
                  <a:chOff x="5285" y="1536"/>
                  <a:chExt cx="475" cy="442"/>
                </a:xfrm>
              </p:grpSpPr>
              <p:sp>
                <p:nvSpPr>
                  <p:cNvPr id="16514" name="Freeform 151">
                    <a:extLst>
                      <a:ext uri="{FF2B5EF4-FFF2-40B4-BE49-F238E27FC236}">
                        <a16:creationId xmlns:a16="http://schemas.microsoft.com/office/drawing/2014/main" id="{946B5FC1-2829-4F40-861E-DD316D0837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5" y="1943"/>
                    <a:ext cx="369" cy="35"/>
                  </a:xfrm>
                  <a:custGeom>
                    <a:avLst/>
                    <a:gdLst>
                      <a:gd name="T0" fmla="*/ 0 w 1105"/>
                      <a:gd name="T1" fmla="*/ 0 h 104"/>
                      <a:gd name="T2" fmla="*/ 0 w 1105"/>
                      <a:gd name="T3" fmla="*/ 0 h 104"/>
                      <a:gd name="T4" fmla="*/ 0 w 1105"/>
                      <a:gd name="T5" fmla="*/ 0 h 104"/>
                      <a:gd name="T6" fmla="*/ 0 w 1105"/>
                      <a:gd name="T7" fmla="*/ 0 h 104"/>
                      <a:gd name="T8" fmla="*/ 0 w 1105"/>
                      <a:gd name="T9" fmla="*/ 0 h 104"/>
                      <a:gd name="T10" fmla="*/ 0 w 1105"/>
                      <a:gd name="T11" fmla="*/ 0 h 104"/>
                      <a:gd name="T12" fmla="*/ 0 w 1105"/>
                      <a:gd name="T13" fmla="*/ 0 h 104"/>
                      <a:gd name="T14" fmla="*/ 0 w 1105"/>
                      <a:gd name="T15" fmla="*/ 0 h 104"/>
                      <a:gd name="T16" fmla="*/ 0 w 1105"/>
                      <a:gd name="T17" fmla="*/ 0 h 104"/>
                      <a:gd name="T18" fmla="*/ 0 w 1105"/>
                      <a:gd name="T19" fmla="*/ 0 h 104"/>
                      <a:gd name="T20" fmla="*/ 0 w 1105"/>
                      <a:gd name="T21" fmla="*/ 0 h 104"/>
                      <a:gd name="T22" fmla="*/ 0 w 1105"/>
                      <a:gd name="T23" fmla="*/ 0 h 104"/>
                      <a:gd name="T24" fmla="*/ 0 w 1105"/>
                      <a:gd name="T25" fmla="*/ 0 h 104"/>
                      <a:gd name="T26" fmla="*/ 0 w 1105"/>
                      <a:gd name="T27" fmla="*/ 0 h 104"/>
                      <a:gd name="T28" fmla="*/ 0 w 1105"/>
                      <a:gd name="T29" fmla="*/ 0 h 104"/>
                      <a:gd name="T30" fmla="*/ 0 w 1105"/>
                      <a:gd name="T31" fmla="*/ 0 h 104"/>
                      <a:gd name="T32" fmla="*/ 0 w 1105"/>
                      <a:gd name="T33" fmla="*/ 0 h 104"/>
                      <a:gd name="T34" fmla="*/ 0 w 1105"/>
                      <a:gd name="T35" fmla="*/ 0 h 104"/>
                      <a:gd name="T36" fmla="*/ 0 w 1105"/>
                      <a:gd name="T37" fmla="*/ 0 h 104"/>
                      <a:gd name="T38" fmla="*/ 0 w 1105"/>
                      <a:gd name="T39" fmla="*/ 0 h 104"/>
                      <a:gd name="T40" fmla="*/ 0 w 1105"/>
                      <a:gd name="T41" fmla="*/ 0 h 104"/>
                      <a:gd name="T42" fmla="*/ 0 w 1105"/>
                      <a:gd name="T43" fmla="*/ 0 h 104"/>
                      <a:gd name="T44" fmla="*/ 0 w 1105"/>
                      <a:gd name="T45" fmla="*/ 0 h 104"/>
                      <a:gd name="T46" fmla="*/ 0 w 1105"/>
                      <a:gd name="T47" fmla="*/ 0 h 104"/>
                      <a:gd name="T48" fmla="*/ 0 w 1105"/>
                      <a:gd name="T49" fmla="*/ 0 h 104"/>
                      <a:gd name="T50" fmla="*/ 0 w 1105"/>
                      <a:gd name="T51" fmla="*/ 0 h 104"/>
                      <a:gd name="T52" fmla="*/ 0 w 1105"/>
                      <a:gd name="T53" fmla="*/ 0 h 104"/>
                      <a:gd name="T54" fmla="*/ 0 w 1105"/>
                      <a:gd name="T55" fmla="*/ 0 h 104"/>
                      <a:gd name="T56" fmla="*/ 0 w 1105"/>
                      <a:gd name="T57" fmla="*/ 0 h 104"/>
                      <a:gd name="T58" fmla="*/ 0 w 1105"/>
                      <a:gd name="T59" fmla="*/ 0 h 104"/>
                      <a:gd name="T60" fmla="*/ 0 w 1105"/>
                      <a:gd name="T61" fmla="*/ 0 h 104"/>
                      <a:gd name="T62" fmla="*/ 0 w 1105"/>
                      <a:gd name="T63" fmla="*/ 0 h 104"/>
                      <a:gd name="T64" fmla="*/ 0 w 1105"/>
                      <a:gd name="T65" fmla="*/ 0 h 104"/>
                      <a:gd name="T66" fmla="*/ 0 w 1105"/>
                      <a:gd name="T67" fmla="*/ 0 h 104"/>
                      <a:gd name="T68" fmla="*/ 0 w 1105"/>
                      <a:gd name="T69" fmla="*/ 0 h 104"/>
                      <a:gd name="T70" fmla="*/ 0 w 1105"/>
                      <a:gd name="T71" fmla="*/ 0 h 104"/>
                      <a:gd name="T72" fmla="*/ 0 w 1105"/>
                      <a:gd name="T73" fmla="*/ 0 h 104"/>
                      <a:gd name="T74" fmla="*/ 0 w 1105"/>
                      <a:gd name="T75" fmla="*/ 0 h 104"/>
                      <a:gd name="T76" fmla="*/ 0 w 1105"/>
                      <a:gd name="T77" fmla="*/ 0 h 104"/>
                      <a:gd name="T78" fmla="*/ 0 w 1105"/>
                      <a:gd name="T79" fmla="*/ 0 h 104"/>
                      <a:gd name="T80" fmla="*/ 0 w 1105"/>
                      <a:gd name="T81" fmla="*/ 0 h 104"/>
                      <a:gd name="T82" fmla="*/ 0 w 1105"/>
                      <a:gd name="T83" fmla="*/ 0 h 104"/>
                      <a:gd name="T84" fmla="*/ 0 w 1105"/>
                      <a:gd name="T85" fmla="*/ 0 h 104"/>
                      <a:gd name="T86" fmla="*/ 0 w 1105"/>
                      <a:gd name="T87" fmla="*/ 0 h 104"/>
                      <a:gd name="T88" fmla="*/ 0 w 1105"/>
                      <a:gd name="T89" fmla="*/ 0 h 104"/>
                      <a:gd name="T90" fmla="*/ 0 w 1105"/>
                      <a:gd name="T91" fmla="*/ 0 h 104"/>
                      <a:gd name="T92" fmla="*/ 0 w 1105"/>
                      <a:gd name="T93" fmla="*/ 0 h 104"/>
                      <a:gd name="T94" fmla="*/ 0 w 1105"/>
                      <a:gd name="T95" fmla="*/ 0 h 104"/>
                      <a:gd name="T96" fmla="*/ 0 w 1105"/>
                      <a:gd name="T97" fmla="*/ 0 h 104"/>
                      <a:gd name="T98" fmla="*/ 0 w 1105"/>
                      <a:gd name="T99" fmla="*/ 0 h 104"/>
                      <a:gd name="T100" fmla="*/ 0 w 1105"/>
                      <a:gd name="T101" fmla="*/ 0 h 104"/>
                      <a:gd name="T102" fmla="*/ 0 w 1105"/>
                      <a:gd name="T103" fmla="*/ 0 h 104"/>
                      <a:gd name="T104" fmla="*/ 0 w 1105"/>
                      <a:gd name="T105" fmla="*/ 0 h 104"/>
                      <a:gd name="T106" fmla="*/ 0 w 1105"/>
                      <a:gd name="T107" fmla="*/ 0 h 104"/>
                      <a:gd name="T108" fmla="*/ 0 w 1105"/>
                      <a:gd name="T109" fmla="*/ 0 h 104"/>
                      <a:gd name="T110" fmla="*/ 0 w 1105"/>
                      <a:gd name="T111" fmla="*/ 0 h 104"/>
                      <a:gd name="T112" fmla="*/ 0 w 1105"/>
                      <a:gd name="T113" fmla="*/ 0 h 104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w 1105"/>
                      <a:gd name="T172" fmla="*/ 0 h 104"/>
                      <a:gd name="T173" fmla="*/ 1105 w 1105"/>
                      <a:gd name="T174" fmla="*/ 104 h 104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T171" t="T172" r="T173" b="T174"/>
                    <a:pathLst>
                      <a:path w="1105" h="104">
                        <a:moveTo>
                          <a:pt x="872" y="13"/>
                        </a:moveTo>
                        <a:lnTo>
                          <a:pt x="876" y="13"/>
                        </a:lnTo>
                        <a:lnTo>
                          <a:pt x="879" y="13"/>
                        </a:lnTo>
                        <a:lnTo>
                          <a:pt x="883" y="13"/>
                        </a:lnTo>
                        <a:lnTo>
                          <a:pt x="886" y="13"/>
                        </a:lnTo>
                        <a:lnTo>
                          <a:pt x="890" y="13"/>
                        </a:lnTo>
                        <a:lnTo>
                          <a:pt x="893" y="13"/>
                        </a:lnTo>
                        <a:lnTo>
                          <a:pt x="897" y="13"/>
                        </a:lnTo>
                        <a:lnTo>
                          <a:pt x="900" y="13"/>
                        </a:lnTo>
                        <a:lnTo>
                          <a:pt x="904" y="13"/>
                        </a:lnTo>
                        <a:lnTo>
                          <a:pt x="909" y="13"/>
                        </a:lnTo>
                        <a:lnTo>
                          <a:pt x="911" y="13"/>
                        </a:lnTo>
                        <a:lnTo>
                          <a:pt x="916" y="13"/>
                        </a:lnTo>
                        <a:lnTo>
                          <a:pt x="918" y="11"/>
                        </a:lnTo>
                        <a:lnTo>
                          <a:pt x="923" y="11"/>
                        </a:lnTo>
                        <a:lnTo>
                          <a:pt x="927" y="11"/>
                        </a:lnTo>
                        <a:lnTo>
                          <a:pt x="930" y="11"/>
                        </a:lnTo>
                        <a:lnTo>
                          <a:pt x="932" y="10"/>
                        </a:lnTo>
                        <a:lnTo>
                          <a:pt x="936" y="10"/>
                        </a:lnTo>
                        <a:lnTo>
                          <a:pt x="940" y="10"/>
                        </a:lnTo>
                        <a:lnTo>
                          <a:pt x="943" y="10"/>
                        </a:lnTo>
                        <a:lnTo>
                          <a:pt x="947" y="9"/>
                        </a:lnTo>
                        <a:lnTo>
                          <a:pt x="950" y="9"/>
                        </a:lnTo>
                        <a:lnTo>
                          <a:pt x="954" y="8"/>
                        </a:lnTo>
                        <a:lnTo>
                          <a:pt x="957" y="8"/>
                        </a:lnTo>
                        <a:lnTo>
                          <a:pt x="960" y="8"/>
                        </a:lnTo>
                        <a:lnTo>
                          <a:pt x="964" y="8"/>
                        </a:lnTo>
                        <a:lnTo>
                          <a:pt x="967" y="7"/>
                        </a:lnTo>
                        <a:lnTo>
                          <a:pt x="972" y="7"/>
                        </a:lnTo>
                        <a:lnTo>
                          <a:pt x="974" y="5"/>
                        </a:lnTo>
                        <a:lnTo>
                          <a:pt x="978" y="5"/>
                        </a:lnTo>
                        <a:lnTo>
                          <a:pt x="981" y="5"/>
                        </a:lnTo>
                        <a:lnTo>
                          <a:pt x="985" y="5"/>
                        </a:lnTo>
                        <a:lnTo>
                          <a:pt x="988" y="4"/>
                        </a:lnTo>
                        <a:lnTo>
                          <a:pt x="992" y="3"/>
                        </a:lnTo>
                        <a:lnTo>
                          <a:pt x="994" y="3"/>
                        </a:lnTo>
                        <a:lnTo>
                          <a:pt x="998" y="3"/>
                        </a:lnTo>
                        <a:lnTo>
                          <a:pt x="1001" y="3"/>
                        </a:lnTo>
                        <a:lnTo>
                          <a:pt x="1005" y="2"/>
                        </a:lnTo>
                        <a:lnTo>
                          <a:pt x="1007" y="2"/>
                        </a:lnTo>
                        <a:lnTo>
                          <a:pt x="1012" y="2"/>
                        </a:lnTo>
                        <a:lnTo>
                          <a:pt x="1014" y="1"/>
                        </a:lnTo>
                        <a:lnTo>
                          <a:pt x="1018" y="1"/>
                        </a:lnTo>
                        <a:lnTo>
                          <a:pt x="1021" y="1"/>
                        </a:lnTo>
                        <a:lnTo>
                          <a:pt x="1025" y="1"/>
                        </a:lnTo>
                        <a:lnTo>
                          <a:pt x="1029" y="1"/>
                        </a:lnTo>
                        <a:lnTo>
                          <a:pt x="1032" y="1"/>
                        </a:lnTo>
                        <a:lnTo>
                          <a:pt x="1034" y="1"/>
                        </a:lnTo>
                        <a:lnTo>
                          <a:pt x="1039" y="1"/>
                        </a:lnTo>
                        <a:lnTo>
                          <a:pt x="1042" y="0"/>
                        </a:lnTo>
                        <a:lnTo>
                          <a:pt x="1045" y="0"/>
                        </a:lnTo>
                        <a:lnTo>
                          <a:pt x="1048" y="0"/>
                        </a:lnTo>
                        <a:lnTo>
                          <a:pt x="1052" y="0"/>
                        </a:lnTo>
                        <a:lnTo>
                          <a:pt x="1055" y="0"/>
                        </a:lnTo>
                        <a:lnTo>
                          <a:pt x="1058" y="1"/>
                        </a:lnTo>
                        <a:lnTo>
                          <a:pt x="1062" y="1"/>
                        </a:lnTo>
                        <a:lnTo>
                          <a:pt x="1065" y="1"/>
                        </a:lnTo>
                        <a:lnTo>
                          <a:pt x="1068" y="1"/>
                        </a:lnTo>
                        <a:lnTo>
                          <a:pt x="1072" y="2"/>
                        </a:lnTo>
                        <a:lnTo>
                          <a:pt x="1075" y="2"/>
                        </a:lnTo>
                        <a:lnTo>
                          <a:pt x="1078" y="3"/>
                        </a:lnTo>
                        <a:lnTo>
                          <a:pt x="1082" y="3"/>
                        </a:lnTo>
                        <a:lnTo>
                          <a:pt x="1086" y="4"/>
                        </a:lnTo>
                        <a:lnTo>
                          <a:pt x="1089" y="5"/>
                        </a:lnTo>
                        <a:lnTo>
                          <a:pt x="1093" y="7"/>
                        </a:lnTo>
                        <a:lnTo>
                          <a:pt x="1093" y="9"/>
                        </a:lnTo>
                        <a:lnTo>
                          <a:pt x="1094" y="11"/>
                        </a:lnTo>
                        <a:lnTo>
                          <a:pt x="1095" y="14"/>
                        </a:lnTo>
                        <a:lnTo>
                          <a:pt x="1095" y="17"/>
                        </a:lnTo>
                        <a:lnTo>
                          <a:pt x="1096" y="20"/>
                        </a:lnTo>
                        <a:lnTo>
                          <a:pt x="1097" y="22"/>
                        </a:lnTo>
                        <a:lnTo>
                          <a:pt x="1097" y="24"/>
                        </a:lnTo>
                        <a:lnTo>
                          <a:pt x="1099" y="28"/>
                        </a:lnTo>
                        <a:lnTo>
                          <a:pt x="1099" y="30"/>
                        </a:lnTo>
                        <a:lnTo>
                          <a:pt x="1100" y="33"/>
                        </a:lnTo>
                        <a:lnTo>
                          <a:pt x="1101" y="35"/>
                        </a:lnTo>
                        <a:lnTo>
                          <a:pt x="1101" y="39"/>
                        </a:lnTo>
                        <a:lnTo>
                          <a:pt x="1102" y="41"/>
                        </a:lnTo>
                        <a:lnTo>
                          <a:pt x="1103" y="43"/>
                        </a:lnTo>
                        <a:lnTo>
                          <a:pt x="1103" y="46"/>
                        </a:lnTo>
                        <a:lnTo>
                          <a:pt x="1105" y="49"/>
                        </a:lnTo>
                        <a:lnTo>
                          <a:pt x="1099" y="53"/>
                        </a:lnTo>
                        <a:lnTo>
                          <a:pt x="1093" y="57"/>
                        </a:lnTo>
                        <a:lnTo>
                          <a:pt x="1086" y="60"/>
                        </a:lnTo>
                        <a:lnTo>
                          <a:pt x="1077" y="64"/>
                        </a:lnTo>
                        <a:lnTo>
                          <a:pt x="1068" y="66"/>
                        </a:lnTo>
                        <a:lnTo>
                          <a:pt x="1057" y="68"/>
                        </a:lnTo>
                        <a:lnTo>
                          <a:pt x="1048" y="72"/>
                        </a:lnTo>
                        <a:lnTo>
                          <a:pt x="1036" y="76"/>
                        </a:lnTo>
                        <a:lnTo>
                          <a:pt x="1024" y="78"/>
                        </a:lnTo>
                        <a:lnTo>
                          <a:pt x="1011" y="80"/>
                        </a:lnTo>
                        <a:lnTo>
                          <a:pt x="997" y="81"/>
                        </a:lnTo>
                        <a:lnTo>
                          <a:pt x="982" y="84"/>
                        </a:lnTo>
                        <a:lnTo>
                          <a:pt x="968" y="86"/>
                        </a:lnTo>
                        <a:lnTo>
                          <a:pt x="953" y="89"/>
                        </a:lnTo>
                        <a:lnTo>
                          <a:pt x="936" y="90"/>
                        </a:lnTo>
                        <a:lnTo>
                          <a:pt x="921" y="92"/>
                        </a:lnTo>
                        <a:lnTo>
                          <a:pt x="903" y="92"/>
                        </a:lnTo>
                        <a:lnTo>
                          <a:pt x="885" y="95"/>
                        </a:lnTo>
                        <a:lnTo>
                          <a:pt x="866" y="96"/>
                        </a:lnTo>
                        <a:lnTo>
                          <a:pt x="847" y="97"/>
                        </a:lnTo>
                        <a:lnTo>
                          <a:pt x="829" y="98"/>
                        </a:lnTo>
                        <a:lnTo>
                          <a:pt x="809" y="99"/>
                        </a:lnTo>
                        <a:lnTo>
                          <a:pt x="790" y="99"/>
                        </a:lnTo>
                        <a:lnTo>
                          <a:pt x="770" y="102"/>
                        </a:lnTo>
                        <a:lnTo>
                          <a:pt x="750" y="102"/>
                        </a:lnTo>
                        <a:lnTo>
                          <a:pt x="728" y="102"/>
                        </a:lnTo>
                        <a:lnTo>
                          <a:pt x="708" y="102"/>
                        </a:lnTo>
                        <a:lnTo>
                          <a:pt x="688" y="104"/>
                        </a:lnTo>
                        <a:lnTo>
                          <a:pt x="665" y="104"/>
                        </a:lnTo>
                        <a:lnTo>
                          <a:pt x="645" y="104"/>
                        </a:lnTo>
                        <a:lnTo>
                          <a:pt x="623" y="104"/>
                        </a:lnTo>
                        <a:lnTo>
                          <a:pt x="601" y="104"/>
                        </a:lnTo>
                        <a:lnTo>
                          <a:pt x="580" y="104"/>
                        </a:lnTo>
                        <a:lnTo>
                          <a:pt x="558" y="104"/>
                        </a:lnTo>
                        <a:lnTo>
                          <a:pt x="536" y="104"/>
                        </a:lnTo>
                        <a:lnTo>
                          <a:pt x="514" y="104"/>
                        </a:lnTo>
                        <a:lnTo>
                          <a:pt x="492" y="104"/>
                        </a:lnTo>
                        <a:lnTo>
                          <a:pt x="471" y="104"/>
                        </a:lnTo>
                        <a:lnTo>
                          <a:pt x="450" y="104"/>
                        </a:lnTo>
                        <a:lnTo>
                          <a:pt x="427" y="104"/>
                        </a:lnTo>
                        <a:lnTo>
                          <a:pt x="407" y="104"/>
                        </a:lnTo>
                        <a:lnTo>
                          <a:pt x="384" y="104"/>
                        </a:lnTo>
                        <a:lnTo>
                          <a:pt x="363" y="103"/>
                        </a:lnTo>
                        <a:lnTo>
                          <a:pt x="343" y="103"/>
                        </a:lnTo>
                        <a:lnTo>
                          <a:pt x="321" y="102"/>
                        </a:lnTo>
                        <a:lnTo>
                          <a:pt x="301" y="102"/>
                        </a:lnTo>
                        <a:lnTo>
                          <a:pt x="282" y="102"/>
                        </a:lnTo>
                        <a:lnTo>
                          <a:pt x="263" y="102"/>
                        </a:lnTo>
                        <a:lnTo>
                          <a:pt x="243" y="102"/>
                        </a:lnTo>
                        <a:lnTo>
                          <a:pt x="224" y="102"/>
                        </a:lnTo>
                        <a:lnTo>
                          <a:pt x="205" y="100"/>
                        </a:lnTo>
                        <a:lnTo>
                          <a:pt x="187" y="100"/>
                        </a:lnTo>
                        <a:lnTo>
                          <a:pt x="170" y="99"/>
                        </a:lnTo>
                        <a:lnTo>
                          <a:pt x="153" y="99"/>
                        </a:lnTo>
                        <a:lnTo>
                          <a:pt x="136" y="99"/>
                        </a:lnTo>
                        <a:lnTo>
                          <a:pt x="120" y="99"/>
                        </a:lnTo>
                        <a:lnTo>
                          <a:pt x="104" y="99"/>
                        </a:lnTo>
                        <a:lnTo>
                          <a:pt x="89" y="99"/>
                        </a:lnTo>
                        <a:lnTo>
                          <a:pt x="76" y="99"/>
                        </a:lnTo>
                        <a:lnTo>
                          <a:pt x="63" y="99"/>
                        </a:lnTo>
                        <a:lnTo>
                          <a:pt x="49" y="99"/>
                        </a:lnTo>
                        <a:lnTo>
                          <a:pt x="37" y="99"/>
                        </a:lnTo>
                        <a:lnTo>
                          <a:pt x="25" y="99"/>
                        </a:lnTo>
                        <a:lnTo>
                          <a:pt x="15" y="99"/>
                        </a:lnTo>
                        <a:lnTo>
                          <a:pt x="14" y="97"/>
                        </a:lnTo>
                        <a:lnTo>
                          <a:pt x="12" y="93"/>
                        </a:lnTo>
                        <a:lnTo>
                          <a:pt x="11" y="91"/>
                        </a:lnTo>
                        <a:lnTo>
                          <a:pt x="9" y="89"/>
                        </a:lnTo>
                        <a:lnTo>
                          <a:pt x="7" y="83"/>
                        </a:lnTo>
                        <a:lnTo>
                          <a:pt x="6" y="78"/>
                        </a:lnTo>
                        <a:lnTo>
                          <a:pt x="5" y="76"/>
                        </a:lnTo>
                        <a:lnTo>
                          <a:pt x="5" y="73"/>
                        </a:lnTo>
                        <a:lnTo>
                          <a:pt x="3" y="70"/>
                        </a:lnTo>
                        <a:lnTo>
                          <a:pt x="2" y="67"/>
                        </a:lnTo>
                        <a:lnTo>
                          <a:pt x="2" y="65"/>
                        </a:lnTo>
                        <a:lnTo>
                          <a:pt x="2" y="62"/>
                        </a:lnTo>
                        <a:lnTo>
                          <a:pt x="0" y="59"/>
                        </a:lnTo>
                        <a:lnTo>
                          <a:pt x="0" y="57"/>
                        </a:lnTo>
                        <a:lnTo>
                          <a:pt x="2" y="54"/>
                        </a:lnTo>
                        <a:lnTo>
                          <a:pt x="7" y="51"/>
                        </a:lnTo>
                        <a:lnTo>
                          <a:pt x="9" y="48"/>
                        </a:lnTo>
                        <a:lnTo>
                          <a:pt x="14" y="46"/>
                        </a:lnTo>
                        <a:lnTo>
                          <a:pt x="18" y="42"/>
                        </a:lnTo>
                        <a:lnTo>
                          <a:pt x="21" y="41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32" y="35"/>
                        </a:lnTo>
                        <a:lnTo>
                          <a:pt x="35" y="33"/>
                        </a:lnTo>
                        <a:lnTo>
                          <a:pt x="40" y="32"/>
                        </a:lnTo>
                        <a:lnTo>
                          <a:pt x="44" y="30"/>
                        </a:lnTo>
                        <a:lnTo>
                          <a:pt x="47" y="29"/>
                        </a:lnTo>
                        <a:lnTo>
                          <a:pt x="52" y="28"/>
                        </a:lnTo>
                        <a:lnTo>
                          <a:pt x="57" y="27"/>
                        </a:lnTo>
                        <a:lnTo>
                          <a:pt x="60" y="26"/>
                        </a:lnTo>
                        <a:lnTo>
                          <a:pt x="65" y="24"/>
                        </a:lnTo>
                        <a:lnTo>
                          <a:pt x="69" y="23"/>
                        </a:lnTo>
                        <a:lnTo>
                          <a:pt x="73" y="23"/>
                        </a:lnTo>
                        <a:lnTo>
                          <a:pt x="78" y="23"/>
                        </a:lnTo>
                        <a:lnTo>
                          <a:pt x="82" y="22"/>
                        </a:lnTo>
                        <a:lnTo>
                          <a:pt x="85" y="21"/>
                        </a:lnTo>
                        <a:lnTo>
                          <a:pt x="91" y="21"/>
                        </a:lnTo>
                        <a:lnTo>
                          <a:pt x="95" y="21"/>
                        </a:lnTo>
                        <a:lnTo>
                          <a:pt x="98" y="21"/>
                        </a:lnTo>
                        <a:lnTo>
                          <a:pt x="103" y="21"/>
                        </a:lnTo>
                        <a:lnTo>
                          <a:pt x="108" y="21"/>
                        </a:lnTo>
                        <a:lnTo>
                          <a:pt x="113" y="21"/>
                        </a:lnTo>
                        <a:lnTo>
                          <a:pt x="116" y="21"/>
                        </a:lnTo>
                        <a:lnTo>
                          <a:pt x="121" y="21"/>
                        </a:lnTo>
                        <a:lnTo>
                          <a:pt x="126" y="21"/>
                        </a:lnTo>
                        <a:lnTo>
                          <a:pt x="130" y="21"/>
                        </a:lnTo>
                        <a:lnTo>
                          <a:pt x="135" y="21"/>
                        </a:lnTo>
                        <a:lnTo>
                          <a:pt x="139" y="21"/>
                        </a:lnTo>
                        <a:lnTo>
                          <a:pt x="143" y="21"/>
                        </a:lnTo>
                        <a:lnTo>
                          <a:pt x="148" y="21"/>
                        </a:lnTo>
                        <a:lnTo>
                          <a:pt x="153" y="21"/>
                        </a:lnTo>
                        <a:lnTo>
                          <a:pt x="158" y="22"/>
                        </a:lnTo>
                        <a:lnTo>
                          <a:pt x="161" y="22"/>
                        </a:lnTo>
                        <a:lnTo>
                          <a:pt x="167" y="23"/>
                        </a:lnTo>
                        <a:lnTo>
                          <a:pt x="171" y="23"/>
                        </a:lnTo>
                        <a:lnTo>
                          <a:pt x="175" y="23"/>
                        </a:lnTo>
                        <a:lnTo>
                          <a:pt x="179" y="23"/>
                        </a:lnTo>
                        <a:lnTo>
                          <a:pt x="184" y="23"/>
                        </a:lnTo>
                        <a:lnTo>
                          <a:pt x="190" y="23"/>
                        </a:lnTo>
                        <a:lnTo>
                          <a:pt x="194" y="23"/>
                        </a:lnTo>
                        <a:lnTo>
                          <a:pt x="199" y="23"/>
                        </a:lnTo>
                        <a:lnTo>
                          <a:pt x="203" y="24"/>
                        </a:lnTo>
                        <a:lnTo>
                          <a:pt x="208" y="23"/>
                        </a:lnTo>
                        <a:lnTo>
                          <a:pt x="212" y="23"/>
                        </a:lnTo>
                        <a:lnTo>
                          <a:pt x="216" y="23"/>
                        </a:lnTo>
                        <a:lnTo>
                          <a:pt x="221" y="23"/>
                        </a:lnTo>
                        <a:lnTo>
                          <a:pt x="225" y="23"/>
                        </a:lnTo>
                        <a:lnTo>
                          <a:pt x="230" y="23"/>
                        </a:lnTo>
                        <a:lnTo>
                          <a:pt x="234" y="23"/>
                        </a:lnTo>
                        <a:lnTo>
                          <a:pt x="238" y="23"/>
                        </a:lnTo>
                        <a:lnTo>
                          <a:pt x="243" y="22"/>
                        </a:lnTo>
                        <a:lnTo>
                          <a:pt x="248" y="22"/>
                        </a:lnTo>
                        <a:lnTo>
                          <a:pt x="251" y="21"/>
                        </a:lnTo>
                        <a:lnTo>
                          <a:pt x="256" y="21"/>
                        </a:lnTo>
                        <a:lnTo>
                          <a:pt x="260" y="21"/>
                        </a:lnTo>
                        <a:lnTo>
                          <a:pt x="264" y="20"/>
                        </a:lnTo>
                        <a:lnTo>
                          <a:pt x="269" y="19"/>
                        </a:lnTo>
                        <a:lnTo>
                          <a:pt x="273" y="19"/>
                        </a:lnTo>
                        <a:lnTo>
                          <a:pt x="282" y="17"/>
                        </a:lnTo>
                        <a:lnTo>
                          <a:pt x="291" y="17"/>
                        </a:lnTo>
                        <a:lnTo>
                          <a:pt x="300" y="17"/>
                        </a:lnTo>
                        <a:lnTo>
                          <a:pt x="310" y="17"/>
                        </a:lnTo>
                        <a:lnTo>
                          <a:pt x="319" y="16"/>
                        </a:lnTo>
                        <a:lnTo>
                          <a:pt x="329" y="16"/>
                        </a:lnTo>
                        <a:lnTo>
                          <a:pt x="337" y="16"/>
                        </a:lnTo>
                        <a:lnTo>
                          <a:pt x="346" y="16"/>
                        </a:lnTo>
                        <a:lnTo>
                          <a:pt x="356" y="16"/>
                        </a:lnTo>
                        <a:lnTo>
                          <a:pt x="365" y="16"/>
                        </a:lnTo>
                        <a:lnTo>
                          <a:pt x="374" y="16"/>
                        </a:lnTo>
                        <a:lnTo>
                          <a:pt x="384" y="16"/>
                        </a:lnTo>
                        <a:lnTo>
                          <a:pt x="394" y="16"/>
                        </a:lnTo>
                        <a:lnTo>
                          <a:pt x="402" y="16"/>
                        </a:lnTo>
                        <a:lnTo>
                          <a:pt x="412" y="16"/>
                        </a:lnTo>
                        <a:lnTo>
                          <a:pt x="422" y="17"/>
                        </a:lnTo>
                        <a:lnTo>
                          <a:pt x="431" y="17"/>
                        </a:lnTo>
                        <a:lnTo>
                          <a:pt x="440" y="17"/>
                        </a:lnTo>
                        <a:lnTo>
                          <a:pt x="450" y="17"/>
                        </a:lnTo>
                        <a:lnTo>
                          <a:pt x="459" y="17"/>
                        </a:lnTo>
                        <a:lnTo>
                          <a:pt x="469" y="17"/>
                        </a:lnTo>
                        <a:lnTo>
                          <a:pt x="478" y="17"/>
                        </a:lnTo>
                        <a:lnTo>
                          <a:pt x="488" y="17"/>
                        </a:lnTo>
                        <a:lnTo>
                          <a:pt x="498" y="17"/>
                        </a:lnTo>
                        <a:lnTo>
                          <a:pt x="507" y="17"/>
                        </a:lnTo>
                        <a:lnTo>
                          <a:pt x="516" y="17"/>
                        </a:lnTo>
                        <a:lnTo>
                          <a:pt x="525" y="17"/>
                        </a:lnTo>
                        <a:lnTo>
                          <a:pt x="536" y="17"/>
                        </a:lnTo>
                        <a:lnTo>
                          <a:pt x="544" y="17"/>
                        </a:lnTo>
                        <a:lnTo>
                          <a:pt x="554" y="17"/>
                        </a:lnTo>
                        <a:lnTo>
                          <a:pt x="563" y="17"/>
                        </a:lnTo>
                        <a:lnTo>
                          <a:pt x="574" y="19"/>
                        </a:lnTo>
                        <a:lnTo>
                          <a:pt x="582" y="17"/>
                        </a:lnTo>
                        <a:lnTo>
                          <a:pt x="592" y="17"/>
                        </a:lnTo>
                        <a:lnTo>
                          <a:pt x="601" y="17"/>
                        </a:lnTo>
                        <a:lnTo>
                          <a:pt x="611" y="17"/>
                        </a:lnTo>
                        <a:lnTo>
                          <a:pt x="619" y="17"/>
                        </a:lnTo>
                        <a:lnTo>
                          <a:pt x="630" y="17"/>
                        </a:lnTo>
                        <a:lnTo>
                          <a:pt x="639" y="17"/>
                        </a:lnTo>
                        <a:lnTo>
                          <a:pt x="649" y="17"/>
                        </a:lnTo>
                        <a:lnTo>
                          <a:pt x="657" y="17"/>
                        </a:lnTo>
                        <a:lnTo>
                          <a:pt x="668" y="17"/>
                        </a:lnTo>
                        <a:lnTo>
                          <a:pt x="677" y="17"/>
                        </a:lnTo>
                        <a:lnTo>
                          <a:pt x="687" y="17"/>
                        </a:lnTo>
                        <a:lnTo>
                          <a:pt x="695" y="17"/>
                        </a:lnTo>
                        <a:lnTo>
                          <a:pt x="706" y="17"/>
                        </a:lnTo>
                        <a:lnTo>
                          <a:pt x="715" y="17"/>
                        </a:lnTo>
                        <a:lnTo>
                          <a:pt x="724" y="17"/>
                        </a:lnTo>
                        <a:lnTo>
                          <a:pt x="733" y="16"/>
                        </a:lnTo>
                        <a:lnTo>
                          <a:pt x="743" y="16"/>
                        </a:lnTo>
                        <a:lnTo>
                          <a:pt x="751" y="16"/>
                        </a:lnTo>
                        <a:lnTo>
                          <a:pt x="762" y="16"/>
                        </a:lnTo>
                        <a:lnTo>
                          <a:pt x="770" y="16"/>
                        </a:lnTo>
                        <a:lnTo>
                          <a:pt x="779" y="16"/>
                        </a:lnTo>
                        <a:lnTo>
                          <a:pt x="789" y="15"/>
                        </a:lnTo>
                        <a:lnTo>
                          <a:pt x="798" y="15"/>
                        </a:lnTo>
                        <a:lnTo>
                          <a:pt x="807" y="15"/>
                        </a:lnTo>
                        <a:lnTo>
                          <a:pt x="817" y="14"/>
                        </a:lnTo>
                        <a:lnTo>
                          <a:pt x="824" y="14"/>
                        </a:lnTo>
                        <a:lnTo>
                          <a:pt x="835" y="14"/>
                        </a:lnTo>
                        <a:lnTo>
                          <a:pt x="843" y="13"/>
                        </a:lnTo>
                        <a:lnTo>
                          <a:pt x="853" y="13"/>
                        </a:lnTo>
                        <a:lnTo>
                          <a:pt x="862" y="13"/>
                        </a:lnTo>
                        <a:lnTo>
                          <a:pt x="872" y="13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15" name="Freeform 152">
                    <a:extLst>
                      <a:ext uri="{FF2B5EF4-FFF2-40B4-BE49-F238E27FC236}">
                        <a16:creationId xmlns:a16="http://schemas.microsoft.com/office/drawing/2014/main" id="{2486E506-80C2-974D-ACC9-EC881E6344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5" y="1536"/>
                    <a:ext cx="315" cy="39"/>
                  </a:xfrm>
                  <a:custGeom>
                    <a:avLst/>
                    <a:gdLst>
                      <a:gd name="T0" fmla="*/ 0 w 943"/>
                      <a:gd name="T1" fmla="*/ 0 h 116"/>
                      <a:gd name="T2" fmla="*/ 0 w 943"/>
                      <a:gd name="T3" fmla="*/ 0 h 116"/>
                      <a:gd name="T4" fmla="*/ 0 w 943"/>
                      <a:gd name="T5" fmla="*/ 0 h 116"/>
                      <a:gd name="T6" fmla="*/ 0 w 943"/>
                      <a:gd name="T7" fmla="*/ 0 h 116"/>
                      <a:gd name="T8" fmla="*/ 0 w 943"/>
                      <a:gd name="T9" fmla="*/ 0 h 116"/>
                      <a:gd name="T10" fmla="*/ 0 w 943"/>
                      <a:gd name="T11" fmla="*/ 0 h 116"/>
                      <a:gd name="T12" fmla="*/ 0 w 943"/>
                      <a:gd name="T13" fmla="*/ 0 h 116"/>
                      <a:gd name="T14" fmla="*/ 0 w 943"/>
                      <a:gd name="T15" fmla="*/ 0 h 116"/>
                      <a:gd name="T16" fmla="*/ 0 w 943"/>
                      <a:gd name="T17" fmla="*/ 0 h 116"/>
                      <a:gd name="T18" fmla="*/ 0 w 943"/>
                      <a:gd name="T19" fmla="*/ 0 h 116"/>
                      <a:gd name="T20" fmla="*/ 0 w 943"/>
                      <a:gd name="T21" fmla="*/ 0 h 116"/>
                      <a:gd name="T22" fmla="*/ 0 w 943"/>
                      <a:gd name="T23" fmla="*/ 0 h 116"/>
                      <a:gd name="T24" fmla="*/ 0 w 943"/>
                      <a:gd name="T25" fmla="*/ 0 h 116"/>
                      <a:gd name="T26" fmla="*/ 0 w 943"/>
                      <a:gd name="T27" fmla="*/ 0 h 116"/>
                      <a:gd name="T28" fmla="*/ 0 w 943"/>
                      <a:gd name="T29" fmla="*/ 0 h 116"/>
                      <a:gd name="T30" fmla="*/ 0 w 943"/>
                      <a:gd name="T31" fmla="*/ 0 h 116"/>
                      <a:gd name="T32" fmla="*/ 0 w 943"/>
                      <a:gd name="T33" fmla="*/ 0 h 116"/>
                      <a:gd name="T34" fmla="*/ 0 w 943"/>
                      <a:gd name="T35" fmla="*/ 0 h 116"/>
                      <a:gd name="T36" fmla="*/ 0 w 943"/>
                      <a:gd name="T37" fmla="*/ 0 h 116"/>
                      <a:gd name="T38" fmla="*/ 0 w 943"/>
                      <a:gd name="T39" fmla="*/ 0 h 116"/>
                      <a:gd name="T40" fmla="*/ 0 w 943"/>
                      <a:gd name="T41" fmla="*/ 0 h 116"/>
                      <a:gd name="T42" fmla="*/ 0 w 943"/>
                      <a:gd name="T43" fmla="*/ 0 h 116"/>
                      <a:gd name="T44" fmla="*/ 0 w 943"/>
                      <a:gd name="T45" fmla="*/ 0 h 116"/>
                      <a:gd name="T46" fmla="*/ 0 w 943"/>
                      <a:gd name="T47" fmla="*/ 0 h 116"/>
                      <a:gd name="T48" fmla="*/ 0 w 943"/>
                      <a:gd name="T49" fmla="*/ 0 h 116"/>
                      <a:gd name="T50" fmla="*/ 0 w 943"/>
                      <a:gd name="T51" fmla="*/ 0 h 116"/>
                      <a:gd name="T52" fmla="*/ 0 w 943"/>
                      <a:gd name="T53" fmla="*/ 0 h 116"/>
                      <a:gd name="T54" fmla="*/ 0 w 943"/>
                      <a:gd name="T55" fmla="*/ 0 h 116"/>
                      <a:gd name="T56" fmla="*/ 0 w 943"/>
                      <a:gd name="T57" fmla="*/ 0 h 116"/>
                      <a:gd name="T58" fmla="*/ 0 w 943"/>
                      <a:gd name="T59" fmla="*/ 0 h 116"/>
                      <a:gd name="T60" fmla="*/ 0 w 943"/>
                      <a:gd name="T61" fmla="*/ 0 h 116"/>
                      <a:gd name="T62" fmla="*/ 0 w 943"/>
                      <a:gd name="T63" fmla="*/ 0 h 116"/>
                      <a:gd name="T64" fmla="*/ 0 w 943"/>
                      <a:gd name="T65" fmla="*/ 0 h 116"/>
                      <a:gd name="T66" fmla="*/ 0 w 943"/>
                      <a:gd name="T67" fmla="*/ 0 h 116"/>
                      <a:gd name="T68" fmla="*/ 0 w 943"/>
                      <a:gd name="T69" fmla="*/ 0 h 116"/>
                      <a:gd name="T70" fmla="*/ 0 w 943"/>
                      <a:gd name="T71" fmla="*/ 0 h 116"/>
                      <a:gd name="T72" fmla="*/ 0 w 943"/>
                      <a:gd name="T73" fmla="*/ 0 h 116"/>
                      <a:gd name="T74" fmla="*/ 0 w 943"/>
                      <a:gd name="T75" fmla="*/ 0 h 116"/>
                      <a:gd name="T76" fmla="*/ 0 w 943"/>
                      <a:gd name="T77" fmla="*/ 0 h 116"/>
                      <a:gd name="T78" fmla="*/ 0 w 943"/>
                      <a:gd name="T79" fmla="*/ 0 h 116"/>
                      <a:gd name="T80" fmla="*/ 0 w 943"/>
                      <a:gd name="T81" fmla="*/ 0 h 116"/>
                      <a:gd name="T82" fmla="*/ 0 w 943"/>
                      <a:gd name="T83" fmla="*/ 0 h 116"/>
                      <a:gd name="T84" fmla="*/ 0 w 943"/>
                      <a:gd name="T85" fmla="*/ 0 h 116"/>
                      <a:gd name="T86" fmla="*/ 0 w 943"/>
                      <a:gd name="T87" fmla="*/ 0 h 116"/>
                      <a:gd name="T88" fmla="*/ 0 w 943"/>
                      <a:gd name="T89" fmla="*/ 0 h 116"/>
                      <a:gd name="T90" fmla="*/ 0 w 943"/>
                      <a:gd name="T91" fmla="*/ 0 h 116"/>
                      <a:gd name="T92" fmla="*/ 0 w 943"/>
                      <a:gd name="T93" fmla="*/ 0 h 116"/>
                      <a:gd name="T94" fmla="*/ 0 w 943"/>
                      <a:gd name="T95" fmla="*/ 0 h 116"/>
                      <a:gd name="T96" fmla="*/ 0 w 943"/>
                      <a:gd name="T97" fmla="*/ 0 h 116"/>
                      <a:gd name="T98" fmla="*/ 0 w 943"/>
                      <a:gd name="T99" fmla="*/ 0 h 116"/>
                      <a:gd name="T100" fmla="*/ 0 w 943"/>
                      <a:gd name="T101" fmla="*/ 0 h 116"/>
                      <a:gd name="T102" fmla="*/ 0 w 943"/>
                      <a:gd name="T103" fmla="*/ 0 h 116"/>
                      <a:gd name="T104" fmla="*/ 0 w 943"/>
                      <a:gd name="T105" fmla="*/ 0 h 116"/>
                      <a:gd name="T106" fmla="*/ 0 w 943"/>
                      <a:gd name="T107" fmla="*/ 0 h 116"/>
                      <a:gd name="T108" fmla="*/ 0 w 943"/>
                      <a:gd name="T109" fmla="*/ 0 h 116"/>
                      <a:gd name="T110" fmla="*/ 0 w 943"/>
                      <a:gd name="T111" fmla="*/ 0 h 11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943"/>
                      <a:gd name="T169" fmla="*/ 0 h 116"/>
                      <a:gd name="T170" fmla="*/ 943 w 943"/>
                      <a:gd name="T171" fmla="*/ 116 h 116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943" h="116">
                        <a:moveTo>
                          <a:pt x="435" y="0"/>
                        </a:moveTo>
                        <a:lnTo>
                          <a:pt x="442" y="0"/>
                        </a:lnTo>
                        <a:lnTo>
                          <a:pt x="450" y="1"/>
                        </a:lnTo>
                        <a:lnTo>
                          <a:pt x="458" y="1"/>
                        </a:lnTo>
                        <a:lnTo>
                          <a:pt x="465" y="1"/>
                        </a:lnTo>
                        <a:lnTo>
                          <a:pt x="472" y="1"/>
                        </a:lnTo>
                        <a:lnTo>
                          <a:pt x="480" y="1"/>
                        </a:lnTo>
                        <a:lnTo>
                          <a:pt x="488" y="1"/>
                        </a:lnTo>
                        <a:lnTo>
                          <a:pt x="496" y="2"/>
                        </a:lnTo>
                        <a:lnTo>
                          <a:pt x="503" y="2"/>
                        </a:lnTo>
                        <a:lnTo>
                          <a:pt x="510" y="2"/>
                        </a:lnTo>
                        <a:lnTo>
                          <a:pt x="518" y="2"/>
                        </a:lnTo>
                        <a:lnTo>
                          <a:pt x="525" y="4"/>
                        </a:lnTo>
                        <a:lnTo>
                          <a:pt x="533" y="4"/>
                        </a:lnTo>
                        <a:lnTo>
                          <a:pt x="540" y="5"/>
                        </a:lnTo>
                        <a:lnTo>
                          <a:pt x="548" y="5"/>
                        </a:lnTo>
                        <a:lnTo>
                          <a:pt x="555" y="5"/>
                        </a:lnTo>
                        <a:lnTo>
                          <a:pt x="562" y="5"/>
                        </a:lnTo>
                        <a:lnTo>
                          <a:pt x="571" y="5"/>
                        </a:lnTo>
                        <a:lnTo>
                          <a:pt x="578" y="5"/>
                        </a:lnTo>
                        <a:lnTo>
                          <a:pt x="586" y="5"/>
                        </a:lnTo>
                        <a:lnTo>
                          <a:pt x="593" y="5"/>
                        </a:lnTo>
                        <a:lnTo>
                          <a:pt x="600" y="6"/>
                        </a:lnTo>
                        <a:lnTo>
                          <a:pt x="609" y="6"/>
                        </a:lnTo>
                        <a:lnTo>
                          <a:pt x="616" y="7"/>
                        </a:lnTo>
                        <a:lnTo>
                          <a:pt x="623" y="7"/>
                        </a:lnTo>
                        <a:lnTo>
                          <a:pt x="630" y="7"/>
                        </a:lnTo>
                        <a:lnTo>
                          <a:pt x="638" y="7"/>
                        </a:lnTo>
                        <a:lnTo>
                          <a:pt x="645" y="7"/>
                        </a:lnTo>
                        <a:lnTo>
                          <a:pt x="652" y="7"/>
                        </a:lnTo>
                        <a:lnTo>
                          <a:pt x="661" y="8"/>
                        </a:lnTo>
                        <a:lnTo>
                          <a:pt x="668" y="9"/>
                        </a:lnTo>
                        <a:lnTo>
                          <a:pt x="676" y="9"/>
                        </a:lnTo>
                        <a:lnTo>
                          <a:pt x="683" y="9"/>
                        </a:lnTo>
                        <a:lnTo>
                          <a:pt x="690" y="9"/>
                        </a:lnTo>
                        <a:lnTo>
                          <a:pt x="699" y="9"/>
                        </a:lnTo>
                        <a:lnTo>
                          <a:pt x="706" y="11"/>
                        </a:lnTo>
                        <a:lnTo>
                          <a:pt x="713" y="11"/>
                        </a:lnTo>
                        <a:lnTo>
                          <a:pt x="720" y="12"/>
                        </a:lnTo>
                        <a:lnTo>
                          <a:pt x="728" y="12"/>
                        </a:lnTo>
                        <a:lnTo>
                          <a:pt x="735" y="12"/>
                        </a:lnTo>
                        <a:lnTo>
                          <a:pt x="743" y="12"/>
                        </a:lnTo>
                        <a:lnTo>
                          <a:pt x="750" y="13"/>
                        </a:lnTo>
                        <a:lnTo>
                          <a:pt x="757" y="14"/>
                        </a:lnTo>
                        <a:lnTo>
                          <a:pt x="765" y="14"/>
                        </a:lnTo>
                        <a:lnTo>
                          <a:pt x="772" y="15"/>
                        </a:lnTo>
                        <a:lnTo>
                          <a:pt x="779" y="17"/>
                        </a:lnTo>
                        <a:lnTo>
                          <a:pt x="787" y="17"/>
                        </a:lnTo>
                        <a:lnTo>
                          <a:pt x="795" y="18"/>
                        </a:lnTo>
                        <a:lnTo>
                          <a:pt x="802" y="18"/>
                        </a:lnTo>
                        <a:lnTo>
                          <a:pt x="809" y="19"/>
                        </a:lnTo>
                        <a:lnTo>
                          <a:pt x="816" y="19"/>
                        </a:lnTo>
                        <a:lnTo>
                          <a:pt x="824" y="20"/>
                        </a:lnTo>
                        <a:lnTo>
                          <a:pt x="832" y="23"/>
                        </a:lnTo>
                        <a:lnTo>
                          <a:pt x="839" y="23"/>
                        </a:lnTo>
                        <a:lnTo>
                          <a:pt x="846" y="24"/>
                        </a:lnTo>
                        <a:lnTo>
                          <a:pt x="853" y="25"/>
                        </a:lnTo>
                        <a:lnTo>
                          <a:pt x="860" y="26"/>
                        </a:lnTo>
                        <a:lnTo>
                          <a:pt x="867" y="27"/>
                        </a:lnTo>
                        <a:lnTo>
                          <a:pt x="876" y="28"/>
                        </a:lnTo>
                        <a:lnTo>
                          <a:pt x="883" y="30"/>
                        </a:lnTo>
                        <a:lnTo>
                          <a:pt x="890" y="31"/>
                        </a:lnTo>
                        <a:lnTo>
                          <a:pt x="897" y="32"/>
                        </a:lnTo>
                        <a:lnTo>
                          <a:pt x="904" y="34"/>
                        </a:lnTo>
                        <a:lnTo>
                          <a:pt x="912" y="36"/>
                        </a:lnTo>
                        <a:lnTo>
                          <a:pt x="916" y="39"/>
                        </a:lnTo>
                        <a:lnTo>
                          <a:pt x="919" y="44"/>
                        </a:lnTo>
                        <a:lnTo>
                          <a:pt x="923" y="49"/>
                        </a:lnTo>
                        <a:lnTo>
                          <a:pt x="928" y="52"/>
                        </a:lnTo>
                        <a:lnTo>
                          <a:pt x="931" y="57"/>
                        </a:lnTo>
                        <a:lnTo>
                          <a:pt x="934" y="62"/>
                        </a:lnTo>
                        <a:lnTo>
                          <a:pt x="938" y="65"/>
                        </a:lnTo>
                        <a:lnTo>
                          <a:pt x="943" y="70"/>
                        </a:lnTo>
                        <a:lnTo>
                          <a:pt x="940" y="75"/>
                        </a:lnTo>
                        <a:lnTo>
                          <a:pt x="936" y="78"/>
                        </a:lnTo>
                        <a:lnTo>
                          <a:pt x="934" y="83"/>
                        </a:lnTo>
                        <a:lnTo>
                          <a:pt x="931" y="88"/>
                        </a:lnTo>
                        <a:lnTo>
                          <a:pt x="929" y="91"/>
                        </a:lnTo>
                        <a:lnTo>
                          <a:pt x="927" y="95"/>
                        </a:lnTo>
                        <a:lnTo>
                          <a:pt x="925" y="101"/>
                        </a:lnTo>
                        <a:lnTo>
                          <a:pt x="923" y="106"/>
                        </a:lnTo>
                        <a:lnTo>
                          <a:pt x="918" y="106"/>
                        </a:lnTo>
                        <a:lnTo>
                          <a:pt x="915" y="106"/>
                        </a:lnTo>
                        <a:lnTo>
                          <a:pt x="911" y="106"/>
                        </a:lnTo>
                        <a:lnTo>
                          <a:pt x="906" y="106"/>
                        </a:lnTo>
                        <a:lnTo>
                          <a:pt x="902" y="106"/>
                        </a:lnTo>
                        <a:lnTo>
                          <a:pt x="898" y="106"/>
                        </a:lnTo>
                        <a:lnTo>
                          <a:pt x="893" y="106"/>
                        </a:lnTo>
                        <a:lnTo>
                          <a:pt x="889" y="106"/>
                        </a:lnTo>
                        <a:lnTo>
                          <a:pt x="885" y="106"/>
                        </a:lnTo>
                        <a:lnTo>
                          <a:pt x="880" y="106"/>
                        </a:lnTo>
                        <a:lnTo>
                          <a:pt x="876" y="106"/>
                        </a:lnTo>
                        <a:lnTo>
                          <a:pt x="872" y="106"/>
                        </a:lnTo>
                        <a:lnTo>
                          <a:pt x="867" y="106"/>
                        </a:lnTo>
                        <a:lnTo>
                          <a:pt x="864" y="106"/>
                        </a:lnTo>
                        <a:lnTo>
                          <a:pt x="859" y="106"/>
                        </a:lnTo>
                        <a:lnTo>
                          <a:pt x="855" y="106"/>
                        </a:lnTo>
                        <a:lnTo>
                          <a:pt x="851" y="104"/>
                        </a:lnTo>
                        <a:lnTo>
                          <a:pt x="847" y="104"/>
                        </a:lnTo>
                        <a:lnTo>
                          <a:pt x="842" y="103"/>
                        </a:lnTo>
                        <a:lnTo>
                          <a:pt x="838" y="103"/>
                        </a:lnTo>
                        <a:lnTo>
                          <a:pt x="834" y="103"/>
                        </a:lnTo>
                        <a:lnTo>
                          <a:pt x="829" y="102"/>
                        </a:lnTo>
                        <a:lnTo>
                          <a:pt x="826" y="102"/>
                        </a:lnTo>
                        <a:lnTo>
                          <a:pt x="822" y="102"/>
                        </a:lnTo>
                        <a:lnTo>
                          <a:pt x="817" y="101"/>
                        </a:lnTo>
                        <a:lnTo>
                          <a:pt x="814" y="101"/>
                        </a:lnTo>
                        <a:lnTo>
                          <a:pt x="809" y="100"/>
                        </a:lnTo>
                        <a:lnTo>
                          <a:pt x="806" y="100"/>
                        </a:lnTo>
                        <a:lnTo>
                          <a:pt x="801" y="100"/>
                        </a:lnTo>
                        <a:lnTo>
                          <a:pt x="797" y="99"/>
                        </a:lnTo>
                        <a:lnTo>
                          <a:pt x="792" y="99"/>
                        </a:lnTo>
                        <a:lnTo>
                          <a:pt x="789" y="99"/>
                        </a:lnTo>
                        <a:lnTo>
                          <a:pt x="784" y="97"/>
                        </a:lnTo>
                        <a:lnTo>
                          <a:pt x="781" y="97"/>
                        </a:lnTo>
                        <a:lnTo>
                          <a:pt x="776" y="96"/>
                        </a:lnTo>
                        <a:lnTo>
                          <a:pt x="772" y="95"/>
                        </a:lnTo>
                        <a:lnTo>
                          <a:pt x="768" y="95"/>
                        </a:lnTo>
                        <a:lnTo>
                          <a:pt x="764" y="95"/>
                        </a:lnTo>
                        <a:lnTo>
                          <a:pt x="759" y="94"/>
                        </a:lnTo>
                        <a:lnTo>
                          <a:pt x="756" y="94"/>
                        </a:lnTo>
                        <a:lnTo>
                          <a:pt x="751" y="93"/>
                        </a:lnTo>
                        <a:lnTo>
                          <a:pt x="746" y="93"/>
                        </a:lnTo>
                        <a:lnTo>
                          <a:pt x="743" y="93"/>
                        </a:lnTo>
                        <a:lnTo>
                          <a:pt x="739" y="93"/>
                        </a:lnTo>
                        <a:lnTo>
                          <a:pt x="734" y="91"/>
                        </a:lnTo>
                        <a:lnTo>
                          <a:pt x="731" y="91"/>
                        </a:lnTo>
                        <a:lnTo>
                          <a:pt x="726" y="91"/>
                        </a:lnTo>
                        <a:lnTo>
                          <a:pt x="722" y="91"/>
                        </a:lnTo>
                        <a:lnTo>
                          <a:pt x="719" y="90"/>
                        </a:lnTo>
                        <a:lnTo>
                          <a:pt x="713" y="90"/>
                        </a:lnTo>
                        <a:lnTo>
                          <a:pt x="709" y="90"/>
                        </a:lnTo>
                        <a:lnTo>
                          <a:pt x="706" y="90"/>
                        </a:lnTo>
                        <a:lnTo>
                          <a:pt x="701" y="89"/>
                        </a:lnTo>
                        <a:lnTo>
                          <a:pt x="696" y="89"/>
                        </a:lnTo>
                        <a:lnTo>
                          <a:pt x="693" y="89"/>
                        </a:lnTo>
                        <a:lnTo>
                          <a:pt x="688" y="89"/>
                        </a:lnTo>
                        <a:lnTo>
                          <a:pt x="684" y="89"/>
                        </a:lnTo>
                        <a:lnTo>
                          <a:pt x="680" y="89"/>
                        </a:lnTo>
                        <a:lnTo>
                          <a:pt x="675" y="89"/>
                        </a:lnTo>
                        <a:lnTo>
                          <a:pt x="671" y="89"/>
                        </a:lnTo>
                        <a:lnTo>
                          <a:pt x="667" y="89"/>
                        </a:lnTo>
                        <a:lnTo>
                          <a:pt x="663" y="89"/>
                        </a:lnTo>
                        <a:lnTo>
                          <a:pt x="658" y="89"/>
                        </a:lnTo>
                        <a:lnTo>
                          <a:pt x="655" y="90"/>
                        </a:lnTo>
                        <a:lnTo>
                          <a:pt x="650" y="89"/>
                        </a:lnTo>
                        <a:lnTo>
                          <a:pt x="645" y="88"/>
                        </a:lnTo>
                        <a:lnTo>
                          <a:pt x="641" y="88"/>
                        </a:lnTo>
                        <a:lnTo>
                          <a:pt x="636" y="88"/>
                        </a:lnTo>
                        <a:lnTo>
                          <a:pt x="632" y="87"/>
                        </a:lnTo>
                        <a:lnTo>
                          <a:pt x="628" y="87"/>
                        </a:lnTo>
                        <a:lnTo>
                          <a:pt x="623" y="85"/>
                        </a:lnTo>
                        <a:lnTo>
                          <a:pt x="619" y="85"/>
                        </a:lnTo>
                        <a:lnTo>
                          <a:pt x="614" y="85"/>
                        </a:lnTo>
                        <a:lnTo>
                          <a:pt x="610" y="84"/>
                        </a:lnTo>
                        <a:lnTo>
                          <a:pt x="605" y="84"/>
                        </a:lnTo>
                        <a:lnTo>
                          <a:pt x="600" y="84"/>
                        </a:lnTo>
                        <a:lnTo>
                          <a:pt x="595" y="83"/>
                        </a:lnTo>
                        <a:lnTo>
                          <a:pt x="592" y="83"/>
                        </a:lnTo>
                        <a:lnTo>
                          <a:pt x="587" y="83"/>
                        </a:lnTo>
                        <a:lnTo>
                          <a:pt x="582" y="83"/>
                        </a:lnTo>
                        <a:lnTo>
                          <a:pt x="578" y="82"/>
                        </a:lnTo>
                        <a:lnTo>
                          <a:pt x="573" y="82"/>
                        </a:lnTo>
                        <a:lnTo>
                          <a:pt x="568" y="81"/>
                        </a:lnTo>
                        <a:lnTo>
                          <a:pt x="563" y="81"/>
                        </a:lnTo>
                        <a:lnTo>
                          <a:pt x="559" y="81"/>
                        </a:lnTo>
                        <a:lnTo>
                          <a:pt x="554" y="81"/>
                        </a:lnTo>
                        <a:lnTo>
                          <a:pt x="549" y="81"/>
                        </a:lnTo>
                        <a:lnTo>
                          <a:pt x="544" y="81"/>
                        </a:lnTo>
                        <a:lnTo>
                          <a:pt x="540" y="81"/>
                        </a:lnTo>
                        <a:lnTo>
                          <a:pt x="536" y="81"/>
                        </a:lnTo>
                        <a:lnTo>
                          <a:pt x="531" y="81"/>
                        </a:lnTo>
                        <a:lnTo>
                          <a:pt x="525" y="81"/>
                        </a:lnTo>
                        <a:lnTo>
                          <a:pt x="521" y="81"/>
                        </a:lnTo>
                        <a:lnTo>
                          <a:pt x="516" y="81"/>
                        </a:lnTo>
                        <a:lnTo>
                          <a:pt x="512" y="81"/>
                        </a:lnTo>
                        <a:lnTo>
                          <a:pt x="508" y="82"/>
                        </a:lnTo>
                        <a:lnTo>
                          <a:pt x="501" y="81"/>
                        </a:lnTo>
                        <a:lnTo>
                          <a:pt x="493" y="81"/>
                        </a:lnTo>
                        <a:lnTo>
                          <a:pt x="485" y="81"/>
                        </a:lnTo>
                        <a:lnTo>
                          <a:pt x="479" y="81"/>
                        </a:lnTo>
                        <a:lnTo>
                          <a:pt x="472" y="80"/>
                        </a:lnTo>
                        <a:lnTo>
                          <a:pt x="465" y="80"/>
                        </a:lnTo>
                        <a:lnTo>
                          <a:pt x="458" y="80"/>
                        </a:lnTo>
                        <a:lnTo>
                          <a:pt x="451" y="80"/>
                        </a:lnTo>
                        <a:lnTo>
                          <a:pt x="444" y="78"/>
                        </a:lnTo>
                        <a:lnTo>
                          <a:pt x="438" y="78"/>
                        </a:lnTo>
                        <a:lnTo>
                          <a:pt x="429" y="78"/>
                        </a:lnTo>
                        <a:lnTo>
                          <a:pt x="422" y="78"/>
                        </a:lnTo>
                        <a:lnTo>
                          <a:pt x="415" y="78"/>
                        </a:lnTo>
                        <a:lnTo>
                          <a:pt x="409" y="78"/>
                        </a:lnTo>
                        <a:lnTo>
                          <a:pt x="402" y="78"/>
                        </a:lnTo>
                        <a:lnTo>
                          <a:pt x="395" y="78"/>
                        </a:lnTo>
                        <a:lnTo>
                          <a:pt x="387" y="78"/>
                        </a:lnTo>
                        <a:lnTo>
                          <a:pt x="381" y="78"/>
                        </a:lnTo>
                        <a:lnTo>
                          <a:pt x="374" y="78"/>
                        </a:lnTo>
                        <a:lnTo>
                          <a:pt x="366" y="78"/>
                        </a:lnTo>
                        <a:lnTo>
                          <a:pt x="359" y="78"/>
                        </a:lnTo>
                        <a:lnTo>
                          <a:pt x="352" y="78"/>
                        </a:lnTo>
                        <a:lnTo>
                          <a:pt x="345" y="80"/>
                        </a:lnTo>
                        <a:lnTo>
                          <a:pt x="339" y="80"/>
                        </a:lnTo>
                        <a:lnTo>
                          <a:pt x="331" y="80"/>
                        </a:lnTo>
                        <a:lnTo>
                          <a:pt x="325" y="80"/>
                        </a:lnTo>
                        <a:lnTo>
                          <a:pt x="318" y="81"/>
                        </a:lnTo>
                        <a:lnTo>
                          <a:pt x="311" y="81"/>
                        </a:lnTo>
                        <a:lnTo>
                          <a:pt x="304" y="81"/>
                        </a:lnTo>
                        <a:lnTo>
                          <a:pt x="298" y="82"/>
                        </a:lnTo>
                        <a:lnTo>
                          <a:pt x="291" y="82"/>
                        </a:lnTo>
                        <a:lnTo>
                          <a:pt x="283" y="83"/>
                        </a:lnTo>
                        <a:lnTo>
                          <a:pt x="276" y="83"/>
                        </a:lnTo>
                        <a:lnTo>
                          <a:pt x="269" y="83"/>
                        </a:lnTo>
                        <a:lnTo>
                          <a:pt x="263" y="84"/>
                        </a:lnTo>
                        <a:lnTo>
                          <a:pt x="256" y="84"/>
                        </a:lnTo>
                        <a:lnTo>
                          <a:pt x="249" y="85"/>
                        </a:lnTo>
                        <a:lnTo>
                          <a:pt x="242" y="85"/>
                        </a:lnTo>
                        <a:lnTo>
                          <a:pt x="235" y="87"/>
                        </a:lnTo>
                        <a:lnTo>
                          <a:pt x="229" y="88"/>
                        </a:lnTo>
                        <a:lnTo>
                          <a:pt x="222" y="88"/>
                        </a:lnTo>
                        <a:lnTo>
                          <a:pt x="215" y="89"/>
                        </a:lnTo>
                        <a:lnTo>
                          <a:pt x="208" y="90"/>
                        </a:lnTo>
                        <a:lnTo>
                          <a:pt x="202" y="90"/>
                        </a:lnTo>
                        <a:lnTo>
                          <a:pt x="194" y="91"/>
                        </a:lnTo>
                        <a:lnTo>
                          <a:pt x="187" y="93"/>
                        </a:lnTo>
                        <a:lnTo>
                          <a:pt x="181" y="94"/>
                        </a:lnTo>
                        <a:lnTo>
                          <a:pt x="174" y="95"/>
                        </a:lnTo>
                        <a:lnTo>
                          <a:pt x="167" y="95"/>
                        </a:lnTo>
                        <a:lnTo>
                          <a:pt x="161" y="96"/>
                        </a:lnTo>
                        <a:lnTo>
                          <a:pt x="154" y="97"/>
                        </a:lnTo>
                        <a:lnTo>
                          <a:pt x="147" y="99"/>
                        </a:lnTo>
                        <a:lnTo>
                          <a:pt x="141" y="100"/>
                        </a:lnTo>
                        <a:lnTo>
                          <a:pt x="134" y="101"/>
                        </a:lnTo>
                        <a:lnTo>
                          <a:pt x="127" y="103"/>
                        </a:lnTo>
                        <a:lnTo>
                          <a:pt x="121" y="104"/>
                        </a:lnTo>
                        <a:lnTo>
                          <a:pt x="114" y="106"/>
                        </a:lnTo>
                        <a:lnTo>
                          <a:pt x="108" y="107"/>
                        </a:lnTo>
                        <a:lnTo>
                          <a:pt x="101" y="108"/>
                        </a:lnTo>
                        <a:lnTo>
                          <a:pt x="95" y="110"/>
                        </a:lnTo>
                        <a:lnTo>
                          <a:pt x="88" y="112"/>
                        </a:lnTo>
                        <a:lnTo>
                          <a:pt x="82" y="113"/>
                        </a:lnTo>
                        <a:lnTo>
                          <a:pt x="76" y="115"/>
                        </a:lnTo>
                        <a:lnTo>
                          <a:pt x="69" y="116"/>
                        </a:lnTo>
                        <a:lnTo>
                          <a:pt x="65" y="115"/>
                        </a:lnTo>
                        <a:lnTo>
                          <a:pt x="62" y="115"/>
                        </a:lnTo>
                        <a:lnTo>
                          <a:pt x="58" y="114"/>
                        </a:lnTo>
                        <a:lnTo>
                          <a:pt x="56" y="114"/>
                        </a:lnTo>
                        <a:lnTo>
                          <a:pt x="52" y="113"/>
                        </a:lnTo>
                        <a:lnTo>
                          <a:pt x="49" y="113"/>
                        </a:lnTo>
                        <a:lnTo>
                          <a:pt x="45" y="113"/>
                        </a:lnTo>
                        <a:lnTo>
                          <a:pt x="43" y="113"/>
                        </a:lnTo>
                        <a:lnTo>
                          <a:pt x="39" y="113"/>
                        </a:lnTo>
                        <a:lnTo>
                          <a:pt x="37" y="113"/>
                        </a:lnTo>
                        <a:lnTo>
                          <a:pt x="33" y="113"/>
                        </a:lnTo>
                        <a:lnTo>
                          <a:pt x="31" y="113"/>
                        </a:lnTo>
                        <a:lnTo>
                          <a:pt x="27" y="113"/>
                        </a:lnTo>
                        <a:lnTo>
                          <a:pt x="25" y="113"/>
                        </a:lnTo>
                        <a:lnTo>
                          <a:pt x="22" y="113"/>
                        </a:lnTo>
                        <a:lnTo>
                          <a:pt x="19" y="113"/>
                        </a:lnTo>
                        <a:lnTo>
                          <a:pt x="18" y="109"/>
                        </a:lnTo>
                        <a:lnTo>
                          <a:pt x="16" y="107"/>
                        </a:lnTo>
                        <a:lnTo>
                          <a:pt x="15" y="103"/>
                        </a:lnTo>
                        <a:lnTo>
                          <a:pt x="14" y="101"/>
                        </a:lnTo>
                        <a:lnTo>
                          <a:pt x="12" y="95"/>
                        </a:lnTo>
                        <a:lnTo>
                          <a:pt x="9" y="91"/>
                        </a:lnTo>
                        <a:lnTo>
                          <a:pt x="7" y="87"/>
                        </a:lnTo>
                        <a:lnTo>
                          <a:pt x="5" y="83"/>
                        </a:lnTo>
                        <a:lnTo>
                          <a:pt x="2" y="78"/>
                        </a:lnTo>
                        <a:lnTo>
                          <a:pt x="0" y="75"/>
                        </a:lnTo>
                        <a:lnTo>
                          <a:pt x="2" y="70"/>
                        </a:lnTo>
                        <a:lnTo>
                          <a:pt x="6" y="68"/>
                        </a:lnTo>
                        <a:lnTo>
                          <a:pt x="8" y="64"/>
                        </a:lnTo>
                        <a:lnTo>
                          <a:pt x="12" y="61"/>
                        </a:lnTo>
                        <a:lnTo>
                          <a:pt x="14" y="58"/>
                        </a:lnTo>
                        <a:lnTo>
                          <a:pt x="18" y="55"/>
                        </a:lnTo>
                        <a:lnTo>
                          <a:pt x="21" y="52"/>
                        </a:lnTo>
                        <a:lnTo>
                          <a:pt x="25" y="51"/>
                        </a:lnTo>
                        <a:lnTo>
                          <a:pt x="27" y="49"/>
                        </a:lnTo>
                        <a:lnTo>
                          <a:pt x="31" y="46"/>
                        </a:lnTo>
                        <a:lnTo>
                          <a:pt x="34" y="44"/>
                        </a:lnTo>
                        <a:lnTo>
                          <a:pt x="38" y="43"/>
                        </a:lnTo>
                        <a:lnTo>
                          <a:pt x="41" y="40"/>
                        </a:lnTo>
                        <a:lnTo>
                          <a:pt x="45" y="39"/>
                        </a:lnTo>
                        <a:lnTo>
                          <a:pt x="49" y="38"/>
                        </a:lnTo>
                        <a:lnTo>
                          <a:pt x="53" y="37"/>
                        </a:lnTo>
                        <a:lnTo>
                          <a:pt x="56" y="34"/>
                        </a:lnTo>
                        <a:lnTo>
                          <a:pt x="60" y="33"/>
                        </a:lnTo>
                        <a:lnTo>
                          <a:pt x="64" y="32"/>
                        </a:lnTo>
                        <a:lnTo>
                          <a:pt x="67" y="31"/>
                        </a:lnTo>
                        <a:lnTo>
                          <a:pt x="71" y="30"/>
                        </a:lnTo>
                        <a:lnTo>
                          <a:pt x="76" y="30"/>
                        </a:lnTo>
                        <a:lnTo>
                          <a:pt x="79" y="28"/>
                        </a:lnTo>
                        <a:lnTo>
                          <a:pt x="83" y="27"/>
                        </a:lnTo>
                        <a:lnTo>
                          <a:pt x="88" y="27"/>
                        </a:lnTo>
                        <a:lnTo>
                          <a:pt x="91" y="26"/>
                        </a:lnTo>
                        <a:lnTo>
                          <a:pt x="95" y="25"/>
                        </a:lnTo>
                        <a:lnTo>
                          <a:pt x="98" y="25"/>
                        </a:lnTo>
                        <a:lnTo>
                          <a:pt x="103" y="25"/>
                        </a:lnTo>
                        <a:lnTo>
                          <a:pt x="107" y="25"/>
                        </a:lnTo>
                        <a:lnTo>
                          <a:pt x="111" y="24"/>
                        </a:lnTo>
                        <a:lnTo>
                          <a:pt x="116" y="24"/>
                        </a:lnTo>
                        <a:lnTo>
                          <a:pt x="120" y="23"/>
                        </a:lnTo>
                        <a:lnTo>
                          <a:pt x="123" y="23"/>
                        </a:lnTo>
                        <a:lnTo>
                          <a:pt x="127" y="23"/>
                        </a:lnTo>
                        <a:lnTo>
                          <a:pt x="132" y="23"/>
                        </a:lnTo>
                        <a:lnTo>
                          <a:pt x="135" y="23"/>
                        </a:lnTo>
                        <a:lnTo>
                          <a:pt x="140" y="21"/>
                        </a:lnTo>
                        <a:lnTo>
                          <a:pt x="143" y="21"/>
                        </a:lnTo>
                        <a:lnTo>
                          <a:pt x="148" y="21"/>
                        </a:lnTo>
                        <a:lnTo>
                          <a:pt x="152" y="20"/>
                        </a:lnTo>
                        <a:lnTo>
                          <a:pt x="156" y="20"/>
                        </a:lnTo>
                        <a:lnTo>
                          <a:pt x="161" y="20"/>
                        </a:lnTo>
                        <a:lnTo>
                          <a:pt x="165" y="20"/>
                        </a:lnTo>
                        <a:lnTo>
                          <a:pt x="170" y="19"/>
                        </a:lnTo>
                        <a:lnTo>
                          <a:pt x="173" y="19"/>
                        </a:lnTo>
                        <a:lnTo>
                          <a:pt x="177" y="19"/>
                        </a:lnTo>
                        <a:lnTo>
                          <a:pt x="181" y="19"/>
                        </a:lnTo>
                        <a:lnTo>
                          <a:pt x="186" y="19"/>
                        </a:lnTo>
                        <a:lnTo>
                          <a:pt x="190" y="19"/>
                        </a:lnTo>
                        <a:lnTo>
                          <a:pt x="194" y="18"/>
                        </a:lnTo>
                        <a:lnTo>
                          <a:pt x="198" y="18"/>
                        </a:lnTo>
                        <a:lnTo>
                          <a:pt x="202" y="17"/>
                        </a:lnTo>
                        <a:lnTo>
                          <a:pt x="206" y="17"/>
                        </a:lnTo>
                        <a:lnTo>
                          <a:pt x="210" y="15"/>
                        </a:lnTo>
                        <a:lnTo>
                          <a:pt x="215" y="15"/>
                        </a:lnTo>
                        <a:lnTo>
                          <a:pt x="218" y="14"/>
                        </a:lnTo>
                        <a:lnTo>
                          <a:pt x="222" y="14"/>
                        </a:lnTo>
                        <a:lnTo>
                          <a:pt x="225" y="13"/>
                        </a:lnTo>
                        <a:lnTo>
                          <a:pt x="230" y="12"/>
                        </a:lnTo>
                        <a:lnTo>
                          <a:pt x="234" y="12"/>
                        </a:lnTo>
                        <a:lnTo>
                          <a:pt x="237" y="11"/>
                        </a:lnTo>
                        <a:lnTo>
                          <a:pt x="242" y="9"/>
                        </a:lnTo>
                        <a:lnTo>
                          <a:pt x="245" y="9"/>
                        </a:lnTo>
                        <a:lnTo>
                          <a:pt x="249" y="7"/>
                        </a:lnTo>
                        <a:lnTo>
                          <a:pt x="251" y="7"/>
                        </a:lnTo>
                        <a:lnTo>
                          <a:pt x="255" y="7"/>
                        </a:lnTo>
                        <a:lnTo>
                          <a:pt x="257" y="7"/>
                        </a:lnTo>
                        <a:lnTo>
                          <a:pt x="260" y="7"/>
                        </a:lnTo>
                        <a:lnTo>
                          <a:pt x="263" y="6"/>
                        </a:lnTo>
                        <a:lnTo>
                          <a:pt x="266" y="6"/>
                        </a:lnTo>
                        <a:lnTo>
                          <a:pt x="269" y="6"/>
                        </a:lnTo>
                        <a:lnTo>
                          <a:pt x="272" y="5"/>
                        </a:lnTo>
                        <a:lnTo>
                          <a:pt x="275" y="5"/>
                        </a:lnTo>
                        <a:lnTo>
                          <a:pt x="278" y="5"/>
                        </a:lnTo>
                        <a:lnTo>
                          <a:pt x="281" y="5"/>
                        </a:lnTo>
                        <a:lnTo>
                          <a:pt x="283" y="5"/>
                        </a:lnTo>
                        <a:lnTo>
                          <a:pt x="287" y="5"/>
                        </a:lnTo>
                        <a:lnTo>
                          <a:pt x="289" y="5"/>
                        </a:lnTo>
                        <a:lnTo>
                          <a:pt x="293" y="5"/>
                        </a:lnTo>
                        <a:lnTo>
                          <a:pt x="295" y="5"/>
                        </a:lnTo>
                        <a:lnTo>
                          <a:pt x="298" y="5"/>
                        </a:lnTo>
                        <a:lnTo>
                          <a:pt x="301" y="5"/>
                        </a:lnTo>
                        <a:lnTo>
                          <a:pt x="304" y="5"/>
                        </a:lnTo>
                        <a:lnTo>
                          <a:pt x="307" y="5"/>
                        </a:lnTo>
                        <a:lnTo>
                          <a:pt x="311" y="5"/>
                        </a:lnTo>
                        <a:lnTo>
                          <a:pt x="313" y="5"/>
                        </a:lnTo>
                        <a:lnTo>
                          <a:pt x="315" y="5"/>
                        </a:lnTo>
                        <a:lnTo>
                          <a:pt x="319" y="5"/>
                        </a:lnTo>
                        <a:lnTo>
                          <a:pt x="321" y="5"/>
                        </a:lnTo>
                        <a:lnTo>
                          <a:pt x="325" y="5"/>
                        </a:lnTo>
                        <a:lnTo>
                          <a:pt x="329" y="5"/>
                        </a:lnTo>
                        <a:lnTo>
                          <a:pt x="331" y="5"/>
                        </a:lnTo>
                        <a:lnTo>
                          <a:pt x="333" y="5"/>
                        </a:lnTo>
                        <a:lnTo>
                          <a:pt x="337" y="5"/>
                        </a:lnTo>
                        <a:lnTo>
                          <a:pt x="340" y="6"/>
                        </a:lnTo>
                        <a:lnTo>
                          <a:pt x="343" y="5"/>
                        </a:lnTo>
                        <a:lnTo>
                          <a:pt x="346" y="5"/>
                        </a:lnTo>
                        <a:lnTo>
                          <a:pt x="349" y="5"/>
                        </a:lnTo>
                        <a:lnTo>
                          <a:pt x="351" y="5"/>
                        </a:lnTo>
                        <a:lnTo>
                          <a:pt x="355" y="5"/>
                        </a:lnTo>
                        <a:lnTo>
                          <a:pt x="357" y="5"/>
                        </a:lnTo>
                        <a:lnTo>
                          <a:pt x="361" y="5"/>
                        </a:lnTo>
                        <a:lnTo>
                          <a:pt x="364" y="5"/>
                        </a:lnTo>
                        <a:lnTo>
                          <a:pt x="366" y="5"/>
                        </a:lnTo>
                        <a:lnTo>
                          <a:pt x="369" y="5"/>
                        </a:lnTo>
                        <a:lnTo>
                          <a:pt x="371" y="5"/>
                        </a:lnTo>
                        <a:lnTo>
                          <a:pt x="376" y="5"/>
                        </a:lnTo>
                        <a:lnTo>
                          <a:pt x="378" y="5"/>
                        </a:lnTo>
                        <a:lnTo>
                          <a:pt x="382" y="5"/>
                        </a:lnTo>
                        <a:lnTo>
                          <a:pt x="384" y="5"/>
                        </a:lnTo>
                        <a:lnTo>
                          <a:pt x="387" y="5"/>
                        </a:lnTo>
                        <a:lnTo>
                          <a:pt x="390" y="5"/>
                        </a:lnTo>
                        <a:lnTo>
                          <a:pt x="394" y="5"/>
                        </a:lnTo>
                        <a:lnTo>
                          <a:pt x="396" y="5"/>
                        </a:lnTo>
                        <a:lnTo>
                          <a:pt x="400" y="5"/>
                        </a:lnTo>
                        <a:lnTo>
                          <a:pt x="402" y="5"/>
                        </a:lnTo>
                        <a:lnTo>
                          <a:pt x="404" y="5"/>
                        </a:lnTo>
                        <a:lnTo>
                          <a:pt x="407" y="4"/>
                        </a:lnTo>
                        <a:lnTo>
                          <a:pt x="410" y="4"/>
                        </a:lnTo>
                        <a:lnTo>
                          <a:pt x="414" y="2"/>
                        </a:lnTo>
                        <a:lnTo>
                          <a:pt x="418" y="2"/>
                        </a:lnTo>
                        <a:lnTo>
                          <a:pt x="420" y="1"/>
                        </a:lnTo>
                        <a:lnTo>
                          <a:pt x="422" y="1"/>
                        </a:lnTo>
                        <a:lnTo>
                          <a:pt x="426" y="1"/>
                        </a:lnTo>
                        <a:lnTo>
                          <a:pt x="428" y="1"/>
                        </a:lnTo>
                        <a:lnTo>
                          <a:pt x="432" y="0"/>
                        </a:lnTo>
                        <a:lnTo>
                          <a:pt x="43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16" name="Freeform 153">
                    <a:extLst>
                      <a:ext uri="{FF2B5EF4-FFF2-40B4-BE49-F238E27FC236}">
                        <a16:creationId xmlns:a16="http://schemas.microsoft.com/office/drawing/2014/main" id="{C1A21AF2-1772-C44B-8E9A-FD91E6A062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6" y="1602"/>
                    <a:ext cx="36" cy="166"/>
                  </a:xfrm>
                  <a:custGeom>
                    <a:avLst/>
                    <a:gdLst>
                      <a:gd name="T0" fmla="*/ 0 w 107"/>
                      <a:gd name="T1" fmla="*/ 0 h 499"/>
                      <a:gd name="T2" fmla="*/ 0 w 107"/>
                      <a:gd name="T3" fmla="*/ 0 h 499"/>
                      <a:gd name="T4" fmla="*/ 0 w 107"/>
                      <a:gd name="T5" fmla="*/ 0 h 499"/>
                      <a:gd name="T6" fmla="*/ 0 w 107"/>
                      <a:gd name="T7" fmla="*/ 0 h 499"/>
                      <a:gd name="T8" fmla="*/ 0 w 107"/>
                      <a:gd name="T9" fmla="*/ 0 h 499"/>
                      <a:gd name="T10" fmla="*/ 0 w 107"/>
                      <a:gd name="T11" fmla="*/ 0 h 499"/>
                      <a:gd name="T12" fmla="*/ 0 w 107"/>
                      <a:gd name="T13" fmla="*/ 0 h 499"/>
                      <a:gd name="T14" fmla="*/ 0 w 107"/>
                      <a:gd name="T15" fmla="*/ 0 h 499"/>
                      <a:gd name="T16" fmla="*/ 0 w 107"/>
                      <a:gd name="T17" fmla="*/ 0 h 499"/>
                      <a:gd name="T18" fmla="*/ 0 w 107"/>
                      <a:gd name="T19" fmla="*/ 0 h 499"/>
                      <a:gd name="T20" fmla="*/ 0 w 107"/>
                      <a:gd name="T21" fmla="*/ 0 h 499"/>
                      <a:gd name="T22" fmla="*/ 0 w 107"/>
                      <a:gd name="T23" fmla="*/ 0 h 499"/>
                      <a:gd name="T24" fmla="*/ 0 w 107"/>
                      <a:gd name="T25" fmla="*/ 0 h 499"/>
                      <a:gd name="T26" fmla="*/ 0 w 107"/>
                      <a:gd name="T27" fmla="*/ 0 h 499"/>
                      <a:gd name="T28" fmla="*/ 0 w 107"/>
                      <a:gd name="T29" fmla="*/ 0 h 499"/>
                      <a:gd name="T30" fmla="*/ 0 w 107"/>
                      <a:gd name="T31" fmla="*/ 0 h 499"/>
                      <a:gd name="T32" fmla="*/ 0 w 107"/>
                      <a:gd name="T33" fmla="*/ 0 h 499"/>
                      <a:gd name="T34" fmla="*/ 0 w 107"/>
                      <a:gd name="T35" fmla="*/ 0 h 499"/>
                      <a:gd name="T36" fmla="*/ 0 w 107"/>
                      <a:gd name="T37" fmla="*/ 0 h 499"/>
                      <a:gd name="T38" fmla="*/ 0 w 107"/>
                      <a:gd name="T39" fmla="*/ 0 h 499"/>
                      <a:gd name="T40" fmla="*/ 0 w 107"/>
                      <a:gd name="T41" fmla="*/ 0 h 499"/>
                      <a:gd name="T42" fmla="*/ 0 w 107"/>
                      <a:gd name="T43" fmla="*/ 0 h 499"/>
                      <a:gd name="T44" fmla="*/ 0 w 107"/>
                      <a:gd name="T45" fmla="*/ 0 h 499"/>
                      <a:gd name="T46" fmla="*/ 0 w 107"/>
                      <a:gd name="T47" fmla="*/ 0 h 499"/>
                      <a:gd name="T48" fmla="*/ 0 w 107"/>
                      <a:gd name="T49" fmla="*/ 0 h 499"/>
                      <a:gd name="T50" fmla="*/ 0 w 107"/>
                      <a:gd name="T51" fmla="*/ 0 h 499"/>
                      <a:gd name="T52" fmla="*/ 0 w 107"/>
                      <a:gd name="T53" fmla="*/ 0 h 499"/>
                      <a:gd name="T54" fmla="*/ 0 w 107"/>
                      <a:gd name="T55" fmla="*/ 0 h 499"/>
                      <a:gd name="T56" fmla="*/ 0 w 107"/>
                      <a:gd name="T57" fmla="*/ 0 h 499"/>
                      <a:gd name="T58" fmla="*/ 0 w 107"/>
                      <a:gd name="T59" fmla="*/ 0 h 499"/>
                      <a:gd name="T60" fmla="*/ 0 w 107"/>
                      <a:gd name="T61" fmla="*/ 0 h 499"/>
                      <a:gd name="T62" fmla="*/ 0 w 107"/>
                      <a:gd name="T63" fmla="*/ 0 h 499"/>
                      <a:gd name="T64" fmla="*/ 0 w 107"/>
                      <a:gd name="T65" fmla="*/ 0 h 499"/>
                      <a:gd name="T66" fmla="*/ 0 w 107"/>
                      <a:gd name="T67" fmla="*/ 0 h 499"/>
                      <a:gd name="T68" fmla="*/ 0 w 107"/>
                      <a:gd name="T69" fmla="*/ 0 h 499"/>
                      <a:gd name="T70" fmla="*/ 0 w 107"/>
                      <a:gd name="T71" fmla="*/ 0 h 499"/>
                      <a:gd name="T72" fmla="*/ 0 w 107"/>
                      <a:gd name="T73" fmla="*/ 0 h 499"/>
                      <a:gd name="T74" fmla="*/ 0 w 107"/>
                      <a:gd name="T75" fmla="*/ 0 h 499"/>
                      <a:gd name="T76" fmla="*/ 0 w 107"/>
                      <a:gd name="T77" fmla="*/ 0 h 499"/>
                      <a:gd name="T78" fmla="*/ 0 w 107"/>
                      <a:gd name="T79" fmla="*/ 0 h 499"/>
                      <a:gd name="T80" fmla="*/ 0 w 107"/>
                      <a:gd name="T81" fmla="*/ 0 h 499"/>
                      <a:gd name="T82" fmla="*/ 0 w 107"/>
                      <a:gd name="T83" fmla="*/ 0 h 499"/>
                      <a:gd name="T84" fmla="*/ 0 w 107"/>
                      <a:gd name="T85" fmla="*/ 0 h 499"/>
                      <a:gd name="T86" fmla="*/ 0 w 107"/>
                      <a:gd name="T87" fmla="*/ 0 h 499"/>
                      <a:gd name="T88" fmla="*/ 0 w 107"/>
                      <a:gd name="T89" fmla="*/ 0 h 499"/>
                      <a:gd name="T90" fmla="*/ 0 w 107"/>
                      <a:gd name="T91" fmla="*/ 0 h 499"/>
                      <a:gd name="T92" fmla="*/ 0 w 107"/>
                      <a:gd name="T93" fmla="*/ 0 h 499"/>
                      <a:gd name="T94" fmla="*/ 0 w 107"/>
                      <a:gd name="T95" fmla="*/ 0 h 499"/>
                      <a:gd name="T96" fmla="*/ 0 w 107"/>
                      <a:gd name="T97" fmla="*/ 0 h 499"/>
                      <a:gd name="T98" fmla="*/ 0 w 107"/>
                      <a:gd name="T99" fmla="*/ 0 h 499"/>
                      <a:gd name="T100" fmla="*/ 0 w 107"/>
                      <a:gd name="T101" fmla="*/ 0 h 499"/>
                      <a:gd name="T102" fmla="*/ 0 w 107"/>
                      <a:gd name="T103" fmla="*/ 0 h 499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107"/>
                      <a:gd name="T157" fmla="*/ 0 h 499"/>
                      <a:gd name="T158" fmla="*/ 107 w 107"/>
                      <a:gd name="T159" fmla="*/ 499 h 499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107" h="499">
                        <a:moveTo>
                          <a:pt x="54" y="0"/>
                        </a:moveTo>
                        <a:lnTo>
                          <a:pt x="57" y="2"/>
                        </a:lnTo>
                        <a:lnTo>
                          <a:pt x="61" y="4"/>
                        </a:lnTo>
                        <a:lnTo>
                          <a:pt x="64" y="5"/>
                        </a:lnTo>
                        <a:lnTo>
                          <a:pt x="69" y="7"/>
                        </a:lnTo>
                        <a:lnTo>
                          <a:pt x="71" y="8"/>
                        </a:lnTo>
                        <a:lnTo>
                          <a:pt x="74" y="11"/>
                        </a:lnTo>
                        <a:lnTo>
                          <a:pt x="76" y="12"/>
                        </a:lnTo>
                        <a:lnTo>
                          <a:pt x="80" y="15"/>
                        </a:lnTo>
                        <a:lnTo>
                          <a:pt x="85" y="19"/>
                        </a:lnTo>
                        <a:lnTo>
                          <a:pt x="88" y="24"/>
                        </a:lnTo>
                        <a:lnTo>
                          <a:pt x="89" y="26"/>
                        </a:lnTo>
                        <a:lnTo>
                          <a:pt x="92" y="30"/>
                        </a:lnTo>
                        <a:lnTo>
                          <a:pt x="92" y="32"/>
                        </a:lnTo>
                        <a:lnTo>
                          <a:pt x="94" y="36"/>
                        </a:lnTo>
                        <a:lnTo>
                          <a:pt x="94" y="38"/>
                        </a:lnTo>
                        <a:lnTo>
                          <a:pt x="95" y="40"/>
                        </a:lnTo>
                        <a:lnTo>
                          <a:pt x="95" y="44"/>
                        </a:lnTo>
                        <a:lnTo>
                          <a:pt x="96" y="46"/>
                        </a:lnTo>
                        <a:lnTo>
                          <a:pt x="96" y="50"/>
                        </a:lnTo>
                        <a:lnTo>
                          <a:pt x="96" y="53"/>
                        </a:lnTo>
                        <a:lnTo>
                          <a:pt x="96" y="56"/>
                        </a:lnTo>
                        <a:lnTo>
                          <a:pt x="98" y="59"/>
                        </a:lnTo>
                        <a:lnTo>
                          <a:pt x="96" y="63"/>
                        </a:lnTo>
                        <a:lnTo>
                          <a:pt x="96" y="65"/>
                        </a:lnTo>
                        <a:lnTo>
                          <a:pt x="96" y="69"/>
                        </a:lnTo>
                        <a:lnTo>
                          <a:pt x="96" y="74"/>
                        </a:lnTo>
                        <a:lnTo>
                          <a:pt x="95" y="76"/>
                        </a:lnTo>
                        <a:lnTo>
                          <a:pt x="95" y="81"/>
                        </a:lnTo>
                        <a:lnTo>
                          <a:pt x="94" y="83"/>
                        </a:lnTo>
                        <a:lnTo>
                          <a:pt x="94" y="88"/>
                        </a:lnTo>
                        <a:lnTo>
                          <a:pt x="93" y="90"/>
                        </a:lnTo>
                        <a:lnTo>
                          <a:pt x="92" y="94"/>
                        </a:lnTo>
                        <a:lnTo>
                          <a:pt x="92" y="97"/>
                        </a:lnTo>
                        <a:lnTo>
                          <a:pt x="90" y="101"/>
                        </a:lnTo>
                        <a:lnTo>
                          <a:pt x="89" y="105"/>
                        </a:lnTo>
                        <a:lnTo>
                          <a:pt x="89" y="108"/>
                        </a:lnTo>
                        <a:lnTo>
                          <a:pt x="87" y="112"/>
                        </a:lnTo>
                        <a:lnTo>
                          <a:pt x="87" y="116"/>
                        </a:lnTo>
                        <a:lnTo>
                          <a:pt x="86" y="119"/>
                        </a:lnTo>
                        <a:lnTo>
                          <a:pt x="85" y="122"/>
                        </a:lnTo>
                        <a:lnTo>
                          <a:pt x="85" y="126"/>
                        </a:lnTo>
                        <a:lnTo>
                          <a:pt x="83" y="129"/>
                        </a:lnTo>
                        <a:lnTo>
                          <a:pt x="82" y="133"/>
                        </a:lnTo>
                        <a:lnTo>
                          <a:pt x="82" y="137"/>
                        </a:lnTo>
                        <a:lnTo>
                          <a:pt x="80" y="140"/>
                        </a:lnTo>
                        <a:lnTo>
                          <a:pt x="80" y="144"/>
                        </a:lnTo>
                        <a:lnTo>
                          <a:pt x="79" y="147"/>
                        </a:lnTo>
                        <a:lnTo>
                          <a:pt x="77" y="151"/>
                        </a:lnTo>
                        <a:lnTo>
                          <a:pt x="76" y="154"/>
                        </a:lnTo>
                        <a:lnTo>
                          <a:pt x="76" y="158"/>
                        </a:lnTo>
                        <a:lnTo>
                          <a:pt x="76" y="162"/>
                        </a:lnTo>
                        <a:lnTo>
                          <a:pt x="76" y="165"/>
                        </a:lnTo>
                        <a:lnTo>
                          <a:pt x="75" y="169"/>
                        </a:lnTo>
                        <a:lnTo>
                          <a:pt x="75" y="172"/>
                        </a:lnTo>
                        <a:lnTo>
                          <a:pt x="74" y="175"/>
                        </a:lnTo>
                        <a:lnTo>
                          <a:pt x="74" y="178"/>
                        </a:lnTo>
                        <a:lnTo>
                          <a:pt x="74" y="182"/>
                        </a:lnTo>
                        <a:lnTo>
                          <a:pt x="75" y="184"/>
                        </a:lnTo>
                        <a:lnTo>
                          <a:pt x="75" y="188"/>
                        </a:lnTo>
                        <a:lnTo>
                          <a:pt x="76" y="191"/>
                        </a:lnTo>
                        <a:lnTo>
                          <a:pt x="76" y="195"/>
                        </a:lnTo>
                        <a:lnTo>
                          <a:pt x="77" y="197"/>
                        </a:lnTo>
                        <a:lnTo>
                          <a:pt x="76" y="202"/>
                        </a:lnTo>
                        <a:lnTo>
                          <a:pt x="76" y="207"/>
                        </a:lnTo>
                        <a:lnTo>
                          <a:pt x="76" y="210"/>
                        </a:lnTo>
                        <a:lnTo>
                          <a:pt x="76" y="215"/>
                        </a:lnTo>
                        <a:lnTo>
                          <a:pt x="75" y="220"/>
                        </a:lnTo>
                        <a:lnTo>
                          <a:pt x="74" y="224"/>
                        </a:lnTo>
                        <a:lnTo>
                          <a:pt x="74" y="228"/>
                        </a:lnTo>
                        <a:lnTo>
                          <a:pt x="74" y="233"/>
                        </a:lnTo>
                        <a:lnTo>
                          <a:pt x="74" y="237"/>
                        </a:lnTo>
                        <a:lnTo>
                          <a:pt x="74" y="241"/>
                        </a:lnTo>
                        <a:lnTo>
                          <a:pt x="74" y="246"/>
                        </a:lnTo>
                        <a:lnTo>
                          <a:pt x="74" y="251"/>
                        </a:lnTo>
                        <a:lnTo>
                          <a:pt x="74" y="255"/>
                        </a:lnTo>
                        <a:lnTo>
                          <a:pt x="74" y="259"/>
                        </a:lnTo>
                        <a:lnTo>
                          <a:pt x="74" y="264"/>
                        </a:lnTo>
                        <a:lnTo>
                          <a:pt x="74" y="268"/>
                        </a:lnTo>
                        <a:lnTo>
                          <a:pt x="74" y="272"/>
                        </a:lnTo>
                        <a:lnTo>
                          <a:pt x="74" y="277"/>
                        </a:lnTo>
                        <a:lnTo>
                          <a:pt x="74" y="281"/>
                        </a:lnTo>
                        <a:lnTo>
                          <a:pt x="74" y="285"/>
                        </a:lnTo>
                        <a:lnTo>
                          <a:pt x="74" y="290"/>
                        </a:lnTo>
                        <a:lnTo>
                          <a:pt x="75" y="293"/>
                        </a:lnTo>
                        <a:lnTo>
                          <a:pt x="76" y="298"/>
                        </a:lnTo>
                        <a:lnTo>
                          <a:pt x="76" y="303"/>
                        </a:lnTo>
                        <a:lnTo>
                          <a:pt x="76" y="306"/>
                        </a:lnTo>
                        <a:lnTo>
                          <a:pt x="76" y="311"/>
                        </a:lnTo>
                        <a:lnTo>
                          <a:pt x="76" y="316"/>
                        </a:lnTo>
                        <a:lnTo>
                          <a:pt x="76" y="319"/>
                        </a:lnTo>
                        <a:lnTo>
                          <a:pt x="77" y="324"/>
                        </a:lnTo>
                        <a:lnTo>
                          <a:pt x="77" y="329"/>
                        </a:lnTo>
                        <a:lnTo>
                          <a:pt x="79" y="332"/>
                        </a:lnTo>
                        <a:lnTo>
                          <a:pt x="79" y="336"/>
                        </a:lnTo>
                        <a:lnTo>
                          <a:pt x="79" y="341"/>
                        </a:lnTo>
                        <a:lnTo>
                          <a:pt x="80" y="346"/>
                        </a:lnTo>
                        <a:lnTo>
                          <a:pt x="80" y="349"/>
                        </a:lnTo>
                        <a:lnTo>
                          <a:pt x="81" y="354"/>
                        </a:lnTo>
                        <a:lnTo>
                          <a:pt x="82" y="357"/>
                        </a:lnTo>
                        <a:lnTo>
                          <a:pt x="82" y="362"/>
                        </a:lnTo>
                        <a:lnTo>
                          <a:pt x="82" y="366"/>
                        </a:lnTo>
                        <a:lnTo>
                          <a:pt x="85" y="369"/>
                        </a:lnTo>
                        <a:lnTo>
                          <a:pt x="85" y="374"/>
                        </a:lnTo>
                        <a:lnTo>
                          <a:pt x="85" y="378"/>
                        </a:lnTo>
                        <a:lnTo>
                          <a:pt x="86" y="382"/>
                        </a:lnTo>
                        <a:lnTo>
                          <a:pt x="87" y="387"/>
                        </a:lnTo>
                        <a:lnTo>
                          <a:pt x="87" y="391"/>
                        </a:lnTo>
                        <a:lnTo>
                          <a:pt x="89" y="395"/>
                        </a:lnTo>
                        <a:lnTo>
                          <a:pt x="89" y="400"/>
                        </a:lnTo>
                        <a:lnTo>
                          <a:pt x="90" y="404"/>
                        </a:lnTo>
                        <a:lnTo>
                          <a:pt x="92" y="407"/>
                        </a:lnTo>
                        <a:lnTo>
                          <a:pt x="92" y="412"/>
                        </a:lnTo>
                        <a:lnTo>
                          <a:pt x="93" y="416"/>
                        </a:lnTo>
                        <a:lnTo>
                          <a:pt x="94" y="420"/>
                        </a:lnTo>
                        <a:lnTo>
                          <a:pt x="94" y="424"/>
                        </a:lnTo>
                        <a:lnTo>
                          <a:pt x="95" y="429"/>
                        </a:lnTo>
                        <a:lnTo>
                          <a:pt x="96" y="433"/>
                        </a:lnTo>
                        <a:lnTo>
                          <a:pt x="98" y="437"/>
                        </a:lnTo>
                        <a:lnTo>
                          <a:pt x="99" y="440"/>
                        </a:lnTo>
                        <a:lnTo>
                          <a:pt x="100" y="445"/>
                        </a:lnTo>
                        <a:lnTo>
                          <a:pt x="101" y="449"/>
                        </a:lnTo>
                        <a:lnTo>
                          <a:pt x="102" y="454"/>
                        </a:lnTo>
                        <a:lnTo>
                          <a:pt x="103" y="458"/>
                        </a:lnTo>
                        <a:lnTo>
                          <a:pt x="105" y="462"/>
                        </a:lnTo>
                        <a:lnTo>
                          <a:pt x="106" y="467"/>
                        </a:lnTo>
                        <a:lnTo>
                          <a:pt x="107" y="471"/>
                        </a:lnTo>
                        <a:lnTo>
                          <a:pt x="103" y="474"/>
                        </a:lnTo>
                        <a:lnTo>
                          <a:pt x="99" y="477"/>
                        </a:lnTo>
                        <a:lnTo>
                          <a:pt x="94" y="481"/>
                        </a:lnTo>
                        <a:lnTo>
                          <a:pt x="90" y="484"/>
                        </a:lnTo>
                        <a:lnTo>
                          <a:pt x="87" y="488"/>
                        </a:lnTo>
                        <a:lnTo>
                          <a:pt x="82" y="492"/>
                        </a:lnTo>
                        <a:lnTo>
                          <a:pt x="77" y="494"/>
                        </a:lnTo>
                        <a:lnTo>
                          <a:pt x="74" y="499"/>
                        </a:lnTo>
                        <a:lnTo>
                          <a:pt x="68" y="495"/>
                        </a:lnTo>
                        <a:lnTo>
                          <a:pt x="64" y="493"/>
                        </a:lnTo>
                        <a:lnTo>
                          <a:pt x="58" y="489"/>
                        </a:lnTo>
                        <a:lnTo>
                          <a:pt x="55" y="487"/>
                        </a:lnTo>
                        <a:lnTo>
                          <a:pt x="51" y="483"/>
                        </a:lnTo>
                        <a:lnTo>
                          <a:pt x="48" y="481"/>
                        </a:lnTo>
                        <a:lnTo>
                          <a:pt x="44" y="477"/>
                        </a:lnTo>
                        <a:lnTo>
                          <a:pt x="41" y="475"/>
                        </a:lnTo>
                        <a:lnTo>
                          <a:pt x="37" y="471"/>
                        </a:lnTo>
                        <a:lnTo>
                          <a:pt x="33" y="467"/>
                        </a:lnTo>
                        <a:lnTo>
                          <a:pt x="31" y="463"/>
                        </a:lnTo>
                        <a:lnTo>
                          <a:pt x="29" y="459"/>
                        </a:lnTo>
                        <a:lnTo>
                          <a:pt x="26" y="456"/>
                        </a:lnTo>
                        <a:lnTo>
                          <a:pt x="23" y="451"/>
                        </a:lnTo>
                        <a:lnTo>
                          <a:pt x="20" y="448"/>
                        </a:lnTo>
                        <a:lnTo>
                          <a:pt x="19" y="444"/>
                        </a:lnTo>
                        <a:lnTo>
                          <a:pt x="17" y="439"/>
                        </a:lnTo>
                        <a:lnTo>
                          <a:pt x="16" y="435"/>
                        </a:lnTo>
                        <a:lnTo>
                          <a:pt x="13" y="430"/>
                        </a:lnTo>
                        <a:lnTo>
                          <a:pt x="12" y="426"/>
                        </a:lnTo>
                        <a:lnTo>
                          <a:pt x="11" y="421"/>
                        </a:lnTo>
                        <a:lnTo>
                          <a:pt x="9" y="417"/>
                        </a:lnTo>
                        <a:lnTo>
                          <a:pt x="9" y="412"/>
                        </a:lnTo>
                        <a:lnTo>
                          <a:pt x="7" y="407"/>
                        </a:lnTo>
                        <a:lnTo>
                          <a:pt x="6" y="402"/>
                        </a:lnTo>
                        <a:lnTo>
                          <a:pt x="5" y="398"/>
                        </a:lnTo>
                        <a:lnTo>
                          <a:pt x="4" y="392"/>
                        </a:lnTo>
                        <a:lnTo>
                          <a:pt x="4" y="387"/>
                        </a:lnTo>
                        <a:lnTo>
                          <a:pt x="3" y="382"/>
                        </a:lnTo>
                        <a:lnTo>
                          <a:pt x="3" y="378"/>
                        </a:lnTo>
                        <a:lnTo>
                          <a:pt x="1" y="372"/>
                        </a:lnTo>
                        <a:lnTo>
                          <a:pt x="1" y="367"/>
                        </a:lnTo>
                        <a:lnTo>
                          <a:pt x="1" y="362"/>
                        </a:lnTo>
                        <a:lnTo>
                          <a:pt x="0" y="357"/>
                        </a:lnTo>
                        <a:lnTo>
                          <a:pt x="0" y="351"/>
                        </a:lnTo>
                        <a:lnTo>
                          <a:pt x="0" y="347"/>
                        </a:lnTo>
                        <a:lnTo>
                          <a:pt x="0" y="341"/>
                        </a:lnTo>
                        <a:lnTo>
                          <a:pt x="0" y="336"/>
                        </a:lnTo>
                        <a:lnTo>
                          <a:pt x="0" y="330"/>
                        </a:lnTo>
                        <a:lnTo>
                          <a:pt x="0" y="325"/>
                        </a:lnTo>
                        <a:lnTo>
                          <a:pt x="0" y="319"/>
                        </a:lnTo>
                        <a:lnTo>
                          <a:pt x="0" y="313"/>
                        </a:lnTo>
                        <a:lnTo>
                          <a:pt x="0" y="309"/>
                        </a:lnTo>
                        <a:lnTo>
                          <a:pt x="0" y="304"/>
                        </a:lnTo>
                        <a:lnTo>
                          <a:pt x="0" y="298"/>
                        </a:lnTo>
                        <a:lnTo>
                          <a:pt x="0" y="292"/>
                        </a:lnTo>
                        <a:lnTo>
                          <a:pt x="0" y="287"/>
                        </a:lnTo>
                        <a:lnTo>
                          <a:pt x="1" y="281"/>
                        </a:lnTo>
                        <a:lnTo>
                          <a:pt x="1" y="275"/>
                        </a:lnTo>
                        <a:lnTo>
                          <a:pt x="1" y="271"/>
                        </a:lnTo>
                        <a:lnTo>
                          <a:pt x="1" y="266"/>
                        </a:lnTo>
                        <a:lnTo>
                          <a:pt x="1" y="260"/>
                        </a:lnTo>
                        <a:lnTo>
                          <a:pt x="1" y="255"/>
                        </a:lnTo>
                        <a:lnTo>
                          <a:pt x="1" y="251"/>
                        </a:lnTo>
                        <a:lnTo>
                          <a:pt x="1" y="245"/>
                        </a:lnTo>
                        <a:lnTo>
                          <a:pt x="1" y="240"/>
                        </a:lnTo>
                        <a:lnTo>
                          <a:pt x="1" y="235"/>
                        </a:lnTo>
                        <a:lnTo>
                          <a:pt x="1" y="230"/>
                        </a:lnTo>
                        <a:lnTo>
                          <a:pt x="1" y="224"/>
                        </a:lnTo>
                        <a:lnTo>
                          <a:pt x="1" y="220"/>
                        </a:lnTo>
                        <a:lnTo>
                          <a:pt x="0" y="215"/>
                        </a:lnTo>
                        <a:lnTo>
                          <a:pt x="0" y="210"/>
                        </a:lnTo>
                        <a:lnTo>
                          <a:pt x="0" y="205"/>
                        </a:lnTo>
                        <a:lnTo>
                          <a:pt x="0" y="201"/>
                        </a:lnTo>
                        <a:lnTo>
                          <a:pt x="0" y="197"/>
                        </a:lnTo>
                        <a:lnTo>
                          <a:pt x="0" y="194"/>
                        </a:lnTo>
                        <a:lnTo>
                          <a:pt x="0" y="190"/>
                        </a:lnTo>
                        <a:lnTo>
                          <a:pt x="0" y="188"/>
                        </a:lnTo>
                        <a:lnTo>
                          <a:pt x="0" y="183"/>
                        </a:lnTo>
                        <a:lnTo>
                          <a:pt x="1" y="181"/>
                        </a:lnTo>
                        <a:lnTo>
                          <a:pt x="1" y="177"/>
                        </a:lnTo>
                        <a:lnTo>
                          <a:pt x="1" y="173"/>
                        </a:lnTo>
                        <a:lnTo>
                          <a:pt x="1" y="170"/>
                        </a:lnTo>
                        <a:lnTo>
                          <a:pt x="1" y="166"/>
                        </a:lnTo>
                        <a:lnTo>
                          <a:pt x="1" y="163"/>
                        </a:lnTo>
                        <a:lnTo>
                          <a:pt x="3" y="159"/>
                        </a:lnTo>
                        <a:lnTo>
                          <a:pt x="3" y="156"/>
                        </a:lnTo>
                        <a:lnTo>
                          <a:pt x="3" y="153"/>
                        </a:lnTo>
                        <a:lnTo>
                          <a:pt x="3" y="150"/>
                        </a:lnTo>
                        <a:lnTo>
                          <a:pt x="3" y="146"/>
                        </a:lnTo>
                        <a:lnTo>
                          <a:pt x="3" y="143"/>
                        </a:lnTo>
                        <a:lnTo>
                          <a:pt x="3" y="139"/>
                        </a:lnTo>
                        <a:lnTo>
                          <a:pt x="3" y="135"/>
                        </a:lnTo>
                        <a:lnTo>
                          <a:pt x="4" y="132"/>
                        </a:lnTo>
                        <a:lnTo>
                          <a:pt x="4" y="129"/>
                        </a:lnTo>
                        <a:lnTo>
                          <a:pt x="4" y="126"/>
                        </a:lnTo>
                        <a:lnTo>
                          <a:pt x="4" y="121"/>
                        </a:lnTo>
                        <a:lnTo>
                          <a:pt x="5" y="119"/>
                        </a:lnTo>
                        <a:lnTo>
                          <a:pt x="5" y="115"/>
                        </a:lnTo>
                        <a:lnTo>
                          <a:pt x="5" y="112"/>
                        </a:lnTo>
                        <a:lnTo>
                          <a:pt x="6" y="108"/>
                        </a:lnTo>
                        <a:lnTo>
                          <a:pt x="6" y="106"/>
                        </a:lnTo>
                        <a:lnTo>
                          <a:pt x="6" y="101"/>
                        </a:lnTo>
                        <a:lnTo>
                          <a:pt x="6" y="99"/>
                        </a:lnTo>
                        <a:lnTo>
                          <a:pt x="7" y="95"/>
                        </a:lnTo>
                        <a:lnTo>
                          <a:pt x="9" y="91"/>
                        </a:lnTo>
                        <a:lnTo>
                          <a:pt x="9" y="88"/>
                        </a:lnTo>
                        <a:lnTo>
                          <a:pt x="9" y="86"/>
                        </a:lnTo>
                        <a:lnTo>
                          <a:pt x="9" y="81"/>
                        </a:lnTo>
                        <a:lnTo>
                          <a:pt x="10" y="78"/>
                        </a:lnTo>
                        <a:lnTo>
                          <a:pt x="11" y="75"/>
                        </a:lnTo>
                        <a:lnTo>
                          <a:pt x="11" y="71"/>
                        </a:lnTo>
                        <a:lnTo>
                          <a:pt x="12" y="68"/>
                        </a:lnTo>
                        <a:lnTo>
                          <a:pt x="13" y="65"/>
                        </a:lnTo>
                        <a:lnTo>
                          <a:pt x="13" y="62"/>
                        </a:lnTo>
                        <a:lnTo>
                          <a:pt x="14" y="59"/>
                        </a:lnTo>
                        <a:lnTo>
                          <a:pt x="16" y="56"/>
                        </a:lnTo>
                        <a:lnTo>
                          <a:pt x="17" y="53"/>
                        </a:lnTo>
                        <a:lnTo>
                          <a:pt x="18" y="50"/>
                        </a:lnTo>
                        <a:lnTo>
                          <a:pt x="19" y="48"/>
                        </a:lnTo>
                        <a:lnTo>
                          <a:pt x="20" y="44"/>
                        </a:lnTo>
                        <a:lnTo>
                          <a:pt x="22" y="42"/>
                        </a:lnTo>
                        <a:lnTo>
                          <a:pt x="23" y="38"/>
                        </a:lnTo>
                        <a:lnTo>
                          <a:pt x="24" y="36"/>
                        </a:lnTo>
                        <a:lnTo>
                          <a:pt x="26" y="32"/>
                        </a:lnTo>
                        <a:lnTo>
                          <a:pt x="28" y="30"/>
                        </a:lnTo>
                        <a:lnTo>
                          <a:pt x="29" y="27"/>
                        </a:lnTo>
                        <a:lnTo>
                          <a:pt x="31" y="24"/>
                        </a:lnTo>
                        <a:lnTo>
                          <a:pt x="32" y="21"/>
                        </a:lnTo>
                        <a:lnTo>
                          <a:pt x="35" y="19"/>
                        </a:lnTo>
                        <a:lnTo>
                          <a:pt x="38" y="14"/>
                        </a:lnTo>
                        <a:lnTo>
                          <a:pt x="44" y="10"/>
                        </a:lnTo>
                        <a:lnTo>
                          <a:pt x="45" y="7"/>
                        </a:lnTo>
                        <a:lnTo>
                          <a:pt x="48" y="5"/>
                        </a:lnTo>
                        <a:lnTo>
                          <a:pt x="51" y="2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17" name="Freeform 154">
                    <a:extLst>
                      <a:ext uri="{FF2B5EF4-FFF2-40B4-BE49-F238E27FC236}">
                        <a16:creationId xmlns:a16="http://schemas.microsoft.com/office/drawing/2014/main" id="{FB42D5EE-7CCA-AE48-B331-700557DD0C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36" y="1551"/>
                    <a:ext cx="53" cy="264"/>
                  </a:xfrm>
                  <a:custGeom>
                    <a:avLst/>
                    <a:gdLst>
                      <a:gd name="T0" fmla="*/ 0 w 159"/>
                      <a:gd name="T1" fmla="*/ 0 h 792"/>
                      <a:gd name="T2" fmla="*/ 0 w 159"/>
                      <a:gd name="T3" fmla="*/ 0 h 792"/>
                      <a:gd name="T4" fmla="*/ 0 w 159"/>
                      <a:gd name="T5" fmla="*/ 0 h 792"/>
                      <a:gd name="T6" fmla="*/ 0 w 159"/>
                      <a:gd name="T7" fmla="*/ 0 h 792"/>
                      <a:gd name="T8" fmla="*/ 0 w 159"/>
                      <a:gd name="T9" fmla="*/ 0 h 792"/>
                      <a:gd name="T10" fmla="*/ 0 w 159"/>
                      <a:gd name="T11" fmla="*/ 0 h 792"/>
                      <a:gd name="T12" fmla="*/ 0 w 159"/>
                      <a:gd name="T13" fmla="*/ 0 h 792"/>
                      <a:gd name="T14" fmla="*/ 0 w 159"/>
                      <a:gd name="T15" fmla="*/ 0 h 792"/>
                      <a:gd name="T16" fmla="*/ 0 w 159"/>
                      <a:gd name="T17" fmla="*/ 0 h 792"/>
                      <a:gd name="T18" fmla="*/ 0 w 159"/>
                      <a:gd name="T19" fmla="*/ 0 h 792"/>
                      <a:gd name="T20" fmla="*/ 0 w 159"/>
                      <a:gd name="T21" fmla="*/ 0 h 792"/>
                      <a:gd name="T22" fmla="*/ 0 w 159"/>
                      <a:gd name="T23" fmla="*/ 0 h 792"/>
                      <a:gd name="T24" fmla="*/ 0 w 159"/>
                      <a:gd name="T25" fmla="*/ 0 h 792"/>
                      <a:gd name="T26" fmla="*/ 0 w 159"/>
                      <a:gd name="T27" fmla="*/ 0 h 792"/>
                      <a:gd name="T28" fmla="*/ 0 w 159"/>
                      <a:gd name="T29" fmla="*/ 0 h 792"/>
                      <a:gd name="T30" fmla="*/ 0 w 159"/>
                      <a:gd name="T31" fmla="*/ 0 h 792"/>
                      <a:gd name="T32" fmla="*/ 0 w 159"/>
                      <a:gd name="T33" fmla="*/ 0 h 792"/>
                      <a:gd name="T34" fmla="*/ 0 w 159"/>
                      <a:gd name="T35" fmla="*/ 0 h 792"/>
                      <a:gd name="T36" fmla="*/ 0 w 159"/>
                      <a:gd name="T37" fmla="*/ 0 h 792"/>
                      <a:gd name="T38" fmla="*/ 0 w 159"/>
                      <a:gd name="T39" fmla="*/ 0 h 792"/>
                      <a:gd name="T40" fmla="*/ 0 w 159"/>
                      <a:gd name="T41" fmla="*/ 0 h 792"/>
                      <a:gd name="T42" fmla="*/ 0 w 159"/>
                      <a:gd name="T43" fmla="*/ 0 h 792"/>
                      <a:gd name="T44" fmla="*/ 0 w 159"/>
                      <a:gd name="T45" fmla="*/ 0 h 792"/>
                      <a:gd name="T46" fmla="*/ 0 w 159"/>
                      <a:gd name="T47" fmla="*/ 0 h 792"/>
                      <a:gd name="T48" fmla="*/ 0 w 159"/>
                      <a:gd name="T49" fmla="*/ 0 h 792"/>
                      <a:gd name="T50" fmla="*/ 0 w 159"/>
                      <a:gd name="T51" fmla="*/ 0 h 792"/>
                      <a:gd name="T52" fmla="*/ 0 w 159"/>
                      <a:gd name="T53" fmla="*/ 0 h 792"/>
                      <a:gd name="T54" fmla="*/ 0 w 159"/>
                      <a:gd name="T55" fmla="*/ 0 h 792"/>
                      <a:gd name="T56" fmla="*/ 0 w 159"/>
                      <a:gd name="T57" fmla="*/ 0 h 792"/>
                      <a:gd name="T58" fmla="*/ 0 w 159"/>
                      <a:gd name="T59" fmla="*/ 0 h 792"/>
                      <a:gd name="T60" fmla="*/ 0 w 159"/>
                      <a:gd name="T61" fmla="*/ 0 h 792"/>
                      <a:gd name="T62" fmla="*/ 0 w 159"/>
                      <a:gd name="T63" fmla="*/ 0 h 792"/>
                      <a:gd name="T64" fmla="*/ 0 w 159"/>
                      <a:gd name="T65" fmla="*/ 0 h 792"/>
                      <a:gd name="T66" fmla="*/ 0 w 159"/>
                      <a:gd name="T67" fmla="*/ 0 h 792"/>
                      <a:gd name="T68" fmla="*/ 0 w 159"/>
                      <a:gd name="T69" fmla="*/ 0 h 792"/>
                      <a:gd name="T70" fmla="*/ 0 w 159"/>
                      <a:gd name="T71" fmla="*/ 0 h 792"/>
                      <a:gd name="T72" fmla="*/ 0 w 159"/>
                      <a:gd name="T73" fmla="*/ 0 h 792"/>
                      <a:gd name="T74" fmla="*/ 0 w 159"/>
                      <a:gd name="T75" fmla="*/ 0 h 792"/>
                      <a:gd name="T76" fmla="*/ 0 w 159"/>
                      <a:gd name="T77" fmla="*/ 0 h 792"/>
                      <a:gd name="T78" fmla="*/ 0 w 159"/>
                      <a:gd name="T79" fmla="*/ 0 h 792"/>
                      <a:gd name="T80" fmla="*/ 0 w 159"/>
                      <a:gd name="T81" fmla="*/ 0 h 792"/>
                      <a:gd name="T82" fmla="*/ 0 w 159"/>
                      <a:gd name="T83" fmla="*/ 0 h 792"/>
                      <a:gd name="T84" fmla="*/ 0 w 159"/>
                      <a:gd name="T85" fmla="*/ 0 h 792"/>
                      <a:gd name="T86" fmla="*/ 0 w 159"/>
                      <a:gd name="T87" fmla="*/ 0 h 79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59"/>
                      <a:gd name="T133" fmla="*/ 0 h 792"/>
                      <a:gd name="T134" fmla="*/ 159 w 159"/>
                      <a:gd name="T135" fmla="*/ 792 h 79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59" h="792">
                        <a:moveTo>
                          <a:pt x="144" y="0"/>
                        </a:moveTo>
                        <a:lnTo>
                          <a:pt x="58" y="8"/>
                        </a:lnTo>
                        <a:lnTo>
                          <a:pt x="60" y="23"/>
                        </a:lnTo>
                        <a:lnTo>
                          <a:pt x="60" y="38"/>
                        </a:lnTo>
                        <a:lnTo>
                          <a:pt x="63" y="52"/>
                        </a:lnTo>
                        <a:lnTo>
                          <a:pt x="64" y="67"/>
                        </a:lnTo>
                        <a:lnTo>
                          <a:pt x="65" y="81"/>
                        </a:lnTo>
                        <a:lnTo>
                          <a:pt x="65" y="95"/>
                        </a:lnTo>
                        <a:lnTo>
                          <a:pt x="66" y="109"/>
                        </a:lnTo>
                        <a:lnTo>
                          <a:pt x="67" y="124"/>
                        </a:lnTo>
                        <a:lnTo>
                          <a:pt x="68" y="137"/>
                        </a:lnTo>
                        <a:lnTo>
                          <a:pt x="70" y="151"/>
                        </a:lnTo>
                        <a:lnTo>
                          <a:pt x="70" y="165"/>
                        </a:lnTo>
                        <a:lnTo>
                          <a:pt x="71" y="179"/>
                        </a:lnTo>
                        <a:lnTo>
                          <a:pt x="71" y="192"/>
                        </a:lnTo>
                        <a:lnTo>
                          <a:pt x="72" y="205"/>
                        </a:lnTo>
                        <a:lnTo>
                          <a:pt x="72" y="219"/>
                        </a:lnTo>
                        <a:lnTo>
                          <a:pt x="73" y="233"/>
                        </a:lnTo>
                        <a:lnTo>
                          <a:pt x="73" y="246"/>
                        </a:lnTo>
                        <a:lnTo>
                          <a:pt x="73" y="258"/>
                        </a:lnTo>
                        <a:lnTo>
                          <a:pt x="73" y="271"/>
                        </a:lnTo>
                        <a:lnTo>
                          <a:pt x="73" y="284"/>
                        </a:lnTo>
                        <a:lnTo>
                          <a:pt x="73" y="297"/>
                        </a:lnTo>
                        <a:lnTo>
                          <a:pt x="73" y="310"/>
                        </a:lnTo>
                        <a:lnTo>
                          <a:pt x="73" y="322"/>
                        </a:lnTo>
                        <a:lnTo>
                          <a:pt x="73" y="335"/>
                        </a:lnTo>
                        <a:lnTo>
                          <a:pt x="72" y="347"/>
                        </a:lnTo>
                        <a:lnTo>
                          <a:pt x="72" y="360"/>
                        </a:lnTo>
                        <a:lnTo>
                          <a:pt x="71" y="372"/>
                        </a:lnTo>
                        <a:lnTo>
                          <a:pt x="71" y="385"/>
                        </a:lnTo>
                        <a:lnTo>
                          <a:pt x="70" y="395"/>
                        </a:lnTo>
                        <a:lnTo>
                          <a:pt x="70" y="407"/>
                        </a:lnTo>
                        <a:lnTo>
                          <a:pt x="68" y="420"/>
                        </a:lnTo>
                        <a:lnTo>
                          <a:pt x="68" y="432"/>
                        </a:lnTo>
                        <a:lnTo>
                          <a:pt x="67" y="443"/>
                        </a:lnTo>
                        <a:lnTo>
                          <a:pt x="66" y="455"/>
                        </a:lnTo>
                        <a:lnTo>
                          <a:pt x="65" y="467"/>
                        </a:lnTo>
                        <a:lnTo>
                          <a:pt x="64" y="479"/>
                        </a:lnTo>
                        <a:lnTo>
                          <a:pt x="63" y="488"/>
                        </a:lnTo>
                        <a:lnTo>
                          <a:pt x="61" y="500"/>
                        </a:lnTo>
                        <a:lnTo>
                          <a:pt x="60" y="512"/>
                        </a:lnTo>
                        <a:lnTo>
                          <a:pt x="58" y="522"/>
                        </a:lnTo>
                        <a:lnTo>
                          <a:pt x="57" y="533"/>
                        </a:lnTo>
                        <a:lnTo>
                          <a:pt x="54" y="544"/>
                        </a:lnTo>
                        <a:lnTo>
                          <a:pt x="53" y="554"/>
                        </a:lnTo>
                        <a:lnTo>
                          <a:pt x="52" y="565"/>
                        </a:lnTo>
                        <a:lnTo>
                          <a:pt x="49" y="576"/>
                        </a:lnTo>
                        <a:lnTo>
                          <a:pt x="47" y="587"/>
                        </a:lnTo>
                        <a:lnTo>
                          <a:pt x="46" y="597"/>
                        </a:lnTo>
                        <a:lnTo>
                          <a:pt x="45" y="608"/>
                        </a:lnTo>
                        <a:lnTo>
                          <a:pt x="42" y="617"/>
                        </a:lnTo>
                        <a:lnTo>
                          <a:pt x="40" y="628"/>
                        </a:lnTo>
                        <a:lnTo>
                          <a:pt x="38" y="638"/>
                        </a:lnTo>
                        <a:lnTo>
                          <a:pt x="34" y="648"/>
                        </a:lnTo>
                        <a:lnTo>
                          <a:pt x="32" y="658"/>
                        </a:lnTo>
                        <a:lnTo>
                          <a:pt x="29" y="667"/>
                        </a:lnTo>
                        <a:lnTo>
                          <a:pt x="27" y="677"/>
                        </a:lnTo>
                        <a:lnTo>
                          <a:pt x="25" y="686"/>
                        </a:lnTo>
                        <a:lnTo>
                          <a:pt x="21" y="696"/>
                        </a:lnTo>
                        <a:lnTo>
                          <a:pt x="19" y="706"/>
                        </a:lnTo>
                        <a:lnTo>
                          <a:pt x="15" y="715"/>
                        </a:lnTo>
                        <a:lnTo>
                          <a:pt x="11" y="724"/>
                        </a:lnTo>
                        <a:lnTo>
                          <a:pt x="9" y="734"/>
                        </a:lnTo>
                        <a:lnTo>
                          <a:pt x="6" y="743"/>
                        </a:lnTo>
                        <a:lnTo>
                          <a:pt x="2" y="752"/>
                        </a:lnTo>
                        <a:lnTo>
                          <a:pt x="0" y="762"/>
                        </a:lnTo>
                        <a:lnTo>
                          <a:pt x="80" y="792"/>
                        </a:lnTo>
                        <a:lnTo>
                          <a:pt x="83" y="782"/>
                        </a:lnTo>
                        <a:lnTo>
                          <a:pt x="86" y="773"/>
                        </a:lnTo>
                        <a:lnTo>
                          <a:pt x="90" y="763"/>
                        </a:lnTo>
                        <a:lnTo>
                          <a:pt x="93" y="754"/>
                        </a:lnTo>
                        <a:lnTo>
                          <a:pt x="96" y="743"/>
                        </a:lnTo>
                        <a:lnTo>
                          <a:pt x="99" y="734"/>
                        </a:lnTo>
                        <a:lnTo>
                          <a:pt x="103" y="723"/>
                        </a:lnTo>
                        <a:lnTo>
                          <a:pt x="105" y="714"/>
                        </a:lnTo>
                        <a:lnTo>
                          <a:pt x="108" y="703"/>
                        </a:lnTo>
                        <a:lnTo>
                          <a:pt x="111" y="692"/>
                        </a:lnTo>
                        <a:lnTo>
                          <a:pt x="115" y="682"/>
                        </a:lnTo>
                        <a:lnTo>
                          <a:pt x="117" y="671"/>
                        </a:lnTo>
                        <a:lnTo>
                          <a:pt x="119" y="661"/>
                        </a:lnTo>
                        <a:lnTo>
                          <a:pt x="122" y="651"/>
                        </a:lnTo>
                        <a:lnTo>
                          <a:pt x="124" y="640"/>
                        </a:lnTo>
                        <a:lnTo>
                          <a:pt x="128" y="629"/>
                        </a:lnTo>
                        <a:lnTo>
                          <a:pt x="129" y="617"/>
                        </a:lnTo>
                        <a:lnTo>
                          <a:pt x="131" y="607"/>
                        </a:lnTo>
                        <a:lnTo>
                          <a:pt x="134" y="595"/>
                        </a:lnTo>
                        <a:lnTo>
                          <a:pt x="136" y="584"/>
                        </a:lnTo>
                        <a:lnTo>
                          <a:pt x="137" y="572"/>
                        </a:lnTo>
                        <a:lnTo>
                          <a:pt x="138" y="562"/>
                        </a:lnTo>
                        <a:lnTo>
                          <a:pt x="141" y="550"/>
                        </a:lnTo>
                        <a:lnTo>
                          <a:pt x="143" y="539"/>
                        </a:lnTo>
                        <a:lnTo>
                          <a:pt x="144" y="526"/>
                        </a:lnTo>
                        <a:lnTo>
                          <a:pt x="146" y="515"/>
                        </a:lnTo>
                        <a:lnTo>
                          <a:pt x="147" y="503"/>
                        </a:lnTo>
                        <a:lnTo>
                          <a:pt x="149" y="492"/>
                        </a:lnTo>
                        <a:lnTo>
                          <a:pt x="150" y="480"/>
                        </a:lnTo>
                        <a:lnTo>
                          <a:pt x="151" y="468"/>
                        </a:lnTo>
                        <a:lnTo>
                          <a:pt x="153" y="456"/>
                        </a:lnTo>
                        <a:lnTo>
                          <a:pt x="154" y="443"/>
                        </a:lnTo>
                        <a:lnTo>
                          <a:pt x="154" y="430"/>
                        </a:lnTo>
                        <a:lnTo>
                          <a:pt x="156" y="418"/>
                        </a:lnTo>
                        <a:lnTo>
                          <a:pt x="156" y="405"/>
                        </a:lnTo>
                        <a:lnTo>
                          <a:pt x="156" y="393"/>
                        </a:lnTo>
                        <a:lnTo>
                          <a:pt x="157" y="380"/>
                        </a:lnTo>
                        <a:lnTo>
                          <a:pt x="157" y="367"/>
                        </a:lnTo>
                        <a:lnTo>
                          <a:pt x="159" y="354"/>
                        </a:lnTo>
                        <a:lnTo>
                          <a:pt x="159" y="342"/>
                        </a:lnTo>
                        <a:lnTo>
                          <a:pt x="159" y="328"/>
                        </a:lnTo>
                        <a:lnTo>
                          <a:pt x="159" y="315"/>
                        </a:lnTo>
                        <a:lnTo>
                          <a:pt x="159" y="302"/>
                        </a:lnTo>
                        <a:lnTo>
                          <a:pt x="159" y="289"/>
                        </a:lnTo>
                        <a:lnTo>
                          <a:pt x="159" y="274"/>
                        </a:lnTo>
                        <a:lnTo>
                          <a:pt x="159" y="260"/>
                        </a:lnTo>
                        <a:lnTo>
                          <a:pt x="159" y="248"/>
                        </a:lnTo>
                        <a:lnTo>
                          <a:pt x="159" y="234"/>
                        </a:lnTo>
                        <a:lnTo>
                          <a:pt x="159" y="220"/>
                        </a:lnTo>
                        <a:lnTo>
                          <a:pt x="159" y="205"/>
                        </a:lnTo>
                        <a:lnTo>
                          <a:pt x="157" y="191"/>
                        </a:lnTo>
                        <a:lnTo>
                          <a:pt x="157" y="177"/>
                        </a:lnTo>
                        <a:lnTo>
                          <a:pt x="156" y="163"/>
                        </a:lnTo>
                        <a:lnTo>
                          <a:pt x="156" y="148"/>
                        </a:lnTo>
                        <a:lnTo>
                          <a:pt x="154" y="134"/>
                        </a:lnTo>
                        <a:lnTo>
                          <a:pt x="154" y="120"/>
                        </a:lnTo>
                        <a:lnTo>
                          <a:pt x="153" y="105"/>
                        </a:lnTo>
                        <a:lnTo>
                          <a:pt x="151" y="90"/>
                        </a:lnTo>
                        <a:lnTo>
                          <a:pt x="151" y="76"/>
                        </a:lnTo>
                        <a:lnTo>
                          <a:pt x="149" y="61"/>
                        </a:lnTo>
                        <a:lnTo>
                          <a:pt x="148" y="45"/>
                        </a:lnTo>
                        <a:lnTo>
                          <a:pt x="147" y="30"/>
                        </a:lnTo>
                        <a:lnTo>
                          <a:pt x="146" y="16"/>
                        </a:lnTo>
                        <a:lnTo>
                          <a:pt x="14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18" name="Freeform 155">
                    <a:extLst>
                      <a:ext uri="{FF2B5EF4-FFF2-40B4-BE49-F238E27FC236}">
                        <a16:creationId xmlns:a16="http://schemas.microsoft.com/office/drawing/2014/main" id="{B00D23EC-08DA-6E4A-BFAA-742FD880BF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45" y="1557"/>
                    <a:ext cx="318" cy="269"/>
                  </a:xfrm>
                  <a:custGeom>
                    <a:avLst/>
                    <a:gdLst>
                      <a:gd name="T0" fmla="*/ 0 w 954"/>
                      <a:gd name="T1" fmla="*/ 0 h 808"/>
                      <a:gd name="T2" fmla="*/ 0 w 954"/>
                      <a:gd name="T3" fmla="*/ 0 h 808"/>
                      <a:gd name="T4" fmla="*/ 0 w 954"/>
                      <a:gd name="T5" fmla="*/ 0 h 808"/>
                      <a:gd name="T6" fmla="*/ 0 w 954"/>
                      <a:gd name="T7" fmla="*/ 0 h 808"/>
                      <a:gd name="T8" fmla="*/ 0 w 954"/>
                      <a:gd name="T9" fmla="*/ 0 h 808"/>
                      <a:gd name="T10" fmla="*/ 0 w 954"/>
                      <a:gd name="T11" fmla="*/ 0 h 808"/>
                      <a:gd name="T12" fmla="*/ 0 w 954"/>
                      <a:gd name="T13" fmla="*/ 0 h 808"/>
                      <a:gd name="T14" fmla="*/ 0 w 954"/>
                      <a:gd name="T15" fmla="*/ 0 h 808"/>
                      <a:gd name="T16" fmla="*/ 0 w 954"/>
                      <a:gd name="T17" fmla="*/ 0 h 808"/>
                      <a:gd name="T18" fmla="*/ 0 w 954"/>
                      <a:gd name="T19" fmla="*/ 0 h 808"/>
                      <a:gd name="T20" fmla="*/ 0 w 954"/>
                      <a:gd name="T21" fmla="*/ 0 h 808"/>
                      <a:gd name="T22" fmla="*/ 0 w 954"/>
                      <a:gd name="T23" fmla="*/ 0 h 808"/>
                      <a:gd name="T24" fmla="*/ 0 w 954"/>
                      <a:gd name="T25" fmla="*/ 0 h 808"/>
                      <a:gd name="T26" fmla="*/ 0 w 954"/>
                      <a:gd name="T27" fmla="*/ 0 h 808"/>
                      <a:gd name="T28" fmla="*/ 0 w 954"/>
                      <a:gd name="T29" fmla="*/ 0 h 808"/>
                      <a:gd name="T30" fmla="*/ 0 w 954"/>
                      <a:gd name="T31" fmla="*/ 0 h 808"/>
                      <a:gd name="T32" fmla="*/ 0 w 954"/>
                      <a:gd name="T33" fmla="*/ 0 h 808"/>
                      <a:gd name="T34" fmla="*/ 0 w 954"/>
                      <a:gd name="T35" fmla="*/ 0 h 808"/>
                      <a:gd name="T36" fmla="*/ 0 w 954"/>
                      <a:gd name="T37" fmla="*/ 0 h 808"/>
                      <a:gd name="T38" fmla="*/ 0 w 954"/>
                      <a:gd name="T39" fmla="*/ 0 h 808"/>
                      <a:gd name="T40" fmla="*/ 0 w 954"/>
                      <a:gd name="T41" fmla="*/ 0 h 808"/>
                      <a:gd name="T42" fmla="*/ 0 w 954"/>
                      <a:gd name="T43" fmla="*/ 0 h 808"/>
                      <a:gd name="T44" fmla="*/ 0 w 954"/>
                      <a:gd name="T45" fmla="*/ 0 h 808"/>
                      <a:gd name="T46" fmla="*/ 0 w 954"/>
                      <a:gd name="T47" fmla="*/ 0 h 808"/>
                      <a:gd name="T48" fmla="*/ 0 w 954"/>
                      <a:gd name="T49" fmla="*/ 0 h 808"/>
                      <a:gd name="T50" fmla="*/ 0 w 954"/>
                      <a:gd name="T51" fmla="*/ 0 h 808"/>
                      <a:gd name="T52" fmla="*/ 0 w 954"/>
                      <a:gd name="T53" fmla="*/ 0 h 808"/>
                      <a:gd name="T54" fmla="*/ 0 w 954"/>
                      <a:gd name="T55" fmla="*/ 0 h 808"/>
                      <a:gd name="T56" fmla="*/ 0 w 954"/>
                      <a:gd name="T57" fmla="*/ 0 h 808"/>
                      <a:gd name="T58" fmla="*/ 0 w 954"/>
                      <a:gd name="T59" fmla="*/ 0 h 808"/>
                      <a:gd name="T60" fmla="*/ 0 w 954"/>
                      <a:gd name="T61" fmla="*/ 0 h 808"/>
                      <a:gd name="T62" fmla="*/ 0 w 954"/>
                      <a:gd name="T63" fmla="*/ 0 h 808"/>
                      <a:gd name="T64" fmla="*/ 0 w 954"/>
                      <a:gd name="T65" fmla="*/ 0 h 808"/>
                      <a:gd name="T66" fmla="*/ 0 w 954"/>
                      <a:gd name="T67" fmla="*/ 0 h 808"/>
                      <a:gd name="T68" fmla="*/ 0 w 954"/>
                      <a:gd name="T69" fmla="*/ 0 h 808"/>
                      <a:gd name="T70" fmla="*/ 0 w 954"/>
                      <a:gd name="T71" fmla="*/ 0 h 808"/>
                      <a:gd name="T72" fmla="*/ 0 w 954"/>
                      <a:gd name="T73" fmla="*/ 0 h 808"/>
                      <a:gd name="T74" fmla="*/ 0 w 954"/>
                      <a:gd name="T75" fmla="*/ 0 h 808"/>
                      <a:gd name="T76" fmla="*/ 0 w 954"/>
                      <a:gd name="T77" fmla="*/ 0 h 808"/>
                      <a:gd name="T78" fmla="*/ 0 w 954"/>
                      <a:gd name="T79" fmla="*/ 0 h 808"/>
                      <a:gd name="T80" fmla="*/ 0 w 954"/>
                      <a:gd name="T81" fmla="*/ 0 h 808"/>
                      <a:gd name="T82" fmla="*/ 0 w 954"/>
                      <a:gd name="T83" fmla="*/ 0 h 808"/>
                      <a:gd name="T84" fmla="*/ 0 w 954"/>
                      <a:gd name="T85" fmla="*/ 0 h 808"/>
                      <a:gd name="T86" fmla="*/ 0 w 954"/>
                      <a:gd name="T87" fmla="*/ 0 h 808"/>
                      <a:gd name="T88" fmla="*/ 0 w 954"/>
                      <a:gd name="T89" fmla="*/ 0 h 808"/>
                      <a:gd name="T90" fmla="*/ 0 w 954"/>
                      <a:gd name="T91" fmla="*/ 0 h 808"/>
                      <a:gd name="T92" fmla="*/ 0 w 954"/>
                      <a:gd name="T93" fmla="*/ 0 h 808"/>
                      <a:gd name="T94" fmla="*/ 0 w 954"/>
                      <a:gd name="T95" fmla="*/ 0 h 808"/>
                      <a:gd name="T96" fmla="*/ 0 w 954"/>
                      <a:gd name="T97" fmla="*/ 0 h 808"/>
                      <a:gd name="T98" fmla="*/ 0 w 954"/>
                      <a:gd name="T99" fmla="*/ 0 h 808"/>
                      <a:gd name="T100" fmla="*/ 0 w 954"/>
                      <a:gd name="T101" fmla="*/ 0 h 808"/>
                      <a:gd name="T102" fmla="*/ 0 w 954"/>
                      <a:gd name="T103" fmla="*/ 0 h 808"/>
                      <a:gd name="T104" fmla="*/ 0 w 954"/>
                      <a:gd name="T105" fmla="*/ 0 h 808"/>
                      <a:gd name="T106" fmla="*/ 0 w 954"/>
                      <a:gd name="T107" fmla="*/ 0 h 808"/>
                      <a:gd name="T108" fmla="*/ 0 w 954"/>
                      <a:gd name="T109" fmla="*/ 0 h 808"/>
                      <a:gd name="T110" fmla="*/ 0 w 954"/>
                      <a:gd name="T111" fmla="*/ 0 h 808"/>
                      <a:gd name="T112" fmla="*/ 0 w 954"/>
                      <a:gd name="T113" fmla="*/ 0 h 808"/>
                      <a:gd name="T114" fmla="*/ 0 w 954"/>
                      <a:gd name="T115" fmla="*/ 0 h 808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w 954"/>
                      <a:gd name="T175" fmla="*/ 0 h 808"/>
                      <a:gd name="T176" fmla="*/ 954 w 954"/>
                      <a:gd name="T177" fmla="*/ 808 h 808"/>
                    </a:gdLst>
                    <a:ahLst/>
                    <a:cxnLst>
                      <a:cxn ang="T116">
                        <a:pos x="T0" y="T1"/>
                      </a:cxn>
                      <a:cxn ang="T117">
                        <a:pos x="T2" y="T3"/>
                      </a:cxn>
                      <a:cxn ang="T118">
                        <a:pos x="T4" y="T5"/>
                      </a:cxn>
                      <a:cxn ang="T119">
                        <a:pos x="T6" y="T7"/>
                      </a:cxn>
                      <a:cxn ang="T120">
                        <a:pos x="T8" y="T9"/>
                      </a:cxn>
                      <a:cxn ang="T121">
                        <a:pos x="T10" y="T11"/>
                      </a:cxn>
                      <a:cxn ang="T122">
                        <a:pos x="T12" y="T13"/>
                      </a:cxn>
                      <a:cxn ang="T123">
                        <a:pos x="T14" y="T15"/>
                      </a:cxn>
                      <a:cxn ang="T124">
                        <a:pos x="T16" y="T17"/>
                      </a:cxn>
                      <a:cxn ang="T125">
                        <a:pos x="T18" y="T19"/>
                      </a:cxn>
                      <a:cxn ang="T126">
                        <a:pos x="T20" y="T21"/>
                      </a:cxn>
                      <a:cxn ang="T127">
                        <a:pos x="T22" y="T23"/>
                      </a:cxn>
                      <a:cxn ang="T128">
                        <a:pos x="T24" y="T25"/>
                      </a:cxn>
                      <a:cxn ang="T129">
                        <a:pos x="T26" y="T27"/>
                      </a:cxn>
                      <a:cxn ang="T130">
                        <a:pos x="T28" y="T29"/>
                      </a:cxn>
                      <a:cxn ang="T131">
                        <a:pos x="T30" y="T31"/>
                      </a:cxn>
                      <a:cxn ang="T132">
                        <a:pos x="T32" y="T33"/>
                      </a:cxn>
                      <a:cxn ang="T133">
                        <a:pos x="T34" y="T35"/>
                      </a:cxn>
                      <a:cxn ang="T134">
                        <a:pos x="T36" y="T37"/>
                      </a:cxn>
                      <a:cxn ang="T135">
                        <a:pos x="T38" y="T39"/>
                      </a:cxn>
                      <a:cxn ang="T136">
                        <a:pos x="T40" y="T41"/>
                      </a:cxn>
                      <a:cxn ang="T137">
                        <a:pos x="T42" y="T43"/>
                      </a:cxn>
                      <a:cxn ang="T138">
                        <a:pos x="T44" y="T45"/>
                      </a:cxn>
                      <a:cxn ang="T139">
                        <a:pos x="T46" y="T47"/>
                      </a:cxn>
                      <a:cxn ang="T140">
                        <a:pos x="T48" y="T49"/>
                      </a:cxn>
                      <a:cxn ang="T141">
                        <a:pos x="T50" y="T51"/>
                      </a:cxn>
                      <a:cxn ang="T142">
                        <a:pos x="T52" y="T53"/>
                      </a:cxn>
                      <a:cxn ang="T143">
                        <a:pos x="T54" y="T55"/>
                      </a:cxn>
                      <a:cxn ang="T144">
                        <a:pos x="T56" y="T57"/>
                      </a:cxn>
                      <a:cxn ang="T145">
                        <a:pos x="T58" y="T59"/>
                      </a:cxn>
                      <a:cxn ang="T146">
                        <a:pos x="T60" y="T61"/>
                      </a:cxn>
                      <a:cxn ang="T147">
                        <a:pos x="T62" y="T63"/>
                      </a:cxn>
                      <a:cxn ang="T148">
                        <a:pos x="T64" y="T65"/>
                      </a:cxn>
                      <a:cxn ang="T149">
                        <a:pos x="T66" y="T67"/>
                      </a:cxn>
                      <a:cxn ang="T150">
                        <a:pos x="T68" y="T69"/>
                      </a:cxn>
                      <a:cxn ang="T151">
                        <a:pos x="T70" y="T71"/>
                      </a:cxn>
                      <a:cxn ang="T152">
                        <a:pos x="T72" y="T73"/>
                      </a:cxn>
                      <a:cxn ang="T153">
                        <a:pos x="T74" y="T75"/>
                      </a:cxn>
                      <a:cxn ang="T154">
                        <a:pos x="T76" y="T77"/>
                      </a:cxn>
                      <a:cxn ang="T155">
                        <a:pos x="T78" y="T79"/>
                      </a:cxn>
                      <a:cxn ang="T156">
                        <a:pos x="T80" y="T81"/>
                      </a:cxn>
                      <a:cxn ang="T157">
                        <a:pos x="T82" y="T83"/>
                      </a:cxn>
                      <a:cxn ang="T158">
                        <a:pos x="T84" y="T85"/>
                      </a:cxn>
                      <a:cxn ang="T159">
                        <a:pos x="T86" y="T87"/>
                      </a:cxn>
                      <a:cxn ang="T160">
                        <a:pos x="T88" y="T89"/>
                      </a:cxn>
                      <a:cxn ang="T161">
                        <a:pos x="T90" y="T91"/>
                      </a:cxn>
                      <a:cxn ang="T162">
                        <a:pos x="T92" y="T93"/>
                      </a:cxn>
                      <a:cxn ang="T163">
                        <a:pos x="T94" y="T95"/>
                      </a:cxn>
                      <a:cxn ang="T164">
                        <a:pos x="T96" y="T97"/>
                      </a:cxn>
                      <a:cxn ang="T165">
                        <a:pos x="T98" y="T99"/>
                      </a:cxn>
                      <a:cxn ang="T166">
                        <a:pos x="T100" y="T101"/>
                      </a:cxn>
                      <a:cxn ang="T167">
                        <a:pos x="T102" y="T103"/>
                      </a:cxn>
                      <a:cxn ang="T168">
                        <a:pos x="T104" y="T105"/>
                      </a:cxn>
                      <a:cxn ang="T169">
                        <a:pos x="T106" y="T107"/>
                      </a:cxn>
                      <a:cxn ang="T170">
                        <a:pos x="T108" y="T109"/>
                      </a:cxn>
                      <a:cxn ang="T171">
                        <a:pos x="T110" y="T111"/>
                      </a:cxn>
                      <a:cxn ang="T172">
                        <a:pos x="T112" y="T113"/>
                      </a:cxn>
                      <a:cxn ang="T173">
                        <a:pos x="T114" y="T115"/>
                      </a:cxn>
                    </a:cxnLst>
                    <a:rect l="T174" t="T175" r="T176" b="T177"/>
                    <a:pathLst>
                      <a:path w="954" h="808">
                        <a:moveTo>
                          <a:pt x="932" y="710"/>
                        </a:moveTo>
                        <a:lnTo>
                          <a:pt x="916" y="711"/>
                        </a:lnTo>
                        <a:lnTo>
                          <a:pt x="899" y="711"/>
                        </a:lnTo>
                        <a:lnTo>
                          <a:pt x="882" y="712"/>
                        </a:lnTo>
                        <a:lnTo>
                          <a:pt x="865" y="712"/>
                        </a:lnTo>
                        <a:lnTo>
                          <a:pt x="849" y="713"/>
                        </a:lnTo>
                        <a:lnTo>
                          <a:pt x="832" y="714"/>
                        </a:lnTo>
                        <a:lnTo>
                          <a:pt x="814" y="714"/>
                        </a:lnTo>
                        <a:lnTo>
                          <a:pt x="799" y="716"/>
                        </a:lnTo>
                        <a:lnTo>
                          <a:pt x="782" y="716"/>
                        </a:lnTo>
                        <a:lnTo>
                          <a:pt x="764" y="717"/>
                        </a:lnTo>
                        <a:lnTo>
                          <a:pt x="748" y="717"/>
                        </a:lnTo>
                        <a:lnTo>
                          <a:pt x="731" y="717"/>
                        </a:lnTo>
                        <a:lnTo>
                          <a:pt x="715" y="717"/>
                        </a:lnTo>
                        <a:lnTo>
                          <a:pt x="698" y="718"/>
                        </a:lnTo>
                        <a:lnTo>
                          <a:pt x="681" y="718"/>
                        </a:lnTo>
                        <a:lnTo>
                          <a:pt x="666" y="719"/>
                        </a:lnTo>
                        <a:lnTo>
                          <a:pt x="648" y="719"/>
                        </a:lnTo>
                        <a:lnTo>
                          <a:pt x="633" y="720"/>
                        </a:lnTo>
                        <a:lnTo>
                          <a:pt x="615" y="720"/>
                        </a:lnTo>
                        <a:lnTo>
                          <a:pt x="600" y="720"/>
                        </a:lnTo>
                        <a:lnTo>
                          <a:pt x="583" y="720"/>
                        </a:lnTo>
                        <a:lnTo>
                          <a:pt x="566" y="720"/>
                        </a:lnTo>
                        <a:lnTo>
                          <a:pt x="552" y="720"/>
                        </a:lnTo>
                        <a:lnTo>
                          <a:pt x="535" y="721"/>
                        </a:lnTo>
                        <a:lnTo>
                          <a:pt x="520" y="721"/>
                        </a:lnTo>
                        <a:lnTo>
                          <a:pt x="503" y="721"/>
                        </a:lnTo>
                        <a:lnTo>
                          <a:pt x="488" y="721"/>
                        </a:lnTo>
                        <a:lnTo>
                          <a:pt x="474" y="721"/>
                        </a:lnTo>
                        <a:lnTo>
                          <a:pt x="458" y="721"/>
                        </a:lnTo>
                        <a:lnTo>
                          <a:pt x="444" y="721"/>
                        </a:lnTo>
                        <a:lnTo>
                          <a:pt x="430" y="721"/>
                        </a:lnTo>
                        <a:lnTo>
                          <a:pt x="414" y="721"/>
                        </a:lnTo>
                        <a:lnTo>
                          <a:pt x="400" y="721"/>
                        </a:lnTo>
                        <a:lnTo>
                          <a:pt x="387" y="720"/>
                        </a:lnTo>
                        <a:lnTo>
                          <a:pt x="372" y="720"/>
                        </a:lnTo>
                        <a:lnTo>
                          <a:pt x="359" y="720"/>
                        </a:lnTo>
                        <a:lnTo>
                          <a:pt x="346" y="720"/>
                        </a:lnTo>
                        <a:lnTo>
                          <a:pt x="333" y="719"/>
                        </a:lnTo>
                        <a:lnTo>
                          <a:pt x="320" y="719"/>
                        </a:lnTo>
                        <a:lnTo>
                          <a:pt x="308" y="719"/>
                        </a:lnTo>
                        <a:lnTo>
                          <a:pt x="295" y="718"/>
                        </a:lnTo>
                        <a:lnTo>
                          <a:pt x="283" y="717"/>
                        </a:lnTo>
                        <a:lnTo>
                          <a:pt x="271" y="717"/>
                        </a:lnTo>
                        <a:lnTo>
                          <a:pt x="260" y="717"/>
                        </a:lnTo>
                        <a:lnTo>
                          <a:pt x="248" y="716"/>
                        </a:lnTo>
                        <a:lnTo>
                          <a:pt x="238" y="714"/>
                        </a:lnTo>
                        <a:lnTo>
                          <a:pt x="228" y="714"/>
                        </a:lnTo>
                        <a:lnTo>
                          <a:pt x="219" y="714"/>
                        </a:lnTo>
                        <a:lnTo>
                          <a:pt x="208" y="713"/>
                        </a:lnTo>
                        <a:lnTo>
                          <a:pt x="200" y="712"/>
                        </a:lnTo>
                        <a:lnTo>
                          <a:pt x="190" y="711"/>
                        </a:lnTo>
                        <a:lnTo>
                          <a:pt x="182" y="711"/>
                        </a:lnTo>
                        <a:lnTo>
                          <a:pt x="174" y="710"/>
                        </a:lnTo>
                        <a:lnTo>
                          <a:pt x="166" y="708"/>
                        </a:lnTo>
                        <a:lnTo>
                          <a:pt x="159" y="707"/>
                        </a:lnTo>
                        <a:lnTo>
                          <a:pt x="152" y="707"/>
                        </a:lnTo>
                        <a:lnTo>
                          <a:pt x="145" y="705"/>
                        </a:lnTo>
                        <a:lnTo>
                          <a:pt x="139" y="705"/>
                        </a:lnTo>
                        <a:lnTo>
                          <a:pt x="134" y="702"/>
                        </a:lnTo>
                        <a:lnTo>
                          <a:pt x="128" y="702"/>
                        </a:lnTo>
                        <a:lnTo>
                          <a:pt x="125" y="700"/>
                        </a:lnTo>
                        <a:lnTo>
                          <a:pt x="120" y="699"/>
                        </a:lnTo>
                        <a:lnTo>
                          <a:pt x="117" y="698"/>
                        </a:lnTo>
                        <a:lnTo>
                          <a:pt x="114" y="697"/>
                        </a:lnTo>
                        <a:lnTo>
                          <a:pt x="113" y="693"/>
                        </a:lnTo>
                        <a:lnTo>
                          <a:pt x="111" y="689"/>
                        </a:lnTo>
                        <a:lnTo>
                          <a:pt x="110" y="687"/>
                        </a:lnTo>
                        <a:lnTo>
                          <a:pt x="108" y="682"/>
                        </a:lnTo>
                        <a:lnTo>
                          <a:pt x="107" y="678"/>
                        </a:lnTo>
                        <a:lnTo>
                          <a:pt x="106" y="674"/>
                        </a:lnTo>
                        <a:lnTo>
                          <a:pt x="105" y="668"/>
                        </a:lnTo>
                        <a:lnTo>
                          <a:pt x="104" y="663"/>
                        </a:lnTo>
                        <a:lnTo>
                          <a:pt x="102" y="656"/>
                        </a:lnTo>
                        <a:lnTo>
                          <a:pt x="101" y="650"/>
                        </a:lnTo>
                        <a:lnTo>
                          <a:pt x="101" y="644"/>
                        </a:lnTo>
                        <a:lnTo>
                          <a:pt x="100" y="636"/>
                        </a:lnTo>
                        <a:lnTo>
                          <a:pt x="99" y="629"/>
                        </a:lnTo>
                        <a:lnTo>
                          <a:pt x="99" y="622"/>
                        </a:lnTo>
                        <a:lnTo>
                          <a:pt x="98" y="613"/>
                        </a:lnTo>
                        <a:lnTo>
                          <a:pt x="96" y="606"/>
                        </a:lnTo>
                        <a:lnTo>
                          <a:pt x="95" y="597"/>
                        </a:lnTo>
                        <a:lnTo>
                          <a:pt x="95" y="589"/>
                        </a:lnTo>
                        <a:lnTo>
                          <a:pt x="94" y="578"/>
                        </a:lnTo>
                        <a:lnTo>
                          <a:pt x="93" y="570"/>
                        </a:lnTo>
                        <a:lnTo>
                          <a:pt x="93" y="559"/>
                        </a:lnTo>
                        <a:lnTo>
                          <a:pt x="92" y="549"/>
                        </a:lnTo>
                        <a:lnTo>
                          <a:pt x="91" y="540"/>
                        </a:lnTo>
                        <a:lnTo>
                          <a:pt x="91" y="529"/>
                        </a:lnTo>
                        <a:lnTo>
                          <a:pt x="91" y="517"/>
                        </a:lnTo>
                        <a:lnTo>
                          <a:pt x="89" y="507"/>
                        </a:lnTo>
                        <a:lnTo>
                          <a:pt x="89" y="496"/>
                        </a:lnTo>
                        <a:lnTo>
                          <a:pt x="89" y="484"/>
                        </a:lnTo>
                        <a:lnTo>
                          <a:pt x="88" y="473"/>
                        </a:lnTo>
                        <a:lnTo>
                          <a:pt x="88" y="462"/>
                        </a:lnTo>
                        <a:lnTo>
                          <a:pt x="88" y="450"/>
                        </a:lnTo>
                        <a:lnTo>
                          <a:pt x="88" y="438"/>
                        </a:lnTo>
                        <a:lnTo>
                          <a:pt x="87" y="425"/>
                        </a:lnTo>
                        <a:lnTo>
                          <a:pt x="87" y="413"/>
                        </a:lnTo>
                        <a:lnTo>
                          <a:pt x="86" y="400"/>
                        </a:lnTo>
                        <a:lnTo>
                          <a:pt x="86" y="388"/>
                        </a:lnTo>
                        <a:lnTo>
                          <a:pt x="86" y="374"/>
                        </a:lnTo>
                        <a:lnTo>
                          <a:pt x="86" y="361"/>
                        </a:lnTo>
                        <a:lnTo>
                          <a:pt x="86" y="348"/>
                        </a:lnTo>
                        <a:lnTo>
                          <a:pt x="86" y="334"/>
                        </a:lnTo>
                        <a:lnTo>
                          <a:pt x="85" y="320"/>
                        </a:lnTo>
                        <a:lnTo>
                          <a:pt x="85" y="307"/>
                        </a:lnTo>
                        <a:lnTo>
                          <a:pt x="85" y="294"/>
                        </a:lnTo>
                        <a:lnTo>
                          <a:pt x="85" y="280"/>
                        </a:lnTo>
                        <a:lnTo>
                          <a:pt x="85" y="267"/>
                        </a:lnTo>
                        <a:lnTo>
                          <a:pt x="85" y="253"/>
                        </a:lnTo>
                        <a:lnTo>
                          <a:pt x="85" y="238"/>
                        </a:lnTo>
                        <a:lnTo>
                          <a:pt x="86" y="226"/>
                        </a:lnTo>
                        <a:lnTo>
                          <a:pt x="86" y="211"/>
                        </a:lnTo>
                        <a:lnTo>
                          <a:pt x="86" y="198"/>
                        </a:lnTo>
                        <a:lnTo>
                          <a:pt x="86" y="184"/>
                        </a:lnTo>
                        <a:lnTo>
                          <a:pt x="86" y="169"/>
                        </a:lnTo>
                        <a:lnTo>
                          <a:pt x="86" y="155"/>
                        </a:lnTo>
                        <a:lnTo>
                          <a:pt x="86" y="141"/>
                        </a:lnTo>
                        <a:lnTo>
                          <a:pt x="86" y="127"/>
                        </a:lnTo>
                        <a:lnTo>
                          <a:pt x="87" y="114"/>
                        </a:lnTo>
                        <a:lnTo>
                          <a:pt x="87" y="99"/>
                        </a:lnTo>
                        <a:lnTo>
                          <a:pt x="87" y="85"/>
                        </a:lnTo>
                        <a:lnTo>
                          <a:pt x="87" y="71"/>
                        </a:lnTo>
                        <a:lnTo>
                          <a:pt x="88" y="58"/>
                        </a:lnTo>
                        <a:lnTo>
                          <a:pt x="88" y="44"/>
                        </a:lnTo>
                        <a:lnTo>
                          <a:pt x="88" y="31"/>
                        </a:lnTo>
                        <a:lnTo>
                          <a:pt x="89" y="18"/>
                        </a:lnTo>
                        <a:lnTo>
                          <a:pt x="91" y="4"/>
                        </a:lnTo>
                        <a:lnTo>
                          <a:pt x="88" y="2"/>
                        </a:lnTo>
                        <a:lnTo>
                          <a:pt x="86" y="1"/>
                        </a:lnTo>
                        <a:lnTo>
                          <a:pt x="83" y="1"/>
                        </a:lnTo>
                        <a:lnTo>
                          <a:pt x="81" y="1"/>
                        </a:lnTo>
                        <a:lnTo>
                          <a:pt x="79" y="1"/>
                        </a:lnTo>
                        <a:lnTo>
                          <a:pt x="76" y="1"/>
                        </a:lnTo>
                        <a:lnTo>
                          <a:pt x="73" y="0"/>
                        </a:lnTo>
                        <a:lnTo>
                          <a:pt x="69" y="0"/>
                        </a:lnTo>
                        <a:lnTo>
                          <a:pt x="66" y="0"/>
                        </a:lnTo>
                        <a:lnTo>
                          <a:pt x="63" y="0"/>
                        </a:lnTo>
                        <a:lnTo>
                          <a:pt x="58" y="0"/>
                        </a:lnTo>
                        <a:lnTo>
                          <a:pt x="55" y="1"/>
                        </a:lnTo>
                        <a:lnTo>
                          <a:pt x="50" y="1"/>
                        </a:lnTo>
                        <a:lnTo>
                          <a:pt x="48" y="1"/>
                        </a:lnTo>
                        <a:lnTo>
                          <a:pt x="43" y="1"/>
                        </a:lnTo>
                        <a:lnTo>
                          <a:pt x="38" y="1"/>
                        </a:lnTo>
                        <a:lnTo>
                          <a:pt x="35" y="2"/>
                        </a:lnTo>
                        <a:lnTo>
                          <a:pt x="30" y="2"/>
                        </a:lnTo>
                        <a:lnTo>
                          <a:pt x="28" y="2"/>
                        </a:lnTo>
                        <a:lnTo>
                          <a:pt x="24" y="3"/>
                        </a:lnTo>
                        <a:lnTo>
                          <a:pt x="21" y="3"/>
                        </a:lnTo>
                        <a:lnTo>
                          <a:pt x="17" y="4"/>
                        </a:lnTo>
                        <a:lnTo>
                          <a:pt x="15" y="4"/>
                        </a:lnTo>
                        <a:lnTo>
                          <a:pt x="12" y="6"/>
                        </a:lnTo>
                        <a:lnTo>
                          <a:pt x="9" y="6"/>
                        </a:lnTo>
                        <a:lnTo>
                          <a:pt x="7" y="6"/>
                        </a:lnTo>
                        <a:lnTo>
                          <a:pt x="5" y="7"/>
                        </a:lnTo>
                        <a:lnTo>
                          <a:pt x="4" y="8"/>
                        </a:lnTo>
                        <a:lnTo>
                          <a:pt x="4" y="10"/>
                        </a:lnTo>
                        <a:lnTo>
                          <a:pt x="4" y="13"/>
                        </a:lnTo>
                        <a:lnTo>
                          <a:pt x="4" y="16"/>
                        </a:lnTo>
                        <a:lnTo>
                          <a:pt x="3" y="20"/>
                        </a:lnTo>
                        <a:lnTo>
                          <a:pt x="3" y="26"/>
                        </a:lnTo>
                        <a:lnTo>
                          <a:pt x="3" y="28"/>
                        </a:lnTo>
                        <a:lnTo>
                          <a:pt x="3" y="31"/>
                        </a:lnTo>
                        <a:lnTo>
                          <a:pt x="3" y="34"/>
                        </a:lnTo>
                        <a:lnTo>
                          <a:pt x="3" y="39"/>
                        </a:lnTo>
                        <a:lnTo>
                          <a:pt x="3" y="41"/>
                        </a:lnTo>
                        <a:lnTo>
                          <a:pt x="3" y="46"/>
                        </a:lnTo>
                        <a:lnTo>
                          <a:pt x="3" y="50"/>
                        </a:lnTo>
                        <a:lnTo>
                          <a:pt x="3" y="53"/>
                        </a:lnTo>
                        <a:lnTo>
                          <a:pt x="3" y="58"/>
                        </a:lnTo>
                        <a:lnTo>
                          <a:pt x="3" y="61"/>
                        </a:lnTo>
                        <a:lnTo>
                          <a:pt x="3" y="66"/>
                        </a:lnTo>
                        <a:lnTo>
                          <a:pt x="3" y="72"/>
                        </a:lnTo>
                        <a:lnTo>
                          <a:pt x="2" y="77"/>
                        </a:lnTo>
                        <a:lnTo>
                          <a:pt x="2" y="82"/>
                        </a:lnTo>
                        <a:lnTo>
                          <a:pt x="2" y="86"/>
                        </a:lnTo>
                        <a:lnTo>
                          <a:pt x="2" y="92"/>
                        </a:lnTo>
                        <a:lnTo>
                          <a:pt x="2" y="98"/>
                        </a:lnTo>
                        <a:lnTo>
                          <a:pt x="2" y="104"/>
                        </a:lnTo>
                        <a:lnTo>
                          <a:pt x="2" y="110"/>
                        </a:lnTo>
                        <a:lnTo>
                          <a:pt x="2" y="117"/>
                        </a:lnTo>
                        <a:lnTo>
                          <a:pt x="0" y="122"/>
                        </a:lnTo>
                        <a:lnTo>
                          <a:pt x="0" y="128"/>
                        </a:lnTo>
                        <a:lnTo>
                          <a:pt x="0" y="134"/>
                        </a:lnTo>
                        <a:lnTo>
                          <a:pt x="0" y="141"/>
                        </a:lnTo>
                        <a:lnTo>
                          <a:pt x="0" y="147"/>
                        </a:lnTo>
                        <a:lnTo>
                          <a:pt x="0" y="154"/>
                        </a:lnTo>
                        <a:lnTo>
                          <a:pt x="0" y="160"/>
                        </a:lnTo>
                        <a:lnTo>
                          <a:pt x="0" y="167"/>
                        </a:lnTo>
                        <a:lnTo>
                          <a:pt x="0" y="174"/>
                        </a:lnTo>
                        <a:lnTo>
                          <a:pt x="0" y="181"/>
                        </a:lnTo>
                        <a:lnTo>
                          <a:pt x="0" y="188"/>
                        </a:lnTo>
                        <a:lnTo>
                          <a:pt x="0" y="196"/>
                        </a:lnTo>
                        <a:lnTo>
                          <a:pt x="0" y="203"/>
                        </a:lnTo>
                        <a:lnTo>
                          <a:pt x="0" y="210"/>
                        </a:lnTo>
                        <a:lnTo>
                          <a:pt x="0" y="218"/>
                        </a:lnTo>
                        <a:lnTo>
                          <a:pt x="0" y="225"/>
                        </a:lnTo>
                        <a:lnTo>
                          <a:pt x="0" y="232"/>
                        </a:lnTo>
                        <a:lnTo>
                          <a:pt x="0" y="240"/>
                        </a:lnTo>
                        <a:lnTo>
                          <a:pt x="0" y="247"/>
                        </a:lnTo>
                        <a:lnTo>
                          <a:pt x="0" y="255"/>
                        </a:lnTo>
                        <a:lnTo>
                          <a:pt x="0" y="262"/>
                        </a:lnTo>
                        <a:lnTo>
                          <a:pt x="0" y="269"/>
                        </a:lnTo>
                        <a:lnTo>
                          <a:pt x="0" y="278"/>
                        </a:lnTo>
                        <a:lnTo>
                          <a:pt x="0" y="286"/>
                        </a:lnTo>
                        <a:lnTo>
                          <a:pt x="0" y="293"/>
                        </a:lnTo>
                        <a:lnTo>
                          <a:pt x="0" y="301"/>
                        </a:lnTo>
                        <a:lnTo>
                          <a:pt x="0" y="308"/>
                        </a:lnTo>
                        <a:lnTo>
                          <a:pt x="0" y="317"/>
                        </a:lnTo>
                        <a:lnTo>
                          <a:pt x="0" y="325"/>
                        </a:lnTo>
                        <a:lnTo>
                          <a:pt x="0" y="332"/>
                        </a:lnTo>
                        <a:lnTo>
                          <a:pt x="0" y="340"/>
                        </a:lnTo>
                        <a:lnTo>
                          <a:pt x="0" y="349"/>
                        </a:lnTo>
                        <a:lnTo>
                          <a:pt x="0" y="364"/>
                        </a:lnTo>
                        <a:lnTo>
                          <a:pt x="0" y="381"/>
                        </a:lnTo>
                        <a:lnTo>
                          <a:pt x="0" y="395"/>
                        </a:lnTo>
                        <a:lnTo>
                          <a:pt x="0" y="410"/>
                        </a:lnTo>
                        <a:lnTo>
                          <a:pt x="0" y="424"/>
                        </a:lnTo>
                        <a:lnTo>
                          <a:pt x="2" y="439"/>
                        </a:lnTo>
                        <a:lnTo>
                          <a:pt x="2" y="452"/>
                        </a:lnTo>
                        <a:lnTo>
                          <a:pt x="3" y="465"/>
                        </a:lnTo>
                        <a:lnTo>
                          <a:pt x="3" y="478"/>
                        </a:lnTo>
                        <a:lnTo>
                          <a:pt x="3" y="490"/>
                        </a:lnTo>
                        <a:lnTo>
                          <a:pt x="3" y="502"/>
                        </a:lnTo>
                        <a:lnTo>
                          <a:pt x="4" y="514"/>
                        </a:lnTo>
                        <a:lnTo>
                          <a:pt x="4" y="524"/>
                        </a:lnTo>
                        <a:lnTo>
                          <a:pt x="5" y="535"/>
                        </a:lnTo>
                        <a:lnTo>
                          <a:pt x="5" y="546"/>
                        </a:lnTo>
                        <a:lnTo>
                          <a:pt x="6" y="556"/>
                        </a:lnTo>
                        <a:lnTo>
                          <a:pt x="6" y="565"/>
                        </a:lnTo>
                        <a:lnTo>
                          <a:pt x="7" y="575"/>
                        </a:lnTo>
                        <a:lnTo>
                          <a:pt x="7" y="584"/>
                        </a:lnTo>
                        <a:lnTo>
                          <a:pt x="9" y="593"/>
                        </a:lnTo>
                        <a:lnTo>
                          <a:pt x="10" y="600"/>
                        </a:lnTo>
                        <a:lnTo>
                          <a:pt x="10" y="609"/>
                        </a:lnTo>
                        <a:lnTo>
                          <a:pt x="11" y="617"/>
                        </a:lnTo>
                        <a:lnTo>
                          <a:pt x="12" y="625"/>
                        </a:lnTo>
                        <a:lnTo>
                          <a:pt x="12" y="631"/>
                        </a:lnTo>
                        <a:lnTo>
                          <a:pt x="13" y="638"/>
                        </a:lnTo>
                        <a:lnTo>
                          <a:pt x="15" y="646"/>
                        </a:lnTo>
                        <a:lnTo>
                          <a:pt x="15" y="651"/>
                        </a:lnTo>
                        <a:lnTo>
                          <a:pt x="16" y="657"/>
                        </a:lnTo>
                        <a:lnTo>
                          <a:pt x="17" y="663"/>
                        </a:lnTo>
                        <a:lnTo>
                          <a:pt x="17" y="669"/>
                        </a:lnTo>
                        <a:lnTo>
                          <a:pt x="19" y="674"/>
                        </a:lnTo>
                        <a:lnTo>
                          <a:pt x="21" y="679"/>
                        </a:lnTo>
                        <a:lnTo>
                          <a:pt x="21" y="685"/>
                        </a:lnTo>
                        <a:lnTo>
                          <a:pt x="22" y="689"/>
                        </a:lnTo>
                        <a:lnTo>
                          <a:pt x="23" y="693"/>
                        </a:lnTo>
                        <a:lnTo>
                          <a:pt x="23" y="697"/>
                        </a:lnTo>
                        <a:lnTo>
                          <a:pt x="25" y="701"/>
                        </a:lnTo>
                        <a:lnTo>
                          <a:pt x="25" y="705"/>
                        </a:lnTo>
                        <a:lnTo>
                          <a:pt x="26" y="708"/>
                        </a:lnTo>
                        <a:lnTo>
                          <a:pt x="28" y="712"/>
                        </a:lnTo>
                        <a:lnTo>
                          <a:pt x="28" y="714"/>
                        </a:lnTo>
                        <a:lnTo>
                          <a:pt x="29" y="718"/>
                        </a:lnTo>
                        <a:lnTo>
                          <a:pt x="30" y="720"/>
                        </a:lnTo>
                        <a:lnTo>
                          <a:pt x="30" y="723"/>
                        </a:lnTo>
                        <a:lnTo>
                          <a:pt x="32" y="726"/>
                        </a:lnTo>
                        <a:lnTo>
                          <a:pt x="32" y="729"/>
                        </a:lnTo>
                        <a:lnTo>
                          <a:pt x="34" y="731"/>
                        </a:lnTo>
                        <a:lnTo>
                          <a:pt x="35" y="735"/>
                        </a:lnTo>
                        <a:lnTo>
                          <a:pt x="37" y="738"/>
                        </a:lnTo>
                        <a:lnTo>
                          <a:pt x="38" y="740"/>
                        </a:lnTo>
                        <a:lnTo>
                          <a:pt x="41" y="744"/>
                        </a:lnTo>
                        <a:lnTo>
                          <a:pt x="43" y="749"/>
                        </a:lnTo>
                        <a:lnTo>
                          <a:pt x="48" y="752"/>
                        </a:lnTo>
                        <a:lnTo>
                          <a:pt x="50" y="757"/>
                        </a:lnTo>
                        <a:lnTo>
                          <a:pt x="55" y="762"/>
                        </a:lnTo>
                        <a:lnTo>
                          <a:pt x="56" y="763"/>
                        </a:lnTo>
                        <a:lnTo>
                          <a:pt x="61" y="765"/>
                        </a:lnTo>
                        <a:lnTo>
                          <a:pt x="63" y="768"/>
                        </a:lnTo>
                        <a:lnTo>
                          <a:pt x="68" y="771"/>
                        </a:lnTo>
                        <a:lnTo>
                          <a:pt x="70" y="773"/>
                        </a:lnTo>
                        <a:lnTo>
                          <a:pt x="73" y="774"/>
                        </a:lnTo>
                        <a:lnTo>
                          <a:pt x="75" y="775"/>
                        </a:lnTo>
                        <a:lnTo>
                          <a:pt x="79" y="775"/>
                        </a:lnTo>
                        <a:lnTo>
                          <a:pt x="81" y="777"/>
                        </a:lnTo>
                        <a:lnTo>
                          <a:pt x="85" y="778"/>
                        </a:lnTo>
                        <a:lnTo>
                          <a:pt x="88" y="780"/>
                        </a:lnTo>
                        <a:lnTo>
                          <a:pt x="92" y="781"/>
                        </a:lnTo>
                        <a:lnTo>
                          <a:pt x="96" y="782"/>
                        </a:lnTo>
                        <a:lnTo>
                          <a:pt x="100" y="783"/>
                        </a:lnTo>
                        <a:lnTo>
                          <a:pt x="105" y="784"/>
                        </a:lnTo>
                        <a:lnTo>
                          <a:pt x="110" y="786"/>
                        </a:lnTo>
                        <a:lnTo>
                          <a:pt x="114" y="786"/>
                        </a:lnTo>
                        <a:lnTo>
                          <a:pt x="119" y="788"/>
                        </a:lnTo>
                        <a:lnTo>
                          <a:pt x="125" y="788"/>
                        </a:lnTo>
                        <a:lnTo>
                          <a:pt x="131" y="790"/>
                        </a:lnTo>
                        <a:lnTo>
                          <a:pt x="137" y="790"/>
                        </a:lnTo>
                        <a:lnTo>
                          <a:pt x="144" y="793"/>
                        </a:lnTo>
                        <a:lnTo>
                          <a:pt x="150" y="793"/>
                        </a:lnTo>
                        <a:lnTo>
                          <a:pt x="157" y="794"/>
                        </a:lnTo>
                        <a:lnTo>
                          <a:pt x="164" y="795"/>
                        </a:lnTo>
                        <a:lnTo>
                          <a:pt x="172" y="796"/>
                        </a:lnTo>
                        <a:lnTo>
                          <a:pt x="181" y="796"/>
                        </a:lnTo>
                        <a:lnTo>
                          <a:pt x="190" y="799"/>
                        </a:lnTo>
                        <a:lnTo>
                          <a:pt x="198" y="799"/>
                        </a:lnTo>
                        <a:lnTo>
                          <a:pt x="208" y="800"/>
                        </a:lnTo>
                        <a:lnTo>
                          <a:pt x="217" y="800"/>
                        </a:lnTo>
                        <a:lnTo>
                          <a:pt x="228" y="801"/>
                        </a:lnTo>
                        <a:lnTo>
                          <a:pt x="238" y="801"/>
                        </a:lnTo>
                        <a:lnTo>
                          <a:pt x="250" y="802"/>
                        </a:lnTo>
                        <a:lnTo>
                          <a:pt x="260" y="803"/>
                        </a:lnTo>
                        <a:lnTo>
                          <a:pt x="273" y="803"/>
                        </a:lnTo>
                        <a:lnTo>
                          <a:pt x="284" y="803"/>
                        </a:lnTo>
                        <a:lnTo>
                          <a:pt x="297" y="805"/>
                        </a:lnTo>
                        <a:lnTo>
                          <a:pt x="310" y="806"/>
                        </a:lnTo>
                        <a:lnTo>
                          <a:pt x="324" y="806"/>
                        </a:lnTo>
                        <a:lnTo>
                          <a:pt x="339" y="806"/>
                        </a:lnTo>
                        <a:lnTo>
                          <a:pt x="352" y="806"/>
                        </a:lnTo>
                        <a:lnTo>
                          <a:pt x="367" y="807"/>
                        </a:lnTo>
                        <a:lnTo>
                          <a:pt x="384" y="808"/>
                        </a:lnTo>
                        <a:lnTo>
                          <a:pt x="399" y="808"/>
                        </a:lnTo>
                        <a:lnTo>
                          <a:pt x="416" y="808"/>
                        </a:lnTo>
                        <a:lnTo>
                          <a:pt x="432" y="808"/>
                        </a:lnTo>
                        <a:lnTo>
                          <a:pt x="451" y="808"/>
                        </a:lnTo>
                        <a:lnTo>
                          <a:pt x="470" y="808"/>
                        </a:lnTo>
                        <a:lnTo>
                          <a:pt x="488" y="808"/>
                        </a:lnTo>
                        <a:lnTo>
                          <a:pt x="508" y="808"/>
                        </a:lnTo>
                        <a:lnTo>
                          <a:pt x="528" y="808"/>
                        </a:lnTo>
                        <a:lnTo>
                          <a:pt x="538" y="808"/>
                        </a:lnTo>
                        <a:lnTo>
                          <a:pt x="546" y="808"/>
                        </a:lnTo>
                        <a:lnTo>
                          <a:pt x="557" y="807"/>
                        </a:lnTo>
                        <a:lnTo>
                          <a:pt x="566" y="807"/>
                        </a:lnTo>
                        <a:lnTo>
                          <a:pt x="575" y="806"/>
                        </a:lnTo>
                        <a:lnTo>
                          <a:pt x="585" y="806"/>
                        </a:lnTo>
                        <a:lnTo>
                          <a:pt x="595" y="806"/>
                        </a:lnTo>
                        <a:lnTo>
                          <a:pt x="604" y="806"/>
                        </a:lnTo>
                        <a:lnTo>
                          <a:pt x="614" y="806"/>
                        </a:lnTo>
                        <a:lnTo>
                          <a:pt x="622" y="806"/>
                        </a:lnTo>
                        <a:lnTo>
                          <a:pt x="632" y="806"/>
                        </a:lnTo>
                        <a:lnTo>
                          <a:pt x="641" y="806"/>
                        </a:lnTo>
                        <a:lnTo>
                          <a:pt x="651" y="806"/>
                        </a:lnTo>
                        <a:lnTo>
                          <a:pt x="660" y="806"/>
                        </a:lnTo>
                        <a:lnTo>
                          <a:pt x="668" y="806"/>
                        </a:lnTo>
                        <a:lnTo>
                          <a:pt x="678" y="806"/>
                        </a:lnTo>
                        <a:lnTo>
                          <a:pt x="686" y="805"/>
                        </a:lnTo>
                        <a:lnTo>
                          <a:pt x="696" y="803"/>
                        </a:lnTo>
                        <a:lnTo>
                          <a:pt x="704" y="803"/>
                        </a:lnTo>
                        <a:lnTo>
                          <a:pt x="713" y="803"/>
                        </a:lnTo>
                        <a:lnTo>
                          <a:pt x="722" y="803"/>
                        </a:lnTo>
                        <a:lnTo>
                          <a:pt x="730" y="803"/>
                        </a:lnTo>
                        <a:lnTo>
                          <a:pt x="738" y="803"/>
                        </a:lnTo>
                        <a:lnTo>
                          <a:pt x="747" y="803"/>
                        </a:lnTo>
                        <a:lnTo>
                          <a:pt x="755" y="802"/>
                        </a:lnTo>
                        <a:lnTo>
                          <a:pt x="763" y="801"/>
                        </a:lnTo>
                        <a:lnTo>
                          <a:pt x="772" y="801"/>
                        </a:lnTo>
                        <a:lnTo>
                          <a:pt x="780" y="801"/>
                        </a:lnTo>
                        <a:lnTo>
                          <a:pt x="787" y="801"/>
                        </a:lnTo>
                        <a:lnTo>
                          <a:pt x="794" y="801"/>
                        </a:lnTo>
                        <a:lnTo>
                          <a:pt x="802" y="801"/>
                        </a:lnTo>
                        <a:lnTo>
                          <a:pt x="810" y="801"/>
                        </a:lnTo>
                        <a:lnTo>
                          <a:pt x="817" y="801"/>
                        </a:lnTo>
                        <a:lnTo>
                          <a:pt x="824" y="800"/>
                        </a:lnTo>
                        <a:lnTo>
                          <a:pt x="830" y="800"/>
                        </a:lnTo>
                        <a:lnTo>
                          <a:pt x="838" y="800"/>
                        </a:lnTo>
                        <a:lnTo>
                          <a:pt x="844" y="799"/>
                        </a:lnTo>
                        <a:lnTo>
                          <a:pt x="850" y="799"/>
                        </a:lnTo>
                        <a:lnTo>
                          <a:pt x="856" y="799"/>
                        </a:lnTo>
                        <a:lnTo>
                          <a:pt x="863" y="799"/>
                        </a:lnTo>
                        <a:lnTo>
                          <a:pt x="868" y="797"/>
                        </a:lnTo>
                        <a:lnTo>
                          <a:pt x="875" y="797"/>
                        </a:lnTo>
                        <a:lnTo>
                          <a:pt x="881" y="797"/>
                        </a:lnTo>
                        <a:lnTo>
                          <a:pt x="885" y="797"/>
                        </a:lnTo>
                        <a:lnTo>
                          <a:pt x="890" y="796"/>
                        </a:lnTo>
                        <a:lnTo>
                          <a:pt x="896" y="796"/>
                        </a:lnTo>
                        <a:lnTo>
                          <a:pt x="901" y="796"/>
                        </a:lnTo>
                        <a:lnTo>
                          <a:pt x="906" y="796"/>
                        </a:lnTo>
                        <a:lnTo>
                          <a:pt x="909" y="796"/>
                        </a:lnTo>
                        <a:lnTo>
                          <a:pt x="914" y="795"/>
                        </a:lnTo>
                        <a:lnTo>
                          <a:pt x="919" y="795"/>
                        </a:lnTo>
                        <a:lnTo>
                          <a:pt x="921" y="795"/>
                        </a:lnTo>
                        <a:lnTo>
                          <a:pt x="925" y="794"/>
                        </a:lnTo>
                        <a:lnTo>
                          <a:pt x="928" y="794"/>
                        </a:lnTo>
                        <a:lnTo>
                          <a:pt x="932" y="794"/>
                        </a:lnTo>
                        <a:lnTo>
                          <a:pt x="935" y="794"/>
                        </a:lnTo>
                        <a:lnTo>
                          <a:pt x="940" y="794"/>
                        </a:lnTo>
                        <a:lnTo>
                          <a:pt x="944" y="794"/>
                        </a:lnTo>
                        <a:lnTo>
                          <a:pt x="947" y="794"/>
                        </a:lnTo>
                        <a:lnTo>
                          <a:pt x="950" y="794"/>
                        </a:lnTo>
                        <a:lnTo>
                          <a:pt x="952" y="793"/>
                        </a:lnTo>
                        <a:lnTo>
                          <a:pt x="954" y="790"/>
                        </a:lnTo>
                        <a:lnTo>
                          <a:pt x="954" y="788"/>
                        </a:lnTo>
                        <a:lnTo>
                          <a:pt x="954" y="786"/>
                        </a:lnTo>
                        <a:lnTo>
                          <a:pt x="954" y="783"/>
                        </a:lnTo>
                        <a:lnTo>
                          <a:pt x="954" y="781"/>
                        </a:lnTo>
                        <a:lnTo>
                          <a:pt x="954" y="777"/>
                        </a:lnTo>
                        <a:lnTo>
                          <a:pt x="953" y="774"/>
                        </a:lnTo>
                        <a:lnTo>
                          <a:pt x="952" y="770"/>
                        </a:lnTo>
                        <a:lnTo>
                          <a:pt x="952" y="767"/>
                        </a:lnTo>
                        <a:lnTo>
                          <a:pt x="951" y="763"/>
                        </a:lnTo>
                        <a:lnTo>
                          <a:pt x="950" y="759"/>
                        </a:lnTo>
                        <a:lnTo>
                          <a:pt x="950" y="755"/>
                        </a:lnTo>
                        <a:lnTo>
                          <a:pt x="948" y="751"/>
                        </a:lnTo>
                        <a:lnTo>
                          <a:pt x="946" y="748"/>
                        </a:lnTo>
                        <a:lnTo>
                          <a:pt x="945" y="743"/>
                        </a:lnTo>
                        <a:lnTo>
                          <a:pt x="944" y="739"/>
                        </a:lnTo>
                        <a:lnTo>
                          <a:pt x="942" y="736"/>
                        </a:lnTo>
                        <a:lnTo>
                          <a:pt x="941" y="732"/>
                        </a:lnTo>
                        <a:lnTo>
                          <a:pt x="939" y="729"/>
                        </a:lnTo>
                        <a:lnTo>
                          <a:pt x="939" y="725"/>
                        </a:lnTo>
                        <a:lnTo>
                          <a:pt x="938" y="723"/>
                        </a:lnTo>
                        <a:lnTo>
                          <a:pt x="937" y="720"/>
                        </a:lnTo>
                        <a:lnTo>
                          <a:pt x="934" y="717"/>
                        </a:lnTo>
                        <a:lnTo>
                          <a:pt x="934" y="714"/>
                        </a:lnTo>
                        <a:lnTo>
                          <a:pt x="934" y="713"/>
                        </a:lnTo>
                        <a:lnTo>
                          <a:pt x="932" y="711"/>
                        </a:lnTo>
                        <a:lnTo>
                          <a:pt x="932" y="71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19" name="Freeform 156">
                    <a:extLst>
                      <a:ext uri="{FF2B5EF4-FFF2-40B4-BE49-F238E27FC236}">
                        <a16:creationId xmlns:a16="http://schemas.microsoft.com/office/drawing/2014/main" id="{70614A4B-B1CA-2342-A3E6-A750E14C75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9" y="1590"/>
                    <a:ext cx="202" cy="39"/>
                  </a:xfrm>
                  <a:custGeom>
                    <a:avLst/>
                    <a:gdLst>
                      <a:gd name="T0" fmla="*/ 0 w 605"/>
                      <a:gd name="T1" fmla="*/ 0 h 119"/>
                      <a:gd name="T2" fmla="*/ 0 w 605"/>
                      <a:gd name="T3" fmla="*/ 0 h 119"/>
                      <a:gd name="T4" fmla="*/ 0 w 605"/>
                      <a:gd name="T5" fmla="*/ 0 h 119"/>
                      <a:gd name="T6" fmla="*/ 0 w 605"/>
                      <a:gd name="T7" fmla="*/ 0 h 119"/>
                      <a:gd name="T8" fmla="*/ 0 w 605"/>
                      <a:gd name="T9" fmla="*/ 0 h 119"/>
                      <a:gd name="T10" fmla="*/ 0 w 605"/>
                      <a:gd name="T11" fmla="*/ 0 h 119"/>
                      <a:gd name="T12" fmla="*/ 0 w 605"/>
                      <a:gd name="T13" fmla="*/ 0 h 119"/>
                      <a:gd name="T14" fmla="*/ 0 w 605"/>
                      <a:gd name="T15" fmla="*/ 0 h 119"/>
                      <a:gd name="T16" fmla="*/ 0 w 605"/>
                      <a:gd name="T17" fmla="*/ 0 h 119"/>
                      <a:gd name="T18" fmla="*/ 0 w 605"/>
                      <a:gd name="T19" fmla="*/ 0 h 119"/>
                      <a:gd name="T20" fmla="*/ 0 w 605"/>
                      <a:gd name="T21" fmla="*/ 0 h 119"/>
                      <a:gd name="T22" fmla="*/ 0 w 605"/>
                      <a:gd name="T23" fmla="*/ 0 h 119"/>
                      <a:gd name="T24" fmla="*/ 0 w 605"/>
                      <a:gd name="T25" fmla="*/ 0 h 119"/>
                      <a:gd name="T26" fmla="*/ 0 w 605"/>
                      <a:gd name="T27" fmla="*/ 0 h 119"/>
                      <a:gd name="T28" fmla="*/ 0 w 605"/>
                      <a:gd name="T29" fmla="*/ 0 h 119"/>
                      <a:gd name="T30" fmla="*/ 0 w 605"/>
                      <a:gd name="T31" fmla="*/ 0 h 119"/>
                      <a:gd name="T32" fmla="*/ 0 w 605"/>
                      <a:gd name="T33" fmla="*/ 0 h 119"/>
                      <a:gd name="T34" fmla="*/ 0 w 605"/>
                      <a:gd name="T35" fmla="*/ 0 h 119"/>
                      <a:gd name="T36" fmla="*/ 0 w 605"/>
                      <a:gd name="T37" fmla="*/ 0 h 119"/>
                      <a:gd name="T38" fmla="*/ 0 w 605"/>
                      <a:gd name="T39" fmla="*/ 0 h 119"/>
                      <a:gd name="T40" fmla="*/ 0 w 605"/>
                      <a:gd name="T41" fmla="*/ 0 h 119"/>
                      <a:gd name="T42" fmla="*/ 0 w 605"/>
                      <a:gd name="T43" fmla="*/ 0 h 119"/>
                      <a:gd name="T44" fmla="*/ 0 w 605"/>
                      <a:gd name="T45" fmla="*/ 0 h 119"/>
                      <a:gd name="T46" fmla="*/ 0 w 605"/>
                      <a:gd name="T47" fmla="*/ 0 h 119"/>
                      <a:gd name="T48" fmla="*/ 0 w 605"/>
                      <a:gd name="T49" fmla="*/ 0 h 119"/>
                      <a:gd name="T50" fmla="*/ 0 w 605"/>
                      <a:gd name="T51" fmla="*/ 0 h 119"/>
                      <a:gd name="T52" fmla="*/ 0 w 605"/>
                      <a:gd name="T53" fmla="*/ 0 h 119"/>
                      <a:gd name="T54" fmla="*/ 0 w 605"/>
                      <a:gd name="T55" fmla="*/ 0 h 119"/>
                      <a:gd name="T56" fmla="*/ 0 w 605"/>
                      <a:gd name="T57" fmla="*/ 0 h 119"/>
                      <a:gd name="T58" fmla="*/ 0 w 605"/>
                      <a:gd name="T59" fmla="*/ 0 h 119"/>
                      <a:gd name="T60" fmla="*/ 0 w 605"/>
                      <a:gd name="T61" fmla="*/ 0 h 119"/>
                      <a:gd name="T62" fmla="*/ 0 w 605"/>
                      <a:gd name="T63" fmla="*/ 0 h 119"/>
                      <a:gd name="T64" fmla="*/ 0 w 605"/>
                      <a:gd name="T65" fmla="*/ 0 h 119"/>
                      <a:gd name="T66" fmla="*/ 0 w 605"/>
                      <a:gd name="T67" fmla="*/ 0 h 119"/>
                      <a:gd name="T68" fmla="*/ 0 w 605"/>
                      <a:gd name="T69" fmla="*/ 0 h 119"/>
                      <a:gd name="T70" fmla="*/ 0 w 605"/>
                      <a:gd name="T71" fmla="*/ 0 h 119"/>
                      <a:gd name="T72" fmla="*/ 0 w 605"/>
                      <a:gd name="T73" fmla="*/ 0 h 119"/>
                      <a:gd name="T74" fmla="*/ 0 w 605"/>
                      <a:gd name="T75" fmla="*/ 0 h 119"/>
                      <a:gd name="T76" fmla="*/ 0 w 605"/>
                      <a:gd name="T77" fmla="*/ 0 h 119"/>
                      <a:gd name="T78" fmla="*/ 0 w 605"/>
                      <a:gd name="T79" fmla="*/ 0 h 119"/>
                      <a:gd name="T80" fmla="*/ 0 w 605"/>
                      <a:gd name="T81" fmla="*/ 0 h 119"/>
                      <a:gd name="T82" fmla="*/ 0 w 605"/>
                      <a:gd name="T83" fmla="*/ 0 h 119"/>
                      <a:gd name="T84" fmla="*/ 0 w 605"/>
                      <a:gd name="T85" fmla="*/ 0 h 119"/>
                      <a:gd name="T86" fmla="*/ 0 w 605"/>
                      <a:gd name="T87" fmla="*/ 0 h 11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605"/>
                      <a:gd name="T133" fmla="*/ 0 h 119"/>
                      <a:gd name="T134" fmla="*/ 605 w 605"/>
                      <a:gd name="T135" fmla="*/ 119 h 11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605" h="119">
                        <a:moveTo>
                          <a:pt x="0" y="34"/>
                        </a:moveTo>
                        <a:lnTo>
                          <a:pt x="14" y="119"/>
                        </a:lnTo>
                        <a:lnTo>
                          <a:pt x="23" y="117"/>
                        </a:lnTo>
                        <a:lnTo>
                          <a:pt x="34" y="114"/>
                        </a:lnTo>
                        <a:lnTo>
                          <a:pt x="42" y="112"/>
                        </a:lnTo>
                        <a:lnTo>
                          <a:pt x="52" y="111"/>
                        </a:lnTo>
                        <a:lnTo>
                          <a:pt x="62" y="110"/>
                        </a:lnTo>
                        <a:lnTo>
                          <a:pt x="72" y="108"/>
                        </a:lnTo>
                        <a:lnTo>
                          <a:pt x="80" y="106"/>
                        </a:lnTo>
                        <a:lnTo>
                          <a:pt x="91" y="105"/>
                        </a:lnTo>
                        <a:lnTo>
                          <a:pt x="100" y="104"/>
                        </a:lnTo>
                        <a:lnTo>
                          <a:pt x="110" y="101"/>
                        </a:lnTo>
                        <a:lnTo>
                          <a:pt x="119" y="101"/>
                        </a:lnTo>
                        <a:lnTo>
                          <a:pt x="129" y="99"/>
                        </a:lnTo>
                        <a:lnTo>
                          <a:pt x="138" y="98"/>
                        </a:lnTo>
                        <a:lnTo>
                          <a:pt x="148" y="97"/>
                        </a:lnTo>
                        <a:lnTo>
                          <a:pt x="156" y="97"/>
                        </a:lnTo>
                        <a:lnTo>
                          <a:pt x="166" y="95"/>
                        </a:lnTo>
                        <a:lnTo>
                          <a:pt x="176" y="94"/>
                        </a:lnTo>
                        <a:lnTo>
                          <a:pt x="185" y="94"/>
                        </a:lnTo>
                        <a:lnTo>
                          <a:pt x="194" y="93"/>
                        </a:lnTo>
                        <a:lnTo>
                          <a:pt x="204" y="92"/>
                        </a:lnTo>
                        <a:lnTo>
                          <a:pt x="212" y="92"/>
                        </a:lnTo>
                        <a:lnTo>
                          <a:pt x="221" y="91"/>
                        </a:lnTo>
                        <a:lnTo>
                          <a:pt x="231" y="89"/>
                        </a:lnTo>
                        <a:lnTo>
                          <a:pt x="239" y="89"/>
                        </a:lnTo>
                        <a:lnTo>
                          <a:pt x="249" y="89"/>
                        </a:lnTo>
                        <a:lnTo>
                          <a:pt x="257" y="88"/>
                        </a:lnTo>
                        <a:lnTo>
                          <a:pt x="268" y="88"/>
                        </a:lnTo>
                        <a:lnTo>
                          <a:pt x="276" y="88"/>
                        </a:lnTo>
                        <a:lnTo>
                          <a:pt x="286" y="87"/>
                        </a:lnTo>
                        <a:lnTo>
                          <a:pt x="294" y="87"/>
                        </a:lnTo>
                        <a:lnTo>
                          <a:pt x="303" y="87"/>
                        </a:lnTo>
                        <a:lnTo>
                          <a:pt x="313" y="87"/>
                        </a:lnTo>
                        <a:lnTo>
                          <a:pt x="321" y="86"/>
                        </a:lnTo>
                        <a:lnTo>
                          <a:pt x="329" y="86"/>
                        </a:lnTo>
                        <a:lnTo>
                          <a:pt x="339" y="86"/>
                        </a:lnTo>
                        <a:lnTo>
                          <a:pt x="347" y="86"/>
                        </a:lnTo>
                        <a:lnTo>
                          <a:pt x="356" y="86"/>
                        </a:lnTo>
                        <a:lnTo>
                          <a:pt x="365" y="86"/>
                        </a:lnTo>
                        <a:lnTo>
                          <a:pt x="373" y="86"/>
                        </a:lnTo>
                        <a:lnTo>
                          <a:pt x="383" y="87"/>
                        </a:lnTo>
                        <a:lnTo>
                          <a:pt x="391" y="87"/>
                        </a:lnTo>
                        <a:lnTo>
                          <a:pt x="399" y="88"/>
                        </a:lnTo>
                        <a:lnTo>
                          <a:pt x="409" y="88"/>
                        </a:lnTo>
                        <a:lnTo>
                          <a:pt x="417" y="89"/>
                        </a:lnTo>
                        <a:lnTo>
                          <a:pt x="427" y="89"/>
                        </a:lnTo>
                        <a:lnTo>
                          <a:pt x="435" y="91"/>
                        </a:lnTo>
                        <a:lnTo>
                          <a:pt x="443" y="91"/>
                        </a:lnTo>
                        <a:lnTo>
                          <a:pt x="453" y="92"/>
                        </a:lnTo>
                        <a:lnTo>
                          <a:pt x="461" y="92"/>
                        </a:lnTo>
                        <a:lnTo>
                          <a:pt x="469" y="93"/>
                        </a:lnTo>
                        <a:lnTo>
                          <a:pt x="478" y="94"/>
                        </a:lnTo>
                        <a:lnTo>
                          <a:pt x="487" y="95"/>
                        </a:lnTo>
                        <a:lnTo>
                          <a:pt x="496" y="97"/>
                        </a:lnTo>
                        <a:lnTo>
                          <a:pt x="503" y="97"/>
                        </a:lnTo>
                        <a:lnTo>
                          <a:pt x="512" y="98"/>
                        </a:lnTo>
                        <a:lnTo>
                          <a:pt x="520" y="99"/>
                        </a:lnTo>
                        <a:lnTo>
                          <a:pt x="529" y="100"/>
                        </a:lnTo>
                        <a:lnTo>
                          <a:pt x="537" y="101"/>
                        </a:lnTo>
                        <a:lnTo>
                          <a:pt x="545" y="104"/>
                        </a:lnTo>
                        <a:lnTo>
                          <a:pt x="555" y="104"/>
                        </a:lnTo>
                        <a:lnTo>
                          <a:pt x="563" y="106"/>
                        </a:lnTo>
                        <a:lnTo>
                          <a:pt x="571" y="107"/>
                        </a:lnTo>
                        <a:lnTo>
                          <a:pt x="580" y="110"/>
                        </a:lnTo>
                        <a:lnTo>
                          <a:pt x="589" y="111"/>
                        </a:lnTo>
                        <a:lnTo>
                          <a:pt x="605" y="25"/>
                        </a:lnTo>
                        <a:lnTo>
                          <a:pt x="594" y="23"/>
                        </a:lnTo>
                        <a:lnTo>
                          <a:pt x="586" y="22"/>
                        </a:lnTo>
                        <a:lnTo>
                          <a:pt x="576" y="21"/>
                        </a:lnTo>
                        <a:lnTo>
                          <a:pt x="568" y="18"/>
                        </a:lnTo>
                        <a:lnTo>
                          <a:pt x="558" y="18"/>
                        </a:lnTo>
                        <a:lnTo>
                          <a:pt x="550" y="16"/>
                        </a:lnTo>
                        <a:lnTo>
                          <a:pt x="541" y="15"/>
                        </a:lnTo>
                        <a:lnTo>
                          <a:pt x="532" y="14"/>
                        </a:lnTo>
                        <a:lnTo>
                          <a:pt x="523" y="12"/>
                        </a:lnTo>
                        <a:lnTo>
                          <a:pt x="513" y="11"/>
                        </a:lnTo>
                        <a:lnTo>
                          <a:pt x="505" y="10"/>
                        </a:lnTo>
                        <a:lnTo>
                          <a:pt x="496" y="9"/>
                        </a:lnTo>
                        <a:lnTo>
                          <a:pt x="487" y="8"/>
                        </a:lnTo>
                        <a:lnTo>
                          <a:pt x="478" y="8"/>
                        </a:lnTo>
                        <a:lnTo>
                          <a:pt x="468" y="6"/>
                        </a:lnTo>
                        <a:lnTo>
                          <a:pt x="460" y="5"/>
                        </a:lnTo>
                        <a:lnTo>
                          <a:pt x="450" y="4"/>
                        </a:lnTo>
                        <a:lnTo>
                          <a:pt x="441" y="4"/>
                        </a:lnTo>
                        <a:lnTo>
                          <a:pt x="431" y="3"/>
                        </a:lnTo>
                        <a:lnTo>
                          <a:pt x="423" y="3"/>
                        </a:lnTo>
                        <a:lnTo>
                          <a:pt x="414" y="2"/>
                        </a:lnTo>
                        <a:lnTo>
                          <a:pt x="404" y="2"/>
                        </a:lnTo>
                        <a:lnTo>
                          <a:pt x="395" y="0"/>
                        </a:lnTo>
                        <a:lnTo>
                          <a:pt x="386" y="0"/>
                        </a:lnTo>
                        <a:lnTo>
                          <a:pt x="377" y="0"/>
                        </a:lnTo>
                        <a:lnTo>
                          <a:pt x="369" y="0"/>
                        </a:lnTo>
                        <a:lnTo>
                          <a:pt x="359" y="0"/>
                        </a:lnTo>
                        <a:lnTo>
                          <a:pt x="350" y="0"/>
                        </a:lnTo>
                        <a:lnTo>
                          <a:pt x="340" y="0"/>
                        </a:lnTo>
                        <a:lnTo>
                          <a:pt x="331" y="0"/>
                        </a:lnTo>
                        <a:lnTo>
                          <a:pt x="321" y="0"/>
                        </a:lnTo>
                        <a:lnTo>
                          <a:pt x="312" y="0"/>
                        </a:lnTo>
                        <a:lnTo>
                          <a:pt x="302" y="0"/>
                        </a:lnTo>
                        <a:lnTo>
                          <a:pt x="293" y="0"/>
                        </a:lnTo>
                        <a:lnTo>
                          <a:pt x="283" y="0"/>
                        </a:lnTo>
                        <a:lnTo>
                          <a:pt x="274" y="0"/>
                        </a:lnTo>
                        <a:lnTo>
                          <a:pt x="264" y="0"/>
                        </a:lnTo>
                        <a:lnTo>
                          <a:pt x="255" y="2"/>
                        </a:lnTo>
                        <a:lnTo>
                          <a:pt x="245" y="2"/>
                        </a:lnTo>
                        <a:lnTo>
                          <a:pt x="236" y="3"/>
                        </a:lnTo>
                        <a:lnTo>
                          <a:pt x="226" y="3"/>
                        </a:lnTo>
                        <a:lnTo>
                          <a:pt x="217" y="4"/>
                        </a:lnTo>
                        <a:lnTo>
                          <a:pt x="207" y="5"/>
                        </a:lnTo>
                        <a:lnTo>
                          <a:pt x="197" y="5"/>
                        </a:lnTo>
                        <a:lnTo>
                          <a:pt x="187" y="6"/>
                        </a:lnTo>
                        <a:lnTo>
                          <a:pt x="178" y="8"/>
                        </a:lnTo>
                        <a:lnTo>
                          <a:pt x="168" y="8"/>
                        </a:lnTo>
                        <a:lnTo>
                          <a:pt x="159" y="10"/>
                        </a:lnTo>
                        <a:lnTo>
                          <a:pt x="149" y="10"/>
                        </a:lnTo>
                        <a:lnTo>
                          <a:pt x="138" y="11"/>
                        </a:lnTo>
                        <a:lnTo>
                          <a:pt x="128" y="14"/>
                        </a:lnTo>
                        <a:lnTo>
                          <a:pt x="118" y="14"/>
                        </a:lnTo>
                        <a:lnTo>
                          <a:pt x="109" y="16"/>
                        </a:lnTo>
                        <a:lnTo>
                          <a:pt x="99" y="17"/>
                        </a:lnTo>
                        <a:lnTo>
                          <a:pt x="89" y="18"/>
                        </a:lnTo>
                        <a:lnTo>
                          <a:pt x="80" y="19"/>
                        </a:lnTo>
                        <a:lnTo>
                          <a:pt x="70" y="21"/>
                        </a:lnTo>
                        <a:lnTo>
                          <a:pt x="60" y="23"/>
                        </a:lnTo>
                        <a:lnTo>
                          <a:pt x="49" y="24"/>
                        </a:lnTo>
                        <a:lnTo>
                          <a:pt x="40" y="25"/>
                        </a:lnTo>
                        <a:lnTo>
                          <a:pt x="29" y="28"/>
                        </a:lnTo>
                        <a:lnTo>
                          <a:pt x="20" y="29"/>
                        </a:lnTo>
                        <a:lnTo>
                          <a:pt x="9" y="31"/>
                        </a:lnTo>
                        <a:lnTo>
                          <a:pt x="0" y="3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20" name="Freeform 157">
                    <a:extLst>
                      <a:ext uri="{FF2B5EF4-FFF2-40B4-BE49-F238E27FC236}">
                        <a16:creationId xmlns:a16="http://schemas.microsoft.com/office/drawing/2014/main" id="{95FCAE01-74C6-8945-A513-A864450384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38" y="1833"/>
                    <a:ext cx="380" cy="33"/>
                  </a:xfrm>
                  <a:custGeom>
                    <a:avLst/>
                    <a:gdLst>
                      <a:gd name="T0" fmla="*/ 0 w 1140"/>
                      <a:gd name="T1" fmla="*/ 0 h 99"/>
                      <a:gd name="T2" fmla="*/ 0 w 1140"/>
                      <a:gd name="T3" fmla="*/ 0 h 99"/>
                      <a:gd name="T4" fmla="*/ 0 w 1140"/>
                      <a:gd name="T5" fmla="*/ 0 h 99"/>
                      <a:gd name="T6" fmla="*/ 0 w 1140"/>
                      <a:gd name="T7" fmla="*/ 0 h 99"/>
                      <a:gd name="T8" fmla="*/ 0 w 1140"/>
                      <a:gd name="T9" fmla="*/ 0 h 99"/>
                      <a:gd name="T10" fmla="*/ 0 w 1140"/>
                      <a:gd name="T11" fmla="*/ 0 h 99"/>
                      <a:gd name="T12" fmla="*/ 0 w 1140"/>
                      <a:gd name="T13" fmla="*/ 0 h 99"/>
                      <a:gd name="T14" fmla="*/ 0 w 1140"/>
                      <a:gd name="T15" fmla="*/ 0 h 99"/>
                      <a:gd name="T16" fmla="*/ 0 w 1140"/>
                      <a:gd name="T17" fmla="*/ 0 h 99"/>
                      <a:gd name="T18" fmla="*/ 0 w 1140"/>
                      <a:gd name="T19" fmla="*/ 0 h 99"/>
                      <a:gd name="T20" fmla="*/ 0 w 1140"/>
                      <a:gd name="T21" fmla="*/ 0 h 99"/>
                      <a:gd name="T22" fmla="*/ 0 w 1140"/>
                      <a:gd name="T23" fmla="*/ 0 h 99"/>
                      <a:gd name="T24" fmla="*/ 0 w 1140"/>
                      <a:gd name="T25" fmla="*/ 0 h 99"/>
                      <a:gd name="T26" fmla="*/ 0 w 1140"/>
                      <a:gd name="T27" fmla="*/ 0 h 99"/>
                      <a:gd name="T28" fmla="*/ 0 w 1140"/>
                      <a:gd name="T29" fmla="*/ 0 h 99"/>
                      <a:gd name="T30" fmla="*/ 0 w 1140"/>
                      <a:gd name="T31" fmla="*/ 0 h 99"/>
                      <a:gd name="T32" fmla="*/ 0 w 1140"/>
                      <a:gd name="T33" fmla="*/ 0 h 99"/>
                      <a:gd name="T34" fmla="*/ 0 w 1140"/>
                      <a:gd name="T35" fmla="*/ 0 h 99"/>
                      <a:gd name="T36" fmla="*/ 0 w 1140"/>
                      <a:gd name="T37" fmla="*/ 0 h 99"/>
                      <a:gd name="T38" fmla="*/ 0 w 1140"/>
                      <a:gd name="T39" fmla="*/ 0 h 99"/>
                      <a:gd name="T40" fmla="*/ 0 w 1140"/>
                      <a:gd name="T41" fmla="*/ 0 h 99"/>
                      <a:gd name="T42" fmla="*/ 0 w 1140"/>
                      <a:gd name="T43" fmla="*/ 0 h 99"/>
                      <a:gd name="T44" fmla="*/ 0 w 1140"/>
                      <a:gd name="T45" fmla="*/ 0 h 99"/>
                      <a:gd name="T46" fmla="*/ 0 w 1140"/>
                      <a:gd name="T47" fmla="*/ 0 h 99"/>
                      <a:gd name="T48" fmla="*/ 0 w 1140"/>
                      <a:gd name="T49" fmla="*/ 0 h 99"/>
                      <a:gd name="T50" fmla="*/ 0 w 1140"/>
                      <a:gd name="T51" fmla="*/ 0 h 99"/>
                      <a:gd name="T52" fmla="*/ 0 w 1140"/>
                      <a:gd name="T53" fmla="*/ 0 h 99"/>
                      <a:gd name="T54" fmla="*/ 0 w 1140"/>
                      <a:gd name="T55" fmla="*/ 0 h 99"/>
                      <a:gd name="T56" fmla="*/ 0 w 1140"/>
                      <a:gd name="T57" fmla="*/ 0 h 99"/>
                      <a:gd name="T58" fmla="*/ 0 w 1140"/>
                      <a:gd name="T59" fmla="*/ 0 h 99"/>
                      <a:gd name="T60" fmla="*/ 0 w 1140"/>
                      <a:gd name="T61" fmla="*/ 0 h 99"/>
                      <a:gd name="T62" fmla="*/ 0 w 1140"/>
                      <a:gd name="T63" fmla="*/ 0 h 99"/>
                      <a:gd name="T64" fmla="*/ 0 w 1140"/>
                      <a:gd name="T65" fmla="*/ 0 h 99"/>
                      <a:gd name="T66" fmla="*/ 0 w 1140"/>
                      <a:gd name="T67" fmla="*/ 0 h 99"/>
                      <a:gd name="T68" fmla="*/ 0 w 1140"/>
                      <a:gd name="T69" fmla="*/ 0 h 99"/>
                      <a:gd name="T70" fmla="*/ 0 w 1140"/>
                      <a:gd name="T71" fmla="*/ 0 h 99"/>
                      <a:gd name="T72" fmla="*/ 0 w 1140"/>
                      <a:gd name="T73" fmla="*/ 0 h 99"/>
                      <a:gd name="T74" fmla="*/ 0 w 1140"/>
                      <a:gd name="T75" fmla="*/ 0 h 99"/>
                      <a:gd name="T76" fmla="*/ 0 w 1140"/>
                      <a:gd name="T77" fmla="*/ 0 h 99"/>
                      <a:gd name="T78" fmla="*/ 0 w 1140"/>
                      <a:gd name="T79" fmla="*/ 0 h 99"/>
                      <a:gd name="T80" fmla="*/ 0 w 1140"/>
                      <a:gd name="T81" fmla="*/ 0 h 99"/>
                      <a:gd name="T82" fmla="*/ 0 w 1140"/>
                      <a:gd name="T83" fmla="*/ 0 h 99"/>
                      <a:gd name="T84" fmla="*/ 0 w 1140"/>
                      <a:gd name="T85" fmla="*/ 0 h 99"/>
                      <a:gd name="T86" fmla="*/ 0 w 1140"/>
                      <a:gd name="T87" fmla="*/ 0 h 9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140"/>
                      <a:gd name="T133" fmla="*/ 0 h 99"/>
                      <a:gd name="T134" fmla="*/ 1140 w 1140"/>
                      <a:gd name="T135" fmla="*/ 99 h 9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140" h="99">
                        <a:moveTo>
                          <a:pt x="0" y="13"/>
                        </a:moveTo>
                        <a:lnTo>
                          <a:pt x="3" y="99"/>
                        </a:lnTo>
                        <a:lnTo>
                          <a:pt x="19" y="97"/>
                        </a:lnTo>
                        <a:lnTo>
                          <a:pt x="35" y="97"/>
                        </a:lnTo>
                        <a:lnTo>
                          <a:pt x="52" y="97"/>
                        </a:lnTo>
                        <a:lnTo>
                          <a:pt x="69" y="96"/>
                        </a:lnTo>
                        <a:lnTo>
                          <a:pt x="86" y="94"/>
                        </a:lnTo>
                        <a:lnTo>
                          <a:pt x="102" y="94"/>
                        </a:lnTo>
                        <a:lnTo>
                          <a:pt x="120" y="94"/>
                        </a:lnTo>
                        <a:lnTo>
                          <a:pt x="137" y="94"/>
                        </a:lnTo>
                        <a:lnTo>
                          <a:pt x="154" y="93"/>
                        </a:lnTo>
                        <a:lnTo>
                          <a:pt x="171" y="92"/>
                        </a:lnTo>
                        <a:lnTo>
                          <a:pt x="188" y="92"/>
                        </a:lnTo>
                        <a:lnTo>
                          <a:pt x="204" y="92"/>
                        </a:lnTo>
                        <a:lnTo>
                          <a:pt x="222" y="92"/>
                        </a:lnTo>
                        <a:lnTo>
                          <a:pt x="240" y="91"/>
                        </a:lnTo>
                        <a:lnTo>
                          <a:pt x="256" y="91"/>
                        </a:lnTo>
                        <a:lnTo>
                          <a:pt x="274" y="91"/>
                        </a:lnTo>
                        <a:lnTo>
                          <a:pt x="291" y="90"/>
                        </a:lnTo>
                        <a:lnTo>
                          <a:pt x="309" y="90"/>
                        </a:lnTo>
                        <a:lnTo>
                          <a:pt x="326" y="90"/>
                        </a:lnTo>
                        <a:lnTo>
                          <a:pt x="343" y="90"/>
                        </a:lnTo>
                        <a:lnTo>
                          <a:pt x="361" y="89"/>
                        </a:lnTo>
                        <a:lnTo>
                          <a:pt x="379" y="89"/>
                        </a:lnTo>
                        <a:lnTo>
                          <a:pt x="395" y="87"/>
                        </a:lnTo>
                        <a:lnTo>
                          <a:pt x="413" y="87"/>
                        </a:lnTo>
                        <a:lnTo>
                          <a:pt x="430" y="87"/>
                        </a:lnTo>
                        <a:lnTo>
                          <a:pt x="447" y="87"/>
                        </a:lnTo>
                        <a:lnTo>
                          <a:pt x="465" y="87"/>
                        </a:lnTo>
                        <a:lnTo>
                          <a:pt x="483" y="87"/>
                        </a:lnTo>
                        <a:lnTo>
                          <a:pt x="501" y="87"/>
                        </a:lnTo>
                        <a:lnTo>
                          <a:pt x="519" y="87"/>
                        </a:lnTo>
                        <a:lnTo>
                          <a:pt x="536" y="87"/>
                        </a:lnTo>
                        <a:lnTo>
                          <a:pt x="554" y="87"/>
                        </a:lnTo>
                        <a:lnTo>
                          <a:pt x="572" y="86"/>
                        </a:lnTo>
                        <a:lnTo>
                          <a:pt x="590" y="86"/>
                        </a:lnTo>
                        <a:lnTo>
                          <a:pt x="606" y="86"/>
                        </a:lnTo>
                        <a:lnTo>
                          <a:pt x="625" y="86"/>
                        </a:lnTo>
                        <a:lnTo>
                          <a:pt x="643" y="86"/>
                        </a:lnTo>
                        <a:lnTo>
                          <a:pt x="661" y="86"/>
                        </a:lnTo>
                        <a:lnTo>
                          <a:pt x="679" y="86"/>
                        </a:lnTo>
                        <a:lnTo>
                          <a:pt x="698" y="87"/>
                        </a:lnTo>
                        <a:lnTo>
                          <a:pt x="714" y="87"/>
                        </a:lnTo>
                        <a:lnTo>
                          <a:pt x="733" y="87"/>
                        </a:lnTo>
                        <a:lnTo>
                          <a:pt x="751" y="87"/>
                        </a:lnTo>
                        <a:lnTo>
                          <a:pt x="769" y="87"/>
                        </a:lnTo>
                        <a:lnTo>
                          <a:pt x="787" y="87"/>
                        </a:lnTo>
                        <a:lnTo>
                          <a:pt x="805" y="87"/>
                        </a:lnTo>
                        <a:lnTo>
                          <a:pt x="824" y="87"/>
                        </a:lnTo>
                        <a:lnTo>
                          <a:pt x="843" y="89"/>
                        </a:lnTo>
                        <a:lnTo>
                          <a:pt x="860" y="89"/>
                        </a:lnTo>
                        <a:lnTo>
                          <a:pt x="878" y="89"/>
                        </a:lnTo>
                        <a:lnTo>
                          <a:pt x="896" y="90"/>
                        </a:lnTo>
                        <a:lnTo>
                          <a:pt x="915" y="90"/>
                        </a:lnTo>
                        <a:lnTo>
                          <a:pt x="934" y="90"/>
                        </a:lnTo>
                        <a:lnTo>
                          <a:pt x="952" y="91"/>
                        </a:lnTo>
                        <a:lnTo>
                          <a:pt x="970" y="91"/>
                        </a:lnTo>
                        <a:lnTo>
                          <a:pt x="989" y="92"/>
                        </a:lnTo>
                        <a:lnTo>
                          <a:pt x="1006" y="92"/>
                        </a:lnTo>
                        <a:lnTo>
                          <a:pt x="1024" y="93"/>
                        </a:lnTo>
                        <a:lnTo>
                          <a:pt x="1043" y="94"/>
                        </a:lnTo>
                        <a:lnTo>
                          <a:pt x="1062" y="94"/>
                        </a:lnTo>
                        <a:lnTo>
                          <a:pt x="1080" y="96"/>
                        </a:lnTo>
                        <a:lnTo>
                          <a:pt x="1099" y="97"/>
                        </a:lnTo>
                        <a:lnTo>
                          <a:pt x="1118" y="97"/>
                        </a:lnTo>
                        <a:lnTo>
                          <a:pt x="1136" y="99"/>
                        </a:lnTo>
                        <a:lnTo>
                          <a:pt x="1140" y="13"/>
                        </a:lnTo>
                        <a:lnTo>
                          <a:pt x="1121" y="11"/>
                        </a:lnTo>
                        <a:lnTo>
                          <a:pt x="1102" y="10"/>
                        </a:lnTo>
                        <a:lnTo>
                          <a:pt x="1083" y="9"/>
                        </a:lnTo>
                        <a:lnTo>
                          <a:pt x="1066" y="9"/>
                        </a:lnTo>
                        <a:lnTo>
                          <a:pt x="1047" y="8"/>
                        </a:lnTo>
                        <a:lnTo>
                          <a:pt x="1028" y="7"/>
                        </a:lnTo>
                        <a:lnTo>
                          <a:pt x="1010" y="7"/>
                        </a:lnTo>
                        <a:lnTo>
                          <a:pt x="991" y="7"/>
                        </a:lnTo>
                        <a:lnTo>
                          <a:pt x="972" y="4"/>
                        </a:lnTo>
                        <a:lnTo>
                          <a:pt x="954" y="4"/>
                        </a:lnTo>
                        <a:lnTo>
                          <a:pt x="936" y="4"/>
                        </a:lnTo>
                        <a:lnTo>
                          <a:pt x="917" y="4"/>
                        </a:lnTo>
                        <a:lnTo>
                          <a:pt x="898" y="3"/>
                        </a:lnTo>
                        <a:lnTo>
                          <a:pt x="881" y="2"/>
                        </a:lnTo>
                        <a:lnTo>
                          <a:pt x="863" y="2"/>
                        </a:lnTo>
                        <a:lnTo>
                          <a:pt x="844" y="2"/>
                        </a:lnTo>
                        <a:lnTo>
                          <a:pt x="825" y="1"/>
                        </a:lnTo>
                        <a:lnTo>
                          <a:pt x="807" y="1"/>
                        </a:lnTo>
                        <a:lnTo>
                          <a:pt x="789" y="1"/>
                        </a:lnTo>
                        <a:lnTo>
                          <a:pt x="771" y="1"/>
                        </a:lnTo>
                        <a:lnTo>
                          <a:pt x="752" y="1"/>
                        </a:lnTo>
                        <a:lnTo>
                          <a:pt x="733" y="1"/>
                        </a:lnTo>
                        <a:lnTo>
                          <a:pt x="716" y="1"/>
                        </a:lnTo>
                        <a:lnTo>
                          <a:pt x="698" y="1"/>
                        </a:lnTo>
                        <a:lnTo>
                          <a:pt x="680" y="0"/>
                        </a:lnTo>
                        <a:lnTo>
                          <a:pt x="662" y="0"/>
                        </a:lnTo>
                        <a:lnTo>
                          <a:pt x="643" y="0"/>
                        </a:lnTo>
                        <a:lnTo>
                          <a:pt x="625" y="0"/>
                        </a:lnTo>
                        <a:lnTo>
                          <a:pt x="608" y="0"/>
                        </a:lnTo>
                        <a:lnTo>
                          <a:pt x="590" y="0"/>
                        </a:lnTo>
                        <a:lnTo>
                          <a:pt x="572" y="0"/>
                        </a:lnTo>
                        <a:lnTo>
                          <a:pt x="554" y="1"/>
                        </a:lnTo>
                        <a:lnTo>
                          <a:pt x="536" y="1"/>
                        </a:lnTo>
                        <a:lnTo>
                          <a:pt x="519" y="1"/>
                        </a:lnTo>
                        <a:lnTo>
                          <a:pt x="501" y="1"/>
                        </a:lnTo>
                        <a:lnTo>
                          <a:pt x="483" y="1"/>
                        </a:lnTo>
                        <a:lnTo>
                          <a:pt x="465" y="1"/>
                        </a:lnTo>
                        <a:lnTo>
                          <a:pt x="447" y="1"/>
                        </a:lnTo>
                        <a:lnTo>
                          <a:pt x="430" y="1"/>
                        </a:lnTo>
                        <a:lnTo>
                          <a:pt x="412" y="1"/>
                        </a:lnTo>
                        <a:lnTo>
                          <a:pt x="394" y="1"/>
                        </a:lnTo>
                        <a:lnTo>
                          <a:pt x="376" y="2"/>
                        </a:lnTo>
                        <a:lnTo>
                          <a:pt x="359" y="2"/>
                        </a:lnTo>
                        <a:lnTo>
                          <a:pt x="342" y="3"/>
                        </a:lnTo>
                        <a:lnTo>
                          <a:pt x="324" y="3"/>
                        </a:lnTo>
                        <a:lnTo>
                          <a:pt x="307" y="4"/>
                        </a:lnTo>
                        <a:lnTo>
                          <a:pt x="291" y="4"/>
                        </a:lnTo>
                        <a:lnTo>
                          <a:pt x="273" y="4"/>
                        </a:lnTo>
                        <a:lnTo>
                          <a:pt x="255" y="4"/>
                        </a:lnTo>
                        <a:lnTo>
                          <a:pt x="237" y="4"/>
                        </a:lnTo>
                        <a:lnTo>
                          <a:pt x="221" y="5"/>
                        </a:lnTo>
                        <a:lnTo>
                          <a:pt x="203" y="7"/>
                        </a:lnTo>
                        <a:lnTo>
                          <a:pt x="186" y="7"/>
                        </a:lnTo>
                        <a:lnTo>
                          <a:pt x="169" y="7"/>
                        </a:lnTo>
                        <a:lnTo>
                          <a:pt x="151" y="7"/>
                        </a:lnTo>
                        <a:lnTo>
                          <a:pt x="135" y="8"/>
                        </a:lnTo>
                        <a:lnTo>
                          <a:pt x="118" y="8"/>
                        </a:lnTo>
                        <a:lnTo>
                          <a:pt x="101" y="9"/>
                        </a:lnTo>
                        <a:lnTo>
                          <a:pt x="83" y="9"/>
                        </a:lnTo>
                        <a:lnTo>
                          <a:pt x="68" y="9"/>
                        </a:lnTo>
                        <a:lnTo>
                          <a:pt x="50" y="10"/>
                        </a:lnTo>
                        <a:lnTo>
                          <a:pt x="33" y="11"/>
                        </a:lnTo>
                        <a:lnTo>
                          <a:pt x="17" y="11"/>
                        </a:lnTo>
                        <a:lnTo>
                          <a:pt x="0" y="13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21" name="Freeform 158">
                    <a:extLst>
                      <a:ext uri="{FF2B5EF4-FFF2-40B4-BE49-F238E27FC236}">
                        <a16:creationId xmlns:a16="http://schemas.microsoft.com/office/drawing/2014/main" id="{47DF40A3-CD1E-0946-9092-E747D89095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5" y="1836"/>
                    <a:ext cx="67" cy="128"/>
                  </a:xfrm>
                  <a:custGeom>
                    <a:avLst/>
                    <a:gdLst>
                      <a:gd name="T0" fmla="*/ 0 w 202"/>
                      <a:gd name="T1" fmla="*/ 0 h 383"/>
                      <a:gd name="T2" fmla="*/ 0 w 202"/>
                      <a:gd name="T3" fmla="*/ 0 h 383"/>
                      <a:gd name="T4" fmla="*/ 0 w 202"/>
                      <a:gd name="T5" fmla="*/ 0 h 383"/>
                      <a:gd name="T6" fmla="*/ 0 w 202"/>
                      <a:gd name="T7" fmla="*/ 0 h 383"/>
                      <a:gd name="T8" fmla="*/ 0 w 202"/>
                      <a:gd name="T9" fmla="*/ 0 h 383"/>
                      <a:gd name="T10" fmla="*/ 0 w 202"/>
                      <a:gd name="T11" fmla="*/ 0 h 383"/>
                      <a:gd name="T12" fmla="*/ 0 w 202"/>
                      <a:gd name="T13" fmla="*/ 0 h 383"/>
                      <a:gd name="T14" fmla="*/ 0 w 202"/>
                      <a:gd name="T15" fmla="*/ 0 h 383"/>
                      <a:gd name="T16" fmla="*/ 0 w 202"/>
                      <a:gd name="T17" fmla="*/ 0 h 383"/>
                      <a:gd name="T18" fmla="*/ 0 w 202"/>
                      <a:gd name="T19" fmla="*/ 0 h 383"/>
                      <a:gd name="T20" fmla="*/ 0 w 202"/>
                      <a:gd name="T21" fmla="*/ 0 h 383"/>
                      <a:gd name="T22" fmla="*/ 0 w 202"/>
                      <a:gd name="T23" fmla="*/ 0 h 383"/>
                      <a:gd name="T24" fmla="*/ 0 w 202"/>
                      <a:gd name="T25" fmla="*/ 0 h 383"/>
                      <a:gd name="T26" fmla="*/ 0 w 202"/>
                      <a:gd name="T27" fmla="*/ 0 h 383"/>
                      <a:gd name="T28" fmla="*/ 0 w 202"/>
                      <a:gd name="T29" fmla="*/ 0 h 383"/>
                      <a:gd name="T30" fmla="*/ 0 w 202"/>
                      <a:gd name="T31" fmla="*/ 0 h 383"/>
                      <a:gd name="T32" fmla="*/ 0 w 202"/>
                      <a:gd name="T33" fmla="*/ 0 h 383"/>
                      <a:gd name="T34" fmla="*/ 0 w 202"/>
                      <a:gd name="T35" fmla="*/ 0 h 383"/>
                      <a:gd name="T36" fmla="*/ 0 w 202"/>
                      <a:gd name="T37" fmla="*/ 0 h 383"/>
                      <a:gd name="T38" fmla="*/ 0 w 202"/>
                      <a:gd name="T39" fmla="*/ 0 h 383"/>
                      <a:gd name="T40" fmla="*/ 0 w 202"/>
                      <a:gd name="T41" fmla="*/ 0 h 383"/>
                      <a:gd name="T42" fmla="*/ 0 w 202"/>
                      <a:gd name="T43" fmla="*/ 0 h 383"/>
                      <a:gd name="T44" fmla="*/ 0 w 202"/>
                      <a:gd name="T45" fmla="*/ 0 h 383"/>
                      <a:gd name="T46" fmla="*/ 0 w 202"/>
                      <a:gd name="T47" fmla="*/ 0 h 383"/>
                      <a:gd name="T48" fmla="*/ 0 w 202"/>
                      <a:gd name="T49" fmla="*/ 0 h 383"/>
                      <a:gd name="T50" fmla="*/ 0 w 202"/>
                      <a:gd name="T51" fmla="*/ 0 h 383"/>
                      <a:gd name="T52" fmla="*/ 0 w 202"/>
                      <a:gd name="T53" fmla="*/ 0 h 383"/>
                      <a:gd name="T54" fmla="*/ 0 w 202"/>
                      <a:gd name="T55" fmla="*/ 0 h 383"/>
                      <a:gd name="T56" fmla="*/ 0 w 202"/>
                      <a:gd name="T57" fmla="*/ 0 h 383"/>
                      <a:gd name="T58" fmla="*/ 0 w 202"/>
                      <a:gd name="T59" fmla="*/ 0 h 383"/>
                      <a:gd name="T60" fmla="*/ 0 w 202"/>
                      <a:gd name="T61" fmla="*/ 0 h 383"/>
                      <a:gd name="T62" fmla="*/ 0 w 202"/>
                      <a:gd name="T63" fmla="*/ 0 h 383"/>
                      <a:gd name="T64" fmla="*/ 0 w 202"/>
                      <a:gd name="T65" fmla="*/ 0 h 383"/>
                      <a:gd name="T66" fmla="*/ 0 w 202"/>
                      <a:gd name="T67" fmla="*/ 0 h 383"/>
                      <a:gd name="T68" fmla="*/ 0 w 202"/>
                      <a:gd name="T69" fmla="*/ 0 h 383"/>
                      <a:gd name="T70" fmla="*/ 0 w 202"/>
                      <a:gd name="T71" fmla="*/ 0 h 383"/>
                      <a:gd name="T72" fmla="*/ 0 w 202"/>
                      <a:gd name="T73" fmla="*/ 0 h 383"/>
                      <a:gd name="T74" fmla="*/ 0 w 202"/>
                      <a:gd name="T75" fmla="*/ 0 h 383"/>
                      <a:gd name="T76" fmla="*/ 0 w 202"/>
                      <a:gd name="T77" fmla="*/ 0 h 383"/>
                      <a:gd name="T78" fmla="*/ 0 w 202"/>
                      <a:gd name="T79" fmla="*/ 0 h 383"/>
                      <a:gd name="T80" fmla="*/ 0 w 202"/>
                      <a:gd name="T81" fmla="*/ 0 h 383"/>
                      <a:gd name="T82" fmla="*/ 0 w 202"/>
                      <a:gd name="T83" fmla="*/ 0 h 383"/>
                      <a:gd name="T84" fmla="*/ 0 w 202"/>
                      <a:gd name="T85" fmla="*/ 0 h 383"/>
                      <a:gd name="T86" fmla="*/ 0 w 202"/>
                      <a:gd name="T87" fmla="*/ 0 h 383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202"/>
                      <a:gd name="T133" fmla="*/ 0 h 383"/>
                      <a:gd name="T134" fmla="*/ 202 w 202"/>
                      <a:gd name="T135" fmla="*/ 383 h 383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202" h="383">
                        <a:moveTo>
                          <a:pt x="109" y="6"/>
                        </a:moveTo>
                        <a:lnTo>
                          <a:pt x="104" y="13"/>
                        </a:lnTo>
                        <a:lnTo>
                          <a:pt x="101" y="20"/>
                        </a:lnTo>
                        <a:lnTo>
                          <a:pt x="98" y="27"/>
                        </a:lnTo>
                        <a:lnTo>
                          <a:pt x="96" y="34"/>
                        </a:lnTo>
                        <a:lnTo>
                          <a:pt x="94" y="42"/>
                        </a:lnTo>
                        <a:lnTo>
                          <a:pt x="90" y="49"/>
                        </a:lnTo>
                        <a:lnTo>
                          <a:pt x="88" y="56"/>
                        </a:lnTo>
                        <a:lnTo>
                          <a:pt x="85" y="63"/>
                        </a:lnTo>
                        <a:lnTo>
                          <a:pt x="82" y="69"/>
                        </a:lnTo>
                        <a:lnTo>
                          <a:pt x="79" y="76"/>
                        </a:lnTo>
                        <a:lnTo>
                          <a:pt x="77" y="82"/>
                        </a:lnTo>
                        <a:lnTo>
                          <a:pt x="75" y="88"/>
                        </a:lnTo>
                        <a:lnTo>
                          <a:pt x="72" y="95"/>
                        </a:lnTo>
                        <a:lnTo>
                          <a:pt x="70" y="101"/>
                        </a:lnTo>
                        <a:lnTo>
                          <a:pt x="68" y="108"/>
                        </a:lnTo>
                        <a:lnTo>
                          <a:pt x="65" y="114"/>
                        </a:lnTo>
                        <a:lnTo>
                          <a:pt x="63" y="121"/>
                        </a:lnTo>
                        <a:lnTo>
                          <a:pt x="61" y="126"/>
                        </a:lnTo>
                        <a:lnTo>
                          <a:pt x="58" y="133"/>
                        </a:lnTo>
                        <a:lnTo>
                          <a:pt x="56" y="139"/>
                        </a:lnTo>
                        <a:lnTo>
                          <a:pt x="53" y="145"/>
                        </a:lnTo>
                        <a:lnTo>
                          <a:pt x="52" y="152"/>
                        </a:lnTo>
                        <a:lnTo>
                          <a:pt x="50" y="157"/>
                        </a:lnTo>
                        <a:lnTo>
                          <a:pt x="49" y="164"/>
                        </a:lnTo>
                        <a:lnTo>
                          <a:pt x="46" y="170"/>
                        </a:lnTo>
                        <a:lnTo>
                          <a:pt x="45" y="175"/>
                        </a:lnTo>
                        <a:lnTo>
                          <a:pt x="43" y="180"/>
                        </a:lnTo>
                        <a:lnTo>
                          <a:pt x="42" y="186"/>
                        </a:lnTo>
                        <a:lnTo>
                          <a:pt x="39" y="192"/>
                        </a:lnTo>
                        <a:lnTo>
                          <a:pt x="38" y="198"/>
                        </a:lnTo>
                        <a:lnTo>
                          <a:pt x="37" y="204"/>
                        </a:lnTo>
                        <a:lnTo>
                          <a:pt x="36" y="210"/>
                        </a:lnTo>
                        <a:lnTo>
                          <a:pt x="33" y="215"/>
                        </a:lnTo>
                        <a:lnTo>
                          <a:pt x="32" y="221"/>
                        </a:lnTo>
                        <a:lnTo>
                          <a:pt x="31" y="226"/>
                        </a:lnTo>
                        <a:lnTo>
                          <a:pt x="28" y="232"/>
                        </a:lnTo>
                        <a:lnTo>
                          <a:pt x="28" y="237"/>
                        </a:lnTo>
                        <a:lnTo>
                          <a:pt x="26" y="243"/>
                        </a:lnTo>
                        <a:lnTo>
                          <a:pt x="25" y="248"/>
                        </a:lnTo>
                        <a:lnTo>
                          <a:pt x="23" y="253"/>
                        </a:lnTo>
                        <a:lnTo>
                          <a:pt x="21" y="259"/>
                        </a:lnTo>
                        <a:lnTo>
                          <a:pt x="20" y="264"/>
                        </a:lnTo>
                        <a:lnTo>
                          <a:pt x="20" y="269"/>
                        </a:lnTo>
                        <a:lnTo>
                          <a:pt x="18" y="275"/>
                        </a:lnTo>
                        <a:lnTo>
                          <a:pt x="18" y="281"/>
                        </a:lnTo>
                        <a:lnTo>
                          <a:pt x="15" y="286"/>
                        </a:lnTo>
                        <a:lnTo>
                          <a:pt x="15" y="291"/>
                        </a:lnTo>
                        <a:lnTo>
                          <a:pt x="14" y="297"/>
                        </a:lnTo>
                        <a:lnTo>
                          <a:pt x="13" y="302"/>
                        </a:lnTo>
                        <a:lnTo>
                          <a:pt x="12" y="307"/>
                        </a:lnTo>
                        <a:lnTo>
                          <a:pt x="11" y="312"/>
                        </a:lnTo>
                        <a:lnTo>
                          <a:pt x="11" y="319"/>
                        </a:lnTo>
                        <a:lnTo>
                          <a:pt x="8" y="324"/>
                        </a:lnTo>
                        <a:lnTo>
                          <a:pt x="7" y="329"/>
                        </a:lnTo>
                        <a:lnTo>
                          <a:pt x="7" y="334"/>
                        </a:lnTo>
                        <a:lnTo>
                          <a:pt x="7" y="340"/>
                        </a:lnTo>
                        <a:lnTo>
                          <a:pt x="5" y="345"/>
                        </a:lnTo>
                        <a:lnTo>
                          <a:pt x="5" y="350"/>
                        </a:lnTo>
                        <a:lnTo>
                          <a:pt x="5" y="356"/>
                        </a:lnTo>
                        <a:lnTo>
                          <a:pt x="4" y="362"/>
                        </a:lnTo>
                        <a:lnTo>
                          <a:pt x="2" y="367"/>
                        </a:lnTo>
                        <a:lnTo>
                          <a:pt x="2" y="372"/>
                        </a:lnTo>
                        <a:lnTo>
                          <a:pt x="1" y="378"/>
                        </a:lnTo>
                        <a:lnTo>
                          <a:pt x="0" y="383"/>
                        </a:lnTo>
                        <a:lnTo>
                          <a:pt x="93" y="383"/>
                        </a:lnTo>
                        <a:lnTo>
                          <a:pt x="93" y="378"/>
                        </a:lnTo>
                        <a:lnTo>
                          <a:pt x="94" y="372"/>
                        </a:lnTo>
                        <a:lnTo>
                          <a:pt x="94" y="367"/>
                        </a:lnTo>
                        <a:lnTo>
                          <a:pt x="95" y="362"/>
                        </a:lnTo>
                        <a:lnTo>
                          <a:pt x="96" y="357"/>
                        </a:lnTo>
                        <a:lnTo>
                          <a:pt x="96" y="351"/>
                        </a:lnTo>
                        <a:lnTo>
                          <a:pt x="98" y="347"/>
                        </a:lnTo>
                        <a:lnTo>
                          <a:pt x="98" y="342"/>
                        </a:lnTo>
                        <a:lnTo>
                          <a:pt x="100" y="336"/>
                        </a:lnTo>
                        <a:lnTo>
                          <a:pt x="101" y="331"/>
                        </a:lnTo>
                        <a:lnTo>
                          <a:pt x="101" y="325"/>
                        </a:lnTo>
                        <a:lnTo>
                          <a:pt x="103" y="321"/>
                        </a:lnTo>
                        <a:lnTo>
                          <a:pt x="104" y="315"/>
                        </a:lnTo>
                        <a:lnTo>
                          <a:pt x="107" y="310"/>
                        </a:lnTo>
                        <a:lnTo>
                          <a:pt x="107" y="304"/>
                        </a:lnTo>
                        <a:lnTo>
                          <a:pt x="109" y="299"/>
                        </a:lnTo>
                        <a:lnTo>
                          <a:pt x="109" y="293"/>
                        </a:lnTo>
                        <a:lnTo>
                          <a:pt x="112" y="288"/>
                        </a:lnTo>
                        <a:lnTo>
                          <a:pt x="113" y="284"/>
                        </a:lnTo>
                        <a:lnTo>
                          <a:pt x="114" y="278"/>
                        </a:lnTo>
                        <a:lnTo>
                          <a:pt x="116" y="272"/>
                        </a:lnTo>
                        <a:lnTo>
                          <a:pt x="117" y="266"/>
                        </a:lnTo>
                        <a:lnTo>
                          <a:pt x="119" y="261"/>
                        </a:lnTo>
                        <a:lnTo>
                          <a:pt x="121" y="255"/>
                        </a:lnTo>
                        <a:lnTo>
                          <a:pt x="122" y="249"/>
                        </a:lnTo>
                        <a:lnTo>
                          <a:pt x="125" y="243"/>
                        </a:lnTo>
                        <a:lnTo>
                          <a:pt x="126" y="237"/>
                        </a:lnTo>
                        <a:lnTo>
                          <a:pt x="127" y="233"/>
                        </a:lnTo>
                        <a:lnTo>
                          <a:pt x="129" y="227"/>
                        </a:lnTo>
                        <a:lnTo>
                          <a:pt x="132" y="221"/>
                        </a:lnTo>
                        <a:lnTo>
                          <a:pt x="133" y="215"/>
                        </a:lnTo>
                        <a:lnTo>
                          <a:pt x="134" y="209"/>
                        </a:lnTo>
                        <a:lnTo>
                          <a:pt x="136" y="203"/>
                        </a:lnTo>
                        <a:lnTo>
                          <a:pt x="138" y="197"/>
                        </a:lnTo>
                        <a:lnTo>
                          <a:pt x="140" y="190"/>
                        </a:lnTo>
                        <a:lnTo>
                          <a:pt x="142" y="185"/>
                        </a:lnTo>
                        <a:lnTo>
                          <a:pt x="144" y="178"/>
                        </a:lnTo>
                        <a:lnTo>
                          <a:pt x="145" y="172"/>
                        </a:lnTo>
                        <a:lnTo>
                          <a:pt x="147" y="166"/>
                        </a:lnTo>
                        <a:lnTo>
                          <a:pt x="150" y="160"/>
                        </a:lnTo>
                        <a:lnTo>
                          <a:pt x="152" y="154"/>
                        </a:lnTo>
                        <a:lnTo>
                          <a:pt x="153" y="147"/>
                        </a:lnTo>
                        <a:lnTo>
                          <a:pt x="155" y="141"/>
                        </a:lnTo>
                        <a:lnTo>
                          <a:pt x="158" y="134"/>
                        </a:lnTo>
                        <a:lnTo>
                          <a:pt x="159" y="128"/>
                        </a:lnTo>
                        <a:lnTo>
                          <a:pt x="163" y="121"/>
                        </a:lnTo>
                        <a:lnTo>
                          <a:pt x="164" y="116"/>
                        </a:lnTo>
                        <a:lnTo>
                          <a:pt x="166" y="109"/>
                        </a:lnTo>
                        <a:lnTo>
                          <a:pt x="168" y="103"/>
                        </a:lnTo>
                        <a:lnTo>
                          <a:pt x="171" y="96"/>
                        </a:lnTo>
                        <a:lnTo>
                          <a:pt x="172" y="89"/>
                        </a:lnTo>
                        <a:lnTo>
                          <a:pt x="174" y="83"/>
                        </a:lnTo>
                        <a:lnTo>
                          <a:pt x="177" y="76"/>
                        </a:lnTo>
                        <a:lnTo>
                          <a:pt x="179" y="70"/>
                        </a:lnTo>
                        <a:lnTo>
                          <a:pt x="182" y="63"/>
                        </a:lnTo>
                        <a:lnTo>
                          <a:pt x="184" y="56"/>
                        </a:lnTo>
                        <a:lnTo>
                          <a:pt x="185" y="49"/>
                        </a:lnTo>
                        <a:lnTo>
                          <a:pt x="187" y="43"/>
                        </a:lnTo>
                        <a:lnTo>
                          <a:pt x="190" y="36"/>
                        </a:lnTo>
                        <a:lnTo>
                          <a:pt x="192" y="29"/>
                        </a:lnTo>
                        <a:lnTo>
                          <a:pt x="195" y="21"/>
                        </a:lnTo>
                        <a:lnTo>
                          <a:pt x="197" y="15"/>
                        </a:lnTo>
                        <a:lnTo>
                          <a:pt x="198" y="7"/>
                        </a:lnTo>
                        <a:lnTo>
                          <a:pt x="202" y="0"/>
                        </a:lnTo>
                        <a:lnTo>
                          <a:pt x="109" y="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22" name="Freeform 159">
                    <a:extLst>
                      <a:ext uri="{FF2B5EF4-FFF2-40B4-BE49-F238E27FC236}">
                        <a16:creationId xmlns:a16="http://schemas.microsoft.com/office/drawing/2014/main" id="{AD4D0E1B-581B-3844-8E9F-1B1D6083D0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95" y="1837"/>
                    <a:ext cx="64" cy="124"/>
                  </a:xfrm>
                  <a:custGeom>
                    <a:avLst/>
                    <a:gdLst>
                      <a:gd name="T0" fmla="*/ 0 w 193"/>
                      <a:gd name="T1" fmla="*/ 0 h 372"/>
                      <a:gd name="T2" fmla="*/ 0 w 193"/>
                      <a:gd name="T3" fmla="*/ 0 h 372"/>
                      <a:gd name="T4" fmla="*/ 0 w 193"/>
                      <a:gd name="T5" fmla="*/ 0 h 372"/>
                      <a:gd name="T6" fmla="*/ 0 w 193"/>
                      <a:gd name="T7" fmla="*/ 0 h 372"/>
                      <a:gd name="T8" fmla="*/ 0 w 193"/>
                      <a:gd name="T9" fmla="*/ 0 h 372"/>
                      <a:gd name="T10" fmla="*/ 0 w 193"/>
                      <a:gd name="T11" fmla="*/ 0 h 372"/>
                      <a:gd name="T12" fmla="*/ 0 w 193"/>
                      <a:gd name="T13" fmla="*/ 0 h 372"/>
                      <a:gd name="T14" fmla="*/ 0 w 193"/>
                      <a:gd name="T15" fmla="*/ 0 h 372"/>
                      <a:gd name="T16" fmla="*/ 0 w 193"/>
                      <a:gd name="T17" fmla="*/ 0 h 372"/>
                      <a:gd name="T18" fmla="*/ 0 w 193"/>
                      <a:gd name="T19" fmla="*/ 0 h 372"/>
                      <a:gd name="T20" fmla="*/ 0 w 193"/>
                      <a:gd name="T21" fmla="*/ 0 h 372"/>
                      <a:gd name="T22" fmla="*/ 0 w 193"/>
                      <a:gd name="T23" fmla="*/ 0 h 372"/>
                      <a:gd name="T24" fmla="*/ 0 w 193"/>
                      <a:gd name="T25" fmla="*/ 0 h 372"/>
                      <a:gd name="T26" fmla="*/ 0 w 193"/>
                      <a:gd name="T27" fmla="*/ 0 h 372"/>
                      <a:gd name="T28" fmla="*/ 0 w 193"/>
                      <a:gd name="T29" fmla="*/ 0 h 372"/>
                      <a:gd name="T30" fmla="*/ 0 w 193"/>
                      <a:gd name="T31" fmla="*/ 0 h 372"/>
                      <a:gd name="T32" fmla="*/ 0 w 193"/>
                      <a:gd name="T33" fmla="*/ 0 h 372"/>
                      <a:gd name="T34" fmla="*/ 0 w 193"/>
                      <a:gd name="T35" fmla="*/ 0 h 372"/>
                      <a:gd name="T36" fmla="*/ 0 w 193"/>
                      <a:gd name="T37" fmla="*/ 0 h 372"/>
                      <a:gd name="T38" fmla="*/ 0 w 193"/>
                      <a:gd name="T39" fmla="*/ 0 h 372"/>
                      <a:gd name="T40" fmla="*/ 0 w 193"/>
                      <a:gd name="T41" fmla="*/ 0 h 372"/>
                      <a:gd name="T42" fmla="*/ 0 w 193"/>
                      <a:gd name="T43" fmla="*/ 0 h 372"/>
                      <a:gd name="T44" fmla="*/ 0 w 193"/>
                      <a:gd name="T45" fmla="*/ 0 h 372"/>
                      <a:gd name="T46" fmla="*/ 0 w 193"/>
                      <a:gd name="T47" fmla="*/ 0 h 372"/>
                      <a:gd name="T48" fmla="*/ 0 w 193"/>
                      <a:gd name="T49" fmla="*/ 0 h 372"/>
                      <a:gd name="T50" fmla="*/ 0 w 193"/>
                      <a:gd name="T51" fmla="*/ 0 h 372"/>
                      <a:gd name="T52" fmla="*/ 0 w 193"/>
                      <a:gd name="T53" fmla="*/ 0 h 372"/>
                      <a:gd name="T54" fmla="*/ 0 w 193"/>
                      <a:gd name="T55" fmla="*/ 0 h 372"/>
                      <a:gd name="T56" fmla="*/ 0 w 193"/>
                      <a:gd name="T57" fmla="*/ 0 h 372"/>
                      <a:gd name="T58" fmla="*/ 0 w 193"/>
                      <a:gd name="T59" fmla="*/ 0 h 372"/>
                      <a:gd name="T60" fmla="*/ 0 w 193"/>
                      <a:gd name="T61" fmla="*/ 0 h 372"/>
                      <a:gd name="T62" fmla="*/ 0 w 193"/>
                      <a:gd name="T63" fmla="*/ 0 h 372"/>
                      <a:gd name="T64" fmla="*/ 0 w 193"/>
                      <a:gd name="T65" fmla="*/ 0 h 372"/>
                      <a:gd name="T66" fmla="*/ 0 w 193"/>
                      <a:gd name="T67" fmla="*/ 0 h 372"/>
                      <a:gd name="T68" fmla="*/ 0 w 193"/>
                      <a:gd name="T69" fmla="*/ 0 h 372"/>
                      <a:gd name="T70" fmla="*/ 0 w 193"/>
                      <a:gd name="T71" fmla="*/ 0 h 372"/>
                      <a:gd name="T72" fmla="*/ 0 w 193"/>
                      <a:gd name="T73" fmla="*/ 0 h 372"/>
                      <a:gd name="T74" fmla="*/ 0 w 193"/>
                      <a:gd name="T75" fmla="*/ 0 h 372"/>
                      <a:gd name="T76" fmla="*/ 0 w 193"/>
                      <a:gd name="T77" fmla="*/ 0 h 372"/>
                      <a:gd name="T78" fmla="*/ 0 w 193"/>
                      <a:gd name="T79" fmla="*/ 0 h 372"/>
                      <a:gd name="T80" fmla="*/ 0 w 193"/>
                      <a:gd name="T81" fmla="*/ 0 h 372"/>
                      <a:gd name="T82" fmla="*/ 0 w 193"/>
                      <a:gd name="T83" fmla="*/ 0 h 372"/>
                      <a:gd name="T84" fmla="*/ 0 w 193"/>
                      <a:gd name="T85" fmla="*/ 0 h 372"/>
                      <a:gd name="T86" fmla="*/ 0 w 193"/>
                      <a:gd name="T87" fmla="*/ 0 h 37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93"/>
                      <a:gd name="T133" fmla="*/ 0 h 372"/>
                      <a:gd name="T134" fmla="*/ 193 w 193"/>
                      <a:gd name="T135" fmla="*/ 372 h 37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93" h="372">
                        <a:moveTo>
                          <a:pt x="74" y="0"/>
                        </a:moveTo>
                        <a:lnTo>
                          <a:pt x="0" y="49"/>
                        </a:lnTo>
                        <a:lnTo>
                          <a:pt x="3" y="54"/>
                        </a:lnTo>
                        <a:lnTo>
                          <a:pt x="5" y="60"/>
                        </a:lnTo>
                        <a:lnTo>
                          <a:pt x="9" y="66"/>
                        </a:lnTo>
                        <a:lnTo>
                          <a:pt x="11" y="72"/>
                        </a:lnTo>
                        <a:lnTo>
                          <a:pt x="15" y="76"/>
                        </a:lnTo>
                        <a:lnTo>
                          <a:pt x="17" y="82"/>
                        </a:lnTo>
                        <a:lnTo>
                          <a:pt x="21" y="88"/>
                        </a:lnTo>
                        <a:lnTo>
                          <a:pt x="23" y="94"/>
                        </a:lnTo>
                        <a:lnTo>
                          <a:pt x="25" y="99"/>
                        </a:lnTo>
                        <a:lnTo>
                          <a:pt x="28" y="104"/>
                        </a:lnTo>
                        <a:lnTo>
                          <a:pt x="30" y="110"/>
                        </a:lnTo>
                        <a:lnTo>
                          <a:pt x="34" y="114"/>
                        </a:lnTo>
                        <a:lnTo>
                          <a:pt x="36" y="120"/>
                        </a:lnTo>
                        <a:lnTo>
                          <a:pt x="38" y="126"/>
                        </a:lnTo>
                        <a:lnTo>
                          <a:pt x="41" y="131"/>
                        </a:lnTo>
                        <a:lnTo>
                          <a:pt x="43" y="137"/>
                        </a:lnTo>
                        <a:lnTo>
                          <a:pt x="45" y="142"/>
                        </a:lnTo>
                        <a:lnTo>
                          <a:pt x="48" y="148"/>
                        </a:lnTo>
                        <a:lnTo>
                          <a:pt x="50" y="152"/>
                        </a:lnTo>
                        <a:lnTo>
                          <a:pt x="53" y="157"/>
                        </a:lnTo>
                        <a:lnTo>
                          <a:pt x="54" y="162"/>
                        </a:lnTo>
                        <a:lnTo>
                          <a:pt x="56" y="168"/>
                        </a:lnTo>
                        <a:lnTo>
                          <a:pt x="59" y="173"/>
                        </a:lnTo>
                        <a:lnTo>
                          <a:pt x="61" y="178"/>
                        </a:lnTo>
                        <a:lnTo>
                          <a:pt x="63" y="183"/>
                        </a:lnTo>
                        <a:lnTo>
                          <a:pt x="64" y="188"/>
                        </a:lnTo>
                        <a:lnTo>
                          <a:pt x="66" y="194"/>
                        </a:lnTo>
                        <a:lnTo>
                          <a:pt x="68" y="199"/>
                        </a:lnTo>
                        <a:lnTo>
                          <a:pt x="70" y="203"/>
                        </a:lnTo>
                        <a:lnTo>
                          <a:pt x="72" y="209"/>
                        </a:lnTo>
                        <a:lnTo>
                          <a:pt x="74" y="214"/>
                        </a:lnTo>
                        <a:lnTo>
                          <a:pt x="76" y="220"/>
                        </a:lnTo>
                        <a:lnTo>
                          <a:pt x="78" y="225"/>
                        </a:lnTo>
                        <a:lnTo>
                          <a:pt x="79" y="230"/>
                        </a:lnTo>
                        <a:lnTo>
                          <a:pt x="80" y="234"/>
                        </a:lnTo>
                        <a:lnTo>
                          <a:pt x="81" y="239"/>
                        </a:lnTo>
                        <a:lnTo>
                          <a:pt x="83" y="244"/>
                        </a:lnTo>
                        <a:lnTo>
                          <a:pt x="85" y="248"/>
                        </a:lnTo>
                        <a:lnTo>
                          <a:pt x="86" y="253"/>
                        </a:lnTo>
                        <a:lnTo>
                          <a:pt x="87" y="259"/>
                        </a:lnTo>
                        <a:lnTo>
                          <a:pt x="89" y="264"/>
                        </a:lnTo>
                        <a:lnTo>
                          <a:pt x="89" y="269"/>
                        </a:lnTo>
                        <a:lnTo>
                          <a:pt x="92" y="273"/>
                        </a:lnTo>
                        <a:lnTo>
                          <a:pt x="92" y="278"/>
                        </a:lnTo>
                        <a:lnTo>
                          <a:pt x="93" y="283"/>
                        </a:lnTo>
                        <a:lnTo>
                          <a:pt x="94" y="288"/>
                        </a:lnTo>
                        <a:lnTo>
                          <a:pt x="95" y="292"/>
                        </a:lnTo>
                        <a:lnTo>
                          <a:pt x="97" y="297"/>
                        </a:lnTo>
                        <a:lnTo>
                          <a:pt x="97" y="302"/>
                        </a:lnTo>
                        <a:lnTo>
                          <a:pt x="98" y="307"/>
                        </a:lnTo>
                        <a:lnTo>
                          <a:pt x="99" y="311"/>
                        </a:lnTo>
                        <a:lnTo>
                          <a:pt x="99" y="316"/>
                        </a:lnTo>
                        <a:lnTo>
                          <a:pt x="100" y="320"/>
                        </a:lnTo>
                        <a:lnTo>
                          <a:pt x="101" y="324"/>
                        </a:lnTo>
                        <a:lnTo>
                          <a:pt x="101" y="329"/>
                        </a:lnTo>
                        <a:lnTo>
                          <a:pt x="102" y="335"/>
                        </a:lnTo>
                        <a:lnTo>
                          <a:pt x="102" y="339"/>
                        </a:lnTo>
                        <a:lnTo>
                          <a:pt x="104" y="343"/>
                        </a:lnTo>
                        <a:lnTo>
                          <a:pt x="104" y="348"/>
                        </a:lnTo>
                        <a:lnTo>
                          <a:pt x="104" y="353"/>
                        </a:lnTo>
                        <a:lnTo>
                          <a:pt x="105" y="358"/>
                        </a:lnTo>
                        <a:lnTo>
                          <a:pt x="105" y="362"/>
                        </a:lnTo>
                        <a:lnTo>
                          <a:pt x="106" y="367"/>
                        </a:lnTo>
                        <a:lnTo>
                          <a:pt x="106" y="372"/>
                        </a:lnTo>
                        <a:lnTo>
                          <a:pt x="193" y="366"/>
                        </a:lnTo>
                        <a:lnTo>
                          <a:pt x="191" y="360"/>
                        </a:lnTo>
                        <a:lnTo>
                          <a:pt x="191" y="355"/>
                        </a:lnTo>
                        <a:lnTo>
                          <a:pt x="190" y="349"/>
                        </a:lnTo>
                        <a:lnTo>
                          <a:pt x="190" y="345"/>
                        </a:lnTo>
                        <a:lnTo>
                          <a:pt x="190" y="340"/>
                        </a:lnTo>
                        <a:lnTo>
                          <a:pt x="189" y="334"/>
                        </a:lnTo>
                        <a:lnTo>
                          <a:pt x="188" y="329"/>
                        </a:lnTo>
                        <a:lnTo>
                          <a:pt x="188" y="323"/>
                        </a:lnTo>
                        <a:lnTo>
                          <a:pt x="188" y="317"/>
                        </a:lnTo>
                        <a:lnTo>
                          <a:pt x="186" y="313"/>
                        </a:lnTo>
                        <a:lnTo>
                          <a:pt x="186" y="307"/>
                        </a:lnTo>
                        <a:lnTo>
                          <a:pt x="186" y="302"/>
                        </a:lnTo>
                        <a:lnTo>
                          <a:pt x="183" y="297"/>
                        </a:lnTo>
                        <a:lnTo>
                          <a:pt x="182" y="291"/>
                        </a:lnTo>
                        <a:lnTo>
                          <a:pt x="182" y="286"/>
                        </a:lnTo>
                        <a:lnTo>
                          <a:pt x="182" y="282"/>
                        </a:lnTo>
                        <a:lnTo>
                          <a:pt x="180" y="276"/>
                        </a:lnTo>
                        <a:lnTo>
                          <a:pt x="180" y="269"/>
                        </a:lnTo>
                        <a:lnTo>
                          <a:pt x="177" y="264"/>
                        </a:lnTo>
                        <a:lnTo>
                          <a:pt x="177" y="259"/>
                        </a:lnTo>
                        <a:lnTo>
                          <a:pt x="175" y="253"/>
                        </a:lnTo>
                        <a:lnTo>
                          <a:pt x="174" y="247"/>
                        </a:lnTo>
                        <a:lnTo>
                          <a:pt x="172" y="241"/>
                        </a:lnTo>
                        <a:lnTo>
                          <a:pt x="171" y="235"/>
                        </a:lnTo>
                        <a:lnTo>
                          <a:pt x="170" y="231"/>
                        </a:lnTo>
                        <a:lnTo>
                          <a:pt x="168" y="225"/>
                        </a:lnTo>
                        <a:lnTo>
                          <a:pt x="167" y="219"/>
                        </a:lnTo>
                        <a:lnTo>
                          <a:pt x="165" y="214"/>
                        </a:lnTo>
                        <a:lnTo>
                          <a:pt x="163" y="208"/>
                        </a:lnTo>
                        <a:lnTo>
                          <a:pt x="162" y="203"/>
                        </a:lnTo>
                        <a:lnTo>
                          <a:pt x="159" y="197"/>
                        </a:lnTo>
                        <a:lnTo>
                          <a:pt x="158" y="192"/>
                        </a:lnTo>
                        <a:lnTo>
                          <a:pt x="156" y="186"/>
                        </a:lnTo>
                        <a:lnTo>
                          <a:pt x="155" y="180"/>
                        </a:lnTo>
                        <a:lnTo>
                          <a:pt x="152" y="175"/>
                        </a:lnTo>
                        <a:lnTo>
                          <a:pt x="150" y="169"/>
                        </a:lnTo>
                        <a:lnTo>
                          <a:pt x="148" y="163"/>
                        </a:lnTo>
                        <a:lnTo>
                          <a:pt x="146" y="157"/>
                        </a:lnTo>
                        <a:lnTo>
                          <a:pt x="144" y="152"/>
                        </a:lnTo>
                        <a:lnTo>
                          <a:pt x="142" y="145"/>
                        </a:lnTo>
                        <a:lnTo>
                          <a:pt x="139" y="139"/>
                        </a:lnTo>
                        <a:lnTo>
                          <a:pt x="137" y="135"/>
                        </a:lnTo>
                        <a:lnTo>
                          <a:pt x="134" y="127"/>
                        </a:lnTo>
                        <a:lnTo>
                          <a:pt x="132" y="121"/>
                        </a:lnTo>
                        <a:lnTo>
                          <a:pt x="130" y="116"/>
                        </a:lnTo>
                        <a:lnTo>
                          <a:pt x="127" y="110"/>
                        </a:lnTo>
                        <a:lnTo>
                          <a:pt x="125" y="104"/>
                        </a:lnTo>
                        <a:lnTo>
                          <a:pt x="123" y="99"/>
                        </a:lnTo>
                        <a:lnTo>
                          <a:pt x="119" y="92"/>
                        </a:lnTo>
                        <a:lnTo>
                          <a:pt x="117" y="86"/>
                        </a:lnTo>
                        <a:lnTo>
                          <a:pt x="114" y="80"/>
                        </a:lnTo>
                        <a:lnTo>
                          <a:pt x="111" y="74"/>
                        </a:lnTo>
                        <a:lnTo>
                          <a:pt x="108" y="68"/>
                        </a:lnTo>
                        <a:lnTo>
                          <a:pt x="105" y="62"/>
                        </a:lnTo>
                        <a:lnTo>
                          <a:pt x="102" y="56"/>
                        </a:lnTo>
                        <a:lnTo>
                          <a:pt x="99" y="50"/>
                        </a:lnTo>
                        <a:lnTo>
                          <a:pt x="97" y="43"/>
                        </a:lnTo>
                        <a:lnTo>
                          <a:pt x="93" y="37"/>
                        </a:lnTo>
                        <a:lnTo>
                          <a:pt x="89" y="31"/>
                        </a:lnTo>
                        <a:lnTo>
                          <a:pt x="86" y="25"/>
                        </a:lnTo>
                        <a:lnTo>
                          <a:pt x="83" y="18"/>
                        </a:lnTo>
                        <a:lnTo>
                          <a:pt x="80" y="12"/>
                        </a:lnTo>
                        <a:lnTo>
                          <a:pt x="76" y="5"/>
                        </a:lnTo>
                        <a:lnTo>
                          <a:pt x="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23" name="Freeform 160">
                    <a:extLst>
                      <a:ext uri="{FF2B5EF4-FFF2-40B4-BE49-F238E27FC236}">
                        <a16:creationId xmlns:a16="http://schemas.microsoft.com/office/drawing/2014/main" id="{185B09CC-36F0-2A47-ADE7-5B258A7061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1" y="1875"/>
                    <a:ext cx="25" cy="26"/>
                  </a:xfrm>
                  <a:custGeom>
                    <a:avLst/>
                    <a:gdLst>
                      <a:gd name="T0" fmla="*/ 0 w 77"/>
                      <a:gd name="T1" fmla="*/ 0 h 79"/>
                      <a:gd name="T2" fmla="*/ 0 w 77"/>
                      <a:gd name="T3" fmla="*/ 0 h 79"/>
                      <a:gd name="T4" fmla="*/ 0 w 77"/>
                      <a:gd name="T5" fmla="*/ 0 h 79"/>
                      <a:gd name="T6" fmla="*/ 0 w 77"/>
                      <a:gd name="T7" fmla="*/ 0 h 79"/>
                      <a:gd name="T8" fmla="*/ 0 w 77"/>
                      <a:gd name="T9" fmla="*/ 0 h 79"/>
                      <a:gd name="T10" fmla="*/ 0 w 77"/>
                      <a:gd name="T11" fmla="*/ 0 h 79"/>
                      <a:gd name="T12" fmla="*/ 0 w 77"/>
                      <a:gd name="T13" fmla="*/ 0 h 79"/>
                      <a:gd name="T14" fmla="*/ 0 w 77"/>
                      <a:gd name="T15" fmla="*/ 0 h 79"/>
                      <a:gd name="T16" fmla="*/ 0 w 77"/>
                      <a:gd name="T17" fmla="*/ 0 h 79"/>
                      <a:gd name="T18" fmla="*/ 0 w 77"/>
                      <a:gd name="T19" fmla="*/ 0 h 79"/>
                      <a:gd name="T20" fmla="*/ 0 w 77"/>
                      <a:gd name="T21" fmla="*/ 0 h 79"/>
                      <a:gd name="T22" fmla="*/ 0 w 77"/>
                      <a:gd name="T23" fmla="*/ 0 h 79"/>
                      <a:gd name="T24" fmla="*/ 0 w 77"/>
                      <a:gd name="T25" fmla="*/ 0 h 79"/>
                      <a:gd name="T26" fmla="*/ 0 w 77"/>
                      <a:gd name="T27" fmla="*/ 0 h 79"/>
                      <a:gd name="T28" fmla="*/ 0 w 77"/>
                      <a:gd name="T29" fmla="*/ 0 h 79"/>
                      <a:gd name="T30" fmla="*/ 0 w 77"/>
                      <a:gd name="T31" fmla="*/ 0 h 79"/>
                      <a:gd name="T32" fmla="*/ 0 w 77"/>
                      <a:gd name="T33" fmla="*/ 0 h 79"/>
                      <a:gd name="T34" fmla="*/ 0 w 77"/>
                      <a:gd name="T35" fmla="*/ 0 h 79"/>
                      <a:gd name="T36" fmla="*/ 0 w 77"/>
                      <a:gd name="T37" fmla="*/ 0 h 79"/>
                      <a:gd name="T38" fmla="*/ 0 w 77"/>
                      <a:gd name="T39" fmla="*/ 0 h 79"/>
                      <a:gd name="T40" fmla="*/ 0 w 77"/>
                      <a:gd name="T41" fmla="*/ 0 h 79"/>
                      <a:gd name="T42" fmla="*/ 0 w 77"/>
                      <a:gd name="T43" fmla="*/ 0 h 79"/>
                      <a:gd name="T44" fmla="*/ 0 w 77"/>
                      <a:gd name="T45" fmla="*/ 0 h 79"/>
                      <a:gd name="T46" fmla="*/ 0 w 77"/>
                      <a:gd name="T47" fmla="*/ 0 h 79"/>
                      <a:gd name="T48" fmla="*/ 0 w 77"/>
                      <a:gd name="T49" fmla="*/ 0 h 79"/>
                      <a:gd name="T50" fmla="*/ 0 w 77"/>
                      <a:gd name="T51" fmla="*/ 0 h 79"/>
                      <a:gd name="T52" fmla="*/ 0 w 77"/>
                      <a:gd name="T53" fmla="*/ 0 h 79"/>
                      <a:gd name="T54" fmla="*/ 0 w 77"/>
                      <a:gd name="T55" fmla="*/ 0 h 79"/>
                      <a:gd name="T56" fmla="*/ 0 w 77"/>
                      <a:gd name="T57" fmla="*/ 0 h 79"/>
                      <a:gd name="T58" fmla="*/ 0 w 77"/>
                      <a:gd name="T59" fmla="*/ 0 h 79"/>
                      <a:gd name="T60" fmla="*/ 0 w 77"/>
                      <a:gd name="T61" fmla="*/ 0 h 79"/>
                      <a:gd name="T62" fmla="*/ 0 w 77"/>
                      <a:gd name="T63" fmla="*/ 0 h 79"/>
                      <a:gd name="T64" fmla="*/ 0 w 77"/>
                      <a:gd name="T65" fmla="*/ 0 h 7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9"/>
                      <a:gd name="T101" fmla="*/ 77 w 77"/>
                      <a:gd name="T102" fmla="*/ 79 h 7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9">
                        <a:moveTo>
                          <a:pt x="38" y="79"/>
                        </a:moveTo>
                        <a:lnTo>
                          <a:pt x="41" y="78"/>
                        </a:lnTo>
                        <a:lnTo>
                          <a:pt x="45" y="78"/>
                        </a:lnTo>
                        <a:lnTo>
                          <a:pt x="49" y="76"/>
                        </a:lnTo>
                        <a:lnTo>
                          <a:pt x="53" y="75"/>
                        </a:lnTo>
                        <a:lnTo>
                          <a:pt x="57" y="73"/>
                        </a:lnTo>
                        <a:lnTo>
                          <a:pt x="59" y="72"/>
                        </a:lnTo>
                        <a:lnTo>
                          <a:pt x="63" y="69"/>
                        </a:lnTo>
                        <a:lnTo>
                          <a:pt x="65" y="67"/>
                        </a:lnTo>
                        <a:lnTo>
                          <a:pt x="67" y="63"/>
                        </a:lnTo>
                        <a:lnTo>
                          <a:pt x="70" y="61"/>
                        </a:lnTo>
                        <a:lnTo>
                          <a:pt x="72" y="57"/>
                        </a:lnTo>
                        <a:lnTo>
                          <a:pt x="74" y="55"/>
                        </a:lnTo>
                        <a:lnTo>
                          <a:pt x="74" y="51"/>
                        </a:lnTo>
                        <a:lnTo>
                          <a:pt x="77" y="47"/>
                        </a:lnTo>
                        <a:lnTo>
                          <a:pt x="77" y="43"/>
                        </a:lnTo>
                        <a:lnTo>
                          <a:pt x="77" y="40"/>
                        </a:lnTo>
                        <a:lnTo>
                          <a:pt x="77" y="36"/>
                        </a:lnTo>
                        <a:lnTo>
                          <a:pt x="77" y="31"/>
                        </a:lnTo>
                        <a:lnTo>
                          <a:pt x="74" y="28"/>
                        </a:lnTo>
                        <a:lnTo>
                          <a:pt x="74" y="24"/>
                        </a:lnTo>
                        <a:lnTo>
                          <a:pt x="72" y="21"/>
                        </a:lnTo>
                        <a:lnTo>
                          <a:pt x="70" y="18"/>
                        </a:lnTo>
                        <a:lnTo>
                          <a:pt x="67" y="15"/>
                        </a:lnTo>
                        <a:lnTo>
                          <a:pt x="65" y="12"/>
                        </a:lnTo>
                        <a:lnTo>
                          <a:pt x="63" y="10"/>
                        </a:lnTo>
                        <a:lnTo>
                          <a:pt x="59" y="7"/>
                        </a:lnTo>
                        <a:lnTo>
                          <a:pt x="57" y="5"/>
                        </a:lnTo>
                        <a:lnTo>
                          <a:pt x="53" y="3"/>
                        </a:lnTo>
                        <a:lnTo>
                          <a:pt x="49" y="3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6" y="3"/>
                        </a:lnTo>
                        <a:lnTo>
                          <a:pt x="22" y="3"/>
                        </a:lnTo>
                        <a:lnTo>
                          <a:pt x="19" y="5"/>
                        </a:lnTo>
                        <a:lnTo>
                          <a:pt x="16" y="7"/>
                        </a:lnTo>
                        <a:lnTo>
                          <a:pt x="14" y="10"/>
                        </a:lnTo>
                        <a:lnTo>
                          <a:pt x="11" y="12"/>
                        </a:lnTo>
                        <a:lnTo>
                          <a:pt x="8" y="15"/>
                        </a:lnTo>
                        <a:lnTo>
                          <a:pt x="6" y="18"/>
                        </a:lnTo>
                        <a:lnTo>
                          <a:pt x="3" y="21"/>
                        </a:lnTo>
                        <a:lnTo>
                          <a:pt x="3" y="24"/>
                        </a:lnTo>
                        <a:lnTo>
                          <a:pt x="1" y="28"/>
                        </a:lnTo>
                        <a:lnTo>
                          <a:pt x="1" y="31"/>
                        </a:lnTo>
                        <a:lnTo>
                          <a:pt x="0" y="36"/>
                        </a:lnTo>
                        <a:lnTo>
                          <a:pt x="0" y="40"/>
                        </a:lnTo>
                        <a:lnTo>
                          <a:pt x="0" y="43"/>
                        </a:lnTo>
                        <a:lnTo>
                          <a:pt x="1" y="47"/>
                        </a:lnTo>
                        <a:lnTo>
                          <a:pt x="1" y="51"/>
                        </a:lnTo>
                        <a:lnTo>
                          <a:pt x="3" y="55"/>
                        </a:lnTo>
                        <a:lnTo>
                          <a:pt x="3" y="57"/>
                        </a:lnTo>
                        <a:lnTo>
                          <a:pt x="6" y="61"/>
                        </a:lnTo>
                        <a:lnTo>
                          <a:pt x="8" y="63"/>
                        </a:lnTo>
                        <a:lnTo>
                          <a:pt x="11" y="67"/>
                        </a:lnTo>
                        <a:lnTo>
                          <a:pt x="14" y="69"/>
                        </a:lnTo>
                        <a:lnTo>
                          <a:pt x="16" y="72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6"/>
                        </a:lnTo>
                        <a:lnTo>
                          <a:pt x="29" y="78"/>
                        </a:lnTo>
                        <a:lnTo>
                          <a:pt x="34" y="78"/>
                        </a:lnTo>
                        <a:lnTo>
                          <a:pt x="38" y="7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24" name="Freeform 161">
                    <a:extLst>
                      <a:ext uri="{FF2B5EF4-FFF2-40B4-BE49-F238E27FC236}">
                        <a16:creationId xmlns:a16="http://schemas.microsoft.com/office/drawing/2014/main" id="{B2C769FB-3345-F24F-B116-56A5CD3FA3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12" y="1877"/>
                    <a:ext cx="26" cy="25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8" y="77"/>
                        </a:moveTo>
                        <a:lnTo>
                          <a:pt x="43" y="76"/>
                        </a:lnTo>
                        <a:lnTo>
                          <a:pt x="46" y="76"/>
                        </a:lnTo>
                        <a:lnTo>
                          <a:pt x="50" y="75"/>
                        </a:lnTo>
                        <a:lnTo>
                          <a:pt x="53" y="74"/>
                        </a:lnTo>
                        <a:lnTo>
                          <a:pt x="56" y="71"/>
                        </a:lnTo>
                        <a:lnTo>
                          <a:pt x="59" y="70"/>
                        </a:lnTo>
                        <a:lnTo>
                          <a:pt x="63" y="68"/>
                        </a:lnTo>
                        <a:lnTo>
                          <a:pt x="67" y="65"/>
                        </a:lnTo>
                        <a:lnTo>
                          <a:pt x="69" y="62"/>
                        </a:lnTo>
                        <a:lnTo>
                          <a:pt x="71" y="59"/>
                        </a:lnTo>
                        <a:lnTo>
                          <a:pt x="72" y="56"/>
                        </a:lnTo>
                        <a:lnTo>
                          <a:pt x="74" y="54"/>
                        </a:lnTo>
                        <a:lnTo>
                          <a:pt x="75" y="49"/>
                        </a:lnTo>
                        <a:lnTo>
                          <a:pt x="76" y="46"/>
                        </a:lnTo>
                        <a:lnTo>
                          <a:pt x="77" y="42"/>
                        </a:lnTo>
                        <a:lnTo>
                          <a:pt x="77" y="38"/>
                        </a:lnTo>
                        <a:lnTo>
                          <a:pt x="77" y="33"/>
                        </a:lnTo>
                        <a:lnTo>
                          <a:pt x="76" y="31"/>
                        </a:lnTo>
                        <a:lnTo>
                          <a:pt x="75" y="26"/>
                        </a:lnTo>
                        <a:lnTo>
                          <a:pt x="74" y="23"/>
                        </a:lnTo>
                        <a:lnTo>
                          <a:pt x="72" y="19"/>
                        </a:lnTo>
                        <a:lnTo>
                          <a:pt x="71" y="16"/>
                        </a:lnTo>
                        <a:lnTo>
                          <a:pt x="69" y="13"/>
                        </a:lnTo>
                        <a:lnTo>
                          <a:pt x="67" y="11"/>
                        </a:lnTo>
                        <a:lnTo>
                          <a:pt x="63" y="8"/>
                        </a:lnTo>
                        <a:lnTo>
                          <a:pt x="59" y="6"/>
                        </a:lnTo>
                        <a:lnTo>
                          <a:pt x="56" y="5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3" y="2"/>
                        </a:lnTo>
                        <a:lnTo>
                          <a:pt x="20" y="5"/>
                        </a:lnTo>
                        <a:lnTo>
                          <a:pt x="17" y="6"/>
                        </a:lnTo>
                        <a:lnTo>
                          <a:pt x="13" y="8"/>
                        </a:lnTo>
                        <a:lnTo>
                          <a:pt x="11" y="11"/>
                        </a:lnTo>
                        <a:lnTo>
                          <a:pt x="8" y="13"/>
                        </a:lnTo>
                        <a:lnTo>
                          <a:pt x="6" y="16"/>
                        </a:lnTo>
                        <a:lnTo>
                          <a:pt x="5" y="19"/>
                        </a:lnTo>
                        <a:lnTo>
                          <a:pt x="2" y="23"/>
                        </a:lnTo>
                        <a:lnTo>
                          <a:pt x="1" y="26"/>
                        </a:lnTo>
                        <a:lnTo>
                          <a:pt x="0" y="31"/>
                        </a:lnTo>
                        <a:lnTo>
                          <a:pt x="0" y="33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49"/>
                        </a:lnTo>
                        <a:lnTo>
                          <a:pt x="2" y="54"/>
                        </a:lnTo>
                        <a:lnTo>
                          <a:pt x="5" y="56"/>
                        </a:lnTo>
                        <a:lnTo>
                          <a:pt x="6" y="59"/>
                        </a:lnTo>
                        <a:lnTo>
                          <a:pt x="8" y="62"/>
                        </a:lnTo>
                        <a:lnTo>
                          <a:pt x="11" y="65"/>
                        </a:lnTo>
                        <a:lnTo>
                          <a:pt x="13" y="68"/>
                        </a:lnTo>
                        <a:lnTo>
                          <a:pt x="17" y="70"/>
                        </a:lnTo>
                        <a:lnTo>
                          <a:pt x="20" y="71"/>
                        </a:lnTo>
                        <a:lnTo>
                          <a:pt x="23" y="74"/>
                        </a:lnTo>
                        <a:lnTo>
                          <a:pt x="26" y="75"/>
                        </a:lnTo>
                        <a:lnTo>
                          <a:pt x="31" y="76"/>
                        </a:lnTo>
                        <a:lnTo>
                          <a:pt x="34" y="76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25" name="Freeform 162">
                    <a:extLst>
                      <a:ext uri="{FF2B5EF4-FFF2-40B4-BE49-F238E27FC236}">
                        <a16:creationId xmlns:a16="http://schemas.microsoft.com/office/drawing/2014/main" id="{8EB3AE6C-8AC8-2B4F-8A6B-A8FBDCE8FA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61" y="1876"/>
                    <a:ext cx="26" cy="26"/>
                  </a:xfrm>
                  <a:custGeom>
                    <a:avLst/>
                    <a:gdLst>
                      <a:gd name="T0" fmla="*/ 0 w 78"/>
                      <a:gd name="T1" fmla="*/ 0 h 77"/>
                      <a:gd name="T2" fmla="*/ 0 w 78"/>
                      <a:gd name="T3" fmla="*/ 0 h 77"/>
                      <a:gd name="T4" fmla="*/ 0 w 78"/>
                      <a:gd name="T5" fmla="*/ 0 h 77"/>
                      <a:gd name="T6" fmla="*/ 0 w 78"/>
                      <a:gd name="T7" fmla="*/ 0 h 77"/>
                      <a:gd name="T8" fmla="*/ 0 w 78"/>
                      <a:gd name="T9" fmla="*/ 0 h 77"/>
                      <a:gd name="T10" fmla="*/ 0 w 78"/>
                      <a:gd name="T11" fmla="*/ 0 h 77"/>
                      <a:gd name="T12" fmla="*/ 0 w 78"/>
                      <a:gd name="T13" fmla="*/ 0 h 77"/>
                      <a:gd name="T14" fmla="*/ 0 w 78"/>
                      <a:gd name="T15" fmla="*/ 0 h 77"/>
                      <a:gd name="T16" fmla="*/ 0 w 78"/>
                      <a:gd name="T17" fmla="*/ 0 h 77"/>
                      <a:gd name="T18" fmla="*/ 0 w 78"/>
                      <a:gd name="T19" fmla="*/ 0 h 77"/>
                      <a:gd name="T20" fmla="*/ 0 w 78"/>
                      <a:gd name="T21" fmla="*/ 0 h 77"/>
                      <a:gd name="T22" fmla="*/ 0 w 78"/>
                      <a:gd name="T23" fmla="*/ 0 h 77"/>
                      <a:gd name="T24" fmla="*/ 0 w 78"/>
                      <a:gd name="T25" fmla="*/ 0 h 77"/>
                      <a:gd name="T26" fmla="*/ 0 w 78"/>
                      <a:gd name="T27" fmla="*/ 0 h 77"/>
                      <a:gd name="T28" fmla="*/ 0 w 78"/>
                      <a:gd name="T29" fmla="*/ 0 h 77"/>
                      <a:gd name="T30" fmla="*/ 0 w 78"/>
                      <a:gd name="T31" fmla="*/ 0 h 77"/>
                      <a:gd name="T32" fmla="*/ 0 w 78"/>
                      <a:gd name="T33" fmla="*/ 0 h 77"/>
                      <a:gd name="T34" fmla="*/ 0 w 78"/>
                      <a:gd name="T35" fmla="*/ 0 h 77"/>
                      <a:gd name="T36" fmla="*/ 0 w 78"/>
                      <a:gd name="T37" fmla="*/ 0 h 77"/>
                      <a:gd name="T38" fmla="*/ 0 w 78"/>
                      <a:gd name="T39" fmla="*/ 0 h 77"/>
                      <a:gd name="T40" fmla="*/ 0 w 78"/>
                      <a:gd name="T41" fmla="*/ 0 h 77"/>
                      <a:gd name="T42" fmla="*/ 0 w 78"/>
                      <a:gd name="T43" fmla="*/ 0 h 77"/>
                      <a:gd name="T44" fmla="*/ 0 w 78"/>
                      <a:gd name="T45" fmla="*/ 0 h 77"/>
                      <a:gd name="T46" fmla="*/ 0 w 78"/>
                      <a:gd name="T47" fmla="*/ 0 h 77"/>
                      <a:gd name="T48" fmla="*/ 0 w 78"/>
                      <a:gd name="T49" fmla="*/ 0 h 77"/>
                      <a:gd name="T50" fmla="*/ 0 w 78"/>
                      <a:gd name="T51" fmla="*/ 0 h 77"/>
                      <a:gd name="T52" fmla="*/ 0 w 78"/>
                      <a:gd name="T53" fmla="*/ 0 h 77"/>
                      <a:gd name="T54" fmla="*/ 0 w 78"/>
                      <a:gd name="T55" fmla="*/ 0 h 77"/>
                      <a:gd name="T56" fmla="*/ 0 w 78"/>
                      <a:gd name="T57" fmla="*/ 0 h 77"/>
                      <a:gd name="T58" fmla="*/ 0 w 78"/>
                      <a:gd name="T59" fmla="*/ 0 h 77"/>
                      <a:gd name="T60" fmla="*/ 0 w 78"/>
                      <a:gd name="T61" fmla="*/ 0 h 77"/>
                      <a:gd name="T62" fmla="*/ 0 w 78"/>
                      <a:gd name="T63" fmla="*/ 0 h 77"/>
                      <a:gd name="T64" fmla="*/ 0 w 78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7"/>
                      <a:gd name="T101" fmla="*/ 78 w 78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7">
                        <a:moveTo>
                          <a:pt x="41" y="77"/>
                        </a:moveTo>
                        <a:lnTo>
                          <a:pt x="43" y="76"/>
                        </a:lnTo>
                        <a:lnTo>
                          <a:pt x="48" y="76"/>
                        </a:lnTo>
                        <a:lnTo>
                          <a:pt x="51" y="75"/>
                        </a:lnTo>
                        <a:lnTo>
                          <a:pt x="55" y="73"/>
                        </a:lnTo>
                        <a:lnTo>
                          <a:pt x="57" y="71"/>
                        </a:lnTo>
                        <a:lnTo>
                          <a:pt x="61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9" y="61"/>
                        </a:lnTo>
                        <a:lnTo>
                          <a:pt x="71" y="59"/>
                        </a:lnTo>
                        <a:lnTo>
                          <a:pt x="74" y="56"/>
                        </a:lnTo>
                        <a:lnTo>
                          <a:pt x="75" y="53"/>
                        </a:lnTo>
                        <a:lnTo>
                          <a:pt x="76" y="48"/>
                        </a:lnTo>
                        <a:lnTo>
                          <a:pt x="77" y="45"/>
                        </a:lnTo>
                        <a:lnTo>
                          <a:pt x="78" y="41"/>
                        </a:lnTo>
                        <a:lnTo>
                          <a:pt x="78" y="38"/>
                        </a:lnTo>
                        <a:lnTo>
                          <a:pt x="78" y="34"/>
                        </a:lnTo>
                        <a:lnTo>
                          <a:pt x="77" y="31"/>
                        </a:lnTo>
                        <a:lnTo>
                          <a:pt x="76" y="26"/>
                        </a:lnTo>
                        <a:lnTo>
                          <a:pt x="75" y="22"/>
                        </a:lnTo>
                        <a:lnTo>
                          <a:pt x="74" y="19"/>
                        </a:lnTo>
                        <a:lnTo>
                          <a:pt x="71" y="15"/>
                        </a:lnTo>
                        <a:lnTo>
                          <a:pt x="69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1" y="4"/>
                        </a:lnTo>
                        <a:lnTo>
                          <a:pt x="57" y="3"/>
                        </a:lnTo>
                        <a:lnTo>
                          <a:pt x="55" y="2"/>
                        </a:lnTo>
                        <a:lnTo>
                          <a:pt x="51" y="0"/>
                        </a:lnTo>
                        <a:lnTo>
                          <a:pt x="48" y="0"/>
                        </a:lnTo>
                        <a:lnTo>
                          <a:pt x="43" y="0"/>
                        </a:lnTo>
                        <a:lnTo>
                          <a:pt x="41" y="0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7" y="0"/>
                        </a:lnTo>
                        <a:lnTo>
                          <a:pt x="25" y="2"/>
                        </a:lnTo>
                        <a:lnTo>
                          <a:pt x="20" y="3"/>
                        </a:lnTo>
                        <a:lnTo>
                          <a:pt x="18" y="4"/>
                        </a:lnTo>
                        <a:lnTo>
                          <a:pt x="16" y="7"/>
                        </a:lnTo>
                        <a:lnTo>
                          <a:pt x="13" y="10"/>
                        </a:lnTo>
                        <a:lnTo>
                          <a:pt x="10" y="13"/>
                        </a:lnTo>
                        <a:lnTo>
                          <a:pt x="7" y="15"/>
                        </a:lnTo>
                        <a:lnTo>
                          <a:pt x="5" y="19"/>
                        </a:lnTo>
                        <a:lnTo>
                          <a:pt x="4" y="22"/>
                        </a:lnTo>
                        <a:lnTo>
                          <a:pt x="3" y="26"/>
                        </a:lnTo>
                        <a:lnTo>
                          <a:pt x="1" y="31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1" y="45"/>
                        </a:lnTo>
                        <a:lnTo>
                          <a:pt x="3" y="48"/>
                        </a:lnTo>
                        <a:lnTo>
                          <a:pt x="4" y="53"/>
                        </a:lnTo>
                        <a:lnTo>
                          <a:pt x="5" y="56"/>
                        </a:lnTo>
                        <a:lnTo>
                          <a:pt x="7" y="59"/>
                        </a:lnTo>
                        <a:lnTo>
                          <a:pt x="10" y="61"/>
                        </a:lnTo>
                        <a:lnTo>
                          <a:pt x="13" y="65"/>
                        </a:lnTo>
                        <a:lnTo>
                          <a:pt x="16" y="67"/>
                        </a:lnTo>
                        <a:lnTo>
                          <a:pt x="18" y="70"/>
                        </a:lnTo>
                        <a:lnTo>
                          <a:pt x="20" y="71"/>
                        </a:lnTo>
                        <a:lnTo>
                          <a:pt x="25" y="73"/>
                        </a:lnTo>
                        <a:lnTo>
                          <a:pt x="27" y="75"/>
                        </a:lnTo>
                        <a:lnTo>
                          <a:pt x="31" y="76"/>
                        </a:lnTo>
                        <a:lnTo>
                          <a:pt x="36" y="76"/>
                        </a:lnTo>
                        <a:lnTo>
                          <a:pt x="41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26" name="Freeform 163">
                    <a:extLst>
                      <a:ext uri="{FF2B5EF4-FFF2-40B4-BE49-F238E27FC236}">
                        <a16:creationId xmlns:a16="http://schemas.microsoft.com/office/drawing/2014/main" id="{432294C4-AD2D-3549-A3ED-83AA4ED00E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11" y="1877"/>
                    <a:ext cx="26" cy="26"/>
                  </a:xfrm>
                  <a:custGeom>
                    <a:avLst/>
                    <a:gdLst>
                      <a:gd name="T0" fmla="*/ 0 w 76"/>
                      <a:gd name="T1" fmla="*/ 0 h 78"/>
                      <a:gd name="T2" fmla="*/ 0 w 76"/>
                      <a:gd name="T3" fmla="*/ 0 h 78"/>
                      <a:gd name="T4" fmla="*/ 0 w 76"/>
                      <a:gd name="T5" fmla="*/ 0 h 78"/>
                      <a:gd name="T6" fmla="*/ 0 w 76"/>
                      <a:gd name="T7" fmla="*/ 0 h 78"/>
                      <a:gd name="T8" fmla="*/ 0 w 76"/>
                      <a:gd name="T9" fmla="*/ 0 h 78"/>
                      <a:gd name="T10" fmla="*/ 0 w 76"/>
                      <a:gd name="T11" fmla="*/ 0 h 78"/>
                      <a:gd name="T12" fmla="*/ 0 w 76"/>
                      <a:gd name="T13" fmla="*/ 0 h 78"/>
                      <a:gd name="T14" fmla="*/ 0 w 76"/>
                      <a:gd name="T15" fmla="*/ 0 h 78"/>
                      <a:gd name="T16" fmla="*/ 0 w 76"/>
                      <a:gd name="T17" fmla="*/ 0 h 78"/>
                      <a:gd name="T18" fmla="*/ 0 w 76"/>
                      <a:gd name="T19" fmla="*/ 0 h 78"/>
                      <a:gd name="T20" fmla="*/ 0 w 76"/>
                      <a:gd name="T21" fmla="*/ 0 h 78"/>
                      <a:gd name="T22" fmla="*/ 0 w 76"/>
                      <a:gd name="T23" fmla="*/ 0 h 78"/>
                      <a:gd name="T24" fmla="*/ 0 w 76"/>
                      <a:gd name="T25" fmla="*/ 0 h 78"/>
                      <a:gd name="T26" fmla="*/ 0 w 76"/>
                      <a:gd name="T27" fmla="*/ 0 h 78"/>
                      <a:gd name="T28" fmla="*/ 0 w 76"/>
                      <a:gd name="T29" fmla="*/ 0 h 78"/>
                      <a:gd name="T30" fmla="*/ 0 w 76"/>
                      <a:gd name="T31" fmla="*/ 0 h 78"/>
                      <a:gd name="T32" fmla="*/ 0 w 76"/>
                      <a:gd name="T33" fmla="*/ 0 h 78"/>
                      <a:gd name="T34" fmla="*/ 0 w 76"/>
                      <a:gd name="T35" fmla="*/ 0 h 78"/>
                      <a:gd name="T36" fmla="*/ 0 w 76"/>
                      <a:gd name="T37" fmla="*/ 0 h 78"/>
                      <a:gd name="T38" fmla="*/ 0 w 76"/>
                      <a:gd name="T39" fmla="*/ 0 h 78"/>
                      <a:gd name="T40" fmla="*/ 0 w 76"/>
                      <a:gd name="T41" fmla="*/ 0 h 78"/>
                      <a:gd name="T42" fmla="*/ 0 w 76"/>
                      <a:gd name="T43" fmla="*/ 0 h 78"/>
                      <a:gd name="T44" fmla="*/ 0 w 76"/>
                      <a:gd name="T45" fmla="*/ 0 h 78"/>
                      <a:gd name="T46" fmla="*/ 0 w 76"/>
                      <a:gd name="T47" fmla="*/ 0 h 78"/>
                      <a:gd name="T48" fmla="*/ 0 w 76"/>
                      <a:gd name="T49" fmla="*/ 0 h 78"/>
                      <a:gd name="T50" fmla="*/ 0 w 76"/>
                      <a:gd name="T51" fmla="*/ 0 h 78"/>
                      <a:gd name="T52" fmla="*/ 0 w 76"/>
                      <a:gd name="T53" fmla="*/ 0 h 78"/>
                      <a:gd name="T54" fmla="*/ 0 w 76"/>
                      <a:gd name="T55" fmla="*/ 0 h 78"/>
                      <a:gd name="T56" fmla="*/ 0 w 76"/>
                      <a:gd name="T57" fmla="*/ 0 h 78"/>
                      <a:gd name="T58" fmla="*/ 0 w 76"/>
                      <a:gd name="T59" fmla="*/ 0 h 78"/>
                      <a:gd name="T60" fmla="*/ 0 w 76"/>
                      <a:gd name="T61" fmla="*/ 0 h 78"/>
                      <a:gd name="T62" fmla="*/ 0 w 76"/>
                      <a:gd name="T63" fmla="*/ 0 h 78"/>
                      <a:gd name="T64" fmla="*/ 0 w 76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6"/>
                      <a:gd name="T100" fmla="*/ 0 h 78"/>
                      <a:gd name="T101" fmla="*/ 76 w 76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6" h="78">
                        <a:moveTo>
                          <a:pt x="38" y="78"/>
                        </a:moveTo>
                        <a:lnTo>
                          <a:pt x="41" y="77"/>
                        </a:lnTo>
                        <a:lnTo>
                          <a:pt x="45" y="77"/>
                        </a:lnTo>
                        <a:lnTo>
                          <a:pt x="50" y="76"/>
                        </a:lnTo>
                        <a:lnTo>
                          <a:pt x="53" y="75"/>
                        </a:lnTo>
                        <a:lnTo>
                          <a:pt x="55" y="73"/>
                        </a:lnTo>
                        <a:lnTo>
                          <a:pt x="59" y="71"/>
                        </a:lnTo>
                        <a:lnTo>
                          <a:pt x="63" y="69"/>
                        </a:lnTo>
                        <a:lnTo>
                          <a:pt x="65" y="67"/>
                        </a:lnTo>
                        <a:lnTo>
                          <a:pt x="67" y="64"/>
                        </a:lnTo>
                        <a:lnTo>
                          <a:pt x="70" y="61"/>
                        </a:lnTo>
                        <a:lnTo>
                          <a:pt x="71" y="57"/>
                        </a:lnTo>
                        <a:lnTo>
                          <a:pt x="73" y="55"/>
                        </a:lnTo>
                        <a:lnTo>
                          <a:pt x="74" y="51"/>
                        </a:lnTo>
                        <a:lnTo>
                          <a:pt x="76" y="46"/>
                        </a:lnTo>
                        <a:lnTo>
                          <a:pt x="76" y="43"/>
                        </a:lnTo>
                        <a:lnTo>
                          <a:pt x="76" y="39"/>
                        </a:lnTo>
                        <a:lnTo>
                          <a:pt x="76" y="36"/>
                        </a:lnTo>
                        <a:lnTo>
                          <a:pt x="76" y="31"/>
                        </a:lnTo>
                        <a:lnTo>
                          <a:pt x="74" y="27"/>
                        </a:lnTo>
                        <a:lnTo>
                          <a:pt x="73" y="24"/>
                        </a:lnTo>
                        <a:lnTo>
                          <a:pt x="71" y="20"/>
                        </a:lnTo>
                        <a:lnTo>
                          <a:pt x="70" y="17"/>
                        </a:lnTo>
                        <a:lnTo>
                          <a:pt x="67" y="14"/>
                        </a:lnTo>
                        <a:lnTo>
                          <a:pt x="65" y="12"/>
                        </a:lnTo>
                        <a:lnTo>
                          <a:pt x="63" y="8"/>
                        </a:lnTo>
                        <a:lnTo>
                          <a:pt x="59" y="7"/>
                        </a:lnTo>
                        <a:lnTo>
                          <a:pt x="55" y="5"/>
                        </a:lnTo>
                        <a:lnTo>
                          <a:pt x="53" y="2"/>
                        </a:lnTo>
                        <a:lnTo>
                          <a:pt x="50" y="2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6" y="2"/>
                        </a:lnTo>
                        <a:lnTo>
                          <a:pt x="22" y="2"/>
                        </a:lnTo>
                        <a:lnTo>
                          <a:pt x="19" y="5"/>
                        </a:lnTo>
                        <a:lnTo>
                          <a:pt x="15" y="7"/>
                        </a:lnTo>
                        <a:lnTo>
                          <a:pt x="13" y="8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6" y="17"/>
                        </a:lnTo>
                        <a:lnTo>
                          <a:pt x="3" y="20"/>
                        </a:lnTo>
                        <a:lnTo>
                          <a:pt x="2" y="24"/>
                        </a:lnTo>
                        <a:lnTo>
                          <a:pt x="1" y="27"/>
                        </a:lnTo>
                        <a:lnTo>
                          <a:pt x="0" y="31"/>
                        </a:lnTo>
                        <a:lnTo>
                          <a:pt x="0" y="36"/>
                        </a:lnTo>
                        <a:lnTo>
                          <a:pt x="0" y="39"/>
                        </a:lnTo>
                        <a:lnTo>
                          <a:pt x="0" y="43"/>
                        </a:lnTo>
                        <a:lnTo>
                          <a:pt x="0" y="46"/>
                        </a:lnTo>
                        <a:lnTo>
                          <a:pt x="1" y="51"/>
                        </a:lnTo>
                        <a:lnTo>
                          <a:pt x="2" y="55"/>
                        </a:lnTo>
                        <a:lnTo>
                          <a:pt x="3" y="57"/>
                        </a:lnTo>
                        <a:lnTo>
                          <a:pt x="6" y="61"/>
                        </a:lnTo>
                        <a:lnTo>
                          <a:pt x="7" y="64"/>
                        </a:lnTo>
                        <a:lnTo>
                          <a:pt x="10" y="67"/>
                        </a:lnTo>
                        <a:lnTo>
                          <a:pt x="13" y="69"/>
                        </a:lnTo>
                        <a:lnTo>
                          <a:pt x="15" y="71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6"/>
                        </a:lnTo>
                        <a:lnTo>
                          <a:pt x="29" y="77"/>
                        </a:lnTo>
                        <a:lnTo>
                          <a:pt x="34" y="77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27" name="Freeform 164">
                    <a:extLst>
                      <a:ext uri="{FF2B5EF4-FFF2-40B4-BE49-F238E27FC236}">
                        <a16:creationId xmlns:a16="http://schemas.microsoft.com/office/drawing/2014/main" id="{1475E481-D7E2-0849-920B-870E0A79F6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60" y="1876"/>
                    <a:ext cx="26" cy="26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9" y="77"/>
                        </a:moveTo>
                        <a:lnTo>
                          <a:pt x="42" y="76"/>
                        </a:lnTo>
                        <a:lnTo>
                          <a:pt x="46" y="76"/>
                        </a:lnTo>
                        <a:lnTo>
                          <a:pt x="49" y="75"/>
                        </a:lnTo>
                        <a:lnTo>
                          <a:pt x="53" y="73"/>
                        </a:lnTo>
                        <a:lnTo>
                          <a:pt x="55" y="71"/>
                        </a:lnTo>
                        <a:lnTo>
                          <a:pt x="59" y="70"/>
                        </a:lnTo>
                        <a:lnTo>
                          <a:pt x="63" y="67"/>
                        </a:lnTo>
                        <a:lnTo>
                          <a:pt x="66" y="65"/>
                        </a:lnTo>
                        <a:lnTo>
                          <a:pt x="67" y="61"/>
                        </a:lnTo>
                        <a:lnTo>
                          <a:pt x="70" y="59"/>
                        </a:lnTo>
                        <a:lnTo>
                          <a:pt x="72" y="56"/>
                        </a:lnTo>
                        <a:lnTo>
                          <a:pt x="73" y="53"/>
                        </a:lnTo>
                        <a:lnTo>
                          <a:pt x="74" y="48"/>
                        </a:lnTo>
                        <a:lnTo>
                          <a:pt x="77" y="45"/>
                        </a:lnTo>
                        <a:lnTo>
                          <a:pt x="77" y="41"/>
                        </a:lnTo>
                        <a:lnTo>
                          <a:pt x="77" y="38"/>
                        </a:lnTo>
                        <a:lnTo>
                          <a:pt x="77" y="34"/>
                        </a:lnTo>
                        <a:lnTo>
                          <a:pt x="77" y="31"/>
                        </a:lnTo>
                        <a:lnTo>
                          <a:pt x="74" y="26"/>
                        </a:lnTo>
                        <a:lnTo>
                          <a:pt x="73" y="22"/>
                        </a:lnTo>
                        <a:lnTo>
                          <a:pt x="72" y="19"/>
                        </a:lnTo>
                        <a:lnTo>
                          <a:pt x="70" y="15"/>
                        </a:lnTo>
                        <a:lnTo>
                          <a:pt x="67" y="13"/>
                        </a:lnTo>
                        <a:lnTo>
                          <a:pt x="66" y="10"/>
                        </a:lnTo>
                        <a:lnTo>
                          <a:pt x="63" y="7"/>
                        </a:lnTo>
                        <a:lnTo>
                          <a:pt x="59" y="4"/>
                        </a:lnTo>
                        <a:lnTo>
                          <a:pt x="55" y="3"/>
                        </a:lnTo>
                        <a:lnTo>
                          <a:pt x="53" y="2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2" y="0"/>
                        </a:lnTo>
                        <a:lnTo>
                          <a:pt x="39" y="0"/>
                        </a:lnTo>
                        <a:lnTo>
                          <a:pt x="35" y="0"/>
                        </a:lnTo>
                        <a:lnTo>
                          <a:pt x="30" y="0"/>
                        </a:lnTo>
                        <a:lnTo>
                          <a:pt x="27" y="0"/>
                        </a:lnTo>
                        <a:lnTo>
                          <a:pt x="23" y="2"/>
                        </a:lnTo>
                        <a:lnTo>
                          <a:pt x="20" y="3"/>
                        </a:lnTo>
                        <a:lnTo>
                          <a:pt x="16" y="4"/>
                        </a:lnTo>
                        <a:lnTo>
                          <a:pt x="13" y="7"/>
                        </a:lnTo>
                        <a:lnTo>
                          <a:pt x="11" y="10"/>
                        </a:lnTo>
                        <a:lnTo>
                          <a:pt x="8" y="13"/>
                        </a:lnTo>
                        <a:lnTo>
                          <a:pt x="6" y="15"/>
                        </a:lnTo>
                        <a:lnTo>
                          <a:pt x="4" y="19"/>
                        </a:lnTo>
                        <a:lnTo>
                          <a:pt x="3" y="22"/>
                        </a:lnTo>
                        <a:lnTo>
                          <a:pt x="1" y="26"/>
                        </a:lnTo>
                        <a:lnTo>
                          <a:pt x="1" y="31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1" y="45"/>
                        </a:lnTo>
                        <a:lnTo>
                          <a:pt x="1" y="48"/>
                        </a:lnTo>
                        <a:lnTo>
                          <a:pt x="3" y="53"/>
                        </a:lnTo>
                        <a:lnTo>
                          <a:pt x="4" y="56"/>
                        </a:lnTo>
                        <a:lnTo>
                          <a:pt x="6" y="59"/>
                        </a:lnTo>
                        <a:lnTo>
                          <a:pt x="8" y="61"/>
                        </a:lnTo>
                        <a:lnTo>
                          <a:pt x="11" y="65"/>
                        </a:lnTo>
                        <a:lnTo>
                          <a:pt x="13" y="67"/>
                        </a:lnTo>
                        <a:lnTo>
                          <a:pt x="16" y="70"/>
                        </a:lnTo>
                        <a:lnTo>
                          <a:pt x="20" y="71"/>
                        </a:lnTo>
                        <a:lnTo>
                          <a:pt x="23" y="73"/>
                        </a:lnTo>
                        <a:lnTo>
                          <a:pt x="27" y="75"/>
                        </a:lnTo>
                        <a:lnTo>
                          <a:pt x="30" y="76"/>
                        </a:lnTo>
                        <a:lnTo>
                          <a:pt x="35" y="76"/>
                        </a:lnTo>
                        <a:lnTo>
                          <a:pt x="39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28" name="Freeform 165">
                    <a:extLst>
                      <a:ext uri="{FF2B5EF4-FFF2-40B4-BE49-F238E27FC236}">
                        <a16:creationId xmlns:a16="http://schemas.microsoft.com/office/drawing/2014/main" id="{53A859BF-8A55-5547-B7E7-BFE508B5BF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12" y="1877"/>
                    <a:ext cx="26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w 78"/>
                      <a:gd name="T25" fmla="*/ 0 h 78"/>
                      <a:gd name="T26" fmla="*/ 0 w 78"/>
                      <a:gd name="T27" fmla="*/ 0 h 78"/>
                      <a:gd name="T28" fmla="*/ 0 w 78"/>
                      <a:gd name="T29" fmla="*/ 0 h 78"/>
                      <a:gd name="T30" fmla="*/ 0 w 78"/>
                      <a:gd name="T31" fmla="*/ 0 h 78"/>
                      <a:gd name="T32" fmla="*/ 0 w 78"/>
                      <a:gd name="T33" fmla="*/ 0 h 78"/>
                      <a:gd name="T34" fmla="*/ 0 w 78"/>
                      <a:gd name="T35" fmla="*/ 0 h 78"/>
                      <a:gd name="T36" fmla="*/ 0 w 78"/>
                      <a:gd name="T37" fmla="*/ 0 h 78"/>
                      <a:gd name="T38" fmla="*/ 0 w 78"/>
                      <a:gd name="T39" fmla="*/ 0 h 78"/>
                      <a:gd name="T40" fmla="*/ 0 w 78"/>
                      <a:gd name="T41" fmla="*/ 0 h 78"/>
                      <a:gd name="T42" fmla="*/ 0 w 78"/>
                      <a:gd name="T43" fmla="*/ 0 h 78"/>
                      <a:gd name="T44" fmla="*/ 0 w 78"/>
                      <a:gd name="T45" fmla="*/ 0 h 78"/>
                      <a:gd name="T46" fmla="*/ 0 w 78"/>
                      <a:gd name="T47" fmla="*/ 0 h 78"/>
                      <a:gd name="T48" fmla="*/ 0 w 78"/>
                      <a:gd name="T49" fmla="*/ 0 h 78"/>
                      <a:gd name="T50" fmla="*/ 0 w 78"/>
                      <a:gd name="T51" fmla="*/ 0 h 78"/>
                      <a:gd name="T52" fmla="*/ 0 w 78"/>
                      <a:gd name="T53" fmla="*/ 0 h 78"/>
                      <a:gd name="T54" fmla="*/ 0 w 78"/>
                      <a:gd name="T55" fmla="*/ 0 h 78"/>
                      <a:gd name="T56" fmla="*/ 0 w 78"/>
                      <a:gd name="T57" fmla="*/ 0 h 78"/>
                      <a:gd name="T58" fmla="*/ 0 w 78"/>
                      <a:gd name="T59" fmla="*/ 0 h 78"/>
                      <a:gd name="T60" fmla="*/ 0 w 78"/>
                      <a:gd name="T61" fmla="*/ 0 h 78"/>
                      <a:gd name="T62" fmla="*/ 0 w 78"/>
                      <a:gd name="T63" fmla="*/ 0 h 78"/>
                      <a:gd name="T64" fmla="*/ 0 w 78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8"/>
                      <a:gd name="T101" fmla="*/ 78 w 78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8">
                        <a:moveTo>
                          <a:pt x="39" y="78"/>
                        </a:moveTo>
                        <a:lnTo>
                          <a:pt x="43" y="77"/>
                        </a:lnTo>
                        <a:lnTo>
                          <a:pt x="46" y="77"/>
                        </a:lnTo>
                        <a:lnTo>
                          <a:pt x="50" y="76"/>
                        </a:lnTo>
                        <a:lnTo>
                          <a:pt x="55" y="75"/>
                        </a:lnTo>
                        <a:lnTo>
                          <a:pt x="57" y="73"/>
                        </a:lnTo>
                        <a:lnTo>
                          <a:pt x="61" y="71"/>
                        </a:lnTo>
                        <a:lnTo>
                          <a:pt x="63" y="69"/>
                        </a:lnTo>
                        <a:lnTo>
                          <a:pt x="67" y="67"/>
                        </a:lnTo>
                        <a:lnTo>
                          <a:pt x="68" y="64"/>
                        </a:lnTo>
                        <a:lnTo>
                          <a:pt x="70" y="61"/>
                        </a:lnTo>
                        <a:lnTo>
                          <a:pt x="74" y="57"/>
                        </a:lnTo>
                        <a:lnTo>
                          <a:pt x="75" y="55"/>
                        </a:lnTo>
                        <a:lnTo>
                          <a:pt x="76" y="51"/>
                        </a:lnTo>
                        <a:lnTo>
                          <a:pt x="77" y="46"/>
                        </a:lnTo>
                        <a:lnTo>
                          <a:pt x="78" y="43"/>
                        </a:lnTo>
                        <a:lnTo>
                          <a:pt x="78" y="39"/>
                        </a:lnTo>
                        <a:lnTo>
                          <a:pt x="78" y="36"/>
                        </a:lnTo>
                        <a:lnTo>
                          <a:pt x="77" y="31"/>
                        </a:lnTo>
                        <a:lnTo>
                          <a:pt x="76" y="27"/>
                        </a:lnTo>
                        <a:lnTo>
                          <a:pt x="75" y="24"/>
                        </a:lnTo>
                        <a:lnTo>
                          <a:pt x="74" y="20"/>
                        </a:lnTo>
                        <a:lnTo>
                          <a:pt x="70" y="17"/>
                        </a:lnTo>
                        <a:lnTo>
                          <a:pt x="68" y="14"/>
                        </a:lnTo>
                        <a:lnTo>
                          <a:pt x="67" y="12"/>
                        </a:lnTo>
                        <a:lnTo>
                          <a:pt x="63" y="8"/>
                        </a:lnTo>
                        <a:lnTo>
                          <a:pt x="61" y="7"/>
                        </a:lnTo>
                        <a:lnTo>
                          <a:pt x="57" y="5"/>
                        </a:lnTo>
                        <a:lnTo>
                          <a:pt x="55" y="2"/>
                        </a:lnTo>
                        <a:lnTo>
                          <a:pt x="50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9" y="0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7" y="2"/>
                        </a:lnTo>
                        <a:lnTo>
                          <a:pt x="24" y="2"/>
                        </a:lnTo>
                        <a:lnTo>
                          <a:pt x="20" y="5"/>
                        </a:lnTo>
                        <a:lnTo>
                          <a:pt x="18" y="7"/>
                        </a:lnTo>
                        <a:lnTo>
                          <a:pt x="14" y="8"/>
                        </a:lnTo>
                        <a:lnTo>
                          <a:pt x="12" y="12"/>
                        </a:lnTo>
                        <a:lnTo>
                          <a:pt x="8" y="14"/>
                        </a:lnTo>
                        <a:lnTo>
                          <a:pt x="7" y="17"/>
                        </a:lnTo>
                        <a:lnTo>
                          <a:pt x="5" y="20"/>
                        </a:lnTo>
                        <a:lnTo>
                          <a:pt x="4" y="24"/>
                        </a:lnTo>
                        <a:lnTo>
                          <a:pt x="2" y="27"/>
                        </a:lnTo>
                        <a:lnTo>
                          <a:pt x="1" y="31"/>
                        </a:lnTo>
                        <a:lnTo>
                          <a:pt x="0" y="36"/>
                        </a:lnTo>
                        <a:lnTo>
                          <a:pt x="0" y="39"/>
                        </a:lnTo>
                        <a:lnTo>
                          <a:pt x="0" y="43"/>
                        </a:lnTo>
                        <a:lnTo>
                          <a:pt x="1" y="46"/>
                        </a:lnTo>
                        <a:lnTo>
                          <a:pt x="2" y="51"/>
                        </a:lnTo>
                        <a:lnTo>
                          <a:pt x="4" y="55"/>
                        </a:lnTo>
                        <a:lnTo>
                          <a:pt x="5" y="57"/>
                        </a:lnTo>
                        <a:lnTo>
                          <a:pt x="7" y="61"/>
                        </a:lnTo>
                        <a:lnTo>
                          <a:pt x="8" y="64"/>
                        </a:lnTo>
                        <a:lnTo>
                          <a:pt x="12" y="67"/>
                        </a:lnTo>
                        <a:lnTo>
                          <a:pt x="14" y="69"/>
                        </a:lnTo>
                        <a:lnTo>
                          <a:pt x="18" y="71"/>
                        </a:lnTo>
                        <a:lnTo>
                          <a:pt x="20" y="73"/>
                        </a:lnTo>
                        <a:lnTo>
                          <a:pt x="24" y="75"/>
                        </a:lnTo>
                        <a:lnTo>
                          <a:pt x="27" y="76"/>
                        </a:lnTo>
                        <a:lnTo>
                          <a:pt x="31" y="77"/>
                        </a:lnTo>
                        <a:lnTo>
                          <a:pt x="36" y="77"/>
                        </a:lnTo>
                        <a:lnTo>
                          <a:pt x="39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29" name="Freeform 166">
                    <a:extLst>
                      <a:ext uri="{FF2B5EF4-FFF2-40B4-BE49-F238E27FC236}">
                        <a16:creationId xmlns:a16="http://schemas.microsoft.com/office/drawing/2014/main" id="{89A084F5-1EED-0D44-B6B7-934CF87936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62" y="1876"/>
                    <a:ext cx="25" cy="26"/>
                  </a:xfrm>
                  <a:custGeom>
                    <a:avLst/>
                    <a:gdLst>
                      <a:gd name="T0" fmla="*/ 0 w 75"/>
                      <a:gd name="T1" fmla="*/ 0 h 78"/>
                      <a:gd name="T2" fmla="*/ 0 w 75"/>
                      <a:gd name="T3" fmla="*/ 0 h 78"/>
                      <a:gd name="T4" fmla="*/ 0 w 75"/>
                      <a:gd name="T5" fmla="*/ 0 h 78"/>
                      <a:gd name="T6" fmla="*/ 0 w 75"/>
                      <a:gd name="T7" fmla="*/ 0 h 78"/>
                      <a:gd name="T8" fmla="*/ 0 w 75"/>
                      <a:gd name="T9" fmla="*/ 0 h 78"/>
                      <a:gd name="T10" fmla="*/ 0 w 75"/>
                      <a:gd name="T11" fmla="*/ 0 h 78"/>
                      <a:gd name="T12" fmla="*/ 0 w 75"/>
                      <a:gd name="T13" fmla="*/ 0 h 78"/>
                      <a:gd name="T14" fmla="*/ 0 w 75"/>
                      <a:gd name="T15" fmla="*/ 0 h 78"/>
                      <a:gd name="T16" fmla="*/ 0 w 75"/>
                      <a:gd name="T17" fmla="*/ 0 h 78"/>
                      <a:gd name="T18" fmla="*/ 0 w 75"/>
                      <a:gd name="T19" fmla="*/ 0 h 78"/>
                      <a:gd name="T20" fmla="*/ 0 w 75"/>
                      <a:gd name="T21" fmla="*/ 0 h 78"/>
                      <a:gd name="T22" fmla="*/ 0 w 75"/>
                      <a:gd name="T23" fmla="*/ 0 h 78"/>
                      <a:gd name="T24" fmla="*/ 0 w 75"/>
                      <a:gd name="T25" fmla="*/ 0 h 78"/>
                      <a:gd name="T26" fmla="*/ 0 w 75"/>
                      <a:gd name="T27" fmla="*/ 0 h 78"/>
                      <a:gd name="T28" fmla="*/ 0 w 75"/>
                      <a:gd name="T29" fmla="*/ 0 h 78"/>
                      <a:gd name="T30" fmla="*/ 0 w 75"/>
                      <a:gd name="T31" fmla="*/ 0 h 78"/>
                      <a:gd name="T32" fmla="*/ 0 w 75"/>
                      <a:gd name="T33" fmla="*/ 0 h 78"/>
                      <a:gd name="T34" fmla="*/ 0 w 75"/>
                      <a:gd name="T35" fmla="*/ 0 h 78"/>
                      <a:gd name="T36" fmla="*/ 0 w 75"/>
                      <a:gd name="T37" fmla="*/ 0 h 78"/>
                      <a:gd name="T38" fmla="*/ 0 w 75"/>
                      <a:gd name="T39" fmla="*/ 0 h 78"/>
                      <a:gd name="T40" fmla="*/ 0 w 75"/>
                      <a:gd name="T41" fmla="*/ 0 h 78"/>
                      <a:gd name="T42" fmla="*/ 0 w 75"/>
                      <a:gd name="T43" fmla="*/ 0 h 78"/>
                      <a:gd name="T44" fmla="*/ 0 w 75"/>
                      <a:gd name="T45" fmla="*/ 0 h 78"/>
                      <a:gd name="T46" fmla="*/ 0 w 75"/>
                      <a:gd name="T47" fmla="*/ 0 h 78"/>
                      <a:gd name="T48" fmla="*/ 0 w 75"/>
                      <a:gd name="T49" fmla="*/ 0 h 78"/>
                      <a:gd name="T50" fmla="*/ 0 w 75"/>
                      <a:gd name="T51" fmla="*/ 0 h 78"/>
                      <a:gd name="T52" fmla="*/ 0 w 75"/>
                      <a:gd name="T53" fmla="*/ 0 h 78"/>
                      <a:gd name="T54" fmla="*/ 0 w 75"/>
                      <a:gd name="T55" fmla="*/ 0 h 78"/>
                      <a:gd name="T56" fmla="*/ 0 w 75"/>
                      <a:gd name="T57" fmla="*/ 0 h 78"/>
                      <a:gd name="T58" fmla="*/ 0 w 75"/>
                      <a:gd name="T59" fmla="*/ 0 h 78"/>
                      <a:gd name="T60" fmla="*/ 0 w 75"/>
                      <a:gd name="T61" fmla="*/ 0 h 78"/>
                      <a:gd name="T62" fmla="*/ 0 w 75"/>
                      <a:gd name="T63" fmla="*/ 0 h 78"/>
                      <a:gd name="T64" fmla="*/ 0 w 75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5"/>
                      <a:gd name="T100" fmla="*/ 0 h 78"/>
                      <a:gd name="T101" fmla="*/ 75 w 75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5" h="78">
                        <a:moveTo>
                          <a:pt x="38" y="78"/>
                        </a:moveTo>
                        <a:lnTo>
                          <a:pt x="41" y="78"/>
                        </a:lnTo>
                        <a:lnTo>
                          <a:pt x="45" y="77"/>
                        </a:lnTo>
                        <a:lnTo>
                          <a:pt x="48" y="76"/>
                        </a:lnTo>
                        <a:lnTo>
                          <a:pt x="52" y="75"/>
                        </a:lnTo>
                        <a:lnTo>
                          <a:pt x="54" y="72"/>
                        </a:lnTo>
                        <a:lnTo>
                          <a:pt x="58" y="71"/>
                        </a:lnTo>
                        <a:lnTo>
                          <a:pt x="61" y="69"/>
                        </a:lnTo>
                        <a:lnTo>
                          <a:pt x="65" y="66"/>
                        </a:lnTo>
                        <a:lnTo>
                          <a:pt x="66" y="63"/>
                        </a:lnTo>
                        <a:lnTo>
                          <a:pt x="68" y="60"/>
                        </a:lnTo>
                        <a:lnTo>
                          <a:pt x="70" y="57"/>
                        </a:lnTo>
                        <a:lnTo>
                          <a:pt x="72" y="53"/>
                        </a:lnTo>
                        <a:lnTo>
                          <a:pt x="73" y="51"/>
                        </a:lnTo>
                        <a:lnTo>
                          <a:pt x="75" y="46"/>
                        </a:lnTo>
                        <a:lnTo>
                          <a:pt x="75" y="42"/>
                        </a:lnTo>
                        <a:lnTo>
                          <a:pt x="75" y="39"/>
                        </a:lnTo>
                        <a:lnTo>
                          <a:pt x="75" y="35"/>
                        </a:lnTo>
                        <a:lnTo>
                          <a:pt x="75" y="31"/>
                        </a:lnTo>
                        <a:lnTo>
                          <a:pt x="73" y="26"/>
                        </a:lnTo>
                        <a:lnTo>
                          <a:pt x="72" y="23"/>
                        </a:lnTo>
                        <a:lnTo>
                          <a:pt x="70" y="20"/>
                        </a:lnTo>
                        <a:lnTo>
                          <a:pt x="68" y="18"/>
                        </a:lnTo>
                        <a:lnTo>
                          <a:pt x="66" y="14"/>
                        </a:lnTo>
                        <a:lnTo>
                          <a:pt x="65" y="12"/>
                        </a:lnTo>
                        <a:lnTo>
                          <a:pt x="61" y="9"/>
                        </a:lnTo>
                        <a:lnTo>
                          <a:pt x="58" y="7"/>
                        </a:lnTo>
                        <a:lnTo>
                          <a:pt x="54" y="4"/>
                        </a:lnTo>
                        <a:lnTo>
                          <a:pt x="52" y="2"/>
                        </a:lnTo>
                        <a:lnTo>
                          <a:pt x="48" y="2"/>
                        </a:lnTo>
                        <a:lnTo>
                          <a:pt x="45" y="1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3" y="0"/>
                        </a:lnTo>
                        <a:lnTo>
                          <a:pt x="29" y="1"/>
                        </a:lnTo>
                        <a:lnTo>
                          <a:pt x="24" y="2"/>
                        </a:lnTo>
                        <a:lnTo>
                          <a:pt x="22" y="2"/>
                        </a:lnTo>
                        <a:lnTo>
                          <a:pt x="19" y="4"/>
                        </a:lnTo>
                        <a:lnTo>
                          <a:pt x="15" y="7"/>
                        </a:lnTo>
                        <a:lnTo>
                          <a:pt x="13" y="9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4" y="18"/>
                        </a:lnTo>
                        <a:lnTo>
                          <a:pt x="3" y="20"/>
                        </a:lnTo>
                        <a:lnTo>
                          <a:pt x="2" y="23"/>
                        </a:lnTo>
                        <a:lnTo>
                          <a:pt x="0" y="26"/>
                        </a:lnTo>
                        <a:lnTo>
                          <a:pt x="0" y="31"/>
                        </a:lnTo>
                        <a:lnTo>
                          <a:pt x="0" y="35"/>
                        </a:lnTo>
                        <a:lnTo>
                          <a:pt x="0" y="39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0" y="51"/>
                        </a:lnTo>
                        <a:lnTo>
                          <a:pt x="2" y="53"/>
                        </a:lnTo>
                        <a:lnTo>
                          <a:pt x="3" y="57"/>
                        </a:lnTo>
                        <a:lnTo>
                          <a:pt x="4" y="60"/>
                        </a:lnTo>
                        <a:lnTo>
                          <a:pt x="7" y="63"/>
                        </a:lnTo>
                        <a:lnTo>
                          <a:pt x="10" y="66"/>
                        </a:lnTo>
                        <a:lnTo>
                          <a:pt x="13" y="69"/>
                        </a:lnTo>
                        <a:lnTo>
                          <a:pt x="15" y="71"/>
                        </a:lnTo>
                        <a:lnTo>
                          <a:pt x="19" y="72"/>
                        </a:lnTo>
                        <a:lnTo>
                          <a:pt x="22" y="75"/>
                        </a:lnTo>
                        <a:lnTo>
                          <a:pt x="24" y="76"/>
                        </a:lnTo>
                        <a:lnTo>
                          <a:pt x="29" y="77"/>
                        </a:lnTo>
                        <a:lnTo>
                          <a:pt x="33" y="78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30" name="Freeform 167">
                    <a:extLst>
                      <a:ext uri="{FF2B5EF4-FFF2-40B4-BE49-F238E27FC236}">
                        <a16:creationId xmlns:a16="http://schemas.microsoft.com/office/drawing/2014/main" id="{A5510E6F-06C7-3040-A52C-D56F437CD9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86" y="1906"/>
                    <a:ext cx="26" cy="26"/>
                  </a:xfrm>
                  <a:custGeom>
                    <a:avLst/>
                    <a:gdLst>
                      <a:gd name="T0" fmla="*/ 0 w 77"/>
                      <a:gd name="T1" fmla="*/ 0 h 78"/>
                      <a:gd name="T2" fmla="*/ 0 w 77"/>
                      <a:gd name="T3" fmla="*/ 0 h 78"/>
                      <a:gd name="T4" fmla="*/ 0 w 77"/>
                      <a:gd name="T5" fmla="*/ 0 h 78"/>
                      <a:gd name="T6" fmla="*/ 0 w 77"/>
                      <a:gd name="T7" fmla="*/ 0 h 78"/>
                      <a:gd name="T8" fmla="*/ 0 w 77"/>
                      <a:gd name="T9" fmla="*/ 0 h 78"/>
                      <a:gd name="T10" fmla="*/ 0 w 77"/>
                      <a:gd name="T11" fmla="*/ 0 h 78"/>
                      <a:gd name="T12" fmla="*/ 0 w 77"/>
                      <a:gd name="T13" fmla="*/ 0 h 78"/>
                      <a:gd name="T14" fmla="*/ 0 w 77"/>
                      <a:gd name="T15" fmla="*/ 0 h 78"/>
                      <a:gd name="T16" fmla="*/ 0 w 77"/>
                      <a:gd name="T17" fmla="*/ 0 h 78"/>
                      <a:gd name="T18" fmla="*/ 0 w 77"/>
                      <a:gd name="T19" fmla="*/ 0 h 78"/>
                      <a:gd name="T20" fmla="*/ 0 w 77"/>
                      <a:gd name="T21" fmla="*/ 0 h 78"/>
                      <a:gd name="T22" fmla="*/ 0 w 77"/>
                      <a:gd name="T23" fmla="*/ 0 h 78"/>
                      <a:gd name="T24" fmla="*/ 0 w 77"/>
                      <a:gd name="T25" fmla="*/ 0 h 78"/>
                      <a:gd name="T26" fmla="*/ 0 w 77"/>
                      <a:gd name="T27" fmla="*/ 0 h 78"/>
                      <a:gd name="T28" fmla="*/ 0 w 77"/>
                      <a:gd name="T29" fmla="*/ 0 h 78"/>
                      <a:gd name="T30" fmla="*/ 0 w 77"/>
                      <a:gd name="T31" fmla="*/ 0 h 78"/>
                      <a:gd name="T32" fmla="*/ 0 w 77"/>
                      <a:gd name="T33" fmla="*/ 0 h 78"/>
                      <a:gd name="T34" fmla="*/ 0 w 77"/>
                      <a:gd name="T35" fmla="*/ 0 h 78"/>
                      <a:gd name="T36" fmla="*/ 0 w 77"/>
                      <a:gd name="T37" fmla="*/ 0 h 78"/>
                      <a:gd name="T38" fmla="*/ 0 w 77"/>
                      <a:gd name="T39" fmla="*/ 0 h 78"/>
                      <a:gd name="T40" fmla="*/ 0 w 77"/>
                      <a:gd name="T41" fmla="*/ 0 h 78"/>
                      <a:gd name="T42" fmla="*/ 0 w 77"/>
                      <a:gd name="T43" fmla="*/ 0 h 78"/>
                      <a:gd name="T44" fmla="*/ 0 w 77"/>
                      <a:gd name="T45" fmla="*/ 0 h 78"/>
                      <a:gd name="T46" fmla="*/ 0 w 77"/>
                      <a:gd name="T47" fmla="*/ 0 h 78"/>
                      <a:gd name="T48" fmla="*/ 0 w 77"/>
                      <a:gd name="T49" fmla="*/ 0 h 78"/>
                      <a:gd name="T50" fmla="*/ 0 w 77"/>
                      <a:gd name="T51" fmla="*/ 0 h 78"/>
                      <a:gd name="T52" fmla="*/ 0 w 77"/>
                      <a:gd name="T53" fmla="*/ 0 h 78"/>
                      <a:gd name="T54" fmla="*/ 0 w 77"/>
                      <a:gd name="T55" fmla="*/ 0 h 78"/>
                      <a:gd name="T56" fmla="*/ 0 w 77"/>
                      <a:gd name="T57" fmla="*/ 0 h 78"/>
                      <a:gd name="T58" fmla="*/ 0 w 77"/>
                      <a:gd name="T59" fmla="*/ 0 h 78"/>
                      <a:gd name="T60" fmla="*/ 0 w 77"/>
                      <a:gd name="T61" fmla="*/ 0 h 78"/>
                      <a:gd name="T62" fmla="*/ 0 w 77"/>
                      <a:gd name="T63" fmla="*/ 0 h 78"/>
                      <a:gd name="T64" fmla="*/ 0 w 77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8"/>
                      <a:gd name="T101" fmla="*/ 77 w 77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8">
                        <a:moveTo>
                          <a:pt x="38" y="78"/>
                        </a:moveTo>
                        <a:lnTo>
                          <a:pt x="41" y="77"/>
                        </a:lnTo>
                        <a:lnTo>
                          <a:pt x="45" y="76"/>
                        </a:lnTo>
                        <a:lnTo>
                          <a:pt x="50" y="76"/>
                        </a:lnTo>
                        <a:lnTo>
                          <a:pt x="53" y="73"/>
                        </a:lnTo>
                        <a:lnTo>
                          <a:pt x="56" y="72"/>
                        </a:lnTo>
                        <a:lnTo>
                          <a:pt x="59" y="70"/>
                        </a:lnTo>
                        <a:lnTo>
                          <a:pt x="63" y="67"/>
                        </a:lnTo>
                        <a:lnTo>
                          <a:pt x="65" y="65"/>
                        </a:lnTo>
                        <a:lnTo>
                          <a:pt x="67" y="63"/>
                        </a:lnTo>
                        <a:lnTo>
                          <a:pt x="70" y="60"/>
                        </a:lnTo>
                        <a:lnTo>
                          <a:pt x="71" y="56"/>
                        </a:lnTo>
                        <a:lnTo>
                          <a:pt x="73" y="53"/>
                        </a:lnTo>
                        <a:lnTo>
                          <a:pt x="74" y="50"/>
                        </a:lnTo>
                        <a:lnTo>
                          <a:pt x="76" y="46"/>
                        </a:lnTo>
                        <a:lnTo>
                          <a:pt x="76" y="42"/>
                        </a:lnTo>
                        <a:lnTo>
                          <a:pt x="77" y="39"/>
                        </a:lnTo>
                        <a:lnTo>
                          <a:pt x="76" y="35"/>
                        </a:lnTo>
                        <a:lnTo>
                          <a:pt x="76" y="29"/>
                        </a:lnTo>
                        <a:lnTo>
                          <a:pt x="74" y="27"/>
                        </a:lnTo>
                        <a:lnTo>
                          <a:pt x="73" y="24"/>
                        </a:lnTo>
                        <a:lnTo>
                          <a:pt x="71" y="20"/>
                        </a:lnTo>
                        <a:lnTo>
                          <a:pt x="70" y="16"/>
                        </a:lnTo>
                        <a:lnTo>
                          <a:pt x="67" y="14"/>
                        </a:lnTo>
                        <a:lnTo>
                          <a:pt x="65" y="12"/>
                        </a:lnTo>
                        <a:lnTo>
                          <a:pt x="63" y="8"/>
                        </a:lnTo>
                        <a:lnTo>
                          <a:pt x="59" y="6"/>
                        </a:lnTo>
                        <a:lnTo>
                          <a:pt x="56" y="5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2" y="2"/>
                        </a:lnTo>
                        <a:lnTo>
                          <a:pt x="20" y="5"/>
                        </a:lnTo>
                        <a:lnTo>
                          <a:pt x="16" y="6"/>
                        </a:lnTo>
                        <a:lnTo>
                          <a:pt x="13" y="8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4" y="16"/>
                        </a:lnTo>
                        <a:lnTo>
                          <a:pt x="3" y="20"/>
                        </a:lnTo>
                        <a:lnTo>
                          <a:pt x="2" y="24"/>
                        </a:lnTo>
                        <a:lnTo>
                          <a:pt x="1" y="27"/>
                        </a:lnTo>
                        <a:lnTo>
                          <a:pt x="0" y="29"/>
                        </a:lnTo>
                        <a:lnTo>
                          <a:pt x="0" y="35"/>
                        </a:lnTo>
                        <a:lnTo>
                          <a:pt x="0" y="39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50"/>
                        </a:lnTo>
                        <a:lnTo>
                          <a:pt x="2" y="53"/>
                        </a:lnTo>
                        <a:lnTo>
                          <a:pt x="3" y="56"/>
                        </a:lnTo>
                        <a:lnTo>
                          <a:pt x="4" y="60"/>
                        </a:lnTo>
                        <a:lnTo>
                          <a:pt x="7" y="63"/>
                        </a:lnTo>
                        <a:lnTo>
                          <a:pt x="10" y="65"/>
                        </a:lnTo>
                        <a:lnTo>
                          <a:pt x="13" y="67"/>
                        </a:lnTo>
                        <a:lnTo>
                          <a:pt x="16" y="70"/>
                        </a:lnTo>
                        <a:lnTo>
                          <a:pt x="20" y="72"/>
                        </a:lnTo>
                        <a:lnTo>
                          <a:pt x="22" y="73"/>
                        </a:lnTo>
                        <a:lnTo>
                          <a:pt x="26" y="76"/>
                        </a:lnTo>
                        <a:lnTo>
                          <a:pt x="31" y="76"/>
                        </a:lnTo>
                        <a:lnTo>
                          <a:pt x="34" y="77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31" name="Freeform 168">
                    <a:extLst>
                      <a:ext uri="{FF2B5EF4-FFF2-40B4-BE49-F238E27FC236}">
                        <a16:creationId xmlns:a16="http://schemas.microsoft.com/office/drawing/2014/main" id="{05F3F810-E4BD-6F4F-8B00-23B3612B34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38" y="1906"/>
                    <a:ext cx="27" cy="25"/>
                  </a:xfrm>
                  <a:custGeom>
                    <a:avLst/>
                    <a:gdLst>
                      <a:gd name="T0" fmla="*/ 0 w 79"/>
                      <a:gd name="T1" fmla="*/ 0 h 76"/>
                      <a:gd name="T2" fmla="*/ 0 w 79"/>
                      <a:gd name="T3" fmla="*/ 0 h 76"/>
                      <a:gd name="T4" fmla="*/ 0 w 79"/>
                      <a:gd name="T5" fmla="*/ 0 h 76"/>
                      <a:gd name="T6" fmla="*/ 0 w 79"/>
                      <a:gd name="T7" fmla="*/ 0 h 76"/>
                      <a:gd name="T8" fmla="*/ 0 w 79"/>
                      <a:gd name="T9" fmla="*/ 0 h 76"/>
                      <a:gd name="T10" fmla="*/ 0 w 79"/>
                      <a:gd name="T11" fmla="*/ 0 h 76"/>
                      <a:gd name="T12" fmla="*/ 0 w 79"/>
                      <a:gd name="T13" fmla="*/ 0 h 76"/>
                      <a:gd name="T14" fmla="*/ 0 w 79"/>
                      <a:gd name="T15" fmla="*/ 0 h 76"/>
                      <a:gd name="T16" fmla="*/ 0 w 79"/>
                      <a:gd name="T17" fmla="*/ 0 h 76"/>
                      <a:gd name="T18" fmla="*/ 0 w 79"/>
                      <a:gd name="T19" fmla="*/ 0 h 76"/>
                      <a:gd name="T20" fmla="*/ 0 w 79"/>
                      <a:gd name="T21" fmla="*/ 0 h 76"/>
                      <a:gd name="T22" fmla="*/ 0 w 79"/>
                      <a:gd name="T23" fmla="*/ 0 h 76"/>
                      <a:gd name="T24" fmla="*/ 0 w 79"/>
                      <a:gd name="T25" fmla="*/ 0 h 76"/>
                      <a:gd name="T26" fmla="*/ 0 w 79"/>
                      <a:gd name="T27" fmla="*/ 0 h 76"/>
                      <a:gd name="T28" fmla="*/ 0 w 79"/>
                      <a:gd name="T29" fmla="*/ 0 h 76"/>
                      <a:gd name="T30" fmla="*/ 0 w 79"/>
                      <a:gd name="T31" fmla="*/ 0 h 76"/>
                      <a:gd name="T32" fmla="*/ 0 w 79"/>
                      <a:gd name="T33" fmla="*/ 0 h 76"/>
                      <a:gd name="T34" fmla="*/ 0 w 79"/>
                      <a:gd name="T35" fmla="*/ 0 h 76"/>
                      <a:gd name="T36" fmla="*/ 0 w 79"/>
                      <a:gd name="T37" fmla="*/ 0 h 76"/>
                      <a:gd name="T38" fmla="*/ 0 w 79"/>
                      <a:gd name="T39" fmla="*/ 0 h 76"/>
                      <a:gd name="T40" fmla="*/ 0 w 79"/>
                      <a:gd name="T41" fmla="*/ 0 h 76"/>
                      <a:gd name="T42" fmla="*/ 0 w 79"/>
                      <a:gd name="T43" fmla="*/ 0 h 76"/>
                      <a:gd name="T44" fmla="*/ 0 w 79"/>
                      <a:gd name="T45" fmla="*/ 0 h 76"/>
                      <a:gd name="T46" fmla="*/ 0 w 79"/>
                      <a:gd name="T47" fmla="*/ 0 h 76"/>
                      <a:gd name="T48" fmla="*/ 0 w 79"/>
                      <a:gd name="T49" fmla="*/ 0 h 76"/>
                      <a:gd name="T50" fmla="*/ 0 w 79"/>
                      <a:gd name="T51" fmla="*/ 0 h 76"/>
                      <a:gd name="T52" fmla="*/ 0 w 79"/>
                      <a:gd name="T53" fmla="*/ 0 h 76"/>
                      <a:gd name="T54" fmla="*/ 0 w 79"/>
                      <a:gd name="T55" fmla="*/ 0 h 76"/>
                      <a:gd name="T56" fmla="*/ 0 w 79"/>
                      <a:gd name="T57" fmla="*/ 0 h 76"/>
                      <a:gd name="T58" fmla="*/ 0 w 79"/>
                      <a:gd name="T59" fmla="*/ 0 h 76"/>
                      <a:gd name="T60" fmla="*/ 0 w 79"/>
                      <a:gd name="T61" fmla="*/ 0 h 76"/>
                      <a:gd name="T62" fmla="*/ 0 w 79"/>
                      <a:gd name="T63" fmla="*/ 0 h 76"/>
                      <a:gd name="T64" fmla="*/ 0 w 79"/>
                      <a:gd name="T65" fmla="*/ 0 h 7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9"/>
                      <a:gd name="T100" fmla="*/ 0 h 76"/>
                      <a:gd name="T101" fmla="*/ 79 w 79"/>
                      <a:gd name="T102" fmla="*/ 76 h 7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9" h="76">
                        <a:moveTo>
                          <a:pt x="40" y="76"/>
                        </a:moveTo>
                        <a:lnTo>
                          <a:pt x="43" y="76"/>
                        </a:lnTo>
                        <a:lnTo>
                          <a:pt x="47" y="76"/>
                        </a:lnTo>
                        <a:lnTo>
                          <a:pt x="50" y="73"/>
                        </a:lnTo>
                        <a:lnTo>
                          <a:pt x="54" y="73"/>
                        </a:lnTo>
                        <a:lnTo>
                          <a:pt x="56" y="71"/>
                        </a:lnTo>
                        <a:lnTo>
                          <a:pt x="61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9" y="61"/>
                        </a:lnTo>
                        <a:lnTo>
                          <a:pt x="72" y="58"/>
                        </a:lnTo>
                        <a:lnTo>
                          <a:pt x="73" y="56"/>
                        </a:lnTo>
                        <a:lnTo>
                          <a:pt x="74" y="53"/>
                        </a:lnTo>
                        <a:lnTo>
                          <a:pt x="76" y="48"/>
                        </a:lnTo>
                        <a:lnTo>
                          <a:pt x="76" y="45"/>
                        </a:lnTo>
                        <a:lnTo>
                          <a:pt x="77" y="40"/>
                        </a:lnTo>
                        <a:lnTo>
                          <a:pt x="79" y="38"/>
                        </a:lnTo>
                        <a:lnTo>
                          <a:pt x="77" y="33"/>
                        </a:lnTo>
                        <a:lnTo>
                          <a:pt x="76" y="29"/>
                        </a:lnTo>
                        <a:lnTo>
                          <a:pt x="76" y="25"/>
                        </a:lnTo>
                        <a:lnTo>
                          <a:pt x="74" y="22"/>
                        </a:lnTo>
                        <a:lnTo>
                          <a:pt x="73" y="19"/>
                        </a:lnTo>
                        <a:lnTo>
                          <a:pt x="72" y="15"/>
                        </a:lnTo>
                        <a:lnTo>
                          <a:pt x="69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1" y="5"/>
                        </a:lnTo>
                        <a:lnTo>
                          <a:pt x="56" y="3"/>
                        </a:lnTo>
                        <a:lnTo>
                          <a:pt x="54" y="2"/>
                        </a:lnTo>
                        <a:lnTo>
                          <a:pt x="50" y="0"/>
                        </a:lnTo>
                        <a:lnTo>
                          <a:pt x="47" y="0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5" y="0"/>
                        </a:lnTo>
                        <a:lnTo>
                          <a:pt x="31" y="0"/>
                        </a:lnTo>
                        <a:lnTo>
                          <a:pt x="28" y="0"/>
                        </a:lnTo>
                        <a:lnTo>
                          <a:pt x="24" y="2"/>
                        </a:lnTo>
                        <a:lnTo>
                          <a:pt x="21" y="3"/>
                        </a:lnTo>
                        <a:lnTo>
                          <a:pt x="17" y="5"/>
                        </a:lnTo>
                        <a:lnTo>
                          <a:pt x="15" y="7"/>
                        </a:lnTo>
                        <a:lnTo>
                          <a:pt x="12" y="10"/>
                        </a:lnTo>
                        <a:lnTo>
                          <a:pt x="9" y="13"/>
                        </a:lnTo>
                        <a:lnTo>
                          <a:pt x="6" y="15"/>
                        </a:lnTo>
                        <a:lnTo>
                          <a:pt x="5" y="19"/>
                        </a:lnTo>
                        <a:lnTo>
                          <a:pt x="3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lnTo>
                          <a:pt x="0" y="33"/>
                        </a:lnTo>
                        <a:lnTo>
                          <a:pt x="0" y="38"/>
                        </a:lnTo>
                        <a:lnTo>
                          <a:pt x="0" y="40"/>
                        </a:lnTo>
                        <a:lnTo>
                          <a:pt x="0" y="45"/>
                        </a:lnTo>
                        <a:lnTo>
                          <a:pt x="2" y="48"/>
                        </a:lnTo>
                        <a:lnTo>
                          <a:pt x="3" y="53"/>
                        </a:lnTo>
                        <a:lnTo>
                          <a:pt x="5" y="56"/>
                        </a:lnTo>
                        <a:lnTo>
                          <a:pt x="6" y="58"/>
                        </a:lnTo>
                        <a:lnTo>
                          <a:pt x="9" y="61"/>
                        </a:lnTo>
                        <a:lnTo>
                          <a:pt x="12" y="65"/>
                        </a:lnTo>
                        <a:lnTo>
                          <a:pt x="15" y="67"/>
                        </a:lnTo>
                        <a:lnTo>
                          <a:pt x="17" y="70"/>
                        </a:lnTo>
                        <a:lnTo>
                          <a:pt x="21" y="71"/>
                        </a:lnTo>
                        <a:lnTo>
                          <a:pt x="24" y="73"/>
                        </a:lnTo>
                        <a:lnTo>
                          <a:pt x="28" y="73"/>
                        </a:lnTo>
                        <a:lnTo>
                          <a:pt x="31" y="76"/>
                        </a:lnTo>
                        <a:lnTo>
                          <a:pt x="35" y="76"/>
                        </a:lnTo>
                        <a:lnTo>
                          <a:pt x="40" y="7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32" name="Freeform 169">
                    <a:extLst>
                      <a:ext uri="{FF2B5EF4-FFF2-40B4-BE49-F238E27FC236}">
                        <a16:creationId xmlns:a16="http://schemas.microsoft.com/office/drawing/2014/main" id="{6047D908-B5D0-EA46-8EFB-2877C810CA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87" y="1905"/>
                    <a:ext cx="27" cy="26"/>
                  </a:xfrm>
                  <a:custGeom>
                    <a:avLst/>
                    <a:gdLst>
                      <a:gd name="T0" fmla="*/ 0 w 79"/>
                      <a:gd name="T1" fmla="*/ 0 h 79"/>
                      <a:gd name="T2" fmla="*/ 0 w 79"/>
                      <a:gd name="T3" fmla="*/ 0 h 79"/>
                      <a:gd name="T4" fmla="*/ 0 w 79"/>
                      <a:gd name="T5" fmla="*/ 0 h 79"/>
                      <a:gd name="T6" fmla="*/ 0 w 79"/>
                      <a:gd name="T7" fmla="*/ 0 h 79"/>
                      <a:gd name="T8" fmla="*/ 0 w 79"/>
                      <a:gd name="T9" fmla="*/ 0 h 79"/>
                      <a:gd name="T10" fmla="*/ 0 w 79"/>
                      <a:gd name="T11" fmla="*/ 0 h 79"/>
                      <a:gd name="T12" fmla="*/ 0 w 79"/>
                      <a:gd name="T13" fmla="*/ 0 h 79"/>
                      <a:gd name="T14" fmla="*/ 0 w 79"/>
                      <a:gd name="T15" fmla="*/ 0 h 79"/>
                      <a:gd name="T16" fmla="*/ 0 w 79"/>
                      <a:gd name="T17" fmla="*/ 0 h 79"/>
                      <a:gd name="T18" fmla="*/ 0 w 79"/>
                      <a:gd name="T19" fmla="*/ 0 h 79"/>
                      <a:gd name="T20" fmla="*/ 0 w 79"/>
                      <a:gd name="T21" fmla="*/ 0 h 79"/>
                      <a:gd name="T22" fmla="*/ 0 w 79"/>
                      <a:gd name="T23" fmla="*/ 0 h 79"/>
                      <a:gd name="T24" fmla="*/ 0 w 79"/>
                      <a:gd name="T25" fmla="*/ 0 h 79"/>
                      <a:gd name="T26" fmla="*/ 0 w 79"/>
                      <a:gd name="T27" fmla="*/ 0 h 79"/>
                      <a:gd name="T28" fmla="*/ 0 w 79"/>
                      <a:gd name="T29" fmla="*/ 0 h 79"/>
                      <a:gd name="T30" fmla="*/ 0 w 79"/>
                      <a:gd name="T31" fmla="*/ 0 h 79"/>
                      <a:gd name="T32" fmla="*/ 0 w 79"/>
                      <a:gd name="T33" fmla="*/ 0 h 79"/>
                      <a:gd name="T34" fmla="*/ 0 w 79"/>
                      <a:gd name="T35" fmla="*/ 0 h 79"/>
                      <a:gd name="T36" fmla="*/ 0 w 79"/>
                      <a:gd name="T37" fmla="*/ 0 h 79"/>
                      <a:gd name="T38" fmla="*/ 0 w 79"/>
                      <a:gd name="T39" fmla="*/ 0 h 79"/>
                      <a:gd name="T40" fmla="*/ 0 w 79"/>
                      <a:gd name="T41" fmla="*/ 0 h 79"/>
                      <a:gd name="T42" fmla="*/ 0 w 79"/>
                      <a:gd name="T43" fmla="*/ 0 h 79"/>
                      <a:gd name="T44" fmla="*/ 0 w 79"/>
                      <a:gd name="T45" fmla="*/ 0 h 79"/>
                      <a:gd name="T46" fmla="*/ 0 w 79"/>
                      <a:gd name="T47" fmla="*/ 0 h 79"/>
                      <a:gd name="T48" fmla="*/ 0 w 79"/>
                      <a:gd name="T49" fmla="*/ 0 h 79"/>
                      <a:gd name="T50" fmla="*/ 0 w 79"/>
                      <a:gd name="T51" fmla="*/ 0 h 79"/>
                      <a:gd name="T52" fmla="*/ 0 w 79"/>
                      <a:gd name="T53" fmla="*/ 0 h 79"/>
                      <a:gd name="T54" fmla="*/ 0 w 79"/>
                      <a:gd name="T55" fmla="*/ 0 h 79"/>
                      <a:gd name="T56" fmla="*/ 0 w 79"/>
                      <a:gd name="T57" fmla="*/ 0 h 79"/>
                      <a:gd name="T58" fmla="*/ 0 w 79"/>
                      <a:gd name="T59" fmla="*/ 0 h 79"/>
                      <a:gd name="T60" fmla="*/ 0 w 79"/>
                      <a:gd name="T61" fmla="*/ 0 h 79"/>
                      <a:gd name="T62" fmla="*/ 0 w 79"/>
                      <a:gd name="T63" fmla="*/ 0 h 79"/>
                      <a:gd name="T64" fmla="*/ 0 w 79"/>
                      <a:gd name="T65" fmla="*/ 0 h 7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9"/>
                      <a:gd name="T100" fmla="*/ 0 h 79"/>
                      <a:gd name="T101" fmla="*/ 79 w 79"/>
                      <a:gd name="T102" fmla="*/ 79 h 7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9" h="79">
                        <a:moveTo>
                          <a:pt x="40" y="79"/>
                        </a:moveTo>
                        <a:lnTo>
                          <a:pt x="43" y="79"/>
                        </a:lnTo>
                        <a:lnTo>
                          <a:pt x="47" y="78"/>
                        </a:lnTo>
                        <a:lnTo>
                          <a:pt x="52" y="76"/>
                        </a:lnTo>
                        <a:lnTo>
                          <a:pt x="54" y="75"/>
                        </a:lnTo>
                        <a:lnTo>
                          <a:pt x="57" y="73"/>
                        </a:lnTo>
                        <a:lnTo>
                          <a:pt x="61" y="70"/>
                        </a:lnTo>
                        <a:lnTo>
                          <a:pt x="63" y="68"/>
                        </a:lnTo>
                        <a:lnTo>
                          <a:pt x="67" y="67"/>
                        </a:lnTo>
                        <a:lnTo>
                          <a:pt x="69" y="63"/>
                        </a:lnTo>
                        <a:lnTo>
                          <a:pt x="72" y="61"/>
                        </a:lnTo>
                        <a:lnTo>
                          <a:pt x="73" y="59"/>
                        </a:lnTo>
                        <a:lnTo>
                          <a:pt x="75" y="55"/>
                        </a:lnTo>
                        <a:lnTo>
                          <a:pt x="76" y="50"/>
                        </a:lnTo>
                        <a:lnTo>
                          <a:pt x="78" y="48"/>
                        </a:lnTo>
                        <a:lnTo>
                          <a:pt x="78" y="43"/>
                        </a:lnTo>
                        <a:lnTo>
                          <a:pt x="79" y="41"/>
                        </a:lnTo>
                        <a:lnTo>
                          <a:pt x="78" y="35"/>
                        </a:lnTo>
                        <a:lnTo>
                          <a:pt x="78" y="31"/>
                        </a:lnTo>
                        <a:lnTo>
                          <a:pt x="76" y="28"/>
                        </a:lnTo>
                        <a:lnTo>
                          <a:pt x="75" y="25"/>
                        </a:lnTo>
                        <a:lnTo>
                          <a:pt x="73" y="21"/>
                        </a:lnTo>
                        <a:lnTo>
                          <a:pt x="72" y="18"/>
                        </a:lnTo>
                        <a:lnTo>
                          <a:pt x="69" y="15"/>
                        </a:lnTo>
                        <a:lnTo>
                          <a:pt x="67" y="12"/>
                        </a:lnTo>
                        <a:lnTo>
                          <a:pt x="63" y="10"/>
                        </a:lnTo>
                        <a:lnTo>
                          <a:pt x="61" y="8"/>
                        </a:lnTo>
                        <a:lnTo>
                          <a:pt x="57" y="5"/>
                        </a:lnTo>
                        <a:lnTo>
                          <a:pt x="54" y="4"/>
                        </a:lnTo>
                        <a:lnTo>
                          <a:pt x="52" y="3"/>
                        </a:lnTo>
                        <a:lnTo>
                          <a:pt x="47" y="2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6" y="0"/>
                        </a:lnTo>
                        <a:lnTo>
                          <a:pt x="31" y="2"/>
                        </a:lnTo>
                        <a:lnTo>
                          <a:pt x="28" y="3"/>
                        </a:lnTo>
                        <a:lnTo>
                          <a:pt x="24" y="4"/>
                        </a:lnTo>
                        <a:lnTo>
                          <a:pt x="21" y="5"/>
                        </a:lnTo>
                        <a:lnTo>
                          <a:pt x="18" y="8"/>
                        </a:lnTo>
                        <a:lnTo>
                          <a:pt x="15" y="10"/>
                        </a:lnTo>
                        <a:lnTo>
                          <a:pt x="12" y="12"/>
                        </a:lnTo>
                        <a:lnTo>
                          <a:pt x="10" y="15"/>
                        </a:lnTo>
                        <a:lnTo>
                          <a:pt x="8" y="18"/>
                        </a:lnTo>
                        <a:lnTo>
                          <a:pt x="5" y="21"/>
                        </a:lnTo>
                        <a:lnTo>
                          <a:pt x="4" y="25"/>
                        </a:lnTo>
                        <a:lnTo>
                          <a:pt x="3" y="28"/>
                        </a:lnTo>
                        <a:lnTo>
                          <a:pt x="2" y="31"/>
                        </a:lnTo>
                        <a:lnTo>
                          <a:pt x="0" y="35"/>
                        </a:lnTo>
                        <a:lnTo>
                          <a:pt x="0" y="41"/>
                        </a:lnTo>
                        <a:lnTo>
                          <a:pt x="0" y="43"/>
                        </a:lnTo>
                        <a:lnTo>
                          <a:pt x="2" y="48"/>
                        </a:lnTo>
                        <a:lnTo>
                          <a:pt x="3" y="50"/>
                        </a:lnTo>
                        <a:lnTo>
                          <a:pt x="4" y="55"/>
                        </a:lnTo>
                        <a:lnTo>
                          <a:pt x="5" y="59"/>
                        </a:lnTo>
                        <a:lnTo>
                          <a:pt x="8" y="61"/>
                        </a:lnTo>
                        <a:lnTo>
                          <a:pt x="10" y="63"/>
                        </a:lnTo>
                        <a:lnTo>
                          <a:pt x="12" y="67"/>
                        </a:lnTo>
                        <a:lnTo>
                          <a:pt x="15" y="68"/>
                        </a:lnTo>
                        <a:lnTo>
                          <a:pt x="18" y="70"/>
                        </a:lnTo>
                        <a:lnTo>
                          <a:pt x="21" y="73"/>
                        </a:lnTo>
                        <a:lnTo>
                          <a:pt x="24" y="75"/>
                        </a:lnTo>
                        <a:lnTo>
                          <a:pt x="28" y="76"/>
                        </a:lnTo>
                        <a:lnTo>
                          <a:pt x="31" y="78"/>
                        </a:lnTo>
                        <a:lnTo>
                          <a:pt x="36" y="79"/>
                        </a:lnTo>
                        <a:lnTo>
                          <a:pt x="40" y="7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33" name="Freeform 170">
                    <a:extLst>
                      <a:ext uri="{FF2B5EF4-FFF2-40B4-BE49-F238E27FC236}">
                        <a16:creationId xmlns:a16="http://schemas.microsoft.com/office/drawing/2014/main" id="{9949438C-DB9C-3D40-A137-C0C7F4A070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36" y="1906"/>
                    <a:ext cx="26" cy="25"/>
                  </a:xfrm>
                  <a:custGeom>
                    <a:avLst/>
                    <a:gdLst>
                      <a:gd name="T0" fmla="*/ 0 w 78"/>
                      <a:gd name="T1" fmla="*/ 0 h 76"/>
                      <a:gd name="T2" fmla="*/ 0 w 78"/>
                      <a:gd name="T3" fmla="*/ 0 h 76"/>
                      <a:gd name="T4" fmla="*/ 0 w 78"/>
                      <a:gd name="T5" fmla="*/ 0 h 76"/>
                      <a:gd name="T6" fmla="*/ 0 w 78"/>
                      <a:gd name="T7" fmla="*/ 0 h 76"/>
                      <a:gd name="T8" fmla="*/ 0 w 78"/>
                      <a:gd name="T9" fmla="*/ 0 h 76"/>
                      <a:gd name="T10" fmla="*/ 0 w 78"/>
                      <a:gd name="T11" fmla="*/ 0 h 76"/>
                      <a:gd name="T12" fmla="*/ 0 w 78"/>
                      <a:gd name="T13" fmla="*/ 0 h 76"/>
                      <a:gd name="T14" fmla="*/ 0 w 78"/>
                      <a:gd name="T15" fmla="*/ 0 h 76"/>
                      <a:gd name="T16" fmla="*/ 0 w 78"/>
                      <a:gd name="T17" fmla="*/ 0 h 76"/>
                      <a:gd name="T18" fmla="*/ 0 w 78"/>
                      <a:gd name="T19" fmla="*/ 0 h 76"/>
                      <a:gd name="T20" fmla="*/ 0 w 78"/>
                      <a:gd name="T21" fmla="*/ 0 h 76"/>
                      <a:gd name="T22" fmla="*/ 0 w 78"/>
                      <a:gd name="T23" fmla="*/ 0 h 76"/>
                      <a:gd name="T24" fmla="*/ 0 w 78"/>
                      <a:gd name="T25" fmla="*/ 0 h 76"/>
                      <a:gd name="T26" fmla="*/ 0 w 78"/>
                      <a:gd name="T27" fmla="*/ 0 h 76"/>
                      <a:gd name="T28" fmla="*/ 0 w 78"/>
                      <a:gd name="T29" fmla="*/ 0 h 76"/>
                      <a:gd name="T30" fmla="*/ 0 w 78"/>
                      <a:gd name="T31" fmla="*/ 0 h 76"/>
                      <a:gd name="T32" fmla="*/ 0 w 78"/>
                      <a:gd name="T33" fmla="*/ 0 h 76"/>
                      <a:gd name="T34" fmla="*/ 0 w 78"/>
                      <a:gd name="T35" fmla="*/ 0 h 76"/>
                      <a:gd name="T36" fmla="*/ 0 w 78"/>
                      <a:gd name="T37" fmla="*/ 0 h 76"/>
                      <a:gd name="T38" fmla="*/ 0 w 78"/>
                      <a:gd name="T39" fmla="*/ 0 h 76"/>
                      <a:gd name="T40" fmla="*/ 0 w 78"/>
                      <a:gd name="T41" fmla="*/ 0 h 76"/>
                      <a:gd name="T42" fmla="*/ 0 w 78"/>
                      <a:gd name="T43" fmla="*/ 0 h 76"/>
                      <a:gd name="T44" fmla="*/ 0 w 78"/>
                      <a:gd name="T45" fmla="*/ 0 h 76"/>
                      <a:gd name="T46" fmla="*/ 0 w 78"/>
                      <a:gd name="T47" fmla="*/ 0 h 76"/>
                      <a:gd name="T48" fmla="*/ 0 w 78"/>
                      <a:gd name="T49" fmla="*/ 0 h 76"/>
                      <a:gd name="T50" fmla="*/ 0 w 78"/>
                      <a:gd name="T51" fmla="*/ 0 h 76"/>
                      <a:gd name="T52" fmla="*/ 0 w 78"/>
                      <a:gd name="T53" fmla="*/ 0 h 76"/>
                      <a:gd name="T54" fmla="*/ 0 w 78"/>
                      <a:gd name="T55" fmla="*/ 0 h 76"/>
                      <a:gd name="T56" fmla="*/ 0 w 78"/>
                      <a:gd name="T57" fmla="*/ 0 h 76"/>
                      <a:gd name="T58" fmla="*/ 0 w 78"/>
                      <a:gd name="T59" fmla="*/ 0 h 76"/>
                      <a:gd name="T60" fmla="*/ 0 w 78"/>
                      <a:gd name="T61" fmla="*/ 0 h 76"/>
                      <a:gd name="T62" fmla="*/ 0 w 78"/>
                      <a:gd name="T63" fmla="*/ 0 h 76"/>
                      <a:gd name="T64" fmla="*/ 0 w 78"/>
                      <a:gd name="T65" fmla="*/ 0 h 7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6"/>
                      <a:gd name="T101" fmla="*/ 78 w 78"/>
                      <a:gd name="T102" fmla="*/ 76 h 7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6">
                        <a:moveTo>
                          <a:pt x="40" y="76"/>
                        </a:moveTo>
                        <a:lnTo>
                          <a:pt x="43" y="76"/>
                        </a:lnTo>
                        <a:lnTo>
                          <a:pt x="47" y="76"/>
                        </a:lnTo>
                        <a:lnTo>
                          <a:pt x="50" y="73"/>
                        </a:lnTo>
                        <a:lnTo>
                          <a:pt x="54" y="73"/>
                        </a:lnTo>
                        <a:lnTo>
                          <a:pt x="57" y="71"/>
                        </a:lnTo>
                        <a:lnTo>
                          <a:pt x="60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8" y="63"/>
                        </a:lnTo>
                        <a:lnTo>
                          <a:pt x="70" y="59"/>
                        </a:lnTo>
                        <a:lnTo>
                          <a:pt x="73" y="56"/>
                        </a:lnTo>
                        <a:lnTo>
                          <a:pt x="75" y="53"/>
                        </a:lnTo>
                        <a:lnTo>
                          <a:pt x="75" y="50"/>
                        </a:lnTo>
                        <a:lnTo>
                          <a:pt x="78" y="45"/>
                        </a:lnTo>
                        <a:lnTo>
                          <a:pt x="78" y="41"/>
                        </a:lnTo>
                        <a:lnTo>
                          <a:pt x="78" y="38"/>
                        </a:lnTo>
                        <a:lnTo>
                          <a:pt x="78" y="34"/>
                        </a:lnTo>
                        <a:lnTo>
                          <a:pt x="78" y="29"/>
                        </a:lnTo>
                        <a:lnTo>
                          <a:pt x="75" y="26"/>
                        </a:lnTo>
                        <a:lnTo>
                          <a:pt x="75" y="22"/>
                        </a:lnTo>
                        <a:lnTo>
                          <a:pt x="73" y="19"/>
                        </a:lnTo>
                        <a:lnTo>
                          <a:pt x="70" y="15"/>
                        </a:lnTo>
                        <a:lnTo>
                          <a:pt x="68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0" y="6"/>
                        </a:lnTo>
                        <a:lnTo>
                          <a:pt x="57" y="3"/>
                        </a:lnTo>
                        <a:lnTo>
                          <a:pt x="54" y="2"/>
                        </a:lnTo>
                        <a:lnTo>
                          <a:pt x="50" y="1"/>
                        </a:lnTo>
                        <a:lnTo>
                          <a:pt x="47" y="0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5" y="0"/>
                        </a:lnTo>
                        <a:lnTo>
                          <a:pt x="31" y="0"/>
                        </a:lnTo>
                        <a:lnTo>
                          <a:pt x="27" y="1"/>
                        </a:lnTo>
                        <a:lnTo>
                          <a:pt x="24" y="2"/>
                        </a:lnTo>
                        <a:lnTo>
                          <a:pt x="21" y="3"/>
                        </a:lnTo>
                        <a:lnTo>
                          <a:pt x="17" y="6"/>
                        </a:lnTo>
                        <a:lnTo>
                          <a:pt x="13" y="7"/>
                        </a:lnTo>
                        <a:lnTo>
                          <a:pt x="11" y="10"/>
                        </a:lnTo>
                        <a:lnTo>
                          <a:pt x="9" y="13"/>
                        </a:lnTo>
                        <a:lnTo>
                          <a:pt x="6" y="15"/>
                        </a:lnTo>
                        <a:lnTo>
                          <a:pt x="4" y="19"/>
                        </a:lnTo>
                        <a:lnTo>
                          <a:pt x="4" y="22"/>
                        </a:lnTo>
                        <a:lnTo>
                          <a:pt x="2" y="26"/>
                        </a:lnTo>
                        <a:lnTo>
                          <a:pt x="2" y="29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2" y="45"/>
                        </a:lnTo>
                        <a:lnTo>
                          <a:pt x="2" y="50"/>
                        </a:lnTo>
                        <a:lnTo>
                          <a:pt x="4" y="53"/>
                        </a:lnTo>
                        <a:lnTo>
                          <a:pt x="4" y="56"/>
                        </a:lnTo>
                        <a:lnTo>
                          <a:pt x="6" y="59"/>
                        </a:lnTo>
                        <a:lnTo>
                          <a:pt x="9" y="63"/>
                        </a:lnTo>
                        <a:lnTo>
                          <a:pt x="11" y="65"/>
                        </a:lnTo>
                        <a:lnTo>
                          <a:pt x="13" y="67"/>
                        </a:lnTo>
                        <a:lnTo>
                          <a:pt x="17" y="70"/>
                        </a:lnTo>
                        <a:lnTo>
                          <a:pt x="21" y="71"/>
                        </a:lnTo>
                        <a:lnTo>
                          <a:pt x="24" y="73"/>
                        </a:lnTo>
                        <a:lnTo>
                          <a:pt x="27" y="73"/>
                        </a:lnTo>
                        <a:lnTo>
                          <a:pt x="31" y="76"/>
                        </a:lnTo>
                        <a:lnTo>
                          <a:pt x="35" y="76"/>
                        </a:lnTo>
                        <a:lnTo>
                          <a:pt x="40" y="7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34" name="Freeform 171">
                    <a:extLst>
                      <a:ext uri="{FF2B5EF4-FFF2-40B4-BE49-F238E27FC236}">
                        <a16:creationId xmlns:a16="http://schemas.microsoft.com/office/drawing/2014/main" id="{94F6044B-BDF2-FB49-91C1-85E81C1A6F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88" y="1906"/>
                    <a:ext cx="26" cy="26"/>
                  </a:xfrm>
                  <a:custGeom>
                    <a:avLst/>
                    <a:gdLst>
                      <a:gd name="T0" fmla="*/ 0 w 78"/>
                      <a:gd name="T1" fmla="*/ 0 h 77"/>
                      <a:gd name="T2" fmla="*/ 0 w 78"/>
                      <a:gd name="T3" fmla="*/ 0 h 77"/>
                      <a:gd name="T4" fmla="*/ 0 w 78"/>
                      <a:gd name="T5" fmla="*/ 0 h 77"/>
                      <a:gd name="T6" fmla="*/ 0 w 78"/>
                      <a:gd name="T7" fmla="*/ 0 h 77"/>
                      <a:gd name="T8" fmla="*/ 0 w 78"/>
                      <a:gd name="T9" fmla="*/ 0 h 77"/>
                      <a:gd name="T10" fmla="*/ 0 w 78"/>
                      <a:gd name="T11" fmla="*/ 0 h 77"/>
                      <a:gd name="T12" fmla="*/ 0 w 78"/>
                      <a:gd name="T13" fmla="*/ 0 h 77"/>
                      <a:gd name="T14" fmla="*/ 0 w 78"/>
                      <a:gd name="T15" fmla="*/ 0 h 77"/>
                      <a:gd name="T16" fmla="*/ 0 w 78"/>
                      <a:gd name="T17" fmla="*/ 0 h 77"/>
                      <a:gd name="T18" fmla="*/ 0 w 78"/>
                      <a:gd name="T19" fmla="*/ 0 h 77"/>
                      <a:gd name="T20" fmla="*/ 0 w 78"/>
                      <a:gd name="T21" fmla="*/ 0 h 77"/>
                      <a:gd name="T22" fmla="*/ 0 w 78"/>
                      <a:gd name="T23" fmla="*/ 0 h 77"/>
                      <a:gd name="T24" fmla="*/ 0 w 78"/>
                      <a:gd name="T25" fmla="*/ 0 h 77"/>
                      <a:gd name="T26" fmla="*/ 0 w 78"/>
                      <a:gd name="T27" fmla="*/ 0 h 77"/>
                      <a:gd name="T28" fmla="*/ 0 w 78"/>
                      <a:gd name="T29" fmla="*/ 0 h 77"/>
                      <a:gd name="T30" fmla="*/ 0 w 78"/>
                      <a:gd name="T31" fmla="*/ 0 h 77"/>
                      <a:gd name="T32" fmla="*/ 0 w 78"/>
                      <a:gd name="T33" fmla="*/ 0 h 77"/>
                      <a:gd name="T34" fmla="*/ 0 w 78"/>
                      <a:gd name="T35" fmla="*/ 0 h 77"/>
                      <a:gd name="T36" fmla="*/ 0 w 78"/>
                      <a:gd name="T37" fmla="*/ 0 h 77"/>
                      <a:gd name="T38" fmla="*/ 0 w 78"/>
                      <a:gd name="T39" fmla="*/ 0 h 77"/>
                      <a:gd name="T40" fmla="*/ 0 w 78"/>
                      <a:gd name="T41" fmla="*/ 0 h 77"/>
                      <a:gd name="T42" fmla="*/ 0 w 78"/>
                      <a:gd name="T43" fmla="*/ 0 h 77"/>
                      <a:gd name="T44" fmla="*/ 0 w 78"/>
                      <a:gd name="T45" fmla="*/ 0 h 77"/>
                      <a:gd name="T46" fmla="*/ 0 w 78"/>
                      <a:gd name="T47" fmla="*/ 0 h 77"/>
                      <a:gd name="T48" fmla="*/ 0 w 78"/>
                      <a:gd name="T49" fmla="*/ 0 h 77"/>
                      <a:gd name="T50" fmla="*/ 0 w 78"/>
                      <a:gd name="T51" fmla="*/ 0 h 77"/>
                      <a:gd name="T52" fmla="*/ 0 w 78"/>
                      <a:gd name="T53" fmla="*/ 0 h 77"/>
                      <a:gd name="T54" fmla="*/ 0 w 78"/>
                      <a:gd name="T55" fmla="*/ 0 h 77"/>
                      <a:gd name="T56" fmla="*/ 0 w 78"/>
                      <a:gd name="T57" fmla="*/ 0 h 77"/>
                      <a:gd name="T58" fmla="*/ 0 w 78"/>
                      <a:gd name="T59" fmla="*/ 0 h 77"/>
                      <a:gd name="T60" fmla="*/ 0 w 78"/>
                      <a:gd name="T61" fmla="*/ 0 h 77"/>
                      <a:gd name="T62" fmla="*/ 0 w 78"/>
                      <a:gd name="T63" fmla="*/ 0 h 77"/>
                      <a:gd name="T64" fmla="*/ 0 w 78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7"/>
                      <a:gd name="T101" fmla="*/ 78 w 78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7">
                        <a:moveTo>
                          <a:pt x="38" y="77"/>
                        </a:moveTo>
                        <a:lnTo>
                          <a:pt x="41" y="76"/>
                        </a:lnTo>
                        <a:lnTo>
                          <a:pt x="45" y="75"/>
                        </a:lnTo>
                        <a:lnTo>
                          <a:pt x="50" y="75"/>
                        </a:lnTo>
                        <a:lnTo>
                          <a:pt x="53" y="72"/>
                        </a:lnTo>
                        <a:lnTo>
                          <a:pt x="56" y="71"/>
                        </a:lnTo>
                        <a:lnTo>
                          <a:pt x="60" y="69"/>
                        </a:lnTo>
                        <a:lnTo>
                          <a:pt x="63" y="66"/>
                        </a:lnTo>
                        <a:lnTo>
                          <a:pt x="65" y="64"/>
                        </a:lnTo>
                        <a:lnTo>
                          <a:pt x="67" y="62"/>
                        </a:lnTo>
                        <a:lnTo>
                          <a:pt x="70" y="59"/>
                        </a:lnTo>
                        <a:lnTo>
                          <a:pt x="71" y="56"/>
                        </a:lnTo>
                        <a:lnTo>
                          <a:pt x="73" y="53"/>
                        </a:lnTo>
                        <a:lnTo>
                          <a:pt x="76" y="49"/>
                        </a:lnTo>
                        <a:lnTo>
                          <a:pt x="76" y="45"/>
                        </a:lnTo>
                        <a:lnTo>
                          <a:pt x="77" y="41"/>
                        </a:lnTo>
                        <a:lnTo>
                          <a:pt x="78" y="38"/>
                        </a:lnTo>
                        <a:lnTo>
                          <a:pt x="77" y="34"/>
                        </a:lnTo>
                        <a:lnTo>
                          <a:pt x="76" y="28"/>
                        </a:lnTo>
                        <a:lnTo>
                          <a:pt x="76" y="26"/>
                        </a:lnTo>
                        <a:lnTo>
                          <a:pt x="73" y="23"/>
                        </a:lnTo>
                        <a:lnTo>
                          <a:pt x="71" y="19"/>
                        </a:lnTo>
                        <a:lnTo>
                          <a:pt x="70" y="17"/>
                        </a:lnTo>
                        <a:lnTo>
                          <a:pt x="67" y="13"/>
                        </a:lnTo>
                        <a:lnTo>
                          <a:pt x="65" y="11"/>
                        </a:lnTo>
                        <a:lnTo>
                          <a:pt x="63" y="8"/>
                        </a:lnTo>
                        <a:lnTo>
                          <a:pt x="60" y="6"/>
                        </a:lnTo>
                        <a:lnTo>
                          <a:pt x="56" y="4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2" y="2"/>
                        </a:lnTo>
                        <a:lnTo>
                          <a:pt x="20" y="4"/>
                        </a:lnTo>
                        <a:lnTo>
                          <a:pt x="16" y="6"/>
                        </a:lnTo>
                        <a:lnTo>
                          <a:pt x="13" y="8"/>
                        </a:lnTo>
                        <a:lnTo>
                          <a:pt x="11" y="11"/>
                        </a:lnTo>
                        <a:lnTo>
                          <a:pt x="8" y="13"/>
                        </a:lnTo>
                        <a:lnTo>
                          <a:pt x="6" y="17"/>
                        </a:lnTo>
                        <a:lnTo>
                          <a:pt x="5" y="19"/>
                        </a:lnTo>
                        <a:lnTo>
                          <a:pt x="2" y="23"/>
                        </a:lnTo>
                        <a:lnTo>
                          <a:pt x="1" y="26"/>
                        </a:lnTo>
                        <a:lnTo>
                          <a:pt x="0" y="28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0" y="45"/>
                        </a:lnTo>
                        <a:lnTo>
                          <a:pt x="1" y="49"/>
                        </a:lnTo>
                        <a:lnTo>
                          <a:pt x="2" y="53"/>
                        </a:lnTo>
                        <a:lnTo>
                          <a:pt x="5" y="56"/>
                        </a:lnTo>
                        <a:lnTo>
                          <a:pt x="6" y="59"/>
                        </a:lnTo>
                        <a:lnTo>
                          <a:pt x="8" y="62"/>
                        </a:lnTo>
                        <a:lnTo>
                          <a:pt x="11" y="64"/>
                        </a:lnTo>
                        <a:lnTo>
                          <a:pt x="13" y="66"/>
                        </a:lnTo>
                        <a:lnTo>
                          <a:pt x="16" y="69"/>
                        </a:lnTo>
                        <a:lnTo>
                          <a:pt x="20" y="71"/>
                        </a:lnTo>
                        <a:lnTo>
                          <a:pt x="22" y="72"/>
                        </a:lnTo>
                        <a:lnTo>
                          <a:pt x="26" y="75"/>
                        </a:lnTo>
                        <a:lnTo>
                          <a:pt x="31" y="75"/>
                        </a:lnTo>
                        <a:lnTo>
                          <a:pt x="34" y="76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35" name="Freeform 172">
                    <a:extLst>
                      <a:ext uri="{FF2B5EF4-FFF2-40B4-BE49-F238E27FC236}">
                        <a16:creationId xmlns:a16="http://schemas.microsoft.com/office/drawing/2014/main" id="{C9EFA03E-9DE9-3E46-BF9E-7D85BB6B1B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39" y="1907"/>
                    <a:ext cx="25" cy="25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8" y="77"/>
                        </a:moveTo>
                        <a:lnTo>
                          <a:pt x="41" y="77"/>
                        </a:lnTo>
                        <a:lnTo>
                          <a:pt x="45" y="76"/>
                        </a:lnTo>
                        <a:lnTo>
                          <a:pt x="48" y="75"/>
                        </a:lnTo>
                        <a:lnTo>
                          <a:pt x="53" y="75"/>
                        </a:lnTo>
                        <a:lnTo>
                          <a:pt x="56" y="73"/>
                        </a:lnTo>
                        <a:lnTo>
                          <a:pt x="59" y="70"/>
                        </a:lnTo>
                        <a:lnTo>
                          <a:pt x="61" y="67"/>
                        </a:lnTo>
                        <a:lnTo>
                          <a:pt x="65" y="66"/>
                        </a:lnTo>
                        <a:lnTo>
                          <a:pt x="67" y="62"/>
                        </a:lnTo>
                        <a:lnTo>
                          <a:pt x="70" y="60"/>
                        </a:lnTo>
                        <a:lnTo>
                          <a:pt x="71" y="57"/>
                        </a:lnTo>
                        <a:lnTo>
                          <a:pt x="73" y="53"/>
                        </a:lnTo>
                        <a:lnTo>
                          <a:pt x="74" y="50"/>
                        </a:lnTo>
                        <a:lnTo>
                          <a:pt x="76" y="45"/>
                        </a:lnTo>
                        <a:lnTo>
                          <a:pt x="76" y="42"/>
                        </a:lnTo>
                        <a:lnTo>
                          <a:pt x="77" y="38"/>
                        </a:lnTo>
                        <a:lnTo>
                          <a:pt x="76" y="35"/>
                        </a:lnTo>
                        <a:lnTo>
                          <a:pt x="76" y="30"/>
                        </a:lnTo>
                        <a:lnTo>
                          <a:pt x="74" y="26"/>
                        </a:lnTo>
                        <a:lnTo>
                          <a:pt x="73" y="23"/>
                        </a:lnTo>
                        <a:lnTo>
                          <a:pt x="71" y="19"/>
                        </a:lnTo>
                        <a:lnTo>
                          <a:pt x="70" y="17"/>
                        </a:lnTo>
                        <a:lnTo>
                          <a:pt x="67" y="13"/>
                        </a:lnTo>
                        <a:lnTo>
                          <a:pt x="65" y="11"/>
                        </a:lnTo>
                        <a:lnTo>
                          <a:pt x="61" y="9"/>
                        </a:lnTo>
                        <a:lnTo>
                          <a:pt x="59" y="6"/>
                        </a:lnTo>
                        <a:lnTo>
                          <a:pt x="56" y="4"/>
                        </a:lnTo>
                        <a:lnTo>
                          <a:pt x="53" y="3"/>
                        </a:lnTo>
                        <a:lnTo>
                          <a:pt x="48" y="2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3" y="0"/>
                        </a:lnTo>
                        <a:lnTo>
                          <a:pt x="31" y="0"/>
                        </a:lnTo>
                        <a:lnTo>
                          <a:pt x="26" y="2"/>
                        </a:lnTo>
                        <a:lnTo>
                          <a:pt x="22" y="3"/>
                        </a:lnTo>
                        <a:lnTo>
                          <a:pt x="19" y="4"/>
                        </a:lnTo>
                        <a:lnTo>
                          <a:pt x="15" y="6"/>
                        </a:lnTo>
                        <a:lnTo>
                          <a:pt x="13" y="9"/>
                        </a:lnTo>
                        <a:lnTo>
                          <a:pt x="10" y="11"/>
                        </a:lnTo>
                        <a:lnTo>
                          <a:pt x="7" y="13"/>
                        </a:lnTo>
                        <a:lnTo>
                          <a:pt x="4" y="17"/>
                        </a:lnTo>
                        <a:lnTo>
                          <a:pt x="3" y="19"/>
                        </a:lnTo>
                        <a:lnTo>
                          <a:pt x="2" y="23"/>
                        </a:lnTo>
                        <a:lnTo>
                          <a:pt x="0" y="26"/>
                        </a:lnTo>
                        <a:lnTo>
                          <a:pt x="0" y="30"/>
                        </a:lnTo>
                        <a:lnTo>
                          <a:pt x="0" y="35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5"/>
                        </a:lnTo>
                        <a:lnTo>
                          <a:pt x="0" y="50"/>
                        </a:lnTo>
                        <a:lnTo>
                          <a:pt x="2" y="53"/>
                        </a:lnTo>
                        <a:lnTo>
                          <a:pt x="3" y="57"/>
                        </a:lnTo>
                        <a:lnTo>
                          <a:pt x="4" y="60"/>
                        </a:lnTo>
                        <a:lnTo>
                          <a:pt x="7" y="62"/>
                        </a:lnTo>
                        <a:lnTo>
                          <a:pt x="10" y="66"/>
                        </a:lnTo>
                        <a:lnTo>
                          <a:pt x="13" y="67"/>
                        </a:lnTo>
                        <a:lnTo>
                          <a:pt x="15" y="70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5"/>
                        </a:lnTo>
                        <a:lnTo>
                          <a:pt x="31" y="76"/>
                        </a:lnTo>
                        <a:lnTo>
                          <a:pt x="33" y="77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36" name="Freeform 173">
                    <a:extLst>
                      <a:ext uri="{FF2B5EF4-FFF2-40B4-BE49-F238E27FC236}">
                        <a16:creationId xmlns:a16="http://schemas.microsoft.com/office/drawing/2014/main" id="{83173CFC-7FC2-5641-B163-A184945357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91" y="1538"/>
                    <a:ext cx="19" cy="9"/>
                  </a:xfrm>
                  <a:custGeom>
                    <a:avLst/>
                    <a:gdLst>
                      <a:gd name="T0" fmla="*/ 0 w 56"/>
                      <a:gd name="T1" fmla="*/ 0 h 27"/>
                      <a:gd name="T2" fmla="*/ 0 w 56"/>
                      <a:gd name="T3" fmla="*/ 0 h 27"/>
                      <a:gd name="T4" fmla="*/ 0 w 56"/>
                      <a:gd name="T5" fmla="*/ 0 h 27"/>
                      <a:gd name="T6" fmla="*/ 0 w 56"/>
                      <a:gd name="T7" fmla="*/ 0 h 27"/>
                      <a:gd name="T8" fmla="*/ 0 w 56"/>
                      <a:gd name="T9" fmla="*/ 0 h 27"/>
                      <a:gd name="T10" fmla="*/ 0 w 56"/>
                      <a:gd name="T11" fmla="*/ 0 h 27"/>
                      <a:gd name="T12" fmla="*/ 0 w 56"/>
                      <a:gd name="T13" fmla="*/ 0 h 27"/>
                      <a:gd name="T14" fmla="*/ 0 w 56"/>
                      <a:gd name="T15" fmla="*/ 0 h 27"/>
                      <a:gd name="T16" fmla="*/ 0 w 56"/>
                      <a:gd name="T17" fmla="*/ 0 h 27"/>
                      <a:gd name="T18" fmla="*/ 0 w 56"/>
                      <a:gd name="T19" fmla="*/ 0 h 27"/>
                      <a:gd name="T20" fmla="*/ 0 w 56"/>
                      <a:gd name="T21" fmla="*/ 0 h 27"/>
                      <a:gd name="T22" fmla="*/ 0 w 56"/>
                      <a:gd name="T23" fmla="*/ 0 h 27"/>
                      <a:gd name="T24" fmla="*/ 0 w 56"/>
                      <a:gd name="T25" fmla="*/ 0 h 27"/>
                      <a:gd name="T26" fmla="*/ 0 w 56"/>
                      <a:gd name="T27" fmla="*/ 0 h 27"/>
                      <a:gd name="T28" fmla="*/ 0 w 56"/>
                      <a:gd name="T29" fmla="*/ 0 h 27"/>
                      <a:gd name="T30" fmla="*/ 0 w 56"/>
                      <a:gd name="T31" fmla="*/ 0 h 27"/>
                      <a:gd name="T32" fmla="*/ 0 w 56"/>
                      <a:gd name="T33" fmla="*/ 0 h 27"/>
                      <a:gd name="T34" fmla="*/ 0 w 56"/>
                      <a:gd name="T35" fmla="*/ 0 h 27"/>
                      <a:gd name="T36" fmla="*/ 0 w 56"/>
                      <a:gd name="T37" fmla="*/ 0 h 27"/>
                      <a:gd name="T38" fmla="*/ 0 w 56"/>
                      <a:gd name="T39" fmla="*/ 0 h 27"/>
                      <a:gd name="T40" fmla="*/ 0 w 56"/>
                      <a:gd name="T41" fmla="*/ 0 h 27"/>
                      <a:gd name="T42" fmla="*/ 0 w 56"/>
                      <a:gd name="T43" fmla="*/ 0 h 27"/>
                      <a:gd name="T44" fmla="*/ 0 w 56"/>
                      <a:gd name="T45" fmla="*/ 0 h 27"/>
                      <a:gd name="T46" fmla="*/ 0 w 56"/>
                      <a:gd name="T47" fmla="*/ 0 h 27"/>
                      <a:gd name="T48" fmla="*/ 0 w 56"/>
                      <a:gd name="T49" fmla="*/ 0 h 27"/>
                      <a:gd name="T50" fmla="*/ 0 w 56"/>
                      <a:gd name="T51" fmla="*/ 0 h 27"/>
                      <a:gd name="T52" fmla="*/ 0 w 56"/>
                      <a:gd name="T53" fmla="*/ 0 h 27"/>
                      <a:gd name="T54" fmla="*/ 0 w 56"/>
                      <a:gd name="T55" fmla="*/ 0 h 27"/>
                      <a:gd name="T56" fmla="*/ 0 w 56"/>
                      <a:gd name="T57" fmla="*/ 0 h 27"/>
                      <a:gd name="T58" fmla="*/ 0 w 56"/>
                      <a:gd name="T59" fmla="*/ 0 h 27"/>
                      <a:gd name="T60" fmla="*/ 0 w 56"/>
                      <a:gd name="T61" fmla="*/ 0 h 27"/>
                      <a:gd name="T62" fmla="*/ 0 w 56"/>
                      <a:gd name="T63" fmla="*/ 0 h 27"/>
                      <a:gd name="T64" fmla="*/ 0 w 56"/>
                      <a:gd name="T65" fmla="*/ 0 h 27"/>
                      <a:gd name="T66" fmla="*/ 0 w 56"/>
                      <a:gd name="T67" fmla="*/ 0 h 27"/>
                      <a:gd name="T68" fmla="*/ 0 w 56"/>
                      <a:gd name="T69" fmla="*/ 0 h 27"/>
                      <a:gd name="T70" fmla="*/ 0 w 56"/>
                      <a:gd name="T71" fmla="*/ 0 h 27"/>
                      <a:gd name="T72" fmla="*/ 0 w 56"/>
                      <a:gd name="T73" fmla="*/ 0 h 27"/>
                      <a:gd name="T74" fmla="*/ 0 w 56"/>
                      <a:gd name="T75" fmla="*/ 0 h 27"/>
                      <a:gd name="T76" fmla="*/ 0 w 56"/>
                      <a:gd name="T77" fmla="*/ 0 h 27"/>
                      <a:gd name="T78" fmla="*/ 0 w 56"/>
                      <a:gd name="T79" fmla="*/ 0 h 27"/>
                      <a:gd name="T80" fmla="*/ 0 w 56"/>
                      <a:gd name="T81" fmla="*/ 0 h 27"/>
                      <a:gd name="T82" fmla="*/ 0 w 56"/>
                      <a:gd name="T83" fmla="*/ 0 h 2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56"/>
                      <a:gd name="T127" fmla="*/ 0 h 27"/>
                      <a:gd name="T128" fmla="*/ 56 w 56"/>
                      <a:gd name="T129" fmla="*/ 27 h 27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56" h="27">
                        <a:moveTo>
                          <a:pt x="51" y="0"/>
                        </a:moveTo>
                        <a:lnTo>
                          <a:pt x="51" y="4"/>
                        </a:lnTo>
                        <a:lnTo>
                          <a:pt x="51" y="8"/>
                        </a:lnTo>
                        <a:lnTo>
                          <a:pt x="51" y="12"/>
                        </a:lnTo>
                        <a:lnTo>
                          <a:pt x="53" y="15"/>
                        </a:lnTo>
                        <a:lnTo>
                          <a:pt x="53" y="19"/>
                        </a:lnTo>
                        <a:lnTo>
                          <a:pt x="54" y="22"/>
                        </a:lnTo>
                        <a:lnTo>
                          <a:pt x="55" y="25"/>
                        </a:lnTo>
                        <a:lnTo>
                          <a:pt x="56" y="27"/>
                        </a:lnTo>
                        <a:lnTo>
                          <a:pt x="51" y="27"/>
                        </a:lnTo>
                        <a:lnTo>
                          <a:pt x="48" y="27"/>
                        </a:lnTo>
                        <a:lnTo>
                          <a:pt x="44" y="27"/>
                        </a:lnTo>
                        <a:lnTo>
                          <a:pt x="41" y="27"/>
                        </a:lnTo>
                        <a:lnTo>
                          <a:pt x="37" y="26"/>
                        </a:lnTo>
                        <a:lnTo>
                          <a:pt x="34" y="25"/>
                        </a:lnTo>
                        <a:lnTo>
                          <a:pt x="29" y="23"/>
                        </a:lnTo>
                        <a:lnTo>
                          <a:pt x="26" y="22"/>
                        </a:lnTo>
                        <a:lnTo>
                          <a:pt x="23" y="20"/>
                        </a:lnTo>
                        <a:lnTo>
                          <a:pt x="19" y="18"/>
                        </a:lnTo>
                        <a:lnTo>
                          <a:pt x="16" y="14"/>
                        </a:lnTo>
                        <a:lnTo>
                          <a:pt x="13" y="12"/>
                        </a:lnTo>
                        <a:lnTo>
                          <a:pt x="9" y="9"/>
                        </a:lnTo>
                        <a:lnTo>
                          <a:pt x="6" y="7"/>
                        </a:lnTo>
                        <a:lnTo>
                          <a:pt x="3" y="4"/>
                        </a:lnTo>
                        <a:lnTo>
                          <a:pt x="0" y="2"/>
                        </a:lnTo>
                        <a:lnTo>
                          <a:pt x="3" y="1"/>
                        </a:lnTo>
                        <a:lnTo>
                          <a:pt x="6" y="1"/>
                        </a:lnTo>
                        <a:lnTo>
                          <a:pt x="9" y="1"/>
                        </a:lnTo>
                        <a:lnTo>
                          <a:pt x="13" y="1"/>
                        </a:lnTo>
                        <a:lnTo>
                          <a:pt x="16" y="1"/>
                        </a:lnTo>
                        <a:lnTo>
                          <a:pt x="19" y="1"/>
                        </a:lnTo>
                        <a:lnTo>
                          <a:pt x="23" y="1"/>
                        </a:lnTo>
                        <a:lnTo>
                          <a:pt x="26" y="1"/>
                        </a:lnTo>
                        <a:lnTo>
                          <a:pt x="29" y="0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40" y="0"/>
                        </a:lnTo>
                        <a:lnTo>
                          <a:pt x="42" y="0"/>
                        </a:lnTo>
                        <a:lnTo>
                          <a:pt x="44" y="0"/>
                        </a:lnTo>
                        <a:lnTo>
                          <a:pt x="48" y="0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37" name="Freeform 174">
                    <a:extLst>
                      <a:ext uri="{FF2B5EF4-FFF2-40B4-BE49-F238E27FC236}">
                        <a16:creationId xmlns:a16="http://schemas.microsoft.com/office/drawing/2014/main" id="{7BCA31B2-A995-9141-A49E-3B48F63B6A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54" y="1538"/>
                    <a:ext cx="326" cy="47"/>
                  </a:xfrm>
                  <a:custGeom>
                    <a:avLst/>
                    <a:gdLst>
                      <a:gd name="T0" fmla="*/ 0 w 976"/>
                      <a:gd name="T1" fmla="*/ 0 h 139"/>
                      <a:gd name="T2" fmla="*/ 0 w 976"/>
                      <a:gd name="T3" fmla="*/ 0 h 139"/>
                      <a:gd name="T4" fmla="*/ 0 w 976"/>
                      <a:gd name="T5" fmla="*/ 0 h 139"/>
                      <a:gd name="T6" fmla="*/ 0 w 976"/>
                      <a:gd name="T7" fmla="*/ 0 h 139"/>
                      <a:gd name="T8" fmla="*/ 0 w 976"/>
                      <a:gd name="T9" fmla="*/ 0 h 139"/>
                      <a:gd name="T10" fmla="*/ 0 w 976"/>
                      <a:gd name="T11" fmla="*/ 0 h 139"/>
                      <a:gd name="T12" fmla="*/ 0 w 976"/>
                      <a:gd name="T13" fmla="*/ 0 h 139"/>
                      <a:gd name="T14" fmla="*/ 0 w 976"/>
                      <a:gd name="T15" fmla="*/ 0 h 139"/>
                      <a:gd name="T16" fmla="*/ 0 w 976"/>
                      <a:gd name="T17" fmla="*/ 0 h 139"/>
                      <a:gd name="T18" fmla="*/ 0 w 976"/>
                      <a:gd name="T19" fmla="*/ 0 h 139"/>
                      <a:gd name="T20" fmla="*/ 0 w 976"/>
                      <a:gd name="T21" fmla="*/ 0 h 139"/>
                      <a:gd name="T22" fmla="*/ 0 w 976"/>
                      <a:gd name="T23" fmla="*/ 0 h 139"/>
                      <a:gd name="T24" fmla="*/ 0 w 976"/>
                      <a:gd name="T25" fmla="*/ 0 h 139"/>
                      <a:gd name="T26" fmla="*/ 0 w 976"/>
                      <a:gd name="T27" fmla="*/ 0 h 139"/>
                      <a:gd name="T28" fmla="*/ 0 w 976"/>
                      <a:gd name="T29" fmla="*/ 0 h 139"/>
                      <a:gd name="T30" fmla="*/ 0 w 976"/>
                      <a:gd name="T31" fmla="*/ 0 h 139"/>
                      <a:gd name="T32" fmla="*/ 0 w 976"/>
                      <a:gd name="T33" fmla="*/ 0 h 139"/>
                      <a:gd name="T34" fmla="*/ 0 w 976"/>
                      <a:gd name="T35" fmla="*/ 0 h 139"/>
                      <a:gd name="T36" fmla="*/ 0 w 976"/>
                      <a:gd name="T37" fmla="*/ 0 h 139"/>
                      <a:gd name="T38" fmla="*/ 0 w 976"/>
                      <a:gd name="T39" fmla="*/ 0 h 139"/>
                      <a:gd name="T40" fmla="*/ 0 w 976"/>
                      <a:gd name="T41" fmla="*/ 0 h 139"/>
                      <a:gd name="T42" fmla="*/ 0 w 976"/>
                      <a:gd name="T43" fmla="*/ 0 h 139"/>
                      <a:gd name="T44" fmla="*/ 0 w 976"/>
                      <a:gd name="T45" fmla="*/ 0 h 139"/>
                      <a:gd name="T46" fmla="*/ 0 w 976"/>
                      <a:gd name="T47" fmla="*/ 0 h 139"/>
                      <a:gd name="T48" fmla="*/ 0 w 976"/>
                      <a:gd name="T49" fmla="*/ 0 h 139"/>
                      <a:gd name="T50" fmla="*/ 0 w 976"/>
                      <a:gd name="T51" fmla="*/ 0 h 139"/>
                      <a:gd name="T52" fmla="*/ 0 w 976"/>
                      <a:gd name="T53" fmla="*/ 0 h 139"/>
                      <a:gd name="T54" fmla="*/ 0 w 976"/>
                      <a:gd name="T55" fmla="*/ 0 h 139"/>
                      <a:gd name="T56" fmla="*/ 0 w 976"/>
                      <a:gd name="T57" fmla="*/ 0 h 139"/>
                      <a:gd name="T58" fmla="*/ 0 w 976"/>
                      <a:gd name="T59" fmla="*/ 0 h 139"/>
                      <a:gd name="T60" fmla="*/ 0 w 976"/>
                      <a:gd name="T61" fmla="*/ 0 h 139"/>
                      <a:gd name="T62" fmla="*/ 0 w 976"/>
                      <a:gd name="T63" fmla="*/ 0 h 139"/>
                      <a:gd name="T64" fmla="*/ 0 w 976"/>
                      <a:gd name="T65" fmla="*/ 0 h 139"/>
                      <a:gd name="T66" fmla="*/ 0 w 976"/>
                      <a:gd name="T67" fmla="*/ 0 h 139"/>
                      <a:gd name="T68" fmla="*/ 0 w 976"/>
                      <a:gd name="T69" fmla="*/ 0 h 139"/>
                      <a:gd name="T70" fmla="*/ 0 w 976"/>
                      <a:gd name="T71" fmla="*/ 0 h 139"/>
                      <a:gd name="T72" fmla="*/ 0 w 976"/>
                      <a:gd name="T73" fmla="*/ 0 h 139"/>
                      <a:gd name="T74" fmla="*/ 0 w 976"/>
                      <a:gd name="T75" fmla="*/ 0 h 139"/>
                      <a:gd name="T76" fmla="*/ 0 w 976"/>
                      <a:gd name="T77" fmla="*/ 0 h 139"/>
                      <a:gd name="T78" fmla="*/ 0 w 976"/>
                      <a:gd name="T79" fmla="*/ 0 h 139"/>
                      <a:gd name="T80" fmla="*/ 0 w 976"/>
                      <a:gd name="T81" fmla="*/ 0 h 139"/>
                      <a:gd name="T82" fmla="*/ 0 w 976"/>
                      <a:gd name="T83" fmla="*/ 0 h 139"/>
                      <a:gd name="T84" fmla="*/ 0 w 976"/>
                      <a:gd name="T85" fmla="*/ 0 h 139"/>
                      <a:gd name="T86" fmla="*/ 0 w 976"/>
                      <a:gd name="T87" fmla="*/ 0 h 139"/>
                      <a:gd name="T88" fmla="*/ 0 w 976"/>
                      <a:gd name="T89" fmla="*/ 0 h 139"/>
                      <a:gd name="T90" fmla="*/ 0 w 976"/>
                      <a:gd name="T91" fmla="*/ 0 h 139"/>
                      <a:gd name="T92" fmla="*/ 0 w 976"/>
                      <a:gd name="T93" fmla="*/ 0 h 139"/>
                      <a:gd name="T94" fmla="*/ 0 w 976"/>
                      <a:gd name="T95" fmla="*/ 0 h 139"/>
                      <a:gd name="T96" fmla="*/ 0 w 976"/>
                      <a:gd name="T97" fmla="*/ 0 h 139"/>
                      <a:gd name="T98" fmla="*/ 0 w 976"/>
                      <a:gd name="T99" fmla="*/ 0 h 139"/>
                      <a:gd name="T100" fmla="*/ 0 w 976"/>
                      <a:gd name="T101" fmla="*/ 0 h 139"/>
                      <a:gd name="T102" fmla="*/ 0 w 976"/>
                      <a:gd name="T103" fmla="*/ 0 h 139"/>
                      <a:gd name="T104" fmla="*/ 0 w 976"/>
                      <a:gd name="T105" fmla="*/ 0 h 139"/>
                      <a:gd name="T106" fmla="*/ 0 w 976"/>
                      <a:gd name="T107" fmla="*/ 0 h 139"/>
                      <a:gd name="T108" fmla="*/ 0 w 976"/>
                      <a:gd name="T109" fmla="*/ 0 h 139"/>
                      <a:gd name="T110" fmla="*/ 0 w 976"/>
                      <a:gd name="T111" fmla="*/ 0 h 139"/>
                      <a:gd name="T112" fmla="*/ 0 w 976"/>
                      <a:gd name="T113" fmla="*/ 0 h 139"/>
                      <a:gd name="T114" fmla="*/ 0 w 976"/>
                      <a:gd name="T115" fmla="*/ 0 h 139"/>
                      <a:gd name="T116" fmla="*/ 0 w 976"/>
                      <a:gd name="T117" fmla="*/ 0 h 139"/>
                      <a:gd name="T118" fmla="*/ 0 w 976"/>
                      <a:gd name="T119" fmla="*/ 0 h 139"/>
                      <a:gd name="T120" fmla="*/ 0 w 976"/>
                      <a:gd name="T121" fmla="*/ 0 h 139"/>
                      <a:gd name="T122" fmla="*/ 0 w 976"/>
                      <a:gd name="T123" fmla="*/ 0 h 139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976"/>
                      <a:gd name="T187" fmla="*/ 0 h 139"/>
                      <a:gd name="T188" fmla="*/ 976 w 976"/>
                      <a:gd name="T189" fmla="*/ 139 h 139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976" h="139">
                        <a:moveTo>
                          <a:pt x="811" y="11"/>
                        </a:moveTo>
                        <a:lnTo>
                          <a:pt x="812" y="11"/>
                        </a:lnTo>
                        <a:lnTo>
                          <a:pt x="816" y="11"/>
                        </a:lnTo>
                        <a:lnTo>
                          <a:pt x="818" y="11"/>
                        </a:lnTo>
                        <a:lnTo>
                          <a:pt x="822" y="12"/>
                        </a:lnTo>
                        <a:lnTo>
                          <a:pt x="824" y="12"/>
                        </a:lnTo>
                        <a:lnTo>
                          <a:pt x="829" y="12"/>
                        </a:lnTo>
                        <a:lnTo>
                          <a:pt x="827" y="13"/>
                        </a:lnTo>
                        <a:lnTo>
                          <a:pt x="824" y="14"/>
                        </a:lnTo>
                        <a:lnTo>
                          <a:pt x="821" y="16"/>
                        </a:lnTo>
                        <a:lnTo>
                          <a:pt x="818" y="18"/>
                        </a:lnTo>
                        <a:lnTo>
                          <a:pt x="816" y="18"/>
                        </a:lnTo>
                        <a:lnTo>
                          <a:pt x="812" y="20"/>
                        </a:lnTo>
                        <a:lnTo>
                          <a:pt x="810" y="21"/>
                        </a:lnTo>
                        <a:lnTo>
                          <a:pt x="808" y="23"/>
                        </a:lnTo>
                        <a:lnTo>
                          <a:pt x="804" y="24"/>
                        </a:lnTo>
                        <a:lnTo>
                          <a:pt x="802" y="25"/>
                        </a:lnTo>
                        <a:lnTo>
                          <a:pt x="798" y="26"/>
                        </a:lnTo>
                        <a:lnTo>
                          <a:pt x="795" y="27"/>
                        </a:lnTo>
                        <a:lnTo>
                          <a:pt x="792" y="29"/>
                        </a:lnTo>
                        <a:lnTo>
                          <a:pt x="790" y="30"/>
                        </a:lnTo>
                        <a:lnTo>
                          <a:pt x="785" y="31"/>
                        </a:lnTo>
                        <a:lnTo>
                          <a:pt x="783" y="32"/>
                        </a:lnTo>
                        <a:lnTo>
                          <a:pt x="779" y="33"/>
                        </a:lnTo>
                        <a:lnTo>
                          <a:pt x="777" y="33"/>
                        </a:lnTo>
                        <a:lnTo>
                          <a:pt x="772" y="35"/>
                        </a:lnTo>
                        <a:lnTo>
                          <a:pt x="770" y="36"/>
                        </a:lnTo>
                        <a:lnTo>
                          <a:pt x="766" y="36"/>
                        </a:lnTo>
                        <a:lnTo>
                          <a:pt x="764" y="36"/>
                        </a:lnTo>
                        <a:lnTo>
                          <a:pt x="761" y="36"/>
                        </a:lnTo>
                        <a:lnTo>
                          <a:pt x="758" y="36"/>
                        </a:lnTo>
                        <a:lnTo>
                          <a:pt x="755" y="35"/>
                        </a:lnTo>
                        <a:lnTo>
                          <a:pt x="752" y="33"/>
                        </a:lnTo>
                        <a:lnTo>
                          <a:pt x="750" y="32"/>
                        </a:lnTo>
                        <a:lnTo>
                          <a:pt x="748" y="31"/>
                        </a:lnTo>
                        <a:lnTo>
                          <a:pt x="746" y="29"/>
                        </a:lnTo>
                        <a:lnTo>
                          <a:pt x="744" y="26"/>
                        </a:lnTo>
                        <a:lnTo>
                          <a:pt x="741" y="24"/>
                        </a:lnTo>
                        <a:lnTo>
                          <a:pt x="740" y="21"/>
                        </a:lnTo>
                        <a:lnTo>
                          <a:pt x="735" y="24"/>
                        </a:lnTo>
                        <a:lnTo>
                          <a:pt x="732" y="25"/>
                        </a:lnTo>
                        <a:lnTo>
                          <a:pt x="727" y="27"/>
                        </a:lnTo>
                        <a:lnTo>
                          <a:pt x="723" y="30"/>
                        </a:lnTo>
                        <a:lnTo>
                          <a:pt x="721" y="32"/>
                        </a:lnTo>
                        <a:lnTo>
                          <a:pt x="719" y="33"/>
                        </a:lnTo>
                        <a:lnTo>
                          <a:pt x="716" y="36"/>
                        </a:lnTo>
                        <a:lnTo>
                          <a:pt x="715" y="38"/>
                        </a:lnTo>
                        <a:lnTo>
                          <a:pt x="712" y="40"/>
                        </a:lnTo>
                        <a:lnTo>
                          <a:pt x="710" y="43"/>
                        </a:lnTo>
                        <a:lnTo>
                          <a:pt x="708" y="45"/>
                        </a:lnTo>
                        <a:lnTo>
                          <a:pt x="707" y="46"/>
                        </a:lnTo>
                        <a:lnTo>
                          <a:pt x="704" y="46"/>
                        </a:lnTo>
                        <a:lnTo>
                          <a:pt x="702" y="46"/>
                        </a:lnTo>
                        <a:lnTo>
                          <a:pt x="698" y="44"/>
                        </a:lnTo>
                        <a:lnTo>
                          <a:pt x="695" y="42"/>
                        </a:lnTo>
                        <a:lnTo>
                          <a:pt x="691" y="39"/>
                        </a:lnTo>
                        <a:lnTo>
                          <a:pt x="688" y="38"/>
                        </a:lnTo>
                        <a:lnTo>
                          <a:pt x="684" y="36"/>
                        </a:lnTo>
                        <a:lnTo>
                          <a:pt x="681" y="32"/>
                        </a:lnTo>
                        <a:lnTo>
                          <a:pt x="678" y="31"/>
                        </a:lnTo>
                        <a:lnTo>
                          <a:pt x="676" y="30"/>
                        </a:lnTo>
                        <a:lnTo>
                          <a:pt x="672" y="27"/>
                        </a:lnTo>
                        <a:lnTo>
                          <a:pt x="670" y="26"/>
                        </a:lnTo>
                        <a:lnTo>
                          <a:pt x="666" y="24"/>
                        </a:lnTo>
                        <a:lnTo>
                          <a:pt x="664" y="23"/>
                        </a:lnTo>
                        <a:lnTo>
                          <a:pt x="661" y="20"/>
                        </a:lnTo>
                        <a:lnTo>
                          <a:pt x="658" y="18"/>
                        </a:lnTo>
                        <a:lnTo>
                          <a:pt x="656" y="23"/>
                        </a:lnTo>
                        <a:lnTo>
                          <a:pt x="653" y="29"/>
                        </a:lnTo>
                        <a:lnTo>
                          <a:pt x="652" y="32"/>
                        </a:lnTo>
                        <a:lnTo>
                          <a:pt x="650" y="38"/>
                        </a:lnTo>
                        <a:lnTo>
                          <a:pt x="650" y="42"/>
                        </a:lnTo>
                        <a:lnTo>
                          <a:pt x="649" y="45"/>
                        </a:lnTo>
                        <a:lnTo>
                          <a:pt x="647" y="49"/>
                        </a:lnTo>
                        <a:lnTo>
                          <a:pt x="647" y="52"/>
                        </a:lnTo>
                        <a:lnTo>
                          <a:pt x="647" y="55"/>
                        </a:lnTo>
                        <a:lnTo>
                          <a:pt x="647" y="58"/>
                        </a:lnTo>
                        <a:lnTo>
                          <a:pt x="647" y="61"/>
                        </a:lnTo>
                        <a:lnTo>
                          <a:pt x="650" y="63"/>
                        </a:lnTo>
                        <a:lnTo>
                          <a:pt x="650" y="67"/>
                        </a:lnTo>
                        <a:lnTo>
                          <a:pt x="653" y="70"/>
                        </a:lnTo>
                        <a:lnTo>
                          <a:pt x="657" y="71"/>
                        </a:lnTo>
                        <a:lnTo>
                          <a:pt x="661" y="74"/>
                        </a:lnTo>
                        <a:lnTo>
                          <a:pt x="664" y="74"/>
                        </a:lnTo>
                        <a:lnTo>
                          <a:pt x="669" y="74"/>
                        </a:lnTo>
                        <a:lnTo>
                          <a:pt x="671" y="74"/>
                        </a:lnTo>
                        <a:lnTo>
                          <a:pt x="674" y="74"/>
                        </a:lnTo>
                        <a:lnTo>
                          <a:pt x="677" y="74"/>
                        </a:lnTo>
                        <a:lnTo>
                          <a:pt x="681" y="74"/>
                        </a:lnTo>
                        <a:lnTo>
                          <a:pt x="683" y="73"/>
                        </a:lnTo>
                        <a:lnTo>
                          <a:pt x="685" y="73"/>
                        </a:lnTo>
                        <a:lnTo>
                          <a:pt x="688" y="71"/>
                        </a:lnTo>
                        <a:lnTo>
                          <a:pt x="691" y="71"/>
                        </a:lnTo>
                        <a:lnTo>
                          <a:pt x="695" y="70"/>
                        </a:lnTo>
                        <a:lnTo>
                          <a:pt x="697" y="69"/>
                        </a:lnTo>
                        <a:lnTo>
                          <a:pt x="701" y="68"/>
                        </a:lnTo>
                        <a:lnTo>
                          <a:pt x="704" y="67"/>
                        </a:lnTo>
                        <a:lnTo>
                          <a:pt x="707" y="65"/>
                        </a:lnTo>
                        <a:lnTo>
                          <a:pt x="710" y="65"/>
                        </a:lnTo>
                        <a:lnTo>
                          <a:pt x="714" y="64"/>
                        </a:lnTo>
                        <a:lnTo>
                          <a:pt x="717" y="63"/>
                        </a:lnTo>
                        <a:lnTo>
                          <a:pt x="720" y="62"/>
                        </a:lnTo>
                        <a:lnTo>
                          <a:pt x="723" y="61"/>
                        </a:lnTo>
                        <a:lnTo>
                          <a:pt x="726" y="59"/>
                        </a:lnTo>
                        <a:lnTo>
                          <a:pt x="729" y="58"/>
                        </a:lnTo>
                        <a:lnTo>
                          <a:pt x="733" y="58"/>
                        </a:lnTo>
                        <a:lnTo>
                          <a:pt x="736" y="57"/>
                        </a:lnTo>
                        <a:lnTo>
                          <a:pt x="739" y="56"/>
                        </a:lnTo>
                        <a:lnTo>
                          <a:pt x="741" y="56"/>
                        </a:lnTo>
                        <a:lnTo>
                          <a:pt x="744" y="55"/>
                        </a:lnTo>
                        <a:lnTo>
                          <a:pt x="747" y="55"/>
                        </a:lnTo>
                        <a:lnTo>
                          <a:pt x="751" y="54"/>
                        </a:lnTo>
                        <a:lnTo>
                          <a:pt x="753" y="54"/>
                        </a:lnTo>
                        <a:lnTo>
                          <a:pt x="758" y="52"/>
                        </a:lnTo>
                        <a:lnTo>
                          <a:pt x="763" y="54"/>
                        </a:lnTo>
                        <a:lnTo>
                          <a:pt x="766" y="54"/>
                        </a:lnTo>
                        <a:lnTo>
                          <a:pt x="770" y="55"/>
                        </a:lnTo>
                        <a:lnTo>
                          <a:pt x="772" y="56"/>
                        </a:lnTo>
                        <a:lnTo>
                          <a:pt x="774" y="59"/>
                        </a:lnTo>
                        <a:lnTo>
                          <a:pt x="774" y="63"/>
                        </a:lnTo>
                        <a:lnTo>
                          <a:pt x="777" y="65"/>
                        </a:lnTo>
                        <a:lnTo>
                          <a:pt x="777" y="68"/>
                        </a:lnTo>
                        <a:lnTo>
                          <a:pt x="779" y="71"/>
                        </a:lnTo>
                        <a:lnTo>
                          <a:pt x="780" y="74"/>
                        </a:lnTo>
                        <a:lnTo>
                          <a:pt x="782" y="77"/>
                        </a:lnTo>
                        <a:lnTo>
                          <a:pt x="784" y="80"/>
                        </a:lnTo>
                        <a:lnTo>
                          <a:pt x="786" y="82"/>
                        </a:lnTo>
                        <a:lnTo>
                          <a:pt x="790" y="83"/>
                        </a:lnTo>
                        <a:lnTo>
                          <a:pt x="792" y="86"/>
                        </a:lnTo>
                        <a:lnTo>
                          <a:pt x="795" y="87"/>
                        </a:lnTo>
                        <a:lnTo>
                          <a:pt x="798" y="88"/>
                        </a:lnTo>
                        <a:lnTo>
                          <a:pt x="801" y="88"/>
                        </a:lnTo>
                        <a:lnTo>
                          <a:pt x="804" y="90"/>
                        </a:lnTo>
                        <a:lnTo>
                          <a:pt x="808" y="90"/>
                        </a:lnTo>
                        <a:lnTo>
                          <a:pt x="812" y="92"/>
                        </a:lnTo>
                        <a:lnTo>
                          <a:pt x="816" y="92"/>
                        </a:lnTo>
                        <a:lnTo>
                          <a:pt x="820" y="92"/>
                        </a:lnTo>
                        <a:lnTo>
                          <a:pt x="823" y="90"/>
                        </a:lnTo>
                        <a:lnTo>
                          <a:pt x="828" y="89"/>
                        </a:lnTo>
                        <a:lnTo>
                          <a:pt x="831" y="88"/>
                        </a:lnTo>
                        <a:lnTo>
                          <a:pt x="836" y="86"/>
                        </a:lnTo>
                        <a:lnTo>
                          <a:pt x="840" y="83"/>
                        </a:lnTo>
                        <a:lnTo>
                          <a:pt x="846" y="82"/>
                        </a:lnTo>
                        <a:lnTo>
                          <a:pt x="849" y="78"/>
                        </a:lnTo>
                        <a:lnTo>
                          <a:pt x="853" y="76"/>
                        </a:lnTo>
                        <a:lnTo>
                          <a:pt x="857" y="71"/>
                        </a:lnTo>
                        <a:lnTo>
                          <a:pt x="862" y="68"/>
                        </a:lnTo>
                        <a:lnTo>
                          <a:pt x="867" y="63"/>
                        </a:lnTo>
                        <a:lnTo>
                          <a:pt x="871" y="58"/>
                        </a:lnTo>
                        <a:lnTo>
                          <a:pt x="873" y="56"/>
                        </a:lnTo>
                        <a:lnTo>
                          <a:pt x="875" y="54"/>
                        </a:lnTo>
                        <a:lnTo>
                          <a:pt x="878" y="50"/>
                        </a:lnTo>
                        <a:lnTo>
                          <a:pt x="880" y="48"/>
                        </a:lnTo>
                        <a:lnTo>
                          <a:pt x="878" y="45"/>
                        </a:lnTo>
                        <a:lnTo>
                          <a:pt x="875" y="44"/>
                        </a:lnTo>
                        <a:lnTo>
                          <a:pt x="873" y="43"/>
                        </a:lnTo>
                        <a:lnTo>
                          <a:pt x="868" y="43"/>
                        </a:lnTo>
                        <a:lnTo>
                          <a:pt x="865" y="43"/>
                        </a:lnTo>
                        <a:lnTo>
                          <a:pt x="860" y="43"/>
                        </a:lnTo>
                        <a:lnTo>
                          <a:pt x="855" y="43"/>
                        </a:lnTo>
                        <a:lnTo>
                          <a:pt x="850" y="43"/>
                        </a:lnTo>
                        <a:lnTo>
                          <a:pt x="847" y="43"/>
                        </a:lnTo>
                        <a:lnTo>
                          <a:pt x="844" y="43"/>
                        </a:lnTo>
                        <a:lnTo>
                          <a:pt x="842" y="43"/>
                        </a:lnTo>
                        <a:lnTo>
                          <a:pt x="840" y="44"/>
                        </a:lnTo>
                        <a:lnTo>
                          <a:pt x="835" y="44"/>
                        </a:lnTo>
                        <a:lnTo>
                          <a:pt x="830" y="44"/>
                        </a:lnTo>
                        <a:lnTo>
                          <a:pt x="825" y="43"/>
                        </a:lnTo>
                        <a:lnTo>
                          <a:pt x="823" y="43"/>
                        </a:lnTo>
                        <a:lnTo>
                          <a:pt x="820" y="40"/>
                        </a:lnTo>
                        <a:lnTo>
                          <a:pt x="820" y="39"/>
                        </a:lnTo>
                        <a:lnTo>
                          <a:pt x="821" y="37"/>
                        </a:lnTo>
                        <a:lnTo>
                          <a:pt x="822" y="33"/>
                        </a:lnTo>
                        <a:lnTo>
                          <a:pt x="824" y="31"/>
                        </a:lnTo>
                        <a:lnTo>
                          <a:pt x="827" y="30"/>
                        </a:lnTo>
                        <a:lnTo>
                          <a:pt x="829" y="25"/>
                        </a:lnTo>
                        <a:lnTo>
                          <a:pt x="833" y="23"/>
                        </a:lnTo>
                        <a:lnTo>
                          <a:pt x="834" y="19"/>
                        </a:lnTo>
                        <a:lnTo>
                          <a:pt x="836" y="17"/>
                        </a:lnTo>
                        <a:lnTo>
                          <a:pt x="837" y="14"/>
                        </a:lnTo>
                        <a:lnTo>
                          <a:pt x="839" y="12"/>
                        </a:lnTo>
                        <a:lnTo>
                          <a:pt x="842" y="12"/>
                        </a:lnTo>
                        <a:lnTo>
                          <a:pt x="847" y="12"/>
                        </a:lnTo>
                        <a:lnTo>
                          <a:pt x="852" y="12"/>
                        </a:lnTo>
                        <a:lnTo>
                          <a:pt x="857" y="13"/>
                        </a:lnTo>
                        <a:lnTo>
                          <a:pt x="860" y="13"/>
                        </a:lnTo>
                        <a:lnTo>
                          <a:pt x="862" y="13"/>
                        </a:lnTo>
                        <a:lnTo>
                          <a:pt x="865" y="13"/>
                        </a:lnTo>
                        <a:lnTo>
                          <a:pt x="868" y="13"/>
                        </a:lnTo>
                        <a:lnTo>
                          <a:pt x="871" y="13"/>
                        </a:lnTo>
                        <a:lnTo>
                          <a:pt x="873" y="14"/>
                        </a:lnTo>
                        <a:lnTo>
                          <a:pt x="875" y="14"/>
                        </a:lnTo>
                        <a:lnTo>
                          <a:pt x="879" y="16"/>
                        </a:lnTo>
                        <a:lnTo>
                          <a:pt x="881" y="16"/>
                        </a:lnTo>
                        <a:lnTo>
                          <a:pt x="885" y="16"/>
                        </a:lnTo>
                        <a:lnTo>
                          <a:pt x="888" y="16"/>
                        </a:lnTo>
                        <a:lnTo>
                          <a:pt x="891" y="16"/>
                        </a:lnTo>
                        <a:lnTo>
                          <a:pt x="893" y="16"/>
                        </a:lnTo>
                        <a:lnTo>
                          <a:pt x="895" y="16"/>
                        </a:lnTo>
                        <a:lnTo>
                          <a:pt x="899" y="16"/>
                        </a:lnTo>
                        <a:lnTo>
                          <a:pt x="901" y="16"/>
                        </a:lnTo>
                        <a:lnTo>
                          <a:pt x="904" y="16"/>
                        </a:lnTo>
                        <a:lnTo>
                          <a:pt x="907" y="16"/>
                        </a:lnTo>
                        <a:lnTo>
                          <a:pt x="910" y="16"/>
                        </a:lnTo>
                        <a:lnTo>
                          <a:pt x="913" y="16"/>
                        </a:lnTo>
                        <a:lnTo>
                          <a:pt x="916" y="16"/>
                        </a:lnTo>
                        <a:lnTo>
                          <a:pt x="918" y="17"/>
                        </a:lnTo>
                        <a:lnTo>
                          <a:pt x="922" y="17"/>
                        </a:lnTo>
                        <a:lnTo>
                          <a:pt x="924" y="18"/>
                        </a:lnTo>
                        <a:lnTo>
                          <a:pt x="929" y="18"/>
                        </a:lnTo>
                        <a:lnTo>
                          <a:pt x="935" y="18"/>
                        </a:lnTo>
                        <a:lnTo>
                          <a:pt x="939" y="18"/>
                        </a:lnTo>
                        <a:lnTo>
                          <a:pt x="944" y="18"/>
                        </a:lnTo>
                        <a:lnTo>
                          <a:pt x="949" y="18"/>
                        </a:lnTo>
                        <a:lnTo>
                          <a:pt x="954" y="18"/>
                        </a:lnTo>
                        <a:lnTo>
                          <a:pt x="956" y="18"/>
                        </a:lnTo>
                        <a:lnTo>
                          <a:pt x="961" y="19"/>
                        </a:lnTo>
                        <a:lnTo>
                          <a:pt x="964" y="19"/>
                        </a:lnTo>
                        <a:lnTo>
                          <a:pt x="967" y="19"/>
                        </a:lnTo>
                        <a:lnTo>
                          <a:pt x="969" y="19"/>
                        </a:lnTo>
                        <a:lnTo>
                          <a:pt x="971" y="20"/>
                        </a:lnTo>
                        <a:lnTo>
                          <a:pt x="974" y="20"/>
                        </a:lnTo>
                        <a:lnTo>
                          <a:pt x="976" y="20"/>
                        </a:lnTo>
                        <a:lnTo>
                          <a:pt x="973" y="106"/>
                        </a:lnTo>
                        <a:lnTo>
                          <a:pt x="806" y="97"/>
                        </a:lnTo>
                        <a:lnTo>
                          <a:pt x="793" y="96"/>
                        </a:lnTo>
                        <a:lnTo>
                          <a:pt x="782" y="96"/>
                        </a:lnTo>
                        <a:lnTo>
                          <a:pt x="770" y="95"/>
                        </a:lnTo>
                        <a:lnTo>
                          <a:pt x="757" y="95"/>
                        </a:lnTo>
                        <a:lnTo>
                          <a:pt x="744" y="94"/>
                        </a:lnTo>
                        <a:lnTo>
                          <a:pt x="732" y="94"/>
                        </a:lnTo>
                        <a:lnTo>
                          <a:pt x="719" y="93"/>
                        </a:lnTo>
                        <a:lnTo>
                          <a:pt x="706" y="92"/>
                        </a:lnTo>
                        <a:lnTo>
                          <a:pt x="694" y="92"/>
                        </a:lnTo>
                        <a:lnTo>
                          <a:pt x="681" y="90"/>
                        </a:lnTo>
                        <a:lnTo>
                          <a:pt x="668" y="89"/>
                        </a:lnTo>
                        <a:lnTo>
                          <a:pt x="656" y="88"/>
                        </a:lnTo>
                        <a:lnTo>
                          <a:pt x="643" y="88"/>
                        </a:lnTo>
                        <a:lnTo>
                          <a:pt x="630" y="88"/>
                        </a:lnTo>
                        <a:lnTo>
                          <a:pt x="618" y="87"/>
                        </a:lnTo>
                        <a:lnTo>
                          <a:pt x="606" y="87"/>
                        </a:lnTo>
                        <a:lnTo>
                          <a:pt x="593" y="86"/>
                        </a:lnTo>
                        <a:lnTo>
                          <a:pt x="580" y="86"/>
                        </a:lnTo>
                        <a:lnTo>
                          <a:pt x="568" y="86"/>
                        </a:lnTo>
                        <a:lnTo>
                          <a:pt x="555" y="86"/>
                        </a:lnTo>
                        <a:lnTo>
                          <a:pt x="543" y="84"/>
                        </a:lnTo>
                        <a:lnTo>
                          <a:pt x="530" y="84"/>
                        </a:lnTo>
                        <a:lnTo>
                          <a:pt x="518" y="84"/>
                        </a:lnTo>
                        <a:lnTo>
                          <a:pt x="505" y="84"/>
                        </a:lnTo>
                        <a:lnTo>
                          <a:pt x="492" y="84"/>
                        </a:lnTo>
                        <a:lnTo>
                          <a:pt x="480" y="84"/>
                        </a:lnTo>
                        <a:lnTo>
                          <a:pt x="468" y="84"/>
                        </a:lnTo>
                        <a:lnTo>
                          <a:pt x="455" y="84"/>
                        </a:lnTo>
                        <a:lnTo>
                          <a:pt x="442" y="84"/>
                        </a:lnTo>
                        <a:lnTo>
                          <a:pt x="430" y="84"/>
                        </a:lnTo>
                        <a:lnTo>
                          <a:pt x="418" y="86"/>
                        </a:lnTo>
                        <a:lnTo>
                          <a:pt x="407" y="86"/>
                        </a:lnTo>
                        <a:lnTo>
                          <a:pt x="394" y="86"/>
                        </a:lnTo>
                        <a:lnTo>
                          <a:pt x="382" y="86"/>
                        </a:lnTo>
                        <a:lnTo>
                          <a:pt x="369" y="86"/>
                        </a:lnTo>
                        <a:lnTo>
                          <a:pt x="357" y="87"/>
                        </a:lnTo>
                        <a:lnTo>
                          <a:pt x="344" y="87"/>
                        </a:lnTo>
                        <a:lnTo>
                          <a:pt x="332" y="88"/>
                        </a:lnTo>
                        <a:lnTo>
                          <a:pt x="320" y="88"/>
                        </a:lnTo>
                        <a:lnTo>
                          <a:pt x="308" y="90"/>
                        </a:lnTo>
                        <a:lnTo>
                          <a:pt x="295" y="90"/>
                        </a:lnTo>
                        <a:lnTo>
                          <a:pt x="283" y="92"/>
                        </a:lnTo>
                        <a:lnTo>
                          <a:pt x="270" y="93"/>
                        </a:lnTo>
                        <a:lnTo>
                          <a:pt x="258" y="94"/>
                        </a:lnTo>
                        <a:lnTo>
                          <a:pt x="245" y="95"/>
                        </a:lnTo>
                        <a:lnTo>
                          <a:pt x="235" y="96"/>
                        </a:lnTo>
                        <a:lnTo>
                          <a:pt x="223" y="99"/>
                        </a:lnTo>
                        <a:lnTo>
                          <a:pt x="210" y="100"/>
                        </a:lnTo>
                        <a:lnTo>
                          <a:pt x="198" y="101"/>
                        </a:lnTo>
                        <a:lnTo>
                          <a:pt x="186" y="103"/>
                        </a:lnTo>
                        <a:lnTo>
                          <a:pt x="174" y="105"/>
                        </a:lnTo>
                        <a:lnTo>
                          <a:pt x="162" y="106"/>
                        </a:lnTo>
                        <a:lnTo>
                          <a:pt x="150" y="108"/>
                        </a:lnTo>
                        <a:lnTo>
                          <a:pt x="138" y="111"/>
                        </a:lnTo>
                        <a:lnTo>
                          <a:pt x="127" y="113"/>
                        </a:lnTo>
                        <a:lnTo>
                          <a:pt x="116" y="115"/>
                        </a:lnTo>
                        <a:lnTo>
                          <a:pt x="103" y="118"/>
                        </a:lnTo>
                        <a:lnTo>
                          <a:pt x="92" y="120"/>
                        </a:lnTo>
                        <a:lnTo>
                          <a:pt x="80" y="124"/>
                        </a:lnTo>
                        <a:lnTo>
                          <a:pt x="70" y="126"/>
                        </a:lnTo>
                        <a:lnTo>
                          <a:pt x="58" y="130"/>
                        </a:lnTo>
                        <a:lnTo>
                          <a:pt x="46" y="132"/>
                        </a:lnTo>
                        <a:lnTo>
                          <a:pt x="35" y="134"/>
                        </a:lnTo>
                        <a:lnTo>
                          <a:pt x="23" y="139"/>
                        </a:lnTo>
                        <a:lnTo>
                          <a:pt x="0" y="56"/>
                        </a:lnTo>
                        <a:lnTo>
                          <a:pt x="4" y="54"/>
                        </a:lnTo>
                        <a:lnTo>
                          <a:pt x="10" y="52"/>
                        </a:lnTo>
                        <a:lnTo>
                          <a:pt x="13" y="51"/>
                        </a:lnTo>
                        <a:lnTo>
                          <a:pt x="15" y="50"/>
                        </a:lnTo>
                        <a:lnTo>
                          <a:pt x="17" y="50"/>
                        </a:lnTo>
                        <a:lnTo>
                          <a:pt x="21" y="49"/>
                        </a:lnTo>
                        <a:lnTo>
                          <a:pt x="26" y="48"/>
                        </a:lnTo>
                        <a:lnTo>
                          <a:pt x="30" y="46"/>
                        </a:lnTo>
                        <a:lnTo>
                          <a:pt x="33" y="45"/>
                        </a:lnTo>
                        <a:lnTo>
                          <a:pt x="36" y="45"/>
                        </a:lnTo>
                        <a:lnTo>
                          <a:pt x="39" y="44"/>
                        </a:lnTo>
                        <a:lnTo>
                          <a:pt x="42" y="44"/>
                        </a:lnTo>
                        <a:lnTo>
                          <a:pt x="45" y="43"/>
                        </a:lnTo>
                        <a:lnTo>
                          <a:pt x="47" y="43"/>
                        </a:lnTo>
                        <a:lnTo>
                          <a:pt x="49" y="42"/>
                        </a:lnTo>
                        <a:lnTo>
                          <a:pt x="53" y="40"/>
                        </a:lnTo>
                        <a:lnTo>
                          <a:pt x="55" y="40"/>
                        </a:lnTo>
                        <a:lnTo>
                          <a:pt x="58" y="39"/>
                        </a:lnTo>
                        <a:lnTo>
                          <a:pt x="60" y="38"/>
                        </a:lnTo>
                        <a:lnTo>
                          <a:pt x="64" y="38"/>
                        </a:lnTo>
                        <a:lnTo>
                          <a:pt x="66" y="37"/>
                        </a:lnTo>
                        <a:lnTo>
                          <a:pt x="68" y="37"/>
                        </a:lnTo>
                        <a:lnTo>
                          <a:pt x="71" y="36"/>
                        </a:lnTo>
                        <a:lnTo>
                          <a:pt x="74" y="36"/>
                        </a:lnTo>
                        <a:lnTo>
                          <a:pt x="77" y="35"/>
                        </a:lnTo>
                        <a:lnTo>
                          <a:pt x="80" y="35"/>
                        </a:lnTo>
                        <a:lnTo>
                          <a:pt x="83" y="33"/>
                        </a:lnTo>
                        <a:lnTo>
                          <a:pt x="86" y="33"/>
                        </a:lnTo>
                        <a:lnTo>
                          <a:pt x="89" y="32"/>
                        </a:lnTo>
                        <a:lnTo>
                          <a:pt x="91" y="32"/>
                        </a:lnTo>
                        <a:lnTo>
                          <a:pt x="93" y="31"/>
                        </a:lnTo>
                        <a:lnTo>
                          <a:pt x="96" y="31"/>
                        </a:lnTo>
                        <a:lnTo>
                          <a:pt x="98" y="30"/>
                        </a:lnTo>
                        <a:lnTo>
                          <a:pt x="100" y="30"/>
                        </a:lnTo>
                        <a:lnTo>
                          <a:pt x="104" y="29"/>
                        </a:lnTo>
                        <a:lnTo>
                          <a:pt x="108" y="29"/>
                        </a:lnTo>
                        <a:lnTo>
                          <a:pt x="110" y="27"/>
                        </a:lnTo>
                        <a:lnTo>
                          <a:pt x="112" y="27"/>
                        </a:lnTo>
                        <a:lnTo>
                          <a:pt x="115" y="27"/>
                        </a:lnTo>
                        <a:lnTo>
                          <a:pt x="118" y="26"/>
                        </a:lnTo>
                        <a:lnTo>
                          <a:pt x="121" y="26"/>
                        </a:lnTo>
                        <a:lnTo>
                          <a:pt x="123" y="25"/>
                        </a:lnTo>
                        <a:lnTo>
                          <a:pt x="127" y="25"/>
                        </a:lnTo>
                        <a:lnTo>
                          <a:pt x="129" y="25"/>
                        </a:lnTo>
                        <a:lnTo>
                          <a:pt x="131" y="24"/>
                        </a:lnTo>
                        <a:lnTo>
                          <a:pt x="134" y="24"/>
                        </a:lnTo>
                        <a:lnTo>
                          <a:pt x="136" y="23"/>
                        </a:lnTo>
                        <a:lnTo>
                          <a:pt x="140" y="23"/>
                        </a:lnTo>
                        <a:lnTo>
                          <a:pt x="142" y="21"/>
                        </a:lnTo>
                        <a:lnTo>
                          <a:pt x="144" y="21"/>
                        </a:lnTo>
                        <a:lnTo>
                          <a:pt x="148" y="20"/>
                        </a:lnTo>
                        <a:lnTo>
                          <a:pt x="150" y="20"/>
                        </a:lnTo>
                        <a:lnTo>
                          <a:pt x="153" y="20"/>
                        </a:lnTo>
                        <a:lnTo>
                          <a:pt x="156" y="20"/>
                        </a:lnTo>
                        <a:lnTo>
                          <a:pt x="159" y="20"/>
                        </a:lnTo>
                        <a:lnTo>
                          <a:pt x="162" y="20"/>
                        </a:lnTo>
                        <a:lnTo>
                          <a:pt x="165" y="19"/>
                        </a:lnTo>
                        <a:lnTo>
                          <a:pt x="167" y="18"/>
                        </a:lnTo>
                        <a:lnTo>
                          <a:pt x="170" y="18"/>
                        </a:lnTo>
                        <a:lnTo>
                          <a:pt x="173" y="18"/>
                        </a:lnTo>
                        <a:lnTo>
                          <a:pt x="173" y="20"/>
                        </a:lnTo>
                        <a:lnTo>
                          <a:pt x="174" y="24"/>
                        </a:lnTo>
                        <a:lnTo>
                          <a:pt x="175" y="26"/>
                        </a:lnTo>
                        <a:lnTo>
                          <a:pt x="176" y="30"/>
                        </a:lnTo>
                        <a:lnTo>
                          <a:pt x="176" y="32"/>
                        </a:lnTo>
                        <a:lnTo>
                          <a:pt x="178" y="36"/>
                        </a:lnTo>
                        <a:lnTo>
                          <a:pt x="179" y="38"/>
                        </a:lnTo>
                        <a:lnTo>
                          <a:pt x="179" y="43"/>
                        </a:lnTo>
                        <a:lnTo>
                          <a:pt x="184" y="43"/>
                        </a:lnTo>
                        <a:lnTo>
                          <a:pt x="187" y="43"/>
                        </a:lnTo>
                        <a:lnTo>
                          <a:pt x="192" y="43"/>
                        </a:lnTo>
                        <a:lnTo>
                          <a:pt x="197" y="43"/>
                        </a:lnTo>
                        <a:lnTo>
                          <a:pt x="200" y="43"/>
                        </a:lnTo>
                        <a:lnTo>
                          <a:pt x="205" y="43"/>
                        </a:lnTo>
                        <a:lnTo>
                          <a:pt x="210" y="43"/>
                        </a:lnTo>
                        <a:lnTo>
                          <a:pt x="214" y="43"/>
                        </a:lnTo>
                        <a:lnTo>
                          <a:pt x="214" y="39"/>
                        </a:lnTo>
                        <a:lnTo>
                          <a:pt x="217" y="36"/>
                        </a:lnTo>
                        <a:lnTo>
                          <a:pt x="219" y="33"/>
                        </a:lnTo>
                        <a:lnTo>
                          <a:pt x="220" y="32"/>
                        </a:lnTo>
                        <a:lnTo>
                          <a:pt x="224" y="27"/>
                        </a:lnTo>
                        <a:lnTo>
                          <a:pt x="227" y="25"/>
                        </a:lnTo>
                        <a:lnTo>
                          <a:pt x="230" y="24"/>
                        </a:lnTo>
                        <a:lnTo>
                          <a:pt x="233" y="23"/>
                        </a:lnTo>
                        <a:lnTo>
                          <a:pt x="237" y="23"/>
                        </a:lnTo>
                        <a:lnTo>
                          <a:pt x="241" y="23"/>
                        </a:lnTo>
                        <a:lnTo>
                          <a:pt x="243" y="23"/>
                        </a:lnTo>
                        <a:lnTo>
                          <a:pt x="245" y="25"/>
                        </a:lnTo>
                        <a:lnTo>
                          <a:pt x="248" y="26"/>
                        </a:lnTo>
                        <a:lnTo>
                          <a:pt x="250" y="30"/>
                        </a:lnTo>
                        <a:lnTo>
                          <a:pt x="252" y="32"/>
                        </a:lnTo>
                        <a:lnTo>
                          <a:pt x="256" y="36"/>
                        </a:lnTo>
                        <a:lnTo>
                          <a:pt x="258" y="38"/>
                        </a:lnTo>
                        <a:lnTo>
                          <a:pt x="262" y="43"/>
                        </a:lnTo>
                        <a:lnTo>
                          <a:pt x="264" y="46"/>
                        </a:lnTo>
                        <a:lnTo>
                          <a:pt x="267" y="50"/>
                        </a:lnTo>
                        <a:lnTo>
                          <a:pt x="269" y="54"/>
                        </a:lnTo>
                        <a:lnTo>
                          <a:pt x="273" y="58"/>
                        </a:lnTo>
                        <a:lnTo>
                          <a:pt x="275" y="62"/>
                        </a:lnTo>
                        <a:lnTo>
                          <a:pt x="277" y="65"/>
                        </a:lnTo>
                        <a:lnTo>
                          <a:pt x="281" y="69"/>
                        </a:lnTo>
                        <a:lnTo>
                          <a:pt x="284" y="73"/>
                        </a:lnTo>
                        <a:lnTo>
                          <a:pt x="287" y="75"/>
                        </a:lnTo>
                        <a:lnTo>
                          <a:pt x="290" y="78"/>
                        </a:lnTo>
                        <a:lnTo>
                          <a:pt x="293" y="81"/>
                        </a:lnTo>
                        <a:lnTo>
                          <a:pt x="297" y="82"/>
                        </a:lnTo>
                        <a:lnTo>
                          <a:pt x="301" y="83"/>
                        </a:lnTo>
                        <a:lnTo>
                          <a:pt x="305" y="83"/>
                        </a:lnTo>
                        <a:lnTo>
                          <a:pt x="308" y="83"/>
                        </a:lnTo>
                        <a:lnTo>
                          <a:pt x="314" y="83"/>
                        </a:lnTo>
                        <a:lnTo>
                          <a:pt x="315" y="81"/>
                        </a:lnTo>
                        <a:lnTo>
                          <a:pt x="316" y="77"/>
                        </a:lnTo>
                        <a:lnTo>
                          <a:pt x="319" y="75"/>
                        </a:lnTo>
                        <a:lnTo>
                          <a:pt x="320" y="73"/>
                        </a:lnTo>
                        <a:lnTo>
                          <a:pt x="321" y="70"/>
                        </a:lnTo>
                        <a:lnTo>
                          <a:pt x="321" y="67"/>
                        </a:lnTo>
                        <a:lnTo>
                          <a:pt x="322" y="64"/>
                        </a:lnTo>
                        <a:lnTo>
                          <a:pt x="324" y="62"/>
                        </a:lnTo>
                        <a:lnTo>
                          <a:pt x="324" y="59"/>
                        </a:lnTo>
                        <a:lnTo>
                          <a:pt x="324" y="57"/>
                        </a:lnTo>
                        <a:lnTo>
                          <a:pt x="324" y="54"/>
                        </a:lnTo>
                        <a:lnTo>
                          <a:pt x="324" y="51"/>
                        </a:lnTo>
                        <a:lnTo>
                          <a:pt x="324" y="46"/>
                        </a:lnTo>
                        <a:lnTo>
                          <a:pt x="324" y="42"/>
                        </a:lnTo>
                        <a:lnTo>
                          <a:pt x="321" y="36"/>
                        </a:lnTo>
                        <a:lnTo>
                          <a:pt x="320" y="31"/>
                        </a:lnTo>
                        <a:lnTo>
                          <a:pt x="318" y="26"/>
                        </a:lnTo>
                        <a:lnTo>
                          <a:pt x="315" y="21"/>
                        </a:lnTo>
                        <a:lnTo>
                          <a:pt x="311" y="18"/>
                        </a:lnTo>
                        <a:lnTo>
                          <a:pt x="308" y="12"/>
                        </a:lnTo>
                        <a:lnTo>
                          <a:pt x="303" y="8"/>
                        </a:lnTo>
                        <a:lnTo>
                          <a:pt x="300" y="5"/>
                        </a:lnTo>
                        <a:lnTo>
                          <a:pt x="303" y="5"/>
                        </a:lnTo>
                        <a:lnTo>
                          <a:pt x="307" y="4"/>
                        </a:lnTo>
                        <a:lnTo>
                          <a:pt x="309" y="2"/>
                        </a:lnTo>
                        <a:lnTo>
                          <a:pt x="314" y="2"/>
                        </a:lnTo>
                        <a:lnTo>
                          <a:pt x="316" y="2"/>
                        </a:lnTo>
                        <a:lnTo>
                          <a:pt x="320" y="2"/>
                        </a:lnTo>
                        <a:lnTo>
                          <a:pt x="324" y="2"/>
                        </a:lnTo>
                        <a:lnTo>
                          <a:pt x="327" y="2"/>
                        </a:lnTo>
                        <a:lnTo>
                          <a:pt x="331" y="2"/>
                        </a:lnTo>
                        <a:lnTo>
                          <a:pt x="334" y="2"/>
                        </a:lnTo>
                        <a:lnTo>
                          <a:pt x="337" y="1"/>
                        </a:lnTo>
                        <a:lnTo>
                          <a:pt x="341" y="1"/>
                        </a:lnTo>
                        <a:lnTo>
                          <a:pt x="344" y="1"/>
                        </a:lnTo>
                        <a:lnTo>
                          <a:pt x="347" y="1"/>
                        </a:lnTo>
                        <a:lnTo>
                          <a:pt x="351" y="1"/>
                        </a:lnTo>
                        <a:lnTo>
                          <a:pt x="354" y="1"/>
                        </a:lnTo>
                        <a:lnTo>
                          <a:pt x="353" y="4"/>
                        </a:lnTo>
                        <a:lnTo>
                          <a:pt x="352" y="6"/>
                        </a:lnTo>
                        <a:lnTo>
                          <a:pt x="350" y="10"/>
                        </a:lnTo>
                        <a:lnTo>
                          <a:pt x="348" y="13"/>
                        </a:lnTo>
                        <a:lnTo>
                          <a:pt x="353" y="16"/>
                        </a:lnTo>
                        <a:lnTo>
                          <a:pt x="357" y="18"/>
                        </a:lnTo>
                        <a:lnTo>
                          <a:pt x="360" y="19"/>
                        </a:lnTo>
                        <a:lnTo>
                          <a:pt x="364" y="21"/>
                        </a:lnTo>
                        <a:lnTo>
                          <a:pt x="366" y="23"/>
                        </a:lnTo>
                        <a:lnTo>
                          <a:pt x="370" y="26"/>
                        </a:lnTo>
                        <a:lnTo>
                          <a:pt x="373" y="27"/>
                        </a:lnTo>
                        <a:lnTo>
                          <a:pt x="378" y="31"/>
                        </a:lnTo>
                        <a:lnTo>
                          <a:pt x="379" y="33"/>
                        </a:lnTo>
                        <a:lnTo>
                          <a:pt x="382" y="37"/>
                        </a:lnTo>
                        <a:lnTo>
                          <a:pt x="384" y="39"/>
                        </a:lnTo>
                        <a:lnTo>
                          <a:pt x="386" y="43"/>
                        </a:lnTo>
                        <a:lnTo>
                          <a:pt x="391" y="48"/>
                        </a:lnTo>
                        <a:lnTo>
                          <a:pt x="396" y="52"/>
                        </a:lnTo>
                        <a:lnTo>
                          <a:pt x="401" y="56"/>
                        </a:lnTo>
                        <a:lnTo>
                          <a:pt x="407" y="58"/>
                        </a:lnTo>
                        <a:lnTo>
                          <a:pt x="409" y="59"/>
                        </a:lnTo>
                        <a:lnTo>
                          <a:pt x="411" y="61"/>
                        </a:lnTo>
                        <a:lnTo>
                          <a:pt x="415" y="62"/>
                        </a:lnTo>
                        <a:lnTo>
                          <a:pt x="417" y="63"/>
                        </a:lnTo>
                        <a:lnTo>
                          <a:pt x="420" y="63"/>
                        </a:lnTo>
                        <a:lnTo>
                          <a:pt x="422" y="64"/>
                        </a:lnTo>
                        <a:lnTo>
                          <a:pt x="424" y="64"/>
                        </a:lnTo>
                        <a:lnTo>
                          <a:pt x="428" y="64"/>
                        </a:lnTo>
                        <a:lnTo>
                          <a:pt x="430" y="64"/>
                        </a:lnTo>
                        <a:lnTo>
                          <a:pt x="434" y="64"/>
                        </a:lnTo>
                        <a:lnTo>
                          <a:pt x="436" y="64"/>
                        </a:lnTo>
                        <a:lnTo>
                          <a:pt x="440" y="65"/>
                        </a:lnTo>
                        <a:lnTo>
                          <a:pt x="442" y="64"/>
                        </a:lnTo>
                        <a:lnTo>
                          <a:pt x="445" y="64"/>
                        </a:lnTo>
                        <a:lnTo>
                          <a:pt x="448" y="63"/>
                        </a:lnTo>
                        <a:lnTo>
                          <a:pt x="451" y="63"/>
                        </a:lnTo>
                        <a:lnTo>
                          <a:pt x="453" y="62"/>
                        </a:lnTo>
                        <a:lnTo>
                          <a:pt x="455" y="62"/>
                        </a:lnTo>
                        <a:lnTo>
                          <a:pt x="458" y="61"/>
                        </a:lnTo>
                        <a:lnTo>
                          <a:pt x="461" y="61"/>
                        </a:lnTo>
                        <a:lnTo>
                          <a:pt x="466" y="57"/>
                        </a:lnTo>
                        <a:lnTo>
                          <a:pt x="471" y="55"/>
                        </a:lnTo>
                        <a:lnTo>
                          <a:pt x="475" y="52"/>
                        </a:lnTo>
                        <a:lnTo>
                          <a:pt x="480" y="49"/>
                        </a:lnTo>
                        <a:lnTo>
                          <a:pt x="485" y="45"/>
                        </a:lnTo>
                        <a:lnTo>
                          <a:pt x="488" y="42"/>
                        </a:lnTo>
                        <a:lnTo>
                          <a:pt x="493" y="38"/>
                        </a:lnTo>
                        <a:lnTo>
                          <a:pt x="497" y="35"/>
                        </a:lnTo>
                        <a:lnTo>
                          <a:pt x="499" y="30"/>
                        </a:lnTo>
                        <a:lnTo>
                          <a:pt x="503" y="25"/>
                        </a:lnTo>
                        <a:lnTo>
                          <a:pt x="505" y="21"/>
                        </a:lnTo>
                        <a:lnTo>
                          <a:pt x="507" y="18"/>
                        </a:lnTo>
                        <a:lnTo>
                          <a:pt x="509" y="12"/>
                        </a:lnTo>
                        <a:lnTo>
                          <a:pt x="510" y="7"/>
                        </a:lnTo>
                        <a:lnTo>
                          <a:pt x="511" y="4"/>
                        </a:lnTo>
                        <a:lnTo>
                          <a:pt x="511" y="0"/>
                        </a:lnTo>
                        <a:lnTo>
                          <a:pt x="515" y="0"/>
                        </a:lnTo>
                        <a:lnTo>
                          <a:pt x="518" y="0"/>
                        </a:lnTo>
                        <a:lnTo>
                          <a:pt x="523" y="0"/>
                        </a:lnTo>
                        <a:lnTo>
                          <a:pt x="528" y="0"/>
                        </a:lnTo>
                        <a:lnTo>
                          <a:pt x="531" y="0"/>
                        </a:lnTo>
                        <a:lnTo>
                          <a:pt x="535" y="0"/>
                        </a:lnTo>
                        <a:lnTo>
                          <a:pt x="538" y="0"/>
                        </a:lnTo>
                        <a:lnTo>
                          <a:pt x="544" y="0"/>
                        </a:lnTo>
                        <a:lnTo>
                          <a:pt x="538" y="2"/>
                        </a:lnTo>
                        <a:lnTo>
                          <a:pt x="536" y="5"/>
                        </a:lnTo>
                        <a:lnTo>
                          <a:pt x="534" y="7"/>
                        </a:lnTo>
                        <a:lnTo>
                          <a:pt x="531" y="10"/>
                        </a:lnTo>
                        <a:lnTo>
                          <a:pt x="526" y="16"/>
                        </a:lnTo>
                        <a:lnTo>
                          <a:pt x="522" y="20"/>
                        </a:lnTo>
                        <a:lnTo>
                          <a:pt x="518" y="24"/>
                        </a:lnTo>
                        <a:lnTo>
                          <a:pt x="517" y="29"/>
                        </a:lnTo>
                        <a:lnTo>
                          <a:pt x="516" y="33"/>
                        </a:lnTo>
                        <a:lnTo>
                          <a:pt x="516" y="38"/>
                        </a:lnTo>
                        <a:lnTo>
                          <a:pt x="516" y="40"/>
                        </a:lnTo>
                        <a:lnTo>
                          <a:pt x="516" y="45"/>
                        </a:lnTo>
                        <a:lnTo>
                          <a:pt x="518" y="48"/>
                        </a:lnTo>
                        <a:lnTo>
                          <a:pt x="521" y="51"/>
                        </a:lnTo>
                        <a:lnTo>
                          <a:pt x="523" y="54"/>
                        </a:lnTo>
                        <a:lnTo>
                          <a:pt x="525" y="57"/>
                        </a:lnTo>
                        <a:lnTo>
                          <a:pt x="529" y="59"/>
                        </a:lnTo>
                        <a:lnTo>
                          <a:pt x="534" y="62"/>
                        </a:lnTo>
                        <a:lnTo>
                          <a:pt x="536" y="63"/>
                        </a:lnTo>
                        <a:lnTo>
                          <a:pt x="541" y="65"/>
                        </a:lnTo>
                        <a:lnTo>
                          <a:pt x="545" y="67"/>
                        </a:lnTo>
                        <a:lnTo>
                          <a:pt x="549" y="68"/>
                        </a:lnTo>
                        <a:lnTo>
                          <a:pt x="554" y="69"/>
                        </a:lnTo>
                        <a:lnTo>
                          <a:pt x="558" y="70"/>
                        </a:lnTo>
                        <a:lnTo>
                          <a:pt x="564" y="70"/>
                        </a:lnTo>
                        <a:lnTo>
                          <a:pt x="569" y="71"/>
                        </a:lnTo>
                        <a:lnTo>
                          <a:pt x="573" y="71"/>
                        </a:lnTo>
                        <a:lnTo>
                          <a:pt x="577" y="71"/>
                        </a:lnTo>
                        <a:lnTo>
                          <a:pt x="582" y="71"/>
                        </a:lnTo>
                        <a:lnTo>
                          <a:pt x="586" y="71"/>
                        </a:lnTo>
                        <a:lnTo>
                          <a:pt x="589" y="70"/>
                        </a:lnTo>
                        <a:lnTo>
                          <a:pt x="593" y="70"/>
                        </a:lnTo>
                        <a:lnTo>
                          <a:pt x="595" y="69"/>
                        </a:lnTo>
                        <a:lnTo>
                          <a:pt x="599" y="68"/>
                        </a:lnTo>
                        <a:lnTo>
                          <a:pt x="598" y="64"/>
                        </a:lnTo>
                        <a:lnTo>
                          <a:pt x="596" y="61"/>
                        </a:lnTo>
                        <a:lnTo>
                          <a:pt x="596" y="58"/>
                        </a:lnTo>
                        <a:lnTo>
                          <a:pt x="596" y="56"/>
                        </a:lnTo>
                        <a:lnTo>
                          <a:pt x="595" y="52"/>
                        </a:lnTo>
                        <a:lnTo>
                          <a:pt x="595" y="50"/>
                        </a:lnTo>
                        <a:lnTo>
                          <a:pt x="594" y="48"/>
                        </a:lnTo>
                        <a:lnTo>
                          <a:pt x="594" y="45"/>
                        </a:lnTo>
                        <a:lnTo>
                          <a:pt x="593" y="40"/>
                        </a:lnTo>
                        <a:lnTo>
                          <a:pt x="592" y="37"/>
                        </a:lnTo>
                        <a:lnTo>
                          <a:pt x="591" y="33"/>
                        </a:lnTo>
                        <a:lnTo>
                          <a:pt x="591" y="31"/>
                        </a:lnTo>
                        <a:lnTo>
                          <a:pt x="589" y="27"/>
                        </a:lnTo>
                        <a:lnTo>
                          <a:pt x="588" y="26"/>
                        </a:lnTo>
                        <a:lnTo>
                          <a:pt x="587" y="24"/>
                        </a:lnTo>
                        <a:lnTo>
                          <a:pt x="586" y="23"/>
                        </a:lnTo>
                        <a:lnTo>
                          <a:pt x="583" y="20"/>
                        </a:lnTo>
                        <a:lnTo>
                          <a:pt x="582" y="19"/>
                        </a:lnTo>
                        <a:lnTo>
                          <a:pt x="577" y="18"/>
                        </a:lnTo>
                        <a:lnTo>
                          <a:pt x="575" y="17"/>
                        </a:lnTo>
                        <a:lnTo>
                          <a:pt x="572" y="16"/>
                        </a:lnTo>
                        <a:lnTo>
                          <a:pt x="569" y="14"/>
                        </a:lnTo>
                        <a:lnTo>
                          <a:pt x="564" y="12"/>
                        </a:lnTo>
                        <a:lnTo>
                          <a:pt x="562" y="8"/>
                        </a:lnTo>
                        <a:lnTo>
                          <a:pt x="558" y="6"/>
                        </a:lnTo>
                        <a:lnTo>
                          <a:pt x="556" y="5"/>
                        </a:lnTo>
                        <a:lnTo>
                          <a:pt x="554" y="2"/>
                        </a:lnTo>
                        <a:lnTo>
                          <a:pt x="551" y="0"/>
                        </a:lnTo>
                        <a:lnTo>
                          <a:pt x="556" y="0"/>
                        </a:lnTo>
                        <a:lnTo>
                          <a:pt x="560" y="0"/>
                        </a:lnTo>
                        <a:lnTo>
                          <a:pt x="564" y="0"/>
                        </a:lnTo>
                        <a:lnTo>
                          <a:pt x="568" y="0"/>
                        </a:lnTo>
                        <a:lnTo>
                          <a:pt x="572" y="0"/>
                        </a:lnTo>
                        <a:lnTo>
                          <a:pt x="576" y="0"/>
                        </a:lnTo>
                        <a:lnTo>
                          <a:pt x="580" y="0"/>
                        </a:lnTo>
                        <a:lnTo>
                          <a:pt x="585" y="0"/>
                        </a:lnTo>
                        <a:lnTo>
                          <a:pt x="588" y="0"/>
                        </a:lnTo>
                        <a:lnTo>
                          <a:pt x="592" y="0"/>
                        </a:lnTo>
                        <a:lnTo>
                          <a:pt x="596" y="0"/>
                        </a:lnTo>
                        <a:lnTo>
                          <a:pt x="600" y="0"/>
                        </a:lnTo>
                        <a:lnTo>
                          <a:pt x="605" y="0"/>
                        </a:lnTo>
                        <a:lnTo>
                          <a:pt x="608" y="0"/>
                        </a:lnTo>
                        <a:lnTo>
                          <a:pt x="612" y="0"/>
                        </a:lnTo>
                        <a:lnTo>
                          <a:pt x="617" y="1"/>
                        </a:lnTo>
                        <a:lnTo>
                          <a:pt x="620" y="1"/>
                        </a:lnTo>
                        <a:lnTo>
                          <a:pt x="625" y="1"/>
                        </a:lnTo>
                        <a:lnTo>
                          <a:pt x="628" y="1"/>
                        </a:lnTo>
                        <a:lnTo>
                          <a:pt x="632" y="2"/>
                        </a:lnTo>
                        <a:lnTo>
                          <a:pt x="637" y="2"/>
                        </a:lnTo>
                        <a:lnTo>
                          <a:pt x="640" y="2"/>
                        </a:lnTo>
                        <a:lnTo>
                          <a:pt x="645" y="2"/>
                        </a:lnTo>
                        <a:lnTo>
                          <a:pt x="650" y="2"/>
                        </a:lnTo>
                        <a:lnTo>
                          <a:pt x="652" y="2"/>
                        </a:lnTo>
                        <a:lnTo>
                          <a:pt x="657" y="2"/>
                        </a:lnTo>
                        <a:lnTo>
                          <a:pt x="661" y="2"/>
                        </a:lnTo>
                        <a:lnTo>
                          <a:pt x="665" y="2"/>
                        </a:lnTo>
                        <a:lnTo>
                          <a:pt x="669" y="2"/>
                        </a:lnTo>
                        <a:lnTo>
                          <a:pt x="672" y="4"/>
                        </a:lnTo>
                        <a:lnTo>
                          <a:pt x="678" y="4"/>
                        </a:lnTo>
                        <a:lnTo>
                          <a:pt x="682" y="5"/>
                        </a:lnTo>
                        <a:lnTo>
                          <a:pt x="685" y="5"/>
                        </a:lnTo>
                        <a:lnTo>
                          <a:pt x="689" y="5"/>
                        </a:lnTo>
                        <a:lnTo>
                          <a:pt x="694" y="5"/>
                        </a:lnTo>
                        <a:lnTo>
                          <a:pt x="697" y="5"/>
                        </a:lnTo>
                        <a:lnTo>
                          <a:pt x="701" y="5"/>
                        </a:lnTo>
                        <a:lnTo>
                          <a:pt x="706" y="5"/>
                        </a:lnTo>
                        <a:lnTo>
                          <a:pt x="709" y="5"/>
                        </a:lnTo>
                        <a:lnTo>
                          <a:pt x="714" y="5"/>
                        </a:lnTo>
                        <a:lnTo>
                          <a:pt x="717" y="5"/>
                        </a:lnTo>
                        <a:lnTo>
                          <a:pt x="721" y="5"/>
                        </a:lnTo>
                        <a:lnTo>
                          <a:pt x="726" y="6"/>
                        </a:lnTo>
                        <a:lnTo>
                          <a:pt x="731" y="6"/>
                        </a:lnTo>
                        <a:lnTo>
                          <a:pt x="734" y="6"/>
                        </a:lnTo>
                        <a:lnTo>
                          <a:pt x="738" y="6"/>
                        </a:lnTo>
                        <a:lnTo>
                          <a:pt x="741" y="7"/>
                        </a:lnTo>
                        <a:lnTo>
                          <a:pt x="746" y="7"/>
                        </a:lnTo>
                        <a:lnTo>
                          <a:pt x="751" y="7"/>
                        </a:lnTo>
                        <a:lnTo>
                          <a:pt x="754" y="7"/>
                        </a:lnTo>
                        <a:lnTo>
                          <a:pt x="759" y="7"/>
                        </a:lnTo>
                        <a:lnTo>
                          <a:pt x="763" y="7"/>
                        </a:lnTo>
                        <a:lnTo>
                          <a:pt x="766" y="7"/>
                        </a:lnTo>
                        <a:lnTo>
                          <a:pt x="770" y="8"/>
                        </a:lnTo>
                        <a:lnTo>
                          <a:pt x="774" y="8"/>
                        </a:lnTo>
                        <a:lnTo>
                          <a:pt x="779" y="10"/>
                        </a:lnTo>
                        <a:lnTo>
                          <a:pt x="783" y="10"/>
                        </a:lnTo>
                        <a:lnTo>
                          <a:pt x="786" y="10"/>
                        </a:lnTo>
                        <a:lnTo>
                          <a:pt x="791" y="10"/>
                        </a:lnTo>
                        <a:lnTo>
                          <a:pt x="795" y="10"/>
                        </a:lnTo>
                        <a:lnTo>
                          <a:pt x="799" y="10"/>
                        </a:lnTo>
                        <a:lnTo>
                          <a:pt x="803" y="10"/>
                        </a:lnTo>
                        <a:lnTo>
                          <a:pt x="808" y="11"/>
                        </a:lnTo>
                        <a:lnTo>
                          <a:pt x="811" y="1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38" name="Freeform 175">
                    <a:extLst>
                      <a:ext uri="{FF2B5EF4-FFF2-40B4-BE49-F238E27FC236}">
                        <a16:creationId xmlns:a16="http://schemas.microsoft.com/office/drawing/2014/main" id="{88032DD1-CF6D-444F-B6A6-2E0D99521E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20" y="1690"/>
                    <a:ext cx="4" cy="4"/>
                  </a:xfrm>
                  <a:custGeom>
                    <a:avLst/>
                    <a:gdLst>
                      <a:gd name="T0" fmla="*/ 0 w 13"/>
                      <a:gd name="T1" fmla="*/ 0 h 14"/>
                      <a:gd name="T2" fmla="*/ 0 w 13"/>
                      <a:gd name="T3" fmla="*/ 0 h 14"/>
                      <a:gd name="T4" fmla="*/ 0 w 13"/>
                      <a:gd name="T5" fmla="*/ 0 h 14"/>
                      <a:gd name="T6" fmla="*/ 0 w 13"/>
                      <a:gd name="T7" fmla="*/ 0 h 14"/>
                      <a:gd name="T8" fmla="*/ 0 w 13"/>
                      <a:gd name="T9" fmla="*/ 0 h 14"/>
                      <a:gd name="T10" fmla="*/ 0 w 13"/>
                      <a:gd name="T11" fmla="*/ 0 h 14"/>
                      <a:gd name="T12" fmla="*/ 0 w 13"/>
                      <a:gd name="T13" fmla="*/ 0 h 14"/>
                      <a:gd name="T14" fmla="*/ 0 w 13"/>
                      <a:gd name="T15" fmla="*/ 0 h 14"/>
                      <a:gd name="T16" fmla="*/ 0 w 13"/>
                      <a:gd name="T17" fmla="*/ 0 h 14"/>
                      <a:gd name="T18" fmla="*/ 0 w 13"/>
                      <a:gd name="T19" fmla="*/ 0 h 14"/>
                      <a:gd name="T20" fmla="*/ 0 w 13"/>
                      <a:gd name="T21" fmla="*/ 0 h 14"/>
                      <a:gd name="T22" fmla="*/ 0 w 13"/>
                      <a:gd name="T23" fmla="*/ 0 h 14"/>
                      <a:gd name="T24" fmla="*/ 0 w 13"/>
                      <a:gd name="T25" fmla="*/ 0 h 14"/>
                      <a:gd name="T26" fmla="*/ 0 w 13"/>
                      <a:gd name="T27" fmla="*/ 0 h 14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13"/>
                      <a:gd name="T43" fmla="*/ 0 h 14"/>
                      <a:gd name="T44" fmla="*/ 13 w 13"/>
                      <a:gd name="T45" fmla="*/ 14 h 14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13" h="14">
                        <a:moveTo>
                          <a:pt x="13" y="14"/>
                        </a:moveTo>
                        <a:lnTo>
                          <a:pt x="8" y="11"/>
                        </a:lnTo>
                        <a:lnTo>
                          <a:pt x="5" y="8"/>
                        </a:lnTo>
                        <a:lnTo>
                          <a:pt x="1" y="4"/>
                        </a:lnTo>
                        <a:lnTo>
                          <a:pt x="0" y="3"/>
                        </a:lnTo>
                        <a:lnTo>
                          <a:pt x="2" y="2"/>
                        </a:lnTo>
                        <a:lnTo>
                          <a:pt x="6" y="1"/>
                        </a:lnTo>
                        <a:lnTo>
                          <a:pt x="9" y="0"/>
                        </a:lnTo>
                        <a:lnTo>
                          <a:pt x="13" y="0"/>
                        </a:lnTo>
                        <a:lnTo>
                          <a:pt x="13" y="2"/>
                        </a:lnTo>
                        <a:lnTo>
                          <a:pt x="13" y="7"/>
                        </a:lnTo>
                        <a:lnTo>
                          <a:pt x="13" y="10"/>
                        </a:lnTo>
                        <a:lnTo>
                          <a:pt x="13" y="1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39" name="Freeform 176">
                    <a:extLst>
                      <a:ext uri="{FF2B5EF4-FFF2-40B4-BE49-F238E27FC236}">
                        <a16:creationId xmlns:a16="http://schemas.microsoft.com/office/drawing/2014/main" id="{87FDCDED-A98A-8E4B-A57B-D4A53B975E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5" y="1942"/>
                    <a:ext cx="475" cy="36"/>
                  </a:xfrm>
                  <a:custGeom>
                    <a:avLst/>
                    <a:gdLst>
                      <a:gd name="T0" fmla="*/ 0 w 1425"/>
                      <a:gd name="T1" fmla="*/ 0 h 109"/>
                      <a:gd name="T2" fmla="*/ 0 w 1425"/>
                      <a:gd name="T3" fmla="*/ 0 h 109"/>
                      <a:gd name="T4" fmla="*/ 0 w 1425"/>
                      <a:gd name="T5" fmla="*/ 0 h 109"/>
                      <a:gd name="T6" fmla="*/ 0 w 1425"/>
                      <a:gd name="T7" fmla="*/ 0 h 109"/>
                      <a:gd name="T8" fmla="*/ 0 w 1425"/>
                      <a:gd name="T9" fmla="*/ 0 h 109"/>
                      <a:gd name="T10" fmla="*/ 0 w 1425"/>
                      <a:gd name="T11" fmla="*/ 0 h 109"/>
                      <a:gd name="T12" fmla="*/ 0 w 1425"/>
                      <a:gd name="T13" fmla="*/ 0 h 109"/>
                      <a:gd name="T14" fmla="*/ 0 w 1425"/>
                      <a:gd name="T15" fmla="*/ 0 h 109"/>
                      <a:gd name="T16" fmla="*/ 0 w 1425"/>
                      <a:gd name="T17" fmla="*/ 0 h 109"/>
                      <a:gd name="T18" fmla="*/ 0 w 1425"/>
                      <a:gd name="T19" fmla="*/ 0 h 109"/>
                      <a:gd name="T20" fmla="*/ 0 w 1425"/>
                      <a:gd name="T21" fmla="*/ 0 h 109"/>
                      <a:gd name="T22" fmla="*/ 0 w 1425"/>
                      <a:gd name="T23" fmla="*/ 0 h 109"/>
                      <a:gd name="T24" fmla="*/ 0 w 1425"/>
                      <a:gd name="T25" fmla="*/ 0 h 109"/>
                      <a:gd name="T26" fmla="*/ 0 w 1425"/>
                      <a:gd name="T27" fmla="*/ 0 h 109"/>
                      <a:gd name="T28" fmla="*/ 0 w 1425"/>
                      <a:gd name="T29" fmla="*/ 0 h 109"/>
                      <a:gd name="T30" fmla="*/ 0 w 1425"/>
                      <a:gd name="T31" fmla="*/ 0 h 109"/>
                      <a:gd name="T32" fmla="*/ 0 w 1425"/>
                      <a:gd name="T33" fmla="*/ 0 h 109"/>
                      <a:gd name="T34" fmla="*/ 0 w 1425"/>
                      <a:gd name="T35" fmla="*/ 0 h 109"/>
                      <a:gd name="T36" fmla="*/ 0 w 1425"/>
                      <a:gd name="T37" fmla="*/ 0 h 109"/>
                      <a:gd name="T38" fmla="*/ 0 w 1425"/>
                      <a:gd name="T39" fmla="*/ 0 h 109"/>
                      <a:gd name="T40" fmla="*/ 0 w 1425"/>
                      <a:gd name="T41" fmla="*/ 0 h 109"/>
                      <a:gd name="T42" fmla="*/ 0 w 1425"/>
                      <a:gd name="T43" fmla="*/ 0 h 109"/>
                      <a:gd name="T44" fmla="*/ 0 w 1425"/>
                      <a:gd name="T45" fmla="*/ 0 h 109"/>
                      <a:gd name="T46" fmla="*/ 0 w 1425"/>
                      <a:gd name="T47" fmla="*/ 0 h 109"/>
                      <a:gd name="T48" fmla="*/ 0 w 1425"/>
                      <a:gd name="T49" fmla="*/ 0 h 109"/>
                      <a:gd name="T50" fmla="*/ 0 w 1425"/>
                      <a:gd name="T51" fmla="*/ 0 h 109"/>
                      <a:gd name="T52" fmla="*/ 0 w 1425"/>
                      <a:gd name="T53" fmla="*/ 0 h 109"/>
                      <a:gd name="T54" fmla="*/ 0 w 1425"/>
                      <a:gd name="T55" fmla="*/ 0 h 109"/>
                      <a:gd name="T56" fmla="*/ 0 w 1425"/>
                      <a:gd name="T57" fmla="*/ 0 h 109"/>
                      <a:gd name="T58" fmla="*/ 0 w 1425"/>
                      <a:gd name="T59" fmla="*/ 0 h 109"/>
                      <a:gd name="T60" fmla="*/ 0 w 1425"/>
                      <a:gd name="T61" fmla="*/ 0 h 109"/>
                      <a:gd name="T62" fmla="*/ 0 w 1425"/>
                      <a:gd name="T63" fmla="*/ 0 h 109"/>
                      <a:gd name="T64" fmla="*/ 0 w 1425"/>
                      <a:gd name="T65" fmla="*/ 0 h 109"/>
                      <a:gd name="T66" fmla="*/ 0 w 1425"/>
                      <a:gd name="T67" fmla="*/ 0 h 109"/>
                      <a:gd name="T68" fmla="*/ 0 w 1425"/>
                      <a:gd name="T69" fmla="*/ 0 h 109"/>
                      <a:gd name="T70" fmla="*/ 0 w 1425"/>
                      <a:gd name="T71" fmla="*/ 0 h 109"/>
                      <a:gd name="T72" fmla="*/ 0 w 1425"/>
                      <a:gd name="T73" fmla="*/ 0 h 109"/>
                      <a:gd name="T74" fmla="*/ 0 w 1425"/>
                      <a:gd name="T75" fmla="*/ 0 h 109"/>
                      <a:gd name="T76" fmla="*/ 0 w 1425"/>
                      <a:gd name="T77" fmla="*/ 0 h 109"/>
                      <a:gd name="T78" fmla="*/ 0 w 1425"/>
                      <a:gd name="T79" fmla="*/ 0 h 109"/>
                      <a:gd name="T80" fmla="*/ 0 w 1425"/>
                      <a:gd name="T81" fmla="*/ 0 h 109"/>
                      <a:gd name="T82" fmla="*/ 0 w 1425"/>
                      <a:gd name="T83" fmla="*/ 0 h 109"/>
                      <a:gd name="T84" fmla="*/ 0 w 1425"/>
                      <a:gd name="T85" fmla="*/ 0 h 109"/>
                      <a:gd name="T86" fmla="*/ 0 w 1425"/>
                      <a:gd name="T87" fmla="*/ 0 h 109"/>
                      <a:gd name="T88" fmla="*/ 0 w 1425"/>
                      <a:gd name="T89" fmla="*/ 0 h 109"/>
                      <a:gd name="T90" fmla="*/ 0 w 1425"/>
                      <a:gd name="T91" fmla="*/ 0 h 109"/>
                      <a:gd name="T92" fmla="*/ 0 w 1425"/>
                      <a:gd name="T93" fmla="*/ 0 h 109"/>
                      <a:gd name="T94" fmla="*/ 0 w 1425"/>
                      <a:gd name="T95" fmla="*/ 0 h 109"/>
                      <a:gd name="T96" fmla="*/ 0 w 1425"/>
                      <a:gd name="T97" fmla="*/ 0 h 109"/>
                      <a:gd name="T98" fmla="*/ 0 w 1425"/>
                      <a:gd name="T99" fmla="*/ 0 h 109"/>
                      <a:gd name="T100" fmla="*/ 0 w 1425"/>
                      <a:gd name="T101" fmla="*/ 0 h 109"/>
                      <a:gd name="T102" fmla="*/ 0 w 1425"/>
                      <a:gd name="T103" fmla="*/ 0 h 109"/>
                      <a:gd name="T104" fmla="*/ 0 w 1425"/>
                      <a:gd name="T105" fmla="*/ 0 h 109"/>
                      <a:gd name="T106" fmla="*/ 0 w 1425"/>
                      <a:gd name="T107" fmla="*/ 0 h 109"/>
                      <a:gd name="T108" fmla="*/ 0 w 1425"/>
                      <a:gd name="T109" fmla="*/ 0 h 109"/>
                      <a:gd name="T110" fmla="*/ 0 w 1425"/>
                      <a:gd name="T111" fmla="*/ 0 h 109"/>
                      <a:gd name="T112" fmla="*/ 0 w 1425"/>
                      <a:gd name="T113" fmla="*/ 0 h 109"/>
                      <a:gd name="T114" fmla="*/ 0 w 1425"/>
                      <a:gd name="T115" fmla="*/ 0 h 109"/>
                      <a:gd name="T116" fmla="*/ 0 w 1425"/>
                      <a:gd name="T117" fmla="*/ 0 h 109"/>
                      <a:gd name="T118" fmla="*/ 0 w 1425"/>
                      <a:gd name="T119" fmla="*/ 0 h 109"/>
                      <a:gd name="T120" fmla="*/ 0 w 1425"/>
                      <a:gd name="T121" fmla="*/ 0 h 109"/>
                      <a:gd name="T122" fmla="*/ 0 w 1425"/>
                      <a:gd name="T123" fmla="*/ 0 h 109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1425"/>
                      <a:gd name="T187" fmla="*/ 0 h 109"/>
                      <a:gd name="T188" fmla="*/ 1425 w 1425"/>
                      <a:gd name="T189" fmla="*/ 109 h 109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1425" h="109">
                        <a:moveTo>
                          <a:pt x="13" y="6"/>
                        </a:moveTo>
                        <a:lnTo>
                          <a:pt x="14" y="6"/>
                        </a:lnTo>
                        <a:lnTo>
                          <a:pt x="17" y="6"/>
                        </a:lnTo>
                        <a:lnTo>
                          <a:pt x="20" y="6"/>
                        </a:lnTo>
                        <a:lnTo>
                          <a:pt x="24" y="6"/>
                        </a:lnTo>
                        <a:lnTo>
                          <a:pt x="28" y="7"/>
                        </a:lnTo>
                        <a:lnTo>
                          <a:pt x="31" y="7"/>
                        </a:lnTo>
                        <a:lnTo>
                          <a:pt x="34" y="8"/>
                        </a:lnTo>
                        <a:lnTo>
                          <a:pt x="37" y="8"/>
                        </a:lnTo>
                        <a:lnTo>
                          <a:pt x="40" y="8"/>
                        </a:lnTo>
                        <a:lnTo>
                          <a:pt x="44" y="8"/>
                        </a:lnTo>
                        <a:lnTo>
                          <a:pt x="47" y="9"/>
                        </a:lnTo>
                        <a:lnTo>
                          <a:pt x="51" y="9"/>
                        </a:lnTo>
                        <a:lnTo>
                          <a:pt x="55" y="10"/>
                        </a:lnTo>
                        <a:lnTo>
                          <a:pt x="58" y="10"/>
                        </a:lnTo>
                        <a:lnTo>
                          <a:pt x="63" y="10"/>
                        </a:lnTo>
                        <a:lnTo>
                          <a:pt x="68" y="10"/>
                        </a:lnTo>
                        <a:lnTo>
                          <a:pt x="71" y="12"/>
                        </a:lnTo>
                        <a:lnTo>
                          <a:pt x="76" y="12"/>
                        </a:lnTo>
                        <a:lnTo>
                          <a:pt x="81" y="13"/>
                        </a:lnTo>
                        <a:lnTo>
                          <a:pt x="85" y="13"/>
                        </a:lnTo>
                        <a:lnTo>
                          <a:pt x="90" y="13"/>
                        </a:lnTo>
                        <a:lnTo>
                          <a:pt x="95" y="14"/>
                        </a:lnTo>
                        <a:lnTo>
                          <a:pt x="101" y="14"/>
                        </a:lnTo>
                        <a:lnTo>
                          <a:pt x="104" y="15"/>
                        </a:lnTo>
                        <a:lnTo>
                          <a:pt x="112" y="15"/>
                        </a:lnTo>
                        <a:lnTo>
                          <a:pt x="116" y="15"/>
                        </a:lnTo>
                        <a:lnTo>
                          <a:pt x="121" y="16"/>
                        </a:lnTo>
                        <a:lnTo>
                          <a:pt x="126" y="16"/>
                        </a:lnTo>
                        <a:lnTo>
                          <a:pt x="132" y="18"/>
                        </a:lnTo>
                        <a:lnTo>
                          <a:pt x="136" y="18"/>
                        </a:lnTo>
                        <a:lnTo>
                          <a:pt x="142" y="18"/>
                        </a:lnTo>
                        <a:lnTo>
                          <a:pt x="147" y="18"/>
                        </a:lnTo>
                        <a:lnTo>
                          <a:pt x="153" y="19"/>
                        </a:lnTo>
                        <a:lnTo>
                          <a:pt x="159" y="19"/>
                        </a:lnTo>
                        <a:lnTo>
                          <a:pt x="165" y="19"/>
                        </a:lnTo>
                        <a:lnTo>
                          <a:pt x="170" y="20"/>
                        </a:lnTo>
                        <a:lnTo>
                          <a:pt x="176" y="20"/>
                        </a:lnTo>
                        <a:lnTo>
                          <a:pt x="182" y="20"/>
                        </a:lnTo>
                        <a:lnTo>
                          <a:pt x="187" y="21"/>
                        </a:lnTo>
                        <a:lnTo>
                          <a:pt x="193" y="21"/>
                        </a:lnTo>
                        <a:lnTo>
                          <a:pt x="199" y="21"/>
                        </a:lnTo>
                        <a:lnTo>
                          <a:pt x="204" y="21"/>
                        </a:lnTo>
                        <a:lnTo>
                          <a:pt x="210" y="21"/>
                        </a:lnTo>
                        <a:lnTo>
                          <a:pt x="215" y="21"/>
                        </a:lnTo>
                        <a:lnTo>
                          <a:pt x="221" y="22"/>
                        </a:lnTo>
                        <a:lnTo>
                          <a:pt x="225" y="22"/>
                        </a:lnTo>
                        <a:lnTo>
                          <a:pt x="231" y="22"/>
                        </a:lnTo>
                        <a:lnTo>
                          <a:pt x="237" y="22"/>
                        </a:lnTo>
                        <a:lnTo>
                          <a:pt x="243" y="22"/>
                        </a:lnTo>
                        <a:lnTo>
                          <a:pt x="248" y="22"/>
                        </a:lnTo>
                        <a:lnTo>
                          <a:pt x="253" y="22"/>
                        </a:lnTo>
                        <a:lnTo>
                          <a:pt x="259" y="22"/>
                        </a:lnTo>
                        <a:lnTo>
                          <a:pt x="263" y="22"/>
                        </a:lnTo>
                        <a:lnTo>
                          <a:pt x="268" y="22"/>
                        </a:lnTo>
                        <a:lnTo>
                          <a:pt x="274" y="22"/>
                        </a:lnTo>
                        <a:lnTo>
                          <a:pt x="279" y="22"/>
                        </a:lnTo>
                        <a:lnTo>
                          <a:pt x="284" y="22"/>
                        </a:lnTo>
                        <a:lnTo>
                          <a:pt x="288" y="21"/>
                        </a:lnTo>
                        <a:lnTo>
                          <a:pt x="292" y="21"/>
                        </a:lnTo>
                        <a:lnTo>
                          <a:pt x="294" y="21"/>
                        </a:lnTo>
                        <a:lnTo>
                          <a:pt x="297" y="21"/>
                        </a:lnTo>
                        <a:lnTo>
                          <a:pt x="299" y="21"/>
                        </a:lnTo>
                        <a:lnTo>
                          <a:pt x="303" y="21"/>
                        </a:lnTo>
                        <a:lnTo>
                          <a:pt x="305" y="20"/>
                        </a:lnTo>
                        <a:lnTo>
                          <a:pt x="306" y="20"/>
                        </a:lnTo>
                        <a:lnTo>
                          <a:pt x="310" y="20"/>
                        </a:lnTo>
                        <a:lnTo>
                          <a:pt x="313" y="20"/>
                        </a:lnTo>
                        <a:lnTo>
                          <a:pt x="316" y="20"/>
                        </a:lnTo>
                        <a:lnTo>
                          <a:pt x="319" y="20"/>
                        </a:lnTo>
                        <a:lnTo>
                          <a:pt x="322" y="20"/>
                        </a:lnTo>
                        <a:lnTo>
                          <a:pt x="324" y="20"/>
                        </a:lnTo>
                        <a:lnTo>
                          <a:pt x="327" y="19"/>
                        </a:lnTo>
                        <a:lnTo>
                          <a:pt x="330" y="19"/>
                        </a:lnTo>
                        <a:lnTo>
                          <a:pt x="335" y="19"/>
                        </a:lnTo>
                        <a:lnTo>
                          <a:pt x="337" y="19"/>
                        </a:lnTo>
                        <a:lnTo>
                          <a:pt x="339" y="19"/>
                        </a:lnTo>
                        <a:lnTo>
                          <a:pt x="344" y="19"/>
                        </a:lnTo>
                        <a:lnTo>
                          <a:pt x="346" y="19"/>
                        </a:lnTo>
                        <a:lnTo>
                          <a:pt x="351" y="19"/>
                        </a:lnTo>
                        <a:lnTo>
                          <a:pt x="355" y="18"/>
                        </a:lnTo>
                        <a:lnTo>
                          <a:pt x="357" y="18"/>
                        </a:lnTo>
                        <a:lnTo>
                          <a:pt x="361" y="18"/>
                        </a:lnTo>
                        <a:lnTo>
                          <a:pt x="364" y="18"/>
                        </a:lnTo>
                        <a:lnTo>
                          <a:pt x="369" y="18"/>
                        </a:lnTo>
                        <a:lnTo>
                          <a:pt x="373" y="18"/>
                        </a:lnTo>
                        <a:lnTo>
                          <a:pt x="376" y="18"/>
                        </a:lnTo>
                        <a:lnTo>
                          <a:pt x="381" y="18"/>
                        </a:lnTo>
                        <a:lnTo>
                          <a:pt x="384" y="18"/>
                        </a:lnTo>
                        <a:lnTo>
                          <a:pt x="388" y="18"/>
                        </a:lnTo>
                        <a:lnTo>
                          <a:pt x="392" y="18"/>
                        </a:lnTo>
                        <a:lnTo>
                          <a:pt x="396" y="18"/>
                        </a:lnTo>
                        <a:lnTo>
                          <a:pt x="400" y="16"/>
                        </a:lnTo>
                        <a:lnTo>
                          <a:pt x="403" y="16"/>
                        </a:lnTo>
                        <a:lnTo>
                          <a:pt x="408" y="16"/>
                        </a:lnTo>
                        <a:lnTo>
                          <a:pt x="412" y="16"/>
                        </a:lnTo>
                        <a:lnTo>
                          <a:pt x="415" y="16"/>
                        </a:lnTo>
                        <a:lnTo>
                          <a:pt x="420" y="16"/>
                        </a:lnTo>
                        <a:lnTo>
                          <a:pt x="425" y="16"/>
                        </a:lnTo>
                        <a:lnTo>
                          <a:pt x="428" y="16"/>
                        </a:lnTo>
                        <a:lnTo>
                          <a:pt x="433" y="16"/>
                        </a:lnTo>
                        <a:lnTo>
                          <a:pt x="438" y="16"/>
                        </a:lnTo>
                        <a:lnTo>
                          <a:pt x="441" y="16"/>
                        </a:lnTo>
                        <a:lnTo>
                          <a:pt x="446" y="16"/>
                        </a:lnTo>
                        <a:lnTo>
                          <a:pt x="451" y="15"/>
                        </a:lnTo>
                        <a:lnTo>
                          <a:pt x="456" y="15"/>
                        </a:lnTo>
                        <a:lnTo>
                          <a:pt x="459" y="15"/>
                        </a:lnTo>
                        <a:lnTo>
                          <a:pt x="463" y="15"/>
                        </a:lnTo>
                        <a:lnTo>
                          <a:pt x="469" y="15"/>
                        </a:lnTo>
                        <a:lnTo>
                          <a:pt x="472" y="15"/>
                        </a:lnTo>
                        <a:lnTo>
                          <a:pt x="477" y="15"/>
                        </a:lnTo>
                        <a:lnTo>
                          <a:pt x="482" y="15"/>
                        </a:lnTo>
                        <a:lnTo>
                          <a:pt x="486" y="15"/>
                        </a:lnTo>
                        <a:lnTo>
                          <a:pt x="490" y="15"/>
                        </a:lnTo>
                        <a:lnTo>
                          <a:pt x="495" y="15"/>
                        </a:lnTo>
                        <a:lnTo>
                          <a:pt x="500" y="15"/>
                        </a:lnTo>
                        <a:lnTo>
                          <a:pt x="504" y="15"/>
                        </a:lnTo>
                        <a:lnTo>
                          <a:pt x="509" y="15"/>
                        </a:lnTo>
                        <a:lnTo>
                          <a:pt x="514" y="15"/>
                        </a:lnTo>
                        <a:lnTo>
                          <a:pt x="519" y="15"/>
                        </a:lnTo>
                        <a:lnTo>
                          <a:pt x="516" y="16"/>
                        </a:lnTo>
                        <a:lnTo>
                          <a:pt x="513" y="18"/>
                        </a:lnTo>
                        <a:lnTo>
                          <a:pt x="510" y="18"/>
                        </a:lnTo>
                        <a:lnTo>
                          <a:pt x="507" y="20"/>
                        </a:lnTo>
                        <a:lnTo>
                          <a:pt x="504" y="21"/>
                        </a:lnTo>
                        <a:lnTo>
                          <a:pt x="501" y="21"/>
                        </a:lnTo>
                        <a:lnTo>
                          <a:pt x="498" y="24"/>
                        </a:lnTo>
                        <a:lnTo>
                          <a:pt x="497" y="25"/>
                        </a:lnTo>
                        <a:lnTo>
                          <a:pt x="491" y="27"/>
                        </a:lnTo>
                        <a:lnTo>
                          <a:pt x="488" y="29"/>
                        </a:lnTo>
                        <a:lnTo>
                          <a:pt x="483" y="33"/>
                        </a:lnTo>
                        <a:lnTo>
                          <a:pt x="479" y="37"/>
                        </a:lnTo>
                        <a:lnTo>
                          <a:pt x="476" y="40"/>
                        </a:lnTo>
                        <a:lnTo>
                          <a:pt x="473" y="45"/>
                        </a:lnTo>
                        <a:lnTo>
                          <a:pt x="471" y="46"/>
                        </a:lnTo>
                        <a:lnTo>
                          <a:pt x="471" y="48"/>
                        </a:lnTo>
                        <a:lnTo>
                          <a:pt x="470" y="51"/>
                        </a:lnTo>
                        <a:lnTo>
                          <a:pt x="469" y="54"/>
                        </a:lnTo>
                        <a:lnTo>
                          <a:pt x="469" y="56"/>
                        </a:lnTo>
                        <a:lnTo>
                          <a:pt x="469" y="59"/>
                        </a:lnTo>
                        <a:lnTo>
                          <a:pt x="467" y="62"/>
                        </a:lnTo>
                        <a:lnTo>
                          <a:pt x="467" y="65"/>
                        </a:lnTo>
                        <a:lnTo>
                          <a:pt x="467" y="69"/>
                        </a:lnTo>
                        <a:lnTo>
                          <a:pt x="467" y="71"/>
                        </a:lnTo>
                        <a:lnTo>
                          <a:pt x="469" y="75"/>
                        </a:lnTo>
                        <a:lnTo>
                          <a:pt x="469" y="79"/>
                        </a:lnTo>
                        <a:lnTo>
                          <a:pt x="471" y="78"/>
                        </a:lnTo>
                        <a:lnTo>
                          <a:pt x="473" y="78"/>
                        </a:lnTo>
                        <a:lnTo>
                          <a:pt x="476" y="77"/>
                        </a:lnTo>
                        <a:lnTo>
                          <a:pt x="479" y="77"/>
                        </a:lnTo>
                        <a:lnTo>
                          <a:pt x="482" y="76"/>
                        </a:lnTo>
                        <a:lnTo>
                          <a:pt x="484" y="76"/>
                        </a:lnTo>
                        <a:lnTo>
                          <a:pt x="486" y="76"/>
                        </a:lnTo>
                        <a:lnTo>
                          <a:pt x="490" y="75"/>
                        </a:lnTo>
                        <a:lnTo>
                          <a:pt x="495" y="73"/>
                        </a:lnTo>
                        <a:lnTo>
                          <a:pt x="500" y="71"/>
                        </a:lnTo>
                        <a:lnTo>
                          <a:pt x="504" y="71"/>
                        </a:lnTo>
                        <a:lnTo>
                          <a:pt x="510" y="70"/>
                        </a:lnTo>
                        <a:lnTo>
                          <a:pt x="515" y="67"/>
                        </a:lnTo>
                        <a:lnTo>
                          <a:pt x="519" y="66"/>
                        </a:lnTo>
                        <a:lnTo>
                          <a:pt x="524" y="64"/>
                        </a:lnTo>
                        <a:lnTo>
                          <a:pt x="529" y="63"/>
                        </a:lnTo>
                        <a:lnTo>
                          <a:pt x="534" y="60"/>
                        </a:lnTo>
                        <a:lnTo>
                          <a:pt x="539" y="59"/>
                        </a:lnTo>
                        <a:lnTo>
                          <a:pt x="543" y="56"/>
                        </a:lnTo>
                        <a:lnTo>
                          <a:pt x="548" y="54"/>
                        </a:lnTo>
                        <a:lnTo>
                          <a:pt x="552" y="52"/>
                        </a:lnTo>
                        <a:lnTo>
                          <a:pt x="556" y="51"/>
                        </a:lnTo>
                        <a:lnTo>
                          <a:pt x="562" y="48"/>
                        </a:lnTo>
                        <a:lnTo>
                          <a:pt x="567" y="46"/>
                        </a:lnTo>
                        <a:lnTo>
                          <a:pt x="571" y="44"/>
                        </a:lnTo>
                        <a:lnTo>
                          <a:pt x="577" y="41"/>
                        </a:lnTo>
                        <a:lnTo>
                          <a:pt x="581" y="39"/>
                        </a:lnTo>
                        <a:lnTo>
                          <a:pt x="586" y="38"/>
                        </a:lnTo>
                        <a:lnTo>
                          <a:pt x="591" y="35"/>
                        </a:lnTo>
                        <a:lnTo>
                          <a:pt x="596" y="34"/>
                        </a:lnTo>
                        <a:lnTo>
                          <a:pt x="600" y="33"/>
                        </a:lnTo>
                        <a:lnTo>
                          <a:pt x="606" y="31"/>
                        </a:lnTo>
                        <a:lnTo>
                          <a:pt x="611" y="29"/>
                        </a:lnTo>
                        <a:lnTo>
                          <a:pt x="616" y="28"/>
                        </a:lnTo>
                        <a:lnTo>
                          <a:pt x="619" y="27"/>
                        </a:lnTo>
                        <a:lnTo>
                          <a:pt x="622" y="27"/>
                        </a:lnTo>
                        <a:lnTo>
                          <a:pt x="625" y="26"/>
                        </a:lnTo>
                        <a:lnTo>
                          <a:pt x="628" y="26"/>
                        </a:lnTo>
                        <a:lnTo>
                          <a:pt x="625" y="24"/>
                        </a:lnTo>
                        <a:lnTo>
                          <a:pt x="624" y="21"/>
                        </a:lnTo>
                        <a:lnTo>
                          <a:pt x="621" y="18"/>
                        </a:lnTo>
                        <a:lnTo>
                          <a:pt x="618" y="14"/>
                        </a:lnTo>
                        <a:lnTo>
                          <a:pt x="621" y="13"/>
                        </a:lnTo>
                        <a:lnTo>
                          <a:pt x="625" y="13"/>
                        </a:lnTo>
                        <a:lnTo>
                          <a:pt x="628" y="13"/>
                        </a:lnTo>
                        <a:lnTo>
                          <a:pt x="632" y="13"/>
                        </a:lnTo>
                        <a:lnTo>
                          <a:pt x="637" y="13"/>
                        </a:lnTo>
                        <a:lnTo>
                          <a:pt x="641" y="13"/>
                        </a:lnTo>
                        <a:lnTo>
                          <a:pt x="644" y="13"/>
                        </a:lnTo>
                        <a:lnTo>
                          <a:pt x="648" y="13"/>
                        </a:lnTo>
                        <a:lnTo>
                          <a:pt x="651" y="13"/>
                        </a:lnTo>
                        <a:lnTo>
                          <a:pt x="656" y="13"/>
                        </a:lnTo>
                        <a:lnTo>
                          <a:pt x="660" y="13"/>
                        </a:lnTo>
                        <a:lnTo>
                          <a:pt x="663" y="13"/>
                        </a:lnTo>
                        <a:lnTo>
                          <a:pt x="667" y="13"/>
                        </a:lnTo>
                        <a:lnTo>
                          <a:pt x="670" y="13"/>
                        </a:lnTo>
                        <a:lnTo>
                          <a:pt x="674" y="13"/>
                        </a:lnTo>
                        <a:lnTo>
                          <a:pt x="679" y="13"/>
                        </a:lnTo>
                        <a:lnTo>
                          <a:pt x="682" y="13"/>
                        </a:lnTo>
                        <a:lnTo>
                          <a:pt x="686" y="13"/>
                        </a:lnTo>
                        <a:lnTo>
                          <a:pt x="689" y="13"/>
                        </a:lnTo>
                        <a:lnTo>
                          <a:pt x="693" y="13"/>
                        </a:lnTo>
                        <a:lnTo>
                          <a:pt x="696" y="13"/>
                        </a:lnTo>
                        <a:lnTo>
                          <a:pt x="700" y="13"/>
                        </a:lnTo>
                        <a:lnTo>
                          <a:pt x="704" y="13"/>
                        </a:lnTo>
                        <a:lnTo>
                          <a:pt x="707" y="13"/>
                        </a:lnTo>
                        <a:lnTo>
                          <a:pt x="711" y="13"/>
                        </a:lnTo>
                        <a:lnTo>
                          <a:pt x="714" y="13"/>
                        </a:lnTo>
                        <a:lnTo>
                          <a:pt x="718" y="13"/>
                        </a:lnTo>
                        <a:lnTo>
                          <a:pt x="721" y="13"/>
                        </a:lnTo>
                        <a:lnTo>
                          <a:pt x="724" y="13"/>
                        </a:lnTo>
                        <a:lnTo>
                          <a:pt x="729" y="13"/>
                        </a:lnTo>
                        <a:lnTo>
                          <a:pt x="731" y="13"/>
                        </a:lnTo>
                        <a:lnTo>
                          <a:pt x="734" y="14"/>
                        </a:lnTo>
                        <a:lnTo>
                          <a:pt x="738" y="14"/>
                        </a:lnTo>
                        <a:lnTo>
                          <a:pt x="742" y="14"/>
                        </a:lnTo>
                        <a:lnTo>
                          <a:pt x="744" y="14"/>
                        </a:lnTo>
                        <a:lnTo>
                          <a:pt x="746" y="14"/>
                        </a:lnTo>
                        <a:lnTo>
                          <a:pt x="750" y="14"/>
                        </a:lnTo>
                        <a:lnTo>
                          <a:pt x="753" y="14"/>
                        </a:lnTo>
                        <a:lnTo>
                          <a:pt x="756" y="14"/>
                        </a:lnTo>
                        <a:lnTo>
                          <a:pt x="759" y="14"/>
                        </a:lnTo>
                        <a:lnTo>
                          <a:pt x="762" y="14"/>
                        </a:lnTo>
                        <a:lnTo>
                          <a:pt x="764" y="14"/>
                        </a:lnTo>
                        <a:lnTo>
                          <a:pt x="766" y="14"/>
                        </a:lnTo>
                        <a:lnTo>
                          <a:pt x="770" y="15"/>
                        </a:lnTo>
                        <a:lnTo>
                          <a:pt x="772" y="15"/>
                        </a:lnTo>
                        <a:lnTo>
                          <a:pt x="775" y="15"/>
                        </a:lnTo>
                        <a:lnTo>
                          <a:pt x="778" y="15"/>
                        </a:lnTo>
                        <a:lnTo>
                          <a:pt x="781" y="15"/>
                        </a:lnTo>
                        <a:lnTo>
                          <a:pt x="785" y="15"/>
                        </a:lnTo>
                        <a:lnTo>
                          <a:pt x="790" y="15"/>
                        </a:lnTo>
                        <a:lnTo>
                          <a:pt x="795" y="15"/>
                        </a:lnTo>
                        <a:lnTo>
                          <a:pt x="800" y="16"/>
                        </a:lnTo>
                        <a:lnTo>
                          <a:pt x="804" y="16"/>
                        </a:lnTo>
                        <a:lnTo>
                          <a:pt x="808" y="16"/>
                        </a:lnTo>
                        <a:lnTo>
                          <a:pt x="813" y="18"/>
                        </a:lnTo>
                        <a:lnTo>
                          <a:pt x="816" y="18"/>
                        </a:lnTo>
                        <a:lnTo>
                          <a:pt x="815" y="21"/>
                        </a:lnTo>
                        <a:lnTo>
                          <a:pt x="816" y="25"/>
                        </a:lnTo>
                        <a:lnTo>
                          <a:pt x="816" y="28"/>
                        </a:lnTo>
                        <a:lnTo>
                          <a:pt x="818" y="33"/>
                        </a:lnTo>
                        <a:lnTo>
                          <a:pt x="820" y="37"/>
                        </a:lnTo>
                        <a:lnTo>
                          <a:pt x="821" y="41"/>
                        </a:lnTo>
                        <a:lnTo>
                          <a:pt x="823" y="45"/>
                        </a:lnTo>
                        <a:lnTo>
                          <a:pt x="827" y="48"/>
                        </a:lnTo>
                        <a:lnTo>
                          <a:pt x="829" y="52"/>
                        </a:lnTo>
                        <a:lnTo>
                          <a:pt x="833" y="56"/>
                        </a:lnTo>
                        <a:lnTo>
                          <a:pt x="835" y="59"/>
                        </a:lnTo>
                        <a:lnTo>
                          <a:pt x="840" y="64"/>
                        </a:lnTo>
                        <a:lnTo>
                          <a:pt x="842" y="66"/>
                        </a:lnTo>
                        <a:lnTo>
                          <a:pt x="847" y="70"/>
                        </a:lnTo>
                        <a:lnTo>
                          <a:pt x="852" y="73"/>
                        </a:lnTo>
                        <a:lnTo>
                          <a:pt x="855" y="76"/>
                        </a:lnTo>
                        <a:lnTo>
                          <a:pt x="860" y="79"/>
                        </a:lnTo>
                        <a:lnTo>
                          <a:pt x="865" y="82"/>
                        </a:lnTo>
                        <a:lnTo>
                          <a:pt x="870" y="83"/>
                        </a:lnTo>
                        <a:lnTo>
                          <a:pt x="874" y="85"/>
                        </a:lnTo>
                        <a:lnTo>
                          <a:pt x="878" y="86"/>
                        </a:lnTo>
                        <a:lnTo>
                          <a:pt x="884" y="89"/>
                        </a:lnTo>
                        <a:lnTo>
                          <a:pt x="889" y="89"/>
                        </a:lnTo>
                        <a:lnTo>
                          <a:pt x="893" y="91"/>
                        </a:lnTo>
                        <a:lnTo>
                          <a:pt x="898" y="91"/>
                        </a:lnTo>
                        <a:lnTo>
                          <a:pt x="902" y="91"/>
                        </a:lnTo>
                        <a:lnTo>
                          <a:pt x="906" y="91"/>
                        </a:lnTo>
                        <a:lnTo>
                          <a:pt x="911" y="91"/>
                        </a:lnTo>
                        <a:lnTo>
                          <a:pt x="915" y="89"/>
                        </a:lnTo>
                        <a:lnTo>
                          <a:pt x="920" y="89"/>
                        </a:lnTo>
                        <a:lnTo>
                          <a:pt x="923" y="86"/>
                        </a:lnTo>
                        <a:lnTo>
                          <a:pt x="927" y="85"/>
                        </a:lnTo>
                        <a:lnTo>
                          <a:pt x="925" y="83"/>
                        </a:lnTo>
                        <a:lnTo>
                          <a:pt x="924" y="79"/>
                        </a:lnTo>
                        <a:lnTo>
                          <a:pt x="923" y="77"/>
                        </a:lnTo>
                        <a:lnTo>
                          <a:pt x="922" y="75"/>
                        </a:lnTo>
                        <a:lnTo>
                          <a:pt x="920" y="70"/>
                        </a:lnTo>
                        <a:lnTo>
                          <a:pt x="917" y="65"/>
                        </a:lnTo>
                        <a:lnTo>
                          <a:pt x="915" y="62"/>
                        </a:lnTo>
                        <a:lnTo>
                          <a:pt x="911" y="56"/>
                        </a:lnTo>
                        <a:lnTo>
                          <a:pt x="909" y="52"/>
                        </a:lnTo>
                        <a:lnTo>
                          <a:pt x="906" y="48"/>
                        </a:lnTo>
                        <a:lnTo>
                          <a:pt x="902" y="44"/>
                        </a:lnTo>
                        <a:lnTo>
                          <a:pt x="898" y="40"/>
                        </a:lnTo>
                        <a:lnTo>
                          <a:pt x="895" y="37"/>
                        </a:lnTo>
                        <a:lnTo>
                          <a:pt x="891" y="33"/>
                        </a:lnTo>
                        <a:lnTo>
                          <a:pt x="889" y="31"/>
                        </a:lnTo>
                        <a:lnTo>
                          <a:pt x="884" y="27"/>
                        </a:lnTo>
                        <a:lnTo>
                          <a:pt x="879" y="25"/>
                        </a:lnTo>
                        <a:lnTo>
                          <a:pt x="876" y="22"/>
                        </a:lnTo>
                        <a:lnTo>
                          <a:pt x="878" y="22"/>
                        </a:lnTo>
                        <a:lnTo>
                          <a:pt x="880" y="22"/>
                        </a:lnTo>
                        <a:lnTo>
                          <a:pt x="884" y="22"/>
                        </a:lnTo>
                        <a:lnTo>
                          <a:pt x="886" y="22"/>
                        </a:lnTo>
                        <a:lnTo>
                          <a:pt x="890" y="22"/>
                        </a:lnTo>
                        <a:lnTo>
                          <a:pt x="892" y="22"/>
                        </a:lnTo>
                        <a:lnTo>
                          <a:pt x="896" y="22"/>
                        </a:lnTo>
                        <a:lnTo>
                          <a:pt x="898" y="22"/>
                        </a:lnTo>
                        <a:lnTo>
                          <a:pt x="902" y="22"/>
                        </a:lnTo>
                        <a:lnTo>
                          <a:pt x="904" y="22"/>
                        </a:lnTo>
                        <a:lnTo>
                          <a:pt x="908" y="22"/>
                        </a:lnTo>
                        <a:lnTo>
                          <a:pt x="911" y="22"/>
                        </a:lnTo>
                        <a:lnTo>
                          <a:pt x="915" y="22"/>
                        </a:lnTo>
                        <a:lnTo>
                          <a:pt x="918" y="22"/>
                        </a:lnTo>
                        <a:lnTo>
                          <a:pt x="922" y="22"/>
                        </a:lnTo>
                        <a:lnTo>
                          <a:pt x="925" y="22"/>
                        </a:lnTo>
                        <a:lnTo>
                          <a:pt x="928" y="21"/>
                        </a:lnTo>
                        <a:lnTo>
                          <a:pt x="931" y="21"/>
                        </a:lnTo>
                        <a:lnTo>
                          <a:pt x="935" y="21"/>
                        </a:lnTo>
                        <a:lnTo>
                          <a:pt x="940" y="21"/>
                        </a:lnTo>
                        <a:lnTo>
                          <a:pt x="942" y="21"/>
                        </a:lnTo>
                        <a:lnTo>
                          <a:pt x="947" y="21"/>
                        </a:lnTo>
                        <a:lnTo>
                          <a:pt x="949" y="21"/>
                        </a:lnTo>
                        <a:lnTo>
                          <a:pt x="954" y="21"/>
                        </a:lnTo>
                        <a:lnTo>
                          <a:pt x="956" y="21"/>
                        </a:lnTo>
                        <a:lnTo>
                          <a:pt x="961" y="21"/>
                        </a:lnTo>
                        <a:lnTo>
                          <a:pt x="965" y="21"/>
                        </a:lnTo>
                        <a:lnTo>
                          <a:pt x="969" y="21"/>
                        </a:lnTo>
                        <a:lnTo>
                          <a:pt x="972" y="21"/>
                        </a:lnTo>
                        <a:lnTo>
                          <a:pt x="976" y="21"/>
                        </a:lnTo>
                        <a:lnTo>
                          <a:pt x="980" y="21"/>
                        </a:lnTo>
                        <a:lnTo>
                          <a:pt x="985" y="21"/>
                        </a:lnTo>
                        <a:lnTo>
                          <a:pt x="988" y="21"/>
                        </a:lnTo>
                        <a:lnTo>
                          <a:pt x="992" y="21"/>
                        </a:lnTo>
                        <a:lnTo>
                          <a:pt x="995" y="21"/>
                        </a:lnTo>
                        <a:lnTo>
                          <a:pt x="1000" y="21"/>
                        </a:lnTo>
                        <a:lnTo>
                          <a:pt x="1004" y="20"/>
                        </a:lnTo>
                        <a:lnTo>
                          <a:pt x="1007" y="20"/>
                        </a:lnTo>
                        <a:lnTo>
                          <a:pt x="1012" y="20"/>
                        </a:lnTo>
                        <a:lnTo>
                          <a:pt x="1017" y="20"/>
                        </a:lnTo>
                        <a:lnTo>
                          <a:pt x="1020" y="20"/>
                        </a:lnTo>
                        <a:lnTo>
                          <a:pt x="1025" y="20"/>
                        </a:lnTo>
                        <a:lnTo>
                          <a:pt x="1029" y="20"/>
                        </a:lnTo>
                        <a:lnTo>
                          <a:pt x="1033" y="20"/>
                        </a:lnTo>
                        <a:lnTo>
                          <a:pt x="1038" y="20"/>
                        </a:lnTo>
                        <a:lnTo>
                          <a:pt x="1042" y="20"/>
                        </a:lnTo>
                        <a:lnTo>
                          <a:pt x="1047" y="20"/>
                        </a:lnTo>
                        <a:lnTo>
                          <a:pt x="1050" y="20"/>
                        </a:lnTo>
                        <a:lnTo>
                          <a:pt x="1055" y="19"/>
                        </a:lnTo>
                        <a:lnTo>
                          <a:pt x="1060" y="19"/>
                        </a:lnTo>
                        <a:lnTo>
                          <a:pt x="1063" y="19"/>
                        </a:lnTo>
                        <a:lnTo>
                          <a:pt x="1068" y="19"/>
                        </a:lnTo>
                        <a:lnTo>
                          <a:pt x="1073" y="19"/>
                        </a:lnTo>
                        <a:lnTo>
                          <a:pt x="1076" y="19"/>
                        </a:lnTo>
                        <a:lnTo>
                          <a:pt x="1081" y="19"/>
                        </a:lnTo>
                        <a:lnTo>
                          <a:pt x="1084" y="19"/>
                        </a:lnTo>
                        <a:lnTo>
                          <a:pt x="1089" y="18"/>
                        </a:lnTo>
                        <a:lnTo>
                          <a:pt x="1094" y="18"/>
                        </a:lnTo>
                        <a:lnTo>
                          <a:pt x="1099" y="18"/>
                        </a:lnTo>
                        <a:lnTo>
                          <a:pt x="1102" y="18"/>
                        </a:lnTo>
                        <a:lnTo>
                          <a:pt x="1107" y="18"/>
                        </a:lnTo>
                        <a:lnTo>
                          <a:pt x="1112" y="18"/>
                        </a:lnTo>
                        <a:lnTo>
                          <a:pt x="1115" y="18"/>
                        </a:lnTo>
                        <a:lnTo>
                          <a:pt x="1120" y="18"/>
                        </a:lnTo>
                        <a:lnTo>
                          <a:pt x="1118" y="21"/>
                        </a:lnTo>
                        <a:lnTo>
                          <a:pt x="1115" y="24"/>
                        </a:lnTo>
                        <a:lnTo>
                          <a:pt x="1113" y="27"/>
                        </a:lnTo>
                        <a:lnTo>
                          <a:pt x="1112" y="31"/>
                        </a:lnTo>
                        <a:lnTo>
                          <a:pt x="1108" y="34"/>
                        </a:lnTo>
                        <a:lnTo>
                          <a:pt x="1106" y="38"/>
                        </a:lnTo>
                        <a:lnTo>
                          <a:pt x="1103" y="41"/>
                        </a:lnTo>
                        <a:lnTo>
                          <a:pt x="1103" y="44"/>
                        </a:lnTo>
                        <a:lnTo>
                          <a:pt x="1107" y="44"/>
                        </a:lnTo>
                        <a:lnTo>
                          <a:pt x="1113" y="45"/>
                        </a:lnTo>
                        <a:lnTo>
                          <a:pt x="1117" y="46"/>
                        </a:lnTo>
                        <a:lnTo>
                          <a:pt x="1122" y="47"/>
                        </a:lnTo>
                        <a:lnTo>
                          <a:pt x="1127" y="48"/>
                        </a:lnTo>
                        <a:lnTo>
                          <a:pt x="1132" y="50"/>
                        </a:lnTo>
                        <a:lnTo>
                          <a:pt x="1137" y="52"/>
                        </a:lnTo>
                        <a:lnTo>
                          <a:pt x="1141" y="54"/>
                        </a:lnTo>
                        <a:lnTo>
                          <a:pt x="1146" y="56"/>
                        </a:lnTo>
                        <a:lnTo>
                          <a:pt x="1151" y="59"/>
                        </a:lnTo>
                        <a:lnTo>
                          <a:pt x="1156" y="60"/>
                        </a:lnTo>
                        <a:lnTo>
                          <a:pt x="1160" y="64"/>
                        </a:lnTo>
                        <a:lnTo>
                          <a:pt x="1164" y="66"/>
                        </a:lnTo>
                        <a:lnTo>
                          <a:pt x="1170" y="69"/>
                        </a:lnTo>
                        <a:lnTo>
                          <a:pt x="1175" y="71"/>
                        </a:lnTo>
                        <a:lnTo>
                          <a:pt x="1179" y="73"/>
                        </a:lnTo>
                        <a:lnTo>
                          <a:pt x="1184" y="75"/>
                        </a:lnTo>
                        <a:lnTo>
                          <a:pt x="1189" y="76"/>
                        </a:lnTo>
                        <a:lnTo>
                          <a:pt x="1194" y="78"/>
                        </a:lnTo>
                        <a:lnTo>
                          <a:pt x="1198" y="81"/>
                        </a:lnTo>
                        <a:lnTo>
                          <a:pt x="1202" y="82"/>
                        </a:lnTo>
                        <a:lnTo>
                          <a:pt x="1208" y="82"/>
                        </a:lnTo>
                        <a:lnTo>
                          <a:pt x="1213" y="83"/>
                        </a:lnTo>
                        <a:lnTo>
                          <a:pt x="1217" y="83"/>
                        </a:lnTo>
                        <a:lnTo>
                          <a:pt x="1221" y="83"/>
                        </a:lnTo>
                        <a:lnTo>
                          <a:pt x="1227" y="82"/>
                        </a:lnTo>
                        <a:lnTo>
                          <a:pt x="1230" y="81"/>
                        </a:lnTo>
                        <a:lnTo>
                          <a:pt x="1236" y="79"/>
                        </a:lnTo>
                        <a:lnTo>
                          <a:pt x="1241" y="76"/>
                        </a:lnTo>
                        <a:lnTo>
                          <a:pt x="1246" y="73"/>
                        </a:lnTo>
                        <a:lnTo>
                          <a:pt x="1251" y="71"/>
                        </a:lnTo>
                        <a:lnTo>
                          <a:pt x="1257" y="67"/>
                        </a:lnTo>
                        <a:lnTo>
                          <a:pt x="1251" y="64"/>
                        </a:lnTo>
                        <a:lnTo>
                          <a:pt x="1246" y="59"/>
                        </a:lnTo>
                        <a:lnTo>
                          <a:pt x="1241" y="56"/>
                        </a:lnTo>
                        <a:lnTo>
                          <a:pt x="1236" y="52"/>
                        </a:lnTo>
                        <a:lnTo>
                          <a:pt x="1232" y="48"/>
                        </a:lnTo>
                        <a:lnTo>
                          <a:pt x="1227" y="45"/>
                        </a:lnTo>
                        <a:lnTo>
                          <a:pt x="1222" y="41"/>
                        </a:lnTo>
                        <a:lnTo>
                          <a:pt x="1217" y="38"/>
                        </a:lnTo>
                        <a:lnTo>
                          <a:pt x="1213" y="34"/>
                        </a:lnTo>
                        <a:lnTo>
                          <a:pt x="1208" y="31"/>
                        </a:lnTo>
                        <a:lnTo>
                          <a:pt x="1202" y="28"/>
                        </a:lnTo>
                        <a:lnTo>
                          <a:pt x="1197" y="26"/>
                        </a:lnTo>
                        <a:lnTo>
                          <a:pt x="1192" y="22"/>
                        </a:lnTo>
                        <a:lnTo>
                          <a:pt x="1188" y="20"/>
                        </a:lnTo>
                        <a:lnTo>
                          <a:pt x="1182" y="18"/>
                        </a:lnTo>
                        <a:lnTo>
                          <a:pt x="1177" y="15"/>
                        </a:lnTo>
                        <a:lnTo>
                          <a:pt x="1182" y="15"/>
                        </a:lnTo>
                        <a:lnTo>
                          <a:pt x="1187" y="15"/>
                        </a:lnTo>
                        <a:lnTo>
                          <a:pt x="1190" y="14"/>
                        </a:lnTo>
                        <a:lnTo>
                          <a:pt x="1195" y="14"/>
                        </a:lnTo>
                        <a:lnTo>
                          <a:pt x="1200" y="14"/>
                        </a:lnTo>
                        <a:lnTo>
                          <a:pt x="1203" y="14"/>
                        </a:lnTo>
                        <a:lnTo>
                          <a:pt x="1208" y="13"/>
                        </a:lnTo>
                        <a:lnTo>
                          <a:pt x="1213" y="13"/>
                        </a:lnTo>
                        <a:lnTo>
                          <a:pt x="1217" y="13"/>
                        </a:lnTo>
                        <a:lnTo>
                          <a:pt x="1221" y="13"/>
                        </a:lnTo>
                        <a:lnTo>
                          <a:pt x="1226" y="13"/>
                        </a:lnTo>
                        <a:lnTo>
                          <a:pt x="1230" y="13"/>
                        </a:lnTo>
                        <a:lnTo>
                          <a:pt x="1234" y="12"/>
                        </a:lnTo>
                        <a:lnTo>
                          <a:pt x="1239" y="12"/>
                        </a:lnTo>
                        <a:lnTo>
                          <a:pt x="1243" y="12"/>
                        </a:lnTo>
                        <a:lnTo>
                          <a:pt x="1247" y="12"/>
                        </a:lnTo>
                        <a:lnTo>
                          <a:pt x="1251" y="12"/>
                        </a:lnTo>
                        <a:lnTo>
                          <a:pt x="1255" y="10"/>
                        </a:lnTo>
                        <a:lnTo>
                          <a:pt x="1260" y="10"/>
                        </a:lnTo>
                        <a:lnTo>
                          <a:pt x="1264" y="10"/>
                        </a:lnTo>
                        <a:lnTo>
                          <a:pt x="1268" y="10"/>
                        </a:lnTo>
                        <a:lnTo>
                          <a:pt x="1272" y="10"/>
                        </a:lnTo>
                        <a:lnTo>
                          <a:pt x="1275" y="9"/>
                        </a:lnTo>
                        <a:lnTo>
                          <a:pt x="1280" y="9"/>
                        </a:lnTo>
                        <a:lnTo>
                          <a:pt x="1284" y="9"/>
                        </a:lnTo>
                        <a:lnTo>
                          <a:pt x="1289" y="9"/>
                        </a:lnTo>
                        <a:lnTo>
                          <a:pt x="1291" y="8"/>
                        </a:lnTo>
                        <a:lnTo>
                          <a:pt x="1296" y="8"/>
                        </a:lnTo>
                        <a:lnTo>
                          <a:pt x="1300" y="8"/>
                        </a:lnTo>
                        <a:lnTo>
                          <a:pt x="1304" y="8"/>
                        </a:lnTo>
                        <a:lnTo>
                          <a:pt x="1309" y="8"/>
                        </a:lnTo>
                        <a:lnTo>
                          <a:pt x="1312" y="8"/>
                        </a:lnTo>
                        <a:lnTo>
                          <a:pt x="1316" y="8"/>
                        </a:lnTo>
                        <a:lnTo>
                          <a:pt x="1319" y="7"/>
                        </a:lnTo>
                        <a:lnTo>
                          <a:pt x="1323" y="7"/>
                        </a:lnTo>
                        <a:lnTo>
                          <a:pt x="1327" y="7"/>
                        </a:lnTo>
                        <a:lnTo>
                          <a:pt x="1330" y="6"/>
                        </a:lnTo>
                        <a:lnTo>
                          <a:pt x="1334" y="6"/>
                        </a:lnTo>
                        <a:lnTo>
                          <a:pt x="1338" y="6"/>
                        </a:lnTo>
                        <a:lnTo>
                          <a:pt x="1342" y="6"/>
                        </a:lnTo>
                        <a:lnTo>
                          <a:pt x="1346" y="6"/>
                        </a:lnTo>
                        <a:lnTo>
                          <a:pt x="1349" y="5"/>
                        </a:lnTo>
                        <a:lnTo>
                          <a:pt x="1351" y="5"/>
                        </a:lnTo>
                        <a:lnTo>
                          <a:pt x="1356" y="5"/>
                        </a:lnTo>
                        <a:lnTo>
                          <a:pt x="1359" y="5"/>
                        </a:lnTo>
                        <a:lnTo>
                          <a:pt x="1362" y="3"/>
                        </a:lnTo>
                        <a:lnTo>
                          <a:pt x="1366" y="3"/>
                        </a:lnTo>
                        <a:lnTo>
                          <a:pt x="1369" y="3"/>
                        </a:lnTo>
                        <a:lnTo>
                          <a:pt x="1372" y="3"/>
                        </a:lnTo>
                        <a:lnTo>
                          <a:pt x="1375" y="3"/>
                        </a:lnTo>
                        <a:lnTo>
                          <a:pt x="1379" y="3"/>
                        </a:lnTo>
                        <a:lnTo>
                          <a:pt x="1382" y="3"/>
                        </a:lnTo>
                        <a:lnTo>
                          <a:pt x="1385" y="2"/>
                        </a:lnTo>
                        <a:lnTo>
                          <a:pt x="1387" y="2"/>
                        </a:lnTo>
                        <a:lnTo>
                          <a:pt x="1389" y="1"/>
                        </a:lnTo>
                        <a:lnTo>
                          <a:pt x="1393" y="1"/>
                        </a:lnTo>
                        <a:lnTo>
                          <a:pt x="1395" y="1"/>
                        </a:lnTo>
                        <a:lnTo>
                          <a:pt x="1398" y="0"/>
                        </a:lnTo>
                        <a:lnTo>
                          <a:pt x="1401" y="0"/>
                        </a:lnTo>
                        <a:lnTo>
                          <a:pt x="1405" y="0"/>
                        </a:lnTo>
                        <a:lnTo>
                          <a:pt x="1407" y="0"/>
                        </a:lnTo>
                        <a:lnTo>
                          <a:pt x="1410" y="0"/>
                        </a:lnTo>
                        <a:lnTo>
                          <a:pt x="1412" y="0"/>
                        </a:lnTo>
                        <a:lnTo>
                          <a:pt x="1416" y="0"/>
                        </a:lnTo>
                        <a:lnTo>
                          <a:pt x="1425" y="84"/>
                        </a:lnTo>
                        <a:lnTo>
                          <a:pt x="1424" y="84"/>
                        </a:lnTo>
                        <a:lnTo>
                          <a:pt x="1421" y="84"/>
                        </a:lnTo>
                        <a:lnTo>
                          <a:pt x="1420" y="84"/>
                        </a:lnTo>
                        <a:lnTo>
                          <a:pt x="1416" y="84"/>
                        </a:lnTo>
                        <a:lnTo>
                          <a:pt x="1412" y="85"/>
                        </a:lnTo>
                        <a:lnTo>
                          <a:pt x="1407" y="85"/>
                        </a:lnTo>
                        <a:lnTo>
                          <a:pt x="1402" y="86"/>
                        </a:lnTo>
                        <a:lnTo>
                          <a:pt x="1400" y="86"/>
                        </a:lnTo>
                        <a:lnTo>
                          <a:pt x="1397" y="86"/>
                        </a:lnTo>
                        <a:lnTo>
                          <a:pt x="1393" y="86"/>
                        </a:lnTo>
                        <a:lnTo>
                          <a:pt x="1389" y="88"/>
                        </a:lnTo>
                        <a:lnTo>
                          <a:pt x="1387" y="88"/>
                        </a:lnTo>
                        <a:lnTo>
                          <a:pt x="1383" y="89"/>
                        </a:lnTo>
                        <a:lnTo>
                          <a:pt x="1380" y="89"/>
                        </a:lnTo>
                        <a:lnTo>
                          <a:pt x="1376" y="89"/>
                        </a:lnTo>
                        <a:lnTo>
                          <a:pt x="1372" y="89"/>
                        </a:lnTo>
                        <a:lnTo>
                          <a:pt x="1368" y="90"/>
                        </a:lnTo>
                        <a:lnTo>
                          <a:pt x="1363" y="90"/>
                        </a:lnTo>
                        <a:lnTo>
                          <a:pt x="1360" y="91"/>
                        </a:lnTo>
                        <a:lnTo>
                          <a:pt x="1354" y="91"/>
                        </a:lnTo>
                        <a:lnTo>
                          <a:pt x="1350" y="91"/>
                        </a:lnTo>
                        <a:lnTo>
                          <a:pt x="1346" y="92"/>
                        </a:lnTo>
                        <a:lnTo>
                          <a:pt x="1341" y="94"/>
                        </a:lnTo>
                        <a:lnTo>
                          <a:pt x="1335" y="94"/>
                        </a:lnTo>
                        <a:lnTo>
                          <a:pt x="1329" y="94"/>
                        </a:lnTo>
                        <a:lnTo>
                          <a:pt x="1324" y="94"/>
                        </a:lnTo>
                        <a:lnTo>
                          <a:pt x="1319" y="95"/>
                        </a:lnTo>
                        <a:lnTo>
                          <a:pt x="1312" y="96"/>
                        </a:lnTo>
                        <a:lnTo>
                          <a:pt x="1306" y="96"/>
                        </a:lnTo>
                        <a:lnTo>
                          <a:pt x="1302" y="97"/>
                        </a:lnTo>
                        <a:lnTo>
                          <a:pt x="1296" y="97"/>
                        </a:lnTo>
                        <a:lnTo>
                          <a:pt x="1289" y="97"/>
                        </a:lnTo>
                        <a:lnTo>
                          <a:pt x="1283" y="97"/>
                        </a:lnTo>
                        <a:lnTo>
                          <a:pt x="1275" y="98"/>
                        </a:lnTo>
                        <a:lnTo>
                          <a:pt x="1270" y="100"/>
                        </a:lnTo>
                        <a:lnTo>
                          <a:pt x="1262" y="100"/>
                        </a:lnTo>
                        <a:lnTo>
                          <a:pt x="1255" y="100"/>
                        </a:lnTo>
                        <a:lnTo>
                          <a:pt x="1249" y="100"/>
                        </a:lnTo>
                        <a:lnTo>
                          <a:pt x="1242" y="102"/>
                        </a:lnTo>
                        <a:lnTo>
                          <a:pt x="1235" y="102"/>
                        </a:lnTo>
                        <a:lnTo>
                          <a:pt x="1228" y="102"/>
                        </a:lnTo>
                        <a:lnTo>
                          <a:pt x="1220" y="102"/>
                        </a:lnTo>
                        <a:lnTo>
                          <a:pt x="1213" y="102"/>
                        </a:lnTo>
                        <a:lnTo>
                          <a:pt x="1205" y="103"/>
                        </a:lnTo>
                        <a:lnTo>
                          <a:pt x="1197" y="104"/>
                        </a:lnTo>
                        <a:lnTo>
                          <a:pt x="1190" y="104"/>
                        </a:lnTo>
                        <a:lnTo>
                          <a:pt x="1182" y="104"/>
                        </a:lnTo>
                        <a:lnTo>
                          <a:pt x="1173" y="104"/>
                        </a:lnTo>
                        <a:lnTo>
                          <a:pt x="1165" y="104"/>
                        </a:lnTo>
                        <a:lnTo>
                          <a:pt x="1157" y="105"/>
                        </a:lnTo>
                        <a:lnTo>
                          <a:pt x="1149" y="107"/>
                        </a:lnTo>
                        <a:lnTo>
                          <a:pt x="1140" y="107"/>
                        </a:lnTo>
                        <a:lnTo>
                          <a:pt x="1132" y="107"/>
                        </a:lnTo>
                        <a:lnTo>
                          <a:pt x="1122" y="107"/>
                        </a:lnTo>
                        <a:lnTo>
                          <a:pt x="1114" y="107"/>
                        </a:lnTo>
                        <a:lnTo>
                          <a:pt x="1112" y="103"/>
                        </a:lnTo>
                        <a:lnTo>
                          <a:pt x="1108" y="100"/>
                        </a:lnTo>
                        <a:lnTo>
                          <a:pt x="1106" y="95"/>
                        </a:lnTo>
                        <a:lnTo>
                          <a:pt x="1102" y="91"/>
                        </a:lnTo>
                        <a:lnTo>
                          <a:pt x="1099" y="89"/>
                        </a:lnTo>
                        <a:lnTo>
                          <a:pt x="1096" y="85"/>
                        </a:lnTo>
                        <a:lnTo>
                          <a:pt x="1094" y="82"/>
                        </a:lnTo>
                        <a:lnTo>
                          <a:pt x="1090" y="79"/>
                        </a:lnTo>
                        <a:lnTo>
                          <a:pt x="1086" y="76"/>
                        </a:lnTo>
                        <a:lnTo>
                          <a:pt x="1083" y="73"/>
                        </a:lnTo>
                        <a:lnTo>
                          <a:pt x="1080" y="71"/>
                        </a:lnTo>
                        <a:lnTo>
                          <a:pt x="1076" y="70"/>
                        </a:lnTo>
                        <a:lnTo>
                          <a:pt x="1074" y="67"/>
                        </a:lnTo>
                        <a:lnTo>
                          <a:pt x="1070" y="65"/>
                        </a:lnTo>
                        <a:lnTo>
                          <a:pt x="1065" y="64"/>
                        </a:lnTo>
                        <a:lnTo>
                          <a:pt x="1063" y="62"/>
                        </a:lnTo>
                        <a:lnTo>
                          <a:pt x="1060" y="60"/>
                        </a:lnTo>
                        <a:lnTo>
                          <a:pt x="1056" y="58"/>
                        </a:lnTo>
                        <a:lnTo>
                          <a:pt x="1051" y="56"/>
                        </a:lnTo>
                        <a:lnTo>
                          <a:pt x="1048" y="56"/>
                        </a:lnTo>
                        <a:lnTo>
                          <a:pt x="1044" y="53"/>
                        </a:lnTo>
                        <a:lnTo>
                          <a:pt x="1041" y="52"/>
                        </a:lnTo>
                        <a:lnTo>
                          <a:pt x="1037" y="51"/>
                        </a:lnTo>
                        <a:lnTo>
                          <a:pt x="1033" y="50"/>
                        </a:lnTo>
                        <a:lnTo>
                          <a:pt x="1030" y="48"/>
                        </a:lnTo>
                        <a:lnTo>
                          <a:pt x="1026" y="46"/>
                        </a:lnTo>
                        <a:lnTo>
                          <a:pt x="1022" y="45"/>
                        </a:lnTo>
                        <a:lnTo>
                          <a:pt x="1018" y="44"/>
                        </a:lnTo>
                        <a:lnTo>
                          <a:pt x="1014" y="43"/>
                        </a:lnTo>
                        <a:lnTo>
                          <a:pt x="1011" y="41"/>
                        </a:lnTo>
                        <a:lnTo>
                          <a:pt x="1007" y="39"/>
                        </a:lnTo>
                        <a:lnTo>
                          <a:pt x="1004" y="38"/>
                        </a:lnTo>
                        <a:lnTo>
                          <a:pt x="1001" y="38"/>
                        </a:lnTo>
                        <a:lnTo>
                          <a:pt x="1000" y="39"/>
                        </a:lnTo>
                        <a:lnTo>
                          <a:pt x="998" y="40"/>
                        </a:lnTo>
                        <a:lnTo>
                          <a:pt x="994" y="41"/>
                        </a:lnTo>
                        <a:lnTo>
                          <a:pt x="990" y="43"/>
                        </a:lnTo>
                        <a:lnTo>
                          <a:pt x="987" y="45"/>
                        </a:lnTo>
                        <a:lnTo>
                          <a:pt x="982" y="47"/>
                        </a:lnTo>
                        <a:lnTo>
                          <a:pt x="980" y="51"/>
                        </a:lnTo>
                        <a:lnTo>
                          <a:pt x="974" y="53"/>
                        </a:lnTo>
                        <a:lnTo>
                          <a:pt x="971" y="56"/>
                        </a:lnTo>
                        <a:lnTo>
                          <a:pt x="967" y="58"/>
                        </a:lnTo>
                        <a:lnTo>
                          <a:pt x="962" y="60"/>
                        </a:lnTo>
                        <a:lnTo>
                          <a:pt x="959" y="62"/>
                        </a:lnTo>
                        <a:lnTo>
                          <a:pt x="956" y="64"/>
                        </a:lnTo>
                        <a:lnTo>
                          <a:pt x="952" y="65"/>
                        </a:lnTo>
                        <a:lnTo>
                          <a:pt x="950" y="67"/>
                        </a:lnTo>
                        <a:lnTo>
                          <a:pt x="952" y="69"/>
                        </a:lnTo>
                        <a:lnTo>
                          <a:pt x="955" y="71"/>
                        </a:lnTo>
                        <a:lnTo>
                          <a:pt x="959" y="76"/>
                        </a:lnTo>
                        <a:lnTo>
                          <a:pt x="962" y="79"/>
                        </a:lnTo>
                        <a:lnTo>
                          <a:pt x="965" y="82"/>
                        </a:lnTo>
                        <a:lnTo>
                          <a:pt x="969" y="85"/>
                        </a:lnTo>
                        <a:lnTo>
                          <a:pt x="972" y="88"/>
                        </a:lnTo>
                        <a:lnTo>
                          <a:pt x="974" y="91"/>
                        </a:lnTo>
                        <a:lnTo>
                          <a:pt x="976" y="89"/>
                        </a:lnTo>
                        <a:lnTo>
                          <a:pt x="980" y="86"/>
                        </a:lnTo>
                        <a:lnTo>
                          <a:pt x="982" y="85"/>
                        </a:lnTo>
                        <a:lnTo>
                          <a:pt x="985" y="84"/>
                        </a:lnTo>
                        <a:lnTo>
                          <a:pt x="987" y="83"/>
                        </a:lnTo>
                        <a:lnTo>
                          <a:pt x="990" y="83"/>
                        </a:lnTo>
                        <a:lnTo>
                          <a:pt x="992" y="82"/>
                        </a:lnTo>
                        <a:lnTo>
                          <a:pt x="995" y="82"/>
                        </a:lnTo>
                        <a:lnTo>
                          <a:pt x="1000" y="82"/>
                        </a:lnTo>
                        <a:lnTo>
                          <a:pt x="1005" y="83"/>
                        </a:lnTo>
                        <a:lnTo>
                          <a:pt x="1010" y="84"/>
                        </a:lnTo>
                        <a:lnTo>
                          <a:pt x="1014" y="85"/>
                        </a:lnTo>
                        <a:lnTo>
                          <a:pt x="1018" y="86"/>
                        </a:lnTo>
                        <a:lnTo>
                          <a:pt x="1023" y="89"/>
                        </a:lnTo>
                        <a:lnTo>
                          <a:pt x="1026" y="91"/>
                        </a:lnTo>
                        <a:lnTo>
                          <a:pt x="1031" y="96"/>
                        </a:lnTo>
                        <a:lnTo>
                          <a:pt x="1035" y="98"/>
                        </a:lnTo>
                        <a:lnTo>
                          <a:pt x="1038" y="102"/>
                        </a:lnTo>
                        <a:lnTo>
                          <a:pt x="1043" y="104"/>
                        </a:lnTo>
                        <a:lnTo>
                          <a:pt x="1047" y="109"/>
                        </a:lnTo>
                        <a:lnTo>
                          <a:pt x="1042" y="109"/>
                        </a:lnTo>
                        <a:lnTo>
                          <a:pt x="1037" y="109"/>
                        </a:lnTo>
                        <a:lnTo>
                          <a:pt x="1032" y="109"/>
                        </a:lnTo>
                        <a:lnTo>
                          <a:pt x="1028" y="109"/>
                        </a:lnTo>
                        <a:lnTo>
                          <a:pt x="1022" y="109"/>
                        </a:lnTo>
                        <a:lnTo>
                          <a:pt x="1018" y="109"/>
                        </a:lnTo>
                        <a:lnTo>
                          <a:pt x="1012" y="109"/>
                        </a:lnTo>
                        <a:lnTo>
                          <a:pt x="1007" y="109"/>
                        </a:lnTo>
                        <a:lnTo>
                          <a:pt x="1003" y="108"/>
                        </a:lnTo>
                        <a:lnTo>
                          <a:pt x="998" y="108"/>
                        </a:lnTo>
                        <a:lnTo>
                          <a:pt x="992" y="108"/>
                        </a:lnTo>
                        <a:lnTo>
                          <a:pt x="987" y="108"/>
                        </a:lnTo>
                        <a:lnTo>
                          <a:pt x="982" y="108"/>
                        </a:lnTo>
                        <a:lnTo>
                          <a:pt x="978" y="108"/>
                        </a:lnTo>
                        <a:lnTo>
                          <a:pt x="973" y="108"/>
                        </a:lnTo>
                        <a:lnTo>
                          <a:pt x="968" y="108"/>
                        </a:lnTo>
                        <a:lnTo>
                          <a:pt x="965" y="107"/>
                        </a:lnTo>
                        <a:lnTo>
                          <a:pt x="962" y="107"/>
                        </a:lnTo>
                        <a:lnTo>
                          <a:pt x="960" y="107"/>
                        </a:lnTo>
                        <a:lnTo>
                          <a:pt x="958" y="107"/>
                        </a:lnTo>
                        <a:lnTo>
                          <a:pt x="954" y="107"/>
                        </a:lnTo>
                        <a:lnTo>
                          <a:pt x="952" y="107"/>
                        </a:lnTo>
                        <a:lnTo>
                          <a:pt x="949" y="107"/>
                        </a:lnTo>
                        <a:lnTo>
                          <a:pt x="947" y="107"/>
                        </a:lnTo>
                        <a:lnTo>
                          <a:pt x="944" y="107"/>
                        </a:lnTo>
                        <a:lnTo>
                          <a:pt x="942" y="107"/>
                        </a:lnTo>
                        <a:lnTo>
                          <a:pt x="940" y="107"/>
                        </a:lnTo>
                        <a:lnTo>
                          <a:pt x="936" y="107"/>
                        </a:lnTo>
                        <a:lnTo>
                          <a:pt x="931" y="107"/>
                        </a:lnTo>
                        <a:lnTo>
                          <a:pt x="927" y="107"/>
                        </a:lnTo>
                        <a:lnTo>
                          <a:pt x="924" y="107"/>
                        </a:lnTo>
                        <a:lnTo>
                          <a:pt x="921" y="107"/>
                        </a:lnTo>
                        <a:lnTo>
                          <a:pt x="918" y="107"/>
                        </a:lnTo>
                        <a:lnTo>
                          <a:pt x="916" y="107"/>
                        </a:lnTo>
                        <a:lnTo>
                          <a:pt x="914" y="107"/>
                        </a:lnTo>
                        <a:lnTo>
                          <a:pt x="910" y="107"/>
                        </a:lnTo>
                        <a:lnTo>
                          <a:pt x="908" y="107"/>
                        </a:lnTo>
                        <a:lnTo>
                          <a:pt x="905" y="107"/>
                        </a:lnTo>
                        <a:lnTo>
                          <a:pt x="903" y="105"/>
                        </a:lnTo>
                        <a:lnTo>
                          <a:pt x="899" y="105"/>
                        </a:lnTo>
                        <a:lnTo>
                          <a:pt x="897" y="105"/>
                        </a:lnTo>
                        <a:lnTo>
                          <a:pt x="895" y="105"/>
                        </a:lnTo>
                        <a:lnTo>
                          <a:pt x="892" y="105"/>
                        </a:lnTo>
                        <a:lnTo>
                          <a:pt x="889" y="105"/>
                        </a:lnTo>
                        <a:lnTo>
                          <a:pt x="886" y="105"/>
                        </a:lnTo>
                        <a:lnTo>
                          <a:pt x="884" y="105"/>
                        </a:lnTo>
                        <a:lnTo>
                          <a:pt x="880" y="104"/>
                        </a:lnTo>
                        <a:lnTo>
                          <a:pt x="877" y="104"/>
                        </a:lnTo>
                        <a:lnTo>
                          <a:pt x="873" y="104"/>
                        </a:lnTo>
                        <a:lnTo>
                          <a:pt x="870" y="104"/>
                        </a:lnTo>
                        <a:lnTo>
                          <a:pt x="866" y="104"/>
                        </a:lnTo>
                        <a:lnTo>
                          <a:pt x="863" y="104"/>
                        </a:lnTo>
                        <a:lnTo>
                          <a:pt x="858" y="104"/>
                        </a:lnTo>
                        <a:lnTo>
                          <a:pt x="855" y="104"/>
                        </a:lnTo>
                        <a:lnTo>
                          <a:pt x="852" y="104"/>
                        </a:lnTo>
                        <a:lnTo>
                          <a:pt x="848" y="104"/>
                        </a:lnTo>
                        <a:lnTo>
                          <a:pt x="845" y="104"/>
                        </a:lnTo>
                        <a:lnTo>
                          <a:pt x="840" y="104"/>
                        </a:lnTo>
                        <a:lnTo>
                          <a:pt x="838" y="104"/>
                        </a:lnTo>
                        <a:lnTo>
                          <a:pt x="834" y="104"/>
                        </a:lnTo>
                        <a:lnTo>
                          <a:pt x="831" y="104"/>
                        </a:lnTo>
                        <a:lnTo>
                          <a:pt x="827" y="104"/>
                        </a:lnTo>
                        <a:lnTo>
                          <a:pt x="826" y="100"/>
                        </a:lnTo>
                        <a:lnTo>
                          <a:pt x="826" y="96"/>
                        </a:lnTo>
                        <a:lnTo>
                          <a:pt x="825" y="91"/>
                        </a:lnTo>
                        <a:lnTo>
                          <a:pt x="823" y="89"/>
                        </a:lnTo>
                        <a:lnTo>
                          <a:pt x="822" y="84"/>
                        </a:lnTo>
                        <a:lnTo>
                          <a:pt x="822" y="81"/>
                        </a:lnTo>
                        <a:lnTo>
                          <a:pt x="821" y="76"/>
                        </a:lnTo>
                        <a:lnTo>
                          <a:pt x="821" y="73"/>
                        </a:lnTo>
                        <a:lnTo>
                          <a:pt x="818" y="73"/>
                        </a:lnTo>
                        <a:lnTo>
                          <a:pt x="814" y="76"/>
                        </a:lnTo>
                        <a:lnTo>
                          <a:pt x="810" y="76"/>
                        </a:lnTo>
                        <a:lnTo>
                          <a:pt x="807" y="78"/>
                        </a:lnTo>
                        <a:lnTo>
                          <a:pt x="803" y="78"/>
                        </a:lnTo>
                        <a:lnTo>
                          <a:pt x="800" y="78"/>
                        </a:lnTo>
                        <a:lnTo>
                          <a:pt x="797" y="76"/>
                        </a:lnTo>
                        <a:lnTo>
                          <a:pt x="795" y="76"/>
                        </a:lnTo>
                        <a:lnTo>
                          <a:pt x="793" y="75"/>
                        </a:lnTo>
                        <a:lnTo>
                          <a:pt x="790" y="73"/>
                        </a:lnTo>
                        <a:lnTo>
                          <a:pt x="787" y="71"/>
                        </a:lnTo>
                        <a:lnTo>
                          <a:pt x="784" y="70"/>
                        </a:lnTo>
                        <a:lnTo>
                          <a:pt x="780" y="66"/>
                        </a:lnTo>
                        <a:lnTo>
                          <a:pt x="775" y="62"/>
                        </a:lnTo>
                        <a:lnTo>
                          <a:pt x="772" y="59"/>
                        </a:lnTo>
                        <a:lnTo>
                          <a:pt x="770" y="56"/>
                        </a:lnTo>
                        <a:lnTo>
                          <a:pt x="766" y="53"/>
                        </a:lnTo>
                        <a:lnTo>
                          <a:pt x="765" y="51"/>
                        </a:lnTo>
                        <a:lnTo>
                          <a:pt x="761" y="46"/>
                        </a:lnTo>
                        <a:lnTo>
                          <a:pt x="756" y="41"/>
                        </a:lnTo>
                        <a:lnTo>
                          <a:pt x="753" y="39"/>
                        </a:lnTo>
                        <a:lnTo>
                          <a:pt x="751" y="38"/>
                        </a:lnTo>
                        <a:lnTo>
                          <a:pt x="748" y="35"/>
                        </a:lnTo>
                        <a:lnTo>
                          <a:pt x="745" y="34"/>
                        </a:lnTo>
                        <a:lnTo>
                          <a:pt x="742" y="33"/>
                        </a:lnTo>
                        <a:lnTo>
                          <a:pt x="739" y="33"/>
                        </a:lnTo>
                        <a:lnTo>
                          <a:pt x="737" y="32"/>
                        </a:lnTo>
                        <a:lnTo>
                          <a:pt x="733" y="32"/>
                        </a:lnTo>
                        <a:lnTo>
                          <a:pt x="729" y="37"/>
                        </a:lnTo>
                        <a:lnTo>
                          <a:pt x="726" y="41"/>
                        </a:lnTo>
                        <a:lnTo>
                          <a:pt x="724" y="46"/>
                        </a:lnTo>
                        <a:lnTo>
                          <a:pt x="721" y="52"/>
                        </a:lnTo>
                        <a:lnTo>
                          <a:pt x="720" y="56"/>
                        </a:lnTo>
                        <a:lnTo>
                          <a:pt x="720" y="62"/>
                        </a:lnTo>
                        <a:lnTo>
                          <a:pt x="721" y="66"/>
                        </a:lnTo>
                        <a:lnTo>
                          <a:pt x="723" y="71"/>
                        </a:lnTo>
                        <a:lnTo>
                          <a:pt x="724" y="73"/>
                        </a:lnTo>
                        <a:lnTo>
                          <a:pt x="726" y="79"/>
                        </a:lnTo>
                        <a:lnTo>
                          <a:pt x="729" y="83"/>
                        </a:lnTo>
                        <a:lnTo>
                          <a:pt x="732" y="86"/>
                        </a:lnTo>
                        <a:lnTo>
                          <a:pt x="734" y="91"/>
                        </a:lnTo>
                        <a:lnTo>
                          <a:pt x="739" y="94"/>
                        </a:lnTo>
                        <a:lnTo>
                          <a:pt x="744" y="97"/>
                        </a:lnTo>
                        <a:lnTo>
                          <a:pt x="749" y="102"/>
                        </a:lnTo>
                        <a:lnTo>
                          <a:pt x="744" y="102"/>
                        </a:lnTo>
                        <a:lnTo>
                          <a:pt x="742" y="102"/>
                        </a:lnTo>
                        <a:lnTo>
                          <a:pt x="739" y="102"/>
                        </a:lnTo>
                        <a:lnTo>
                          <a:pt x="737" y="102"/>
                        </a:lnTo>
                        <a:lnTo>
                          <a:pt x="733" y="101"/>
                        </a:lnTo>
                        <a:lnTo>
                          <a:pt x="730" y="101"/>
                        </a:lnTo>
                        <a:lnTo>
                          <a:pt x="726" y="101"/>
                        </a:lnTo>
                        <a:lnTo>
                          <a:pt x="724" y="101"/>
                        </a:lnTo>
                        <a:lnTo>
                          <a:pt x="721" y="101"/>
                        </a:lnTo>
                        <a:lnTo>
                          <a:pt x="719" y="101"/>
                        </a:lnTo>
                        <a:lnTo>
                          <a:pt x="715" y="101"/>
                        </a:lnTo>
                        <a:lnTo>
                          <a:pt x="713" y="101"/>
                        </a:lnTo>
                        <a:lnTo>
                          <a:pt x="710" y="101"/>
                        </a:lnTo>
                        <a:lnTo>
                          <a:pt x="707" y="101"/>
                        </a:lnTo>
                        <a:lnTo>
                          <a:pt x="704" y="101"/>
                        </a:lnTo>
                        <a:lnTo>
                          <a:pt x="701" y="101"/>
                        </a:lnTo>
                        <a:lnTo>
                          <a:pt x="699" y="100"/>
                        </a:lnTo>
                        <a:lnTo>
                          <a:pt x="695" y="100"/>
                        </a:lnTo>
                        <a:lnTo>
                          <a:pt x="693" y="100"/>
                        </a:lnTo>
                        <a:lnTo>
                          <a:pt x="689" y="100"/>
                        </a:lnTo>
                        <a:lnTo>
                          <a:pt x="687" y="100"/>
                        </a:lnTo>
                        <a:lnTo>
                          <a:pt x="683" y="100"/>
                        </a:lnTo>
                        <a:lnTo>
                          <a:pt x="681" y="100"/>
                        </a:lnTo>
                        <a:lnTo>
                          <a:pt x="679" y="100"/>
                        </a:lnTo>
                        <a:lnTo>
                          <a:pt x="676" y="100"/>
                        </a:lnTo>
                        <a:lnTo>
                          <a:pt x="673" y="100"/>
                        </a:lnTo>
                        <a:lnTo>
                          <a:pt x="669" y="100"/>
                        </a:lnTo>
                        <a:lnTo>
                          <a:pt x="667" y="100"/>
                        </a:lnTo>
                        <a:lnTo>
                          <a:pt x="664" y="100"/>
                        </a:lnTo>
                        <a:lnTo>
                          <a:pt x="662" y="100"/>
                        </a:lnTo>
                        <a:lnTo>
                          <a:pt x="659" y="100"/>
                        </a:lnTo>
                        <a:lnTo>
                          <a:pt x="656" y="100"/>
                        </a:lnTo>
                        <a:lnTo>
                          <a:pt x="661" y="96"/>
                        </a:lnTo>
                        <a:lnTo>
                          <a:pt x="666" y="91"/>
                        </a:lnTo>
                        <a:lnTo>
                          <a:pt x="670" y="86"/>
                        </a:lnTo>
                        <a:lnTo>
                          <a:pt x="675" y="82"/>
                        </a:lnTo>
                        <a:lnTo>
                          <a:pt x="676" y="79"/>
                        </a:lnTo>
                        <a:lnTo>
                          <a:pt x="679" y="76"/>
                        </a:lnTo>
                        <a:lnTo>
                          <a:pt x="679" y="72"/>
                        </a:lnTo>
                        <a:lnTo>
                          <a:pt x="681" y="70"/>
                        </a:lnTo>
                        <a:lnTo>
                          <a:pt x="682" y="66"/>
                        </a:lnTo>
                        <a:lnTo>
                          <a:pt x="683" y="63"/>
                        </a:lnTo>
                        <a:lnTo>
                          <a:pt x="685" y="59"/>
                        </a:lnTo>
                        <a:lnTo>
                          <a:pt x="686" y="56"/>
                        </a:lnTo>
                        <a:lnTo>
                          <a:pt x="683" y="53"/>
                        </a:lnTo>
                        <a:lnTo>
                          <a:pt x="680" y="52"/>
                        </a:lnTo>
                        <a:lnTo>
                          <a:pt x="677" y="51"/>
                        </a:lnTo>
                        <a:lnTo>
                          <a:pt x="674" y="51"/>
                        </a:lnTo>
                        <a:lnTo>
                          <a:pt x="670" y="50"/>
                        </a:lnTo>
                        <a:lnTo>
                          <a:pt x="668" y="50"/>
                        </a:lnTo>
                        <a:lnTo>
                          <a:pt x="664" y="50"/>
                        </a:lnTo>
                        <a:lnTo>
                          <a:pt x="662" y="50"/>
                        </a:lnTo>
                        <a:lnTo>
                          <a:pt x="659" y="48"/>
                        </a:lnTo>
                        <a:lnTo>
                          <a:pt x="656" y="48"/>
                        </a:lnTo>
                        <a:lnTo>
                          <a:pt x="651" y="50"/>
                        </a:lnTo>
                        <a:lnTo>
                          <a:pt x="649" y="50"/>
                        </a:lnTo>
                        <a:lnTo>
                          <a:pt x="645" y="50"/>
                        </a:lnTo>
                        <a:lnTo>
                          <a:pt x="643" y="51"/>
                        </a:lnTo>
                        <a:lnTo>
                          <a:pt x="640" y="51"/>
                        </a:lnTo>
                        <a:lnTo>
                          <a:pt x="636" y="52"/>
                        </a:lnTo>
                        <a:lnTo>
                          <a:pt x="632" y="52"/>
                        </a:lnTo>
                        <a:lnTo>
                          <a:pt x="630" y="52"/>
                        </a:lnTo>
                        <a:lnTo>
                          <a:pt x="625" y="52"/>
                        </a:lnTo>
                        <a:lnTo>
                          <a:pt x="623" y="53"/>
                        </a:lnTo>
                        <a:lnTo>
                          <a:pt x="619" y="53"/>
                        </a:lnTo>
                        <a:lnTo>
                          <a:pt x="616" y="53"/>
                        </a:lnTo>
                        <a:lnTo>
                          <a:pt x="612" y="53"/>
                        </a:lnTo>
                        <a:lnTo>
                          <a:pt x="610" y="53"/>
                        </a:lnTo>
                        <a:lnTo>
                          <a:pt x="607" y="52"/>
                        </a:lnTo>
                        <a:lnTo>
                          <a:pt x="604" y="52"/>
                        </a:lnTo>
                        <a:lnTo>
                          <a:pt x="600" y="51"/>
                        </a:lnTo>
                        <a:lnTo>
                          <a:pt x="598" y="51"/>
                        </a:lnTo>
                        <a:lnTo>
                          <a:pt x="594" y="48"/>
                        </a:lnTo>
                        <a:lnTo>
                          <a:pt x="592" y="47"/>
                        </a:lnTo>
                        <a:lnTo>
                          <a:pt x="589" y="46"/>
                        </a:lnTo>
                        <a:lnTo>
                          <a:pt x="586" y="44"/>
                        </a:lnTo>
                        <a:lnTo>
                          <a:pt x="585" y="46"/>
                        </a:lnTo>
                        <a:lnTo>
                          <a:pt x="585" y="48"/>
                        </a:lnTo>
                        <a:lnTo>
                          <a:pt x="584" y="51"/>
                        </a:lnTo>
                        <a:lnTo>
                          <a:pt x="583" y="53"/>
                        </a:lnTo>
                        <a:lnTo>
                          <a:pt x="583" y="56"/>
                        </a:lnTo>
                        <a:lnTo>
                          <a:pt x="581" y="60"/>
                        </a:lnTo>
                        <a:lnTo>
                          <a:pt x="580" y="64"/>
                        </a:lnTo>
                        <a:lnTo>
                          <a:pt x="580" y="69"/>
                        </a:lnTo>
                        <a:lnTo>
                          <a:pt x="579" y="72"/>
                        </a:lnTo>
                        <a:lnTo>
                          <a:pt x="579" y="76"/>
                        </a:lnTo>
                        <a:lnTo>
                          <a:pt x="578" y="81"/>
                        </a:lnTo>
                        <a:lnTo>
                          <a:pt x="577" y="85"/>
                        </a:lnTo>
                        <a:lnTo>
                          <a:pt x="577" y="89"/>
                        </a:lnTo>
                        <a:lnTo>
                          <a:pt x="577" y="92"/>
                        </a:lnTo>
                        <a:lnTo>
                          <a:pt x="575" y="97"/>
                        </a:lnTo>
                        <a:lnTo>
                          <a:pt x="575" y="101"/>
                        </a:lnTo>
                        <a:lnTo>
                          <a:pt x="572" y="101"/>
                        </a:lnTo>
                        <a:lnTo>
                          <a:pt x="570" y="101"/>
                        </a:lnTo>
                        <a:lnTo>
                          <a:pt x="567" y="101"/>
                        </a:lnTo>
                        <a:lnTo>
                          <a:pt x="564" y="101"/>
                        </a:lnTo>
                        <a:lnTo>
                          <a:pt x="560" y="101"/>
                        </a:lnTo>
                        <a:lnTo>
                          <a:pt x="556" y="101"/>
                        </a:lnTo>
                        <a:lnTo>
                          <a:pt x="554" y="101"/>
                        </a:lnTo>
                        <a:lnTo>
                          <a:pt x="552" y="101"/>
                        </a:lnTo>
                        <a:lnTo>
                          <a:pt x="549" y="101"/>
                        </a:lnTo>
                        <a:lnTo>
                          <a:pt x="546" y="101"/>
                        </a:lnTo>
                        <a:lnTo>
                          <a:pt x="542" y="101"/>
                        </a:lnTo>
                        <a:lnTo>
                          <a:pt x="540" y="101"/>
                        </a:lnTo>
                        <a:lnTo>
                          <a:pt x="536" y="101"/>
                        </a:lnTo>
                        <a:lnTo>
                          <a:pt x="534" y="101"/>
                        </a:lnTo>
                        <a:lnTo>
                          <a:pt x="532" y="101"/>
                        </a:lnTo>
                        <a:lnTo>
                          <a:pt x="529" y="101"/>
                        </a:lnTo>
                        <a:lnTo>
                          <a:pt x="526" y="101"/>
                        </a:lnTo>
                        <a:lnTo>
                          <a:pt x="523" y="101"/>
                        </a:lnTo>
                        <a:lnTo>
                          <a:pt x="520" y="101"/>
                        </a:lnTo>
                        <a:lnTo>
                          <a:pt x="516" y="101"/>
                        </a:lnTo>
                        <a:lnTo>
                          <a:pt x="514" y="101"/>
                        </a:lnTo>
                        <a:lnTo>
                          <a:pt x="511" y="101"/>
                        </a:lnTo>
                        <a:lnTo>
                          <a:pt x="509" y="101"/>
                        </a:lnTo>
                        <a:lnTo>
                          <a:pt x="507" y="101"/>
                        </a:lnTo>
                        <a:lnTo>
                          <a:pt x="503" y="101"/>
                        </a:lnTo>
                        <a:lnTo>
                          <a:pt x="501" y="101"/>
                        </a:lnTo>
                        <a:lnTo>
                          <a:pt x="497" y="101"/>
                        </a:lnTo>
                        <a:lnTo>
                          <a:pt x="495" y="101"/>
                        </a:lnTo>
                        <a:lnTo>
                          <a:pt x="492" y="101"/>
                        </a:lnTo>
                        <a:lnTo>
                          <a:pt x="490" y="101"/>
                        </a:lnTo>
                        <a:lnTo>
                          <a:pt x="486" y="101"/>
                        </a:lnTo>
                        <a:lnTo>
                          <a:pt x="484" y="102"/>
                        </a:lnTo>
                        <a:lnTo>
                          <a:pt x="482" y="102"/>
                        </a:lnTo>
                        <a:lnTo>
                          <a:pt x="478" y="102"/>
                        </a:lnTo>
                        <a:lnTo>
                          <a:pt x="476" y="102"/>
                        </a:lnTo>
                        <a:lnTo>
                          <a:pt x="473" y="102"/>
                        </a:lnTo>
                        <a:lnTo>
                          <a:pt x="471" y="102"/>
                        </a:lnTo>
                        <a:lnTo>
                          <a:pt x="469" y="102"/>
                        </a:lnTo>
                        <a:lnTo>
                          <a:pt x="466" y="102"/>
                        </a:lnTo>
                        <a:lnTo>
                          <a:pt x="463" y="102"/>
                        </a:lnTo>
                        <a:lnTo>
                          <a:pt x="460" y="102"/>
                        </a:lnTo>
                        <a:lnTo>
                          <a:pt x="457" y="102"/>
                        </a:lnTo>
                        <a:lnTo>
                          <a:pt x="456" y="102"/>
                        </a:lnTo>
                        <a:lnTo>
                          <a:pt x="453" y="102"/>
                        </a:lnTo>
                        <a:lnTo>
                          <a:pt x="447" y="102"/>
                        </a:lnTo>
                        <a:lnTo>
                          <a:pt x="443" y="102"/>
                        </a:lnTo>
                        <a:lnTo>
                          <a:pt x="440" y="102"/>
                        </a:lnTo>
                        <a:lnTo>
                          <a:pt x="437" y="102"/>
                        </a:lnTo>
                        <a:lnTo>
                          <a:pt x="434" y="102"/>
                        </a:lnTo>
                        <a:lnTo>
                          <a:pt x="432" y="102"/>
                        </a:lnTo>
                        <a:lnTo>
                          <a:pt x="427" y="102"/>
                        </a:lnTo>
                        <a:lnTo>
                          <a:pt x="422" y="102"/>
                        </a:lnTo>
                        <a:lnTo>
                          <a:pt x="416" y="102"/>
                        </a:lnTo>
                        <a:lnTo>
                          <a:pt x="413" y="103"/>
                        </a:lnTo>
                        <a:lnTo>
                          <a:pt x="407" y="103"/>
                        </a:lnTo>
                        <a:lnTo>
                          <a:pt x="402" y="104"/>
                        </a:lnTo>
                        <a:lnTo>
                          <a:pt x="405" y="100"/>
                        </a:lnTo>
                        <a:lnTo>
                          <a:pt x="405" y="97"/>
                        </a:lnTo>
                        <a:lnTo>
                          <a:pt x="407" y="94"/>
                        </a:lnTo>
                        <a:lnTo>
                          <a:pt x="408" y="91"/>
                        </a:lnTo>
                        <a:lnTo>
                          <a:pt x="408" y="86"/>
                        </a:lnTo>
                        <a:lnTo>
                          <a:pt x="409" y="84"/>
                        </a:lnTo>
                        <a:lnTo>
                          <a:pt x="408" y="82"/>
                        </a:lnTo>
                        <a:lnTo>
                          <a:pt x="408" y="78"/>
                        </a:lnTo>
                        <a:lnTo>
                          <a:pt x="407" y="76"/>
                        </a:lnTo>
                        <a:lnTo>
                          <a:pt x="405" y="73"/>
                        </a:lnTo>
                        <a:lnTo>
                          <a:pt x="403" y="71"/>
                        </a:lnTo>
                        <a:lnTo>
                          <a:pt x="402" y="69"/>
                        </a:lnTo>
                        <a:lnTo>
                          <a:pt x="399" y="67"/>
                        </a:lnTo>
                        <a:lnTo>
                          <a:pt x="395" y="66"/>
                        </a:lnTo>
                        <a:lnTo>
                          <a:pt x="392" y="66"/>
                        </a:lnTo>
                        <a:lnTo>
                          <a:pt x="387" y="67"/>
                        </a:lnTo>
                        <a:lnTo>
                          <a:pt x="383" y="71"/>
                        </a:lnTo>
                        <a:lnTo>
                          <a:pt x="381" y="73"/>
                        </a:lnTo>
                        <a:lnTo>
                          <a:pt x="378" y="76"/>
                        </a:lnTo>
                        <a:lnTo>
                          <a:pt x="375" y="79"/>
                        </a:lnTo>
                        <a:lnTo>
                          <a:pt x="375" y="83"/>
                        </a:lnTo>
                        <a:lnTo>
                          <a:pt x="375" y="86"/>
                        </a:lnTo>
                        <a:lnTo>
                          <a:pt x="375" y="89"/>
                        </a:lnTo>
                        <a:lnTo>
                          <a:pt x="375" y="94"/>
                        </a:lnTo>
                        <a:lnTo>
                          <a:pt x="375" y="96"/>
                        </a:lnTo>
                        <a:lnTo>
                          <a:pt x="375" y="100"/>
                        </a:lnTo>
                        <a:lnTo>
                          <a:pt x="375" y="102"/>
                        </a:lnTo>
                        <a:lnTo>
                          <a:pt x="376" y="104"/>
                        </a:lnTo>
                        <a:lnTo>
                          <a:pt x="373" y="104"/>
                        </a:lnTo>
                        <a:lnTo>
                          <a:pt x="369" y="104"/>
                        </a:lnTo>
                        <a:lnTo>
                          <a:pt x="365" y="104"/>
                        </a:lnTo>
                        <a:lnTo>
                          <a:pt x="363" y="104"/>
                        </a:lnTo>
                        <a:lnTo>
                          <a:pt x="360" y="104"/>
                        </a:lnTo>
                        <a:lnTo>
                          <a:pt x="357" y="104"/>
                        </a:lnTo>
                        <a:lnTo>
                          <a:pt x="355" y="104"/>
                        </a:lnTo>
                        <a:lnTo>
                          <a:pt x="351" y="104"/>
                        </a:lnTo>
                        <a:lnTo>
                          <a:pt x="348" y="104"/>
                        </a:lnTo>
                        <a:lnTo>
                          <a:pt x="344" y="104"/>
                        </a:lnTo>
                        <a:lnTo>
                          <a:pt x="342" y="104"/>
                        </a:lnTo>
                        <a:lnTo>
                          <a:pt x="339" y="104"/>
                        </a:lnTo>
                        <a:lnTo>
                          <a:pt x="337" y="104"/>
                        </a:lnTo>
                        <a:lnTo>
                          <a:pt x="333" y="104"/>
                        </a:lnTo>
                        <a:lnTo>
                          <a:pt x="330" y="104"/>
                        </a:lnTo>
                        <a:lnTo>
                          <a:pt x="327" y="104"/>
                        </a:lnTo>
                        <a:lnTo>
                          <a:pt x="324" y="104"/>
                        </a:lnTo>
                        <a:lnTo>
                          <a:pt x="322" y="104"/>
                        </a:lnTo>
                        <a:lnTo>
                          <a:pt x="319" y="104"/>
                        </a:lnTo>
                        <a:lnTo>
                          <a:pt x="317" y="104"/>
                        </a:lnTo>
                        <a:lnTo>
                          <a:pt x="313" y="104"/>
                        </a:lnTo>
                        <a:lnTo>
                          <a:pt x="311" y="104"/>
                        </a:lnTo>
                        <a:lnTo>
                          <a:pt x="307" y="104"/>
                        </a:lnTo>
                        <a:lnTo>
                          <a:pt x="305" y="104"/>
                        </a:lnTo>
                        <a:lnTo>
                          <a:pt x="303" y="104"/>
                        </a:lnTo>
                        <a:lnTo>
                          <a:pt x="299" y="104"/>
                        </a:lnTo>
                        <a:lnTo>
                          <a:pt x="297" y="104"/>
                        </a:lnTo>
                        <a:lnTo>
                          <a:pt x="294" y="104"/>
                        </a:lnTo>
                        <a:lnTo>
                          <a:pt x="288" y="104"/>
                        </a:lnTo>
                        <a:lnTo>
                          <a:pt x="284" y="105"/>
                        </a:lnTo>
                        <a:lnTo>
                          <a:pt x="281" y="105"/>
                        </a:lnTo>
                        <a:lnTo>
                          <a:pt x="279" y="105"/>
                        </a:lnTo>
                        <a:lnTo>
                          <a:pt x="276" y="105"/>
                        </a:lnTo>
                        <a:lnTo>
                          <a:pt x="273" y="105"/>
                        </a:lnTo>
                        <a:lnTo>
                          <a:pt x="268" y="105"/>
                        </a:lnTo>
                        <a:lnTo>
                          <a:pt x="263" y="105"/>
                        </a:lnTo>
                        <a:lnTo>
                          <a:pt x="259" y="105"/>
                        </a:lnTo>
                        <a:lnTo>
                          <a:pt x="253" y="105"/>
                        </a:lnTo>
                        <a:lnTo>
                          <a:pt x="249" y="105"/>
                        </a:lnTo>
                        <a:lnTo>
                          <a:pt x="246" y="105"/>
                        </a:lnTo>
                        <a:lnTo>
                          <a:pt x="241" y="105"/>
                        </a:lnTo>
                        <a:lnTo>
                          <a:pt x="235" y="105"/>
                        </a:lnTo>
                        <a:lnTo>
                          <a:pt x="230" y="105"/>
                        </a:lnTo>
                        <a:lnTo>
                          <a:pt x="227" y="105"/>
                        </a:lnTo>
                        <a:lnTo>
                          <a:pt x="223" y="105"/>
                        </a:lnTo>
                        <a:lnTo>
                          <a:pt x="218" y="105"/>
                        </a:lnTo>
                        <a:lnTo>
                          <a:pt x="215" y="105"/>
                        </a:lnTo>
                        <a:lnTo>
                          <a:pt x="210" y="105"/>
                        </a:lnTo>
                        <a:lnTo>
                          <a:pt x="204" y="104"/>
                        </a:lnTo>
                        <a:lnTo>
                          <a:pt x="198" y="104"/>
                        </a:lnTo>
                        <a:lnTo>
                          <a:pt x="192" y="104"/>
                        </a:lnTo>
                        <a:lnTo>
                          <a:pt x="187" y="104"/>
                        </a:lnTo>
                        <a:lnTo>
                          <a:pt x="182" y="104"/>
                        </a:lnTo>
                        <a:lnTo>
                          <a:pt x="176" y="104"/>
                        </a:lnTo>
                        <a:lnTo>
                          <a:pt x="170" y="104"/>
                        </a:lnTo>
                        <a:lnTo>
                          <a:pt x="165" y="104"/>
                        </a:lnTo>
                        <a:lnTo>
                          <a:pt x="159" y="103"/>
                        </a:lnTo>
                        <a:lnTo>
                          <a:pt x="153" y="102"/>
                        </a:lnTo>
                        <a:lnTo>
                          <a:pt x="148" y="102"/>
                        </a:lnTo>
                        <a:lnTo>
                          <a:pt x="144" y="102"/>
                        </a:lnTo>
                        <a:lnTo>
                          <a:pt x="138" y="102"/>
                        </a:lnTo>
                        <a:lnTo>
                          <a:pt x="134" y="102"/>
                        </a:lnTo>
                        <a:lnTo>
                          <a:pt x="128" y="102"/>
                        </a:lnTo>
                        <a:lnTo>
                          <a:pt x="125" y="102"/>
                        </a:lnTo>
                        <a:lnTo>
                          <a:pt x="119" y="102"/>
                        </a:lnTo>
                        <a:lnTo>
                          <a:pt x="114" y="101"/>
                        </a:lnTo>
                        <a:lnTo>
                          <a:pt x="109" y="100"/>
                        </a:lnTo>
                        <a:lnTo>
                          <a:pt x="104" y="100"/>
                        </a:lnTo>
                        <a:lnTo>
                          <a:pt x="100" y="100"/>
                        </a:lnTo>
                        <a:lnTo>
                          <a:pt x="96" y="100"/>
                        </a:lnTo>
                        <a:lnTo>
                          <a:pt x="91" y="100"/>
                        </a:lnTo>
                        <a:lnTo>
                          <a:pt x="88" y="100"/>
                        </a:lnTo>
                        <a:lnTo>
                          <a:pt x="83" y="100"/>
                        </a:lnTo>
                        <a:lnTo>
                          <a:pt x="78" y="98"/>
                        </a:lnTo>
                        <a:lnTo>
                          <a:pt x="75" y="97"/>
                        </a:lnTo>
                        <a:lnTo>
                          <a:pt x="71" y="97"/>
                        </a:lnTo>
                        <a:lnTo>
                          <a:pt x="68" y="97"/>
                        </a:lnTo>
                        <a:lnTo>
                          <a:pt x="64" y="97"/>
                        </a:lnTo>
                        <a:lnTo>
                          <a:pt x="61" y="97"/>
                        </a:lnTo>
                        <a:lnTo>
                          <a:pt x="57" y="97"/>
                        </a:lnTo>
                        <a:lnTo>
                          <a:pt x="53" y="97"/>
                        </a:lnTo>
                        <a:lnTo>
                          <a:pt x="50" y="96"/>
                        </a:lnTo>
                        <a:lnTo>
                          <a:pt x="46" y="96"/>
                        </a:lnTo>
                        <a:lnTo>
                          <a:pt x="44" y="96"/>
                        </a:lnTo>
                        <a:lnTo>
                          <a:pt x="40" y="95"/>
                        </a:lnTo>
                        <a:lnTo>
                          <a:pt x="38" y="94"/>
                        </a:lnTo>
                        <a:lnTo>
                          <a:pt x="34" y="94"/>
                        </a:lnTo>
                        <a:lnTo>
                          <a:pt x="33" y="94"/>
                        </a:lnTo>
                        <a:lnTo>
                          <a:pt x="30" y="94"/>
                        </a:lnTo>
                        <a:lnTo>
                          <a:pt x="26" y="94"/>
                        </a:lnTo>
                        <a:lnTo>
                          <a:pt x="24" y="94"/>
                        </a:lnTo>
                        <a:lnTo>
                          <a:pt x="23" y="94"/>
                        </a:lnTo>
                        <a:lnTo>
                          <a:pt x="18" y="91"/>
                        </a:lnTo>
                        <a:lnTo>
                          <a:pt x="14" y="91"/>
                        </a:lnTo>
                        <a:lnTo>
                          <a:pt x="11" y="91"/>
                        </a:lnTo>
                        <a:lnTo>
                          <a:pt x="7" y="91"/>
                        </a:lnTo>
                        <a:lnTo>
                          <a:pt x="5" y="91"/>
                        </a:lnTo>
                        <a:lnTo>
                          <a:pt x="2" y="91"/>
                        </a:lnTo>
                        <a:lnTo>
                          <a:pt x="0" y="91"/>
                        </a:lnTo>
                        <a:lnTo>
                          <a:pt x="13" y="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40" name="Freeform 177">
                    <a:extLst>
                      <a:ext uri="{FF2B5EF4-FFF2-40B4-BE49-F238E27FC236}">
                        <a16:creationId xmlns:a16="http://schemas.microsoft.com/office/drawing/2014/main" id="{90BDA882-90B3-E549-B0D8-FEC6D12FE5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20" y="1680"/>
                    <a:ext cx="12" cy="31"/>
                  </a:xfrm>
                  <a:custGeom>
                    <a:avLst/>
                    <a:gdLst>
                      <a:gd name="T0" fmla="*/ 0 w 36"/>
                      <a:gd name="T1" fmla="*/ 0 h 91"/>
                      <a:gd name="T2" fmla="*/ 0 w 36"/>
                      <a:gd name="T3" fmla="*/ 0 h 91"/>
                      <a:gd name="T4" fmla="*/ 0 w 36"/>
                      <a:gd name="T5" fmla="*/ 0 h 91"/>
                      <a:gd name="T6" fmla="*/ 0 w 36"/>
                      <a:gd name="T7" fmla="*/ 0 h 91"/>
                      <a:gd name="T8" fmla="*/ 0 w 36"/>
                      <a:gd name="T9" fmla="*/ 0 h 91"/>
                      <a:gd name="T10" fmla="*/ 0 w 36"/>
                      <a:gd name="T11" fmla="*/ 0 h 91"/>
                      <a:gd name="T12" fmla="*/ 0 w 36"/>
                      <a:gd name="T13" fmla="*/ 0 h 91"/>
                      <a:gd name="T14" fmla="*/ 0 w 36"/>
                      <a:gd name="T15" fmla="*/ 0 h 91"/>
                      <a:gd name="T16" fmla="*/ 0 w 36"/>
                      <a:gd name="T17" fmla="*/ 0 h 91"/>
                      <a:gd name="T18" fmla="*/ 0 w 36"/>
                      <a:gd name="T19" fmla="*/ 0 h 91"/>
                      <a:gd name="T20" fmla="*/ 0 w 36"/>
                      <a:gd name="T21" fmla="*/ 0 h 91"/>
                      <a:gd name="T22" fmla="*/ 0 w 36"/>
                      <a:gd name="T23" fmla="*/ 0 h 91"/>
                      <a:gd name="T24" fmla="*/ 0 w 36"/>
                      <a:gd name="T25" fmla="*/ 0 h 91"/>
                      <a:gd name="T26" fmla="*/ 0 w 36"/>
                      <a:gd name="T27" fmla="*/ 0 h 91"/>
                      <a:gd name="T28" fmla="*/ 0 w 36"/>
                      <a:gd name="T29" fmla="*/ 0 h 91"/>
                      <a:gd name="T30" fmla="*/ 0 w 36"/>
                      <a:gd name="T31" fmla="*/ 0 h 91"/>
                      <a:gd name="T32" fmla="*/ 0 w 36"/>
                      <a:gd name="T33" fmla="*/ 0 h 91"/>
                      <a:gd name="T34" fmla="*/ 0 w 36"/>
                      <a:gd name="T35" fmla="*/ 0 h 91"/>
                      <a:gd name="T36" fmla="*/ 0 w 36"/>
                      <a:gd name="T37" fmla="*/ 0 h 91"/>
                      <a:gd name="T38" fmla="*/ 0 w 36"/>
                      <a:gd name="T39" fmla="*/ 0 h 91"/>
                      <a:gd name="T40" fmla="*/ 0 w 36"/>
                      <a:gd name="T41" fmla="*/ 0 h 91"/>
                      <a:gd name="T42" fmla="*/ 0 w 36"/>
                      <a:gd name="T43" fmla="*/ 0 h 91"/>
                      <a:gd name="T44" fmla="*/ 0 w 36"/>
                      <a:gd name="T45" fmla="*/ 0 h 91"/>
                      <a:gd name="T46" fmla="*/ 0 w 36"/>
                      <a:gd name="T47" fmla="*/ 0 h 91"/>
                      <a:gd name="T48" fmla="*/ 0 w 36"/>
                      <a:gd name="T49" fmla="*/ 0 h 91"/>
                      <a:gd name="T50" fmla="*/ 0 w 36"/>
                      <a:gd name="T51" fmla="*/ 0 h 91"/>
                      <a:gd name="T52" fmla="*/ 0 w 36"/>
                      <a:gd name="T53" fmla="*/ 0 h 91"/>
                      <a:gd name="T54" fmla="*/ 0 w 36"/>
                      <a:gd name="T55" fmla="*/ 0 h 91"/>
                      <a:gd name="T56" fmla="*/ 0 w 36"/>
                      <a:gd name="T57" fmla="*/ 0 h 91"/>
                      <a:gd name="T58" fmla="*/ 0 w 36"/>
                      <a:gd name="T59" fmla="*/ 0 h 91"/>
                      <a:gd name="T60" fmla="*/ 0 w 36"/>
                      <a:gd name="T61" fmla="*/ 0 h 91"/>
                      <a:gd name="T62" fmla="*/ 0 w 36"/>
                      <a:gd name="T63" fmla="*/ 0 h 91"/>
                      <a:gd name="T64" fmla="*/ 0 w 36"/>
                      <a:gd name="T65" fmla="*/ 0 h 91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36"/>
                      <a:gd name="T100" fmla="*/ 0 h 91"/>
                      <a:gd name="T101" fmla="*/ 36 w 36"/>
                      <a:gd name="T102" fmla="*/ 91 h 91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36" h="91">
                        <a:moveTo>
                          <a:pt x="36" y="91"/>
                        </a:moveTo>
                        <a:lnTo>
                          <a:pt x="33" y="91"/>
                        </a:lnTo>
                        <a:lnTo>
                          <a:pt x="29" y="91"/>
                        </a:lnTo>
                        <a:lnTo>
                          <a:pt x="27" y="89"/>
                        </a:lnTo>
                        <a:lnTo>
                          <a:pt x="23" y="89"/>
                        </a:lnTo>
                        <a:lnTo>
                          <a:pt x="17" y="88"/>
                        </a:lnTo>
                        <a:lnTo>
                          <a:pt x="15" y="87"/>
                        </a:lnTo>
                        <a:lnTo>
                          <a:pt x="10" y="85"/>
                        </a:lnTo>
                        <a:lnTo>
                          <a:pt x="8" y="83"/>
                        </a:lnTo>
                        <a:lnTo>
                          <a:pt x="4" y="81"/>
                        </a:lnTo>
                        <a:lnTo>
                          <a:pt x="3" y="80"/>
                        </a:lnTo>
                        <a:lnTo>
                          <a:pt x="0" y="75"/>
                        </a:lnTo>
                        <a:lnTo>
                          <a:pt x="0" y="70"/>
                        </a:lnTo>
                        <a:lnTo>
                          <a:pt x="0" y="67"/>
                        </a:lnTo>
                        <a:lnTo>
                          <a:pt x="0" y="64"/>
                        </a:lnTo>
                        <a:lnTo>
                          <a:pt x="1" y="61"/>
                        </a:lnTo>
                        <a:lnTo>
                          <a:pt x="3" y="58"/>
                        </a:lnTo>
                        <a:lnTo>
                          <a:pt x="3" y="55"/>
                        </a:lnTo>
                        <a:lnTo>
                          <a:pt x="6" y="51"/>
                        </a:lnTo>
                        <a:lnTo>
                          <a:pt x="7" y="48"/>
                        </a:lnTo>
                        <a:lnTo>
                          <a:pt x="9" y="45"/>
                        </a:lnTo>
                        <a:lnTo>
                          <a:pt x="11" y="41"/>
                        </a:lnTo>
                        <a:lnTo>
                          <a:pt x="13" y="37"/>
                        </a:lnTo>
                        <a:lnTo>
                          <a:pt x="15" y="34"/>
                        </a:lnTo>
                        <a:lnTo>
                          <a:pt x="19" y="30"/>
                        </a:lnTo>
                        <a:lnTo>
                          <a:pt x="20" y="26"/>
                        </a:lnTo>
                        <a:lnTo>
                          <a:pt x="23" y="23"/>
                        </a:lnTo>
                        <a:lnTo>
                          <a:pt x="26" y="19"/>
                        </a:lnTo>
                        <a:lnTo>
                          <a:pt x="28" y="15"/>
                        </a:lnTo>
                        <a:lnTo>
                          <a:pt x="30" y="12"/>
                        </a:lnTo>
                        <a:lnTo>
                          <a:pt x="32" y="7"/>
                        </a:lnTo>
                        <a:lnTo>
                          <a:pt x="33" y="4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5" y="6"/>
                        </a:lnTo>
                        <a:lnTo>
                          <a:pt x="35" y="10"/>
                        </a:lnTo>
                        <a:lnTo>
                          <a:pt x="35" y="12"/>
                        </a:lnTo>
                        <a:lnTo>
                          <a:pt x="35" y="15"/>
                        </a:lnTo>
                        <a:lnTo>
                          <a:pt x="35" y="17"/>
                        </a:lnTo>
                        <a:lnTo>
                          <a:pt x="35" y="20"/>
                        </a:lnTo>
                        <a:lnTo>
                          <a:pt x="35" y="23"/>
                        </a:lnTo>
                        <a:lnTo>
                          <a:pt x="35" y="26"/>
                        </a:lnTo>
                        <a:lnTo>
                          <a:pt x="35" y="30"/>
                        </a:lnTo>
                        <a:lnTo>
                          <a:pt x="35" y="32"/>
                        </a:lnTo>
                        <a:lnTo>
                          <a:pt x="35" y="35"/>
                        </a:lnTo>
                        <a:lnTo>
                          <a:pt x="35" y="37"/>
                        </a:lnTo>
                        <a:lnTo>
                          <a:pt x="35" y="41"/>
                        </a:lnTo>
                        <a:lnTo>
                          <a:pt x="35" y="43"/>
                        </a:lnTo>
                        <a:lnTo>
                          <a:pt x="35" y="47"/>
                        </a:lnTo>
                        <a:lnTo>
                          <a:pt x="35" y="49"/>
                        </a:lnTo>
                        <a:lnTo>
                          <a:pt x="35" y="53"/>
                        </a:lnTo>
                        <a:lnTo>
                          <a:pt x="35" y="55"/>
                        </a:lnTo>
                        <a:lnTo>
                          <a:pt x="35" y="57"/>
                        </a:lnTo>
                        <a:lnTo>
                          <a:pt x="35" y="61"/>
                        </a:lnTo>
                        <a:lnTo>
                          <a:pt x="35" y="63"/>
                        </a:lnTo>
                        <a:lnTo>
                          <a:pt x="35" y="67"/>
                        </a:lnTo>
                        <a:lnTo>
                          <a:pt x="35" y="69"/>
                        </a:lnTo>
                        <a:lnTo>
                          <a:pt x="35" y="72"/>
                        </a:lnTo>
                        <a:lnTo>
                          <a:pt x="35" y="75"/>
                        </a:lnTo>
                        <a:lnTo>
                          <a:pt x="35" y="77"/>
                        </a:lnTo>
                        <a:lnTo>
                          <a:pt x="35" y="80"/>
                        </a:lnTo>
                        <a:lnTo>
                          <a:pt x="35" y="82"/>
                        </a:lnTo>
                        <a:lnTo>
                          <a:pt x="35" y="86"/>
                        </a:lnTo>
                        <a:lnTo>
                          <a:pt x="35" y="88"/>
                        </a:lnTo>
                        <a:lnTo>
                          <a:pt x="36" y="9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41" name="Freeform 178">
                    <a:extLst>
                      <a:ext uri="{FF2B5EF4-FFF2-40B4-BE49-F238E27FC236}">
                        <a16:creationId xmlns:a16="http://schemas.microsoft.com/office/drawing/2014/main" id="{22AAF3E9-4CCC-3941-85C6-DA6A8619CD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2" y="1599"/>
                    <a:ext cx="223" cy="177"/>
                  </a:xfrm>
                  <a:custGeom>
                    <a:avLst/>
                    <a:gdLst>
                      <a:gd name="T0" fmla="*/ 0 w 667"/>
                      <a:gd name="T1" fmla="*/ 0 h 531"/>
                      <a:gd name="T2" fmla="*/ 0 w 667"/>
                      <a:gd name="T3" fmla="*/ 0 h 531"/>
                      <a:gd name="T4" fmla="*/ 0 w 667"/>
                      <a:gd name="T5" fmla="*/ 0 h 531"/>
                      <a:gd name="T6" fmla="*/ 0 w 667"/>
                      <a:gd name="T7" fmla="*/ 0 h 531"/>
                      <a:gd name="T8" fmla="*/ 0 w 667"/>
                      <a:gd name="T9" fmla="*/ 0 h 531"/>
                      <a:gd name="T10" fmla="*/ 0 w 667"/>
                      <a:gd name="T11" fmla="*/ 0 h 531"/>
                      <a:gd name="T12" fmla="*/ 0 w 667"/>
                      <a:gd name="T13" fmla="*/ 0 h 531"/>
                      <a:gd name="T14" fmla="*/ 0 w 667"/>
                      <a:gd name="T15" fmla="*/ 0 h 531"/>
                      <a:gd name="T16" fmla="*/ 0 w 667"/>
                      <a:gd name="T17" fmla="*/ 0 h 531"/>
                      <a:gd name="T18" fmla="*/ 0 w 667"/>
                      <a:gd name="T19" fmla="*/ 0 h 531"/>
                      <a:gd name="T20" fmla="*/ 0 w 667"/>
                      <a:gd name="T21" fmla="*/ 0 h 531"/>
                      <a:gd name="T22" fmla="*/ 0 w 667"/>
                      <a:gd name="T23" fmla="*/ 0 h 531"/>
                      <a:gd name="T24" fmla="*/ 0 w 667"/>
                      <a:gd name="T25" fmla="*/ 0 h 531"/>
                      <a:gd name="T26" fmla="*/ 0 w 667"/>
                      <a:gd name="T27" fmla="*/ 0 h 531"/>
                      <a:gd name="T28" fmla="*/ 0 w 667"/>
                      <a:gd name="T29" fmla="*/ 0 h 531"/>
                      <a:gd name="T30" fmla="*/ 0 w 667"/>
                      <a:gd name="T31" fmla="*/ 0 h 531"/>
                      <a:gd name="T32" fmla="*/ 0 w 667"/>
                      <a:gd name="T33" fmla="*/ 0 h 531"/>
                      <a:gd name="T34" fmla="*/ 0 w 667"/>
                      <a:gd name="T35" fmla="*/ 0 h 531"/>
                      <a:gd name="T36" fmla="*/ 0 w 667"/>
                      <a:gd name="T37" fmla="*/ 0 h 531"/>
                      <a:gd name="T38" fmla="*/ 0 w 667"/>
                      <a:gd name="T39" fmla="*/ 0 h 531"/>
                      <a:gd name="T40" fmla="*/ 0 w 667"/>
                      <a:gd name="T41" fmla="*/ 0 h 531"/>
                      <a:gd name="T42" fmla="*/ 0 w 667"/>
                      <a:gd name="T43" fmla="*/ 0 h 531"/>
                      <a:gd name="T44" fmla="*/ 0 w 667"/>
                      <a:gd name="T45" fmla="*/ 0 h 531"/>
                      <a:gd name="T46" fmla="*/ 0 w 667"/>
                      <a:gd name="T47" fmla="*/ 0 h 531"/>
                      <a:gd name="T48" fmla="*/ 0 w 667"/>
                      <a:gd name="T49" fmla="*/ 0 h 531"/>
                      <a:gd name="T50" fmla="*/ 0 w 667"/>
                      <a:gd name="T51" fmla="*/ 0 h 531"/>
                      <a:gd name="T52" fmla="*/ 0 w 667"/>
                      <a:gd name="T53" fmla="*/ 0 h 531"/>
                      <a:gd name="T54" fmla="*/ 0 w 667"/>
                      <a:gd name="T55" fmla="*/ 0 h 531"/>
                      <a:gd name="T56" fmla="*/ 0 w 667"/>
                      <a:gd name="T57" fmla="*/ 0 h 531"/>
                      <a:gd name="T58" fmla="*/ 0 w 667"/>
                      <a:gd name="T59" fmla="*/ 0 h 531"/>
                      <a:gd name="T60" fmla="*/ 0 w 667"/>
                      <a:gd name="T61" fmla="*/ 0 h 531"/>
                      <a:gd name="T62" fmla="*/ 0 w 667"/>
                      <a:gd name="T63" fmla="*/ 0 h 531"/>
                      <a:gd name="T64" fmla="*/ 0 w 667"/>
                      <a:gd name="T65" fmla="*/ 0 h 531"/>
                      <a:gd name="T66" fmla="*/ 0 w 667"/>
                      <a:gd name="T67" fmla="*/ 0 h 531"/>
                      <a:gd name="T68" fmla="*/ 0 w 667"/>
                      <a:gd name="T69" fmla="*/ 0 h 531"/>
                      <a:gd name="T70" fmla="*/ 0 w 667"/>
                      <a:gd name="T71" fmla="*/ 0 h 531"/>
                      <a:gd name="T72" fmla="*/ 0 w 667"/>
                      <a:gd name="T73" fmla="*/ 0 h 531"/>
                      <a:gd name="T74" fmla="*/ 0 w 667"/>
                      <a:gd name="T75" fmla="*/ 0 h 531"/>
                      <a:gd name="T76" fmla="*/ 0 w 667"/>
                      <a:gd name="T77" fmla="*/ 0 h 531"/>
                      <a:gd name="T78" fmla="*/ 0 w 667"/>
                      <a:gd name="T79" fmla="*/ 0 h 531"/>
                      <a:gd name="T80" fmla="*/ 0 w 667"/>
                      <a:gd name="T81" fmla="*/ 0 h 531"/>
                      <a:gd name="T82" fmla="*/ 0 w 667"/>
                      <a:gd name="T83" fmla="*/ 0 h 531"/>
                      <a:gd name="T84" fmla="*/ 0 w 667"/>
                      <a:gd name="T85" fmla="*/ 0 h 531"/>
                      <a:gd name="T86" fmla="*/ 0 w 667"/>
                      <a:gd name="T87" fmla="*/ 0 h 531"/>
                      <a:gd name="T88" fmla="*/ 0 w 667"/>
                      <a:gd name="T89" fmla="*/ 0 h 531"/>
                      <a:gd name="T90" fmla="*/ 0 w 667"/>
                      <a:gd name="T91" fmla="*/ 0 h 531"/>
                      <a:gd name="T92" fmla="*/ 0 w 667"/>
                      <a:gd name="T93" fmla="*/ 0 h 531"/>
                      <a:gd name="T94" fmla="*/ 0 w 667"/>
                      <a:gd name="T95" fmla="*/ 0 h 531"/>
                      <a:gd name="T96" fmla="*/ 0 w 667"/>
                      <a:gd name="T97" fmla="*/ 0 h 531"/>
                      <a:gd name="T98" fmla="*/ 0 w 667"/>
                      <a:gd name="T99" fmla="*/ 0 h 531"/>
                      <a:gd name="T100" fmla="*/ 0 w 667"/>
                      <a:gd name="T101" fmla="*/ 0 h 531"/>
                      <a:gd name="T102" fmla="*/ 0 w 667"/>
                      <a:gd name="T103" fmla="*/ 0 h 531"/>
                      <a:gd name="T104" fmla="*/ 0 w 667"/>
                      <a:gd name="T105" fmla="*/ 0 h 531"/>
                      <a:gd name="T106" fmla="*/ 0 w 667"/>
                      <a:gd name="T107" fmla="*/ 0 h 531"/>
                      <a:gd name="T108" fmla="*/ 0 w 667"/>
                      <a:gd name="T109" fmla="*/ 0 h 531"/>
                      <a:gd name="T110" fmla="*/ 0 w 667"/>
                      <a:gd name="T111" fmla="*/ 0 h 531"/>
                      <a:gd name="T112" fmla="*/ 0 w 667"/>
                      <a:gd name="T113" fmla="*/ 0 h 531"/>
                      <a:gd name="T114" fmla="*/ 0 w 667"/>
                      <a:gd name="T115" fmla="*/ 0 h 531"/>
                      <a:gd name="T116" fmla="*/ 0 w 667"/>
                      <a:gd name="T117" fmla="*/ 0 h 531"/>
                      <a:gd name="T118" fmla="*/ 0 w 667"/>
                      <a:gd name="T119" fmla="*/ 0 h 531"/>
                      <a:gd name="T120" fmla="*/ 0 w 667"/>
                      <a:gd name="T121" fmla="*/ 0 h 531"/>
                      <a:gd name="T122" fmla="*/ 0 w 667"/>
                      <a:gd name="T123" fmla="*/ 0 h 531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667"/>
                      <a:gd name="T187" fmla="*/ 0 h 531"/>
                      <a:gd name="T188" fmla="*/ 667 w 667"/>
                      <a:gd name="T189" fmla="*/ 531 h 531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667" h="531">
                        <a:moveTo>
                          <a:pt x="22" y="4"/>
                        </a:moveTo>
                        <a:lnTo>
                          <a:pt x="105" y="26"/>
                        </a:lnTo>
                        <a:lnTo>
                          <a:pt x="105" y="27"/>
                        </a:lnTo>
                        <a:lnTo>
                          <a:pt x="105" y="29"/>
                        </a:lnTo>
                        <a:lnTo>
                          <a:pt x="104" y="30"/>
                        </a:lnTo>
                        <a:lnTo>
                          <a:pt x="104" y="33"/>
                        </a:lnTo>
                        <a:lnTo>
                          <a:pt x="104" y="35"/>
                        </a:lnTo>
                        <a:lnTo>
                          <a:pt x="104" y="38"/>
                        </a:lnTo>
                        <a:lnTo>
                          <a:pt x="104" y="41"/>
                        </a:lnTo>
                        <a:lnTo>
                          <a:pt x="104" y="45"/>
                        </a:lnTo>
                        <a:lnTo>
                          <a:pt x="102" y="48"/>
                        </a:lnTo>
                        <a:lnTo>
                          <a:pt x="101" y="53"/>
                        </a:lnTo>
                        <a:lnTo>
                          <a:pt x="101" y="54"/>
                        </a:lnTo>
                        <a:lnTo>
                          <a:pt x="101" y="57"/>
                        </a:lnTo>
                        <a:lnTo>
                          <a:pt x="101" y="59"/>
                        </a:lnTo>
                        <a:lnTo>
                          <a:pt x="101" y="62"/>
                        </a:lnTo>
                        <a:lnTo>
                          <a:pt x="101" y="65"/>
                        </a:lnTo>
                        <a:lnTo>
                          <a:pt x="101" y="67"/>
                        </a:lnTo>
                        <a:lnTo>
                          <a:pt x="101" y="71"/>
                        </a:lnTo>
                        <a:lnTo>
                          <a:pt x="101" y="73"/>
                        </a:lnTo>
                        <a:lnTo>
                          <a:pt x="100" y="76"/>
                        </a:lnTo>
                        <a:lnTo>
                          <a:pt x="99" y="79"/>
                        </a:lnTo>
                        <a:lnTo>
                          <a:pt x="99" y="81"/>
                        </a:lnTo>
                        <a:lnTo>
                          <a:pt x="99" y="85"/>
                        </a:lnTo>
                        <a:lnTo>
                          <a:pt x="99" y="87"/>
                        </a:lnTo>
                        <a:lnTo>
                          <a:pt x="99" y="90"/>
                        </a:lnTo>
                        <a:lnTo>
                          <a:pt x="99" y="95"/>
                        </a:lnTo>
                        <a:lnTo>
                          <a:pt x="99" y="97"/>
                        </a:lnTo>
                        <a:lnTo>
                          <a:pt x="98" y="100"/>
                        </a:lnTo>
                        <a:lnTo>
                          <a:pt x="97" y="105"/>
                        </a:lnTo>
                        <a:lnTo>
                          <a:pt x="97" y="108"/>
                        </a:lnTo>
                        <a:lnTo>
                          <a:pt x="97" y="112"/>
                        </a:lnTo>
                        <a:lnTo>
                          <a:pt x="97" y="115"/>
                        </a:lnTo>
                        <a:lnTo>
                          <a:pt x="97" y="119"/>
                        </a:lnTo>
                        <a:lnTo>
                          <a:pt x="97" y="123"/>
                        </a:lnTo>
                        <a:lnTo>
                          <a:pt x="97" y="128"/>
                        </a:lnTo>
                        <a:lnTo>
                          <a:pt x="95" y="131"/>
                        </a:lnTo>
                        <a:lnTo>
                          <a:pt x="94" y="135"/>
                        </a:lnTo>
                        <a:lnTo>
                          <a:pt x="94" y="138"/>
                        </a:lnTo>
                        <a:lnTo>
                          <a:pt x="94" y="143"/>
                        </a:lnTo>
                        <a:lnTo>
                          <a:pt x="94" y="148"/>
                        </a:lnTo>
                        <a:lnTo>
                          <a:pt x="94" y="152"/>
                        </a:lnTo>
                        <a:lnTo>
                          <a:pt x="93" y="156"/>
                        </a:lnTo>
                        <a:lnTo>
                          <a:pt x="93" y="161"/>
                        </a:lnTo>
                        <a:lnTo>
                          <a:pt x="92" y="165"/>
                        </a:lnTo>
                        <a:lnTo>
                          <a:pt x="92" y="169"/>
                        </a:lnTo>
                        <a:lnTo>
                          <a:pt x="91" y="173"/>
                        </a:lnTo>
                        <a:lnTo>
                          <a:pt x="91" y="179"/>
                        </a:lnTo>
                        <a:lnTo>
                          <a:pt x="91" y="182"/>
                        </a:lnTo>
                        <a:lnTo>
                          <a:pt x="91" y="187"/>
                        </a:lnTo>
                        <a:lnTo>
                          <a:pt x="91" y="192"/>
                        </a:lnTo>
                        <a:lnTo>
                          <a:pt x="91" y="198"/>
                        </a:lnTo>
                        <a:lnTo>
                          <a:pt x="89" y="201"/>
                        </a:lnTo>
                        <a:lnTo>
                          <a:pt x="89" y="207"/>
                        </a:lnTo>
                        <a:lnTo>
                          <a:pt x="89" y="211"/>
                        </a:lnTo>
                        <a:lnTo>
                          <a:pt x="89" y="217"/>
                        </a:lnTo>
                        <a:lnTo>
                          <a:pt x="88" y="214"/>
                        </a:lnTo>
                        <a:lnTo>
                          <a:pt x="86" y="211"/>
                        </a:lnTo>
                        <a:lnTo>
                          <a:pt x="83" y="207"/>
                        </a:lnTo>
                        <a:lnTo>
                          <a:pt x="80" y="205"/>
                        </a:lnTo>
                        <a:lnTo>
                          <a:pt x="76" y="201"/>
                        </a:lnTo>
                        <a:lnTo>
                          <a:pt x="70" y="199"/>
                        </a:lnTo>
                        <a:lnTo>
                          <a:pt x="68" y="198"/>
                        </a:lnTo>
                        <a:lnTo>
                          <a:pt x="66" y="197"/>
                        </a:lnTo>
                        <a:lnTo>
                          <a:pt x="63" y="197"/>
                        </a:lnTo>
                        <a:lnTo>
                          <a:pt x="61" y="195"/>
                        </a:lnTo>
                        <a:lnTo>
                          <a:pt x="60" y="197"/>
                        </a:lnTo>
                        <a:lnTo>
                          <a:pt x="59" y="199"/>
                        </a:lnTo>
                        <a:lnTo>
                          <a:pt x="59" y="201"/>
                        </a:lnTo>
                        <a:lnTo>
                          <a:pt x="57" y="206"/>
                        </a:lnTo>
                        <a:lnTo>
                          <a:pt x="56" y="208"/>
                        </a:lnTo>
                        <a:lnTo>
                          <a:pt x="55" y="213"/>
                        </a:lnTo>
                        <a:lnTo>
                          <a:pt x="54" y="218"/>
                        </a:lnTo>
                        <a:lnTo>
                          <a:pt x="54" y="222"/>
                        </a:lnTo>
                        <a:lnTo>
                          <a:pt x="53" y="226"/>
                        </a:lnTo>
                        <a:lnTo>
                          <a:pt x="53" y="231"/>
                        </a:lnTo>
                        <a:lnTo>
                          <a:pt x="53" y="235"/>
                        </a:lnTo>
                        <a:lnTo>
                          <a:pt x="53" y="239"/>
                        </a:lnTo>
                        <a:lnTo>
                          <a:pt x="53" y="243"/>
                        </a:lnTo>
                        <a:lnTo>
                          <a:pt x="53" y="246"/>
                        </a:lnTo>
                        <a:lnTo>
                          <a:pt x="54" y="250"/>
                        </a:lnTo>
                        <a:lnTo>
                          <a:pt x="56" y="254"/>
                        </a:lnTo>
                        <a:lnTo>
                          <a:pt x="51" y="255"/>
                        </a:lnTo>
                        <a:lnTo>
                          <a:pt x="48" y="257"/>
                        </a:lnTo>
                        <a:lnTo>
                          <a:pt x="44" y="257"/>
                        </a:lnTo>
                        <a:lnTo>
                          <a:pt x="41" y="260"/>
                        </a:lnTo>
                        <a:lnTo>
                          <a:pt x="38" y="262"/>
                        </a:lnTo>
                        <a:lnTo>
                          <a:pt x="35" y="263"/>
                        </a:lnTo>
                        <a:lnTo>
                          <a:pt x="32" y="264"/>
                        </a:lnTo>
                        <a:lnTo>
                          <a:pt x="30" y="267"/>
                        </a:lnTo>
                        <a:lnTo>
                          <a:pt x="25" y="271"/>
                        </a:lnTo>
                        <a:lnTo>
                          <a:pt x="22" y="275"/>
                        </a:lnTo>
                        <a:lnTo>
                          <a:pt x="19" y="280"/>
                        </a:lnTo>
                        <a:lnTo>
                          <a:pt x="17" y="284"/>
                        </a:lnTo>
                        <a:lnTo>
                          <a:pt x="15" y="289"/>
                        </a:lnTo>
                        <a:lnTo>
                          <a:pt x="13" y="294"/>
                        </a:lnTo>
                        <a:lnTo>
                          <a:pt x="12" y="299"/>
                        </a:lnTo>
                        <a:lnTo>
                          <a:pt x="12" y="303"/>
                        </a:lnTo>
                        <a:lnTo>
                          <a:pt x="12" y="306"/>
                        </a:lnTo>
                        <a:lnTo>
                          <a:pt x="12" y="308"/>
                        </a:lnTo>
                        <a:lnTo>
                          <a:pt x="12" y="312"/>
                        </a:lnTo>
                        <a:lnTo>
                          <a:pt x="13" y="314"/>
                        </a:lnTo>
                        <a:lnTo>
                          <a:pt x="13" y="317"/>
                        </a:lnTo>
                        <a:lnTo>
                          <a:pt x="15" y="319"/>
                        </a:lnTo>
                        <a:lnTo>
                          <a:pt x="15" y="322"/>
                        </a:lnTo>
                        <a:lnTo>
                          <a:pt x="17" y="325"/>
                        </a:lnTo>
                        <a:lnTo>
                          <a:pt x="18" y="330"/>
                        </a:lnTo>
                        <a:lnTo>
                          <a:pt x="21" y="336"/>
                        </a:lnTo>
                        <a:lnTo>
                          <a:pt x="21" y="338"/>
                        </a:lnTo>
                        <a:lnTo>
                          <a:pt x="23" y="340"/>
                        </a:lnTo>
                        <a:lnTo>
                          <a:pt x="24" y="343"/>
                        </a:lnTo>
                        <a:lnTo>
                          <a:pt x="25" y="345"/>
                        </a:lnTo>
                        <a:lnTo>
                          <a:pt x="28" y="351"/>
                        </a:lnTo>
                        <a:lnTo>
                          <a:pt x="31" y="356"/>
                        </a:lnTo>
                        <a:lnTo>
                          <a:pt x="32" y="358"/>
                        </a:lnTo>
                        <a:lnTo>
                          <a:pt x="35" y="360"/>
                        </a:lnTo>
                        <a:lnTo>
                          <a:pt x="36" y="364"/>
                        </a:lnTo>
                        <a:lnTo>
                          <a:pt x="38" y="368"/>
                        </a:lnTo>
                        <a:lnTo>
                          <a:pt x="42" y="372"/>
                        </a:lnTo>
                        <a:lnTo>
                          <a:pt x="45" y="376"/>
                        </a:lnTo>
                        <a:lnTo>
                          <a:pt x="49" y="381"/>
                        </a:lnTo>
                        <a:lnTo>
                          <a:pt x="53" y="387"/>
                        </a:lnTo>
                        <a:lnTo>
                          <a:pt x="56" y="391"/>
                        </a:lnTo>
                        <a:lnTo>
                          <a:pt x="60" y="396"/>
                        </a:lnTo>
                        <a:lnTo>
                          <a:pt x="63" y="400"/>
                        </a:lnTo>
                        <a:lnTo>
                          <a:pt x="67" y="404"/>
                        </a:lnTo>
                        <a:lnTo>
                          <a:pt x="68" y="401"/>
                        </a:lnTo>
                        <a:lnTo>
                          <a:pt x="70" y="396"/>
                        </a:lnTo>
                        <a:lnTo>
                          <a:pt x="73" y="394"/>
                        </a:lnTo>
                        <a:lnTo>
                          <a:pt x="74" y="391"/>
                        </a:lnTo>
                        <a:lnTo>
                          <a:pt x="76" y="388"/>
                        </a:lnTo>
                        <a:lnTo>
                          <a:pt x="78" y="384"/>
                        </a:lnTo>
                        <a:lnTo>
                          <a:pt x="79" y="381"/>
                        </a:lnTo>
                        <a:lnTo>
                          <a:pt x="81" y="378"/>
                        </a:lnTo>
                        <a:lnTo>
                          <a:pt x="81" y="374"/>
                        </a:lnTo>
                        <a:lnTo>
                          <a:pt x="83" y="371"/>
                        </a:lnTo>
                        <a:lnTo>
                          <a:pt x="86" y="366"/>
                        </a:lnTo>
                        <a:lnTo>
                          <a:pt x="87" y="363"/>
                        </a:lnTo>
                        <a:lnTo>
                          <a:pt x="88" y="358"/>
                        </a:lnTo>
                        <a:lnTo>
                          <a:pt x="91" y="356"/>
                        </a:lnTo>
                        <a:lnTo>
                          <a:pt x="91" y="359"/>
                        </a:lnTo>
                        <a:lnTo>
                          <a:pt x="91" y="363"/>
                        </a:lnTo>
                        <a:lnTo>
                          <a:pt x="91" y="366"/>
                        </a:lnTo>
                        <a:lnTo>
                          <a:pt x="91" y="370"/>
                        </a:lnTo>
                        <a:lnTo>
                          <a:pt x="91" y="374"/>
                        </a:lnTo>
                        <a:lnTo>
                          <a:pt x="91" y="376"/>
                        </a:lnTo>
                        <a:lnTo>
                          <a:pt x="92" y="379"/>
                        </a:lnTo>
                        <a:lnTo>
                          <a:pt x="92" y="383"/>
                        </a:lnTo>
                        <a:lnTo>
                          <a:pt x="92" y="387"/>
                        </a:lnTo>
                        <a:lnTo>
                          <a:pt x="93" y="389"/>
                        </a:lnTo>
                        <a:lnTo>
                          <a:pt x="94" y="391"/>
                        </a:lnTo>
                        <a:lnTo>
                          <a:pt x="94" y="396"/>
                        </a:lnTo>
                        <a:lnTo>
                          <a:pt x="94" y="398"/>
                        </a:lnTo>
                        <a:lnTo>
                          <a:pt x="94" y="401"/>
                        </a:lnTo>
                        <a:lnTo>
                          <a:pt x="94" y="404"/>
                        </a:lnTo>
                        <a:lnTo>
                          <a:pt x="95" y="407"/>
                        </a:lnTo>
                        <a:lnTo>
                          <a:pt x="92" y="408"/>
                        </a:lnTo>
                        <a:lnTo>
                          <a:pt x="88" y="409"/>
                        </a:lnTo>
                        <a:lnTo>
                          <a:pt x="83" y="411"/>
                        </a:lnTo>
                        <a:lnTo>
                          <a:pt x="81" y="414"/>
                        </a:lnTo>
                        <a:lnTo>
                          <a:pt x="76" y="416"/>
                        </a:lnTo>
                        <a:lnTo>
                          <a:pt x="70" y="419"/>
                        </a:lnTo>
                        <a:lnTo>
                          <a:pt x="66" y="421"/>
                        </a:lnTo>
                        <a:lnTo>
                          <a:pt x="62" y="425"/>
                        </a:lnTo>
                        <a:lnTo>
                          <a:pt x="57" y="427"/>
                        </a:lnTo>
                        <a:lnTo>
                          <a:pt x="53" y="429"/>
                        </a:lnTo>
                        <a:lnTo>
                          <a:pt x="48" y="432"/>
                        </a:lnTo>
                        <a:lnTo>
                          <a:pt x="44" y="435"/>
                        </a:lnTo>
                        <a:lnTo>
                          <a:pt x="40" y="438"/>
                        </a:lnTo>
                        <a:lnTo>
                          <a:pt x="37" y="440"/>
                        </a:lnTo>
                        <a:lnTo>
                          <a:pt x="34" y="442"/>
                        </a:lnTo>
                        <a:lnTo>
                          <a:pt x="32" y="445"/>
                        </a:lnTo>
                        <a:lnTo>
                          <a:pt x="36" y="445"/>
                        </a:lnTo>
                        <a:lnTo>
                          <a:pt x="41" y="445"/>
                        </a:lnTo>
                        <a:lnTo>
                          <a:pt x="44" y="445"/>
                        </a:lnTo>
                        <a:lnTo>
                          <a:pt x="48" y="445"/>
                        </a:lnTo>
                        <a:lnTo>
                          <a:pt x="53" y="445"/>
                        </a:lnTo>
                        <a:lnTo>
                          <a:pt x="56" y="445"/>
                        </a:lnTo>
                        <a:lnTo>
                          <a:pt x="61" y="445"/>
                        </a:lnTo>
                        <a:lnTo>
                          <a:pt x="66" y="445"/>
                        </a:lnTo>
                        <a:lnTo>
                          <a:pt x="66" y="447"/>
                        </a:lnTo>
                        <a:lnTo>
                          <a:pt x="68" y="449"/>
                        </a:lnTo>
                        <a:lnTo>
                          <a:pt x="69" y="452"/>
                        </a:lnTo>
                        <a:lnTo>
                          <a:pt x="70" y="454"/>
                        </a:lnTo>
                        <a:lnTo>
                          <a:pt x="74" y="457"/>
                        </a:lnTo>
                        <a:lnTo>
                          <a:pt x="78" y="460"/>
                        </a:lnTo>
                        <a:lnTo>
                          <a:pt x="81" y="461"/>
                        </a:lnTo>
                        <a:lnTo>
                          <a:pt x="85" y="463"/>
                        </a:lnTo>
                        <a:lnTo>
                          <a:pt x="88" y="463"/>
                        </a:lnTo>
                        <a:lnTo>
                          <a:pt x="92" y="463"/>
                        </a:lnTo>
                        <a:lnTo>
                          <a:pt x="94" y="461"/>
                        </a:lnTo>
                        <a:lnTo>
                          <a:pt x="99" y="459"/>
                        </a:lnTo>
                        <a:lnTo>
                          <a:pt x="101" y="458"/>
                        </a:lnTo>
                        <a:lnTo>
                          <a:pt x="104" y="455"/>
                        </a:lnTo>
                        <a:lnTo>
                          <a:pt x="107" y="452"/>
                        </a:lnTo>
                        <a:lnTo>
                          <a:pt x="110" y="449"/>
                        </a:lnTo>
                        <a:lnTo>
                          <a:pt x="112" y="446"/>
                        </a:lnTo>
                        <a:lnTo>
                          <a:pt x="114" y="442"/>
                        </a:lnTo>
                        <a:lnTo>
                          <a:pt x="117" y="442"/>
                        </a:lnTo>
                        <a:lnTo>
                          <a:pt x="121" y="444"/>
                        </a:lnTo>
                        <a:lnTo>
                          <a:pt x="125" y="445"/>
                        </a:lnTo>
                        <a:lnTo>
                          <a:pt x="130" y="446"/>
                        </a:lnTo>
                        <a:lnTo>
                          <a:pt x="133" y="446"/>
                        </a:lnTo>
                        <a:lnTo>
                          <a:pt x="138" y="446"/>
                        </a:lnTo>
                        <a:lnTo>
                          <a:pt x="142" y="446"/>
                        </a:lnTo>
                        <a:lnTo>
                          <a:pt x="146" y="447"/>
                        </a:lnTo>
                        <a:lnTo>
                          <a:pt x="149" y="446"/>
                        </a:lnTo>
                        <a:lnTo>
                          <a:pt x="152" y="446"/>
                        </a:lnTo>
                        <a:lnTo>
                          <a:pt x="156" y="446"/>
                        </a:lnTo>
                        <a:lnTo>
                          <a:pt x="158" y="446"/>
                        </a:lnTo>
                        <a:lnTo>
                          <a:pt x="162" y="446"/>
                        </a:lnTo>
                        <a:lnTo>
                          <a:pt x="164" y="446"/>
                        </a:lnTo>
                        <a:lnTo>
                          <a:pt x="175" y="446"/>
                        </a:lnTo>
                        <a:lnTo>
                          <a:pt x="184" y="447"/>
                        </a:lnTo>
                        <a:lnTo>
                          <a:pt x="195" y="447"/>
                        </a:lnTo>
                        <a:lnTo>
                          <a:pt x="204" y="447"/>
                        </a:lnTo>
                        <a:lnTo>
                          <a:pt x="215" y="447"/>
                        </a:lnTo>
                        <a:lnTo>
                          <a:pt x="225" y="447"/>
                        </a:lnTo>
                        <a:lnTo>
                          <a:pt x="235" y="447"/>
                        </a:lnTo>
                        <a:lnTo>
                          <a:pt x="246" y="447"/>
                        </a:lnTo>
                        <a:lnTo>
                          <a:pt x="255" y="447"/>
                        </a:lnTo>
                        <a:lnTo>
                          <a:pt x="265" y="447"/>
                        </a:lnTo>
                        <a:lnTo>
                          <a:pt x="274" y="447"/>
                        </a:lnTo>
                        <a:lnTo>
                          <a:pt x="285" y="447"/>
                        </a:lnTo>
                        <a:lnTo>
                          <a:pt x="293" y="447"/>
                        </a:lnTo>
                        <a:lnTo>
                          <a:pt x="304" y="447"/>
                        </a:lnTo>
                        <a:lnTo>
                          <a:pt x="314" y="447"/>
                        </a:lnTo>
                        <a:lnTo>
                          <a:pt x="323" y="447"/>
                        </a:lnTo>
                        <a:lnTo>
                          <a:pt x="331" y="447"/>
                        </a:lnTo>
                        <a:lnTo>
                          <a:pt x="341" y="446"/>
                        </a:lnTo>
                        <a:lnTo>
                          <a:pt x="349" y="446"/>
                        </a:lnTo>
                        <a:lnTo>
                          <a:pt x="359" y="446"/>
                        </a:lnTo>
                        <a:lnTo>
                          <a:pt x="367" y="445"/>
                        </a:lnTo>
                        <a:lnTo>
                          <a:pt x="377" y="445"/>
                        </a:lnTo>
                        <a:lnTo>
                          <a:pt x="385" y="445"/>
                        </a:lnTo>
                        <a:lnTo>
                          <a:pt x="393" y="445"/>
                        </a:lnTo>
                        <a:lnTo>
                          <a:pt x="401" y="445"/>
                        </a:lnTo>
                        <a:lnTo>
                          <a:pt x="410" y="444"/>
                        </a:lnTo>
                        <a:lnTo>
                          <a:pt x="417" y="444"/>
                        </a:lnTo>
                        <a:lnTo>
                          <a:pt x="425" y="444"/>
                        </a:lnTo>
                        <a:lnTo>
                          <a:pt x="432" y="442"/>
                        </a:lnTo>
                        <a:lnTo>
                          <a:pt x="441" y="442"/>
                        </a:lnTo>
                        <a:lnTo>
                          <a:pt x="448" y="442"/>
                        </a:lnTo>
                        <a:lnTo>
                          <a:pt x="455" y="442"/>
                        </a:lnTo>
                        <a:lnTo>
                          <a:pt x="462" y="441"/>
                        </a:lnTo>
                        <a:lnTo>
                          <a:pt x="468" y="441"/>
                        </a:lnTo>
                        <a:lnTo>
                          <a:pt x="475" y="440"/>
                        </a:lnTo>
                        <a:lnTo>
                          <a:pt x="482" y="440"/>
                        </a:lnTo>
                        <a:lnTo>
                          <a:pt x="488" y="439"/>
                        </a:lnTo>
                        <a:lnTo>
                          <a:pt x="494" y="439"/>
                        </a:lnTo>
                        <a:lnTo>
                          <a:pt x="500" y="439"/>
                        </a:lnTo>
                        <a:lnTo>
                          <a:pt x="506" y="439"/>
                        </a:lnTo>
                        <a:lnTo>
                          <a:pt x="512" y="438"/>
                        </a:lnTo>
                        <a:lnTo>
                          <a:pt x="517" y="438"/>
                        </a:lnTo>
                        <a:lnTo>
                          <a:pt x="521" y="436"/>
                        </a:lnTo>
                        <a:lnTo>
                          <a:pt x="526" y="436"/>
                        </a:lnTo>
                        <a:lnTo>
                          <a:pt x="532" y="436"/>
                        </a:lnTo>
                        <a:lnTo>
                          <a:pt x="537" y="436"/>
                        </a:lnTo>
                        <a:lnTo>
                          <a:pt x="540" y="435"/>
                        </a:lnTo>
                        <a:lnTo>
                          <a:pt x="545" y="435"/>
                        </a:lnTo>
                        <a:lnTo>
                          <a:pt x="549" y="435"/>
                        </a:lnTo>
                        <a:lnTo>
                          <a:pt x="552" y="434"/>
                        </a:lnTo>
                        <a:lnTo>
                          <a:pt x="556" y="434"/>
                        </a:lnTo>
                        <a:lnTo>
                          <a:pt x="559" y="434"/>
                        </a:lnTo>
                        <a:lnTo>
                          <a:pt x="562" y="434"/>
                        </a:lnTo>
                        <a:lnTo>
                          <a:pt x="564" y="433"/>
                        </a:lnTo>
                        <a:lnTo>
                          <a:pt x="566" y="433"/>
                        </a:lnTo>
                        <a:lnTo>
                          <a:pt x="570" y="433"/>
                        </a:lnTo>
                        <a:lnTo>
                          <a:pt x="572" y="433"/>
                        </a:lnTo>
                        <a:lnTo>
                          <a:pt x="576" y="433"/>
                        </a:lnTo>
                        <a:lnTo>
                          <a:pt x="577" y="433"/>
                        </a:lnTo>
                        <a:lnTo>
                          <a:pt x="578" y="433"/>
                        </a:lnTo>
                        <a:lnTo>
                          <a:pt x="578" y="432"/>
                        </a:lnTo>
                        <a:lnTo>
                          <a:pt x="578" y="428"/>
                        </a:lnTo>
                        <a:lnTo>
                          <a:pt x="578" y="425"/>
                        </a:lnTo>
                        <a:lnTo>
                          <a:pt x="578" y="422"/>
                        </a:lnTo>
                        <a:lnTo>
                          <a:pt x="578" y="419"/>
                        </a:lnTo>
                        <a:lnTo>
                          <a:pt x="578" y="415"/>
                        </a:lnTo>
                        <a:lnTo>
                          <a:pt x="578" y="410"/>
                        </a:lnTo>
                        <a:lnTo>
                          <a:pt x="578" y="406"/>
                        </a:lnTo>
                        <a:lnTo>
                          <a:pt x="578" y="402"/>
                        </a:lnTo>
                        <a:lnTo>
                          <a:pt x="578" y="400"/>
                        </a:lnTo>
                        <a:lnTo>
                          <a:pt x="578" y="397"/>
                        </a:lnTo>
                        <a:lnTo>
                          <a:pt x="578" y="395"/>
                        </a:lnTo>
                        <a:lnTo>
                          <a:pt x="578" y="391"/>
                        </a:lnTo>
                        <a:lnTo>
                          <a:pt x="578" y="389"/>
                        </a:lnTo>
                        <a:lnTo>
                          <a:pt x="578" y="385"/>
                        </a:lnTo>
                        <a:lnTo>
                          <a:pt x="578" y="383"/>
                        </a:lnTo>
                        <a:lnTo>
                          <a:pt x="578" y="378"/>
                        </a:lnTo>
                        <a:lnTo>
                          <a:pt x="578" y="376"/>
                        </a:lnTo>
                        <a:lnTo>
                          <a:pt x="578" y="372"/>
                        </a:lnTo>
                        <a:lnTo>
                          <a:pt x="579" y="369"/>
                        </a:lnTo>
                        <a:lnTo>
                          <a:pt x="578" y="364"/>
                        </a:lnTo>
                        <a:lnTo>
                          <a:pt x="578" y="360"/>
                        </a:lnTo>
                        <a:lnTo>
                          <a:pt x="578" y="357"/>
                        </a:lnTo>
                        <a:lnTo>
                          <a:pt x="578" y="353"/>
                        </a:lnTo>
                        <a:lnTo>
                          <a:pt x="578" y="349"/>
                        </a:lnTo>
                        <a:lnTo>
                          <a:pt x="578" y="344"/>
                        </a:lnTo>
                        <a:lnTo>
                          <a:pt x="578" y="340"/>
                        </a:lnTo>
                        <a:lnTo>
                          <a:pt x="578" y="336"/>
                        </a:lnTo>
                        <a:lnTo>
                          <a:pt x="578" y="331"/>
                        </a:lnTo>
                        <a:lnTo>
                          <a:pt x="578" y="327"/>
                        </a:lnTo>
                        <a:lnTo>
                          <a:pt x="578" y="322"/>
                        </a:lnTo>
                        <a:lnTo>
                          <a:pt x="578" y="318"/>
                        </a:lnTo>
                        <a:lnTo>
                          <a:pt x="578" y="313"/>
                        </a:lnTo>
                        <a:lnTo>
                          <a:pt x="578" y="308"/>
                        </a:lnTo>
                        <a:lnTo>
                          <a:pt x="578" y="303"/>
                        </a:lnTo>
                        <a:lnTo>
                          <a:pt x="578" y="300"/>
                        </a:lnTo>
                        <a:lnTo>
                          <a:pt x="578" y="294"/>
                        </a:lnTo>
                        <a:lnTo>
                          <a:pt x="578" y="290"/>
                        </a:lnTo>
                        <a:lnTo>
                          <a:pt x="578" y="284"/>
                        </a:lnTo>
                        <a:lnTo>
                          <a:pt x="578" y="280"/>
                        </a:lnTo>
                        <a:lnTo>
                          <a:pt x="578" y="275"/>
                        </a:lnTo>
                        <a:lnTo>
                          <a:pt x="578" y="269"/>
                        </a:lnTo>
                        <a:lnTo>
                          <a:pt x="578" y="264"/>
                        </a:lnTo>
                        <a:lnTo>
                          <a:pt x="578" y="260"/>
                        </a:lnTo>
                        <a:lnTo>
                          <a:pt x="578" y="254"/>
                        </a:lnTo>
                        <a:lnTo>
                          <a:pt x="578" y="249"/>
                        </a:lnTo>
                        <a:lnTo>
                          <a:pt x="578" y="243"/>
                        </a:lnTo>
                        <a:lnTo>
                          <a:pt x="578" y="237"/>
                        </a:lnTo>
                        <a:lnTo>
                          <a:pt x="578" y="232"/>
                        </a:lnTo>
                        <a:lnTo>
                          <a:pt x="578" y="226"/>
                        </a:lnTo>
                        <a:lnTo>
                          <a:pt x="578" y="222"/>
                        </a:lnTo>
                        <a:lnTo>
                          <a:pt x="578" y="217"/>
                        </a:lnTo>
                        <a:lnTo>
                          <a:pt x="578" y="211"/>
                        </a:lnTo>
                        <a:lnTo>
                          <a:pt x="578" y="205"/>
                        </a:lnTo>
                        <a:lnTo>
                          <a:pt x="577" y="200"/>
                        </a:lnTo>
                        <a:lnTo>
                          <a:pt x="577" y="195"/>
                        </a:lnTo>
                        <a:lnTo>
                          <a:pt x="577" y="190"/>
                        </a:lnTo>
                        <a:lnTo>
                          <a:pt x="577" y="185"/>
                        </a:lnTo>
                        <a:lnTo>
                          <a:pt x="577" y="180"/>
                        </a:lnTo>
                        <a:lnTo>
                          <a:pt x="577" y="176"/>
                        </a:lnTo>
                        <a:lnTo>
                          <a:pt x="576" y="171"/>
                        </a:lnTo>
                        <a:lnTo>
                          <a:pt x="576" y="166"/>
                        </a:lnTo>
                        <a:lnTo>
                          <a:pt x="575" y="162"/>
                        </a:lnTo>
                        <a:lnTo>
                          <a:pt x="575" y="159"/>
                        </a:lnTo>
                        <a:lnTo>
                          <a:pt x="575" y="154"/>
                        </a:lnTo>
                        <a:lnTo>
                          <a:pt x="575" y="150"/>
                        </a:lnTo>
                        <a:lnTo>
                          <a:pt x="575" y="146"/>
                        </a:lnTo>
                        <a:lnTo>
                          <a:pt x="575" y="143"/>
                        </a:lnTo>
                        <a:lnTo>
                          <a:pt x="573" y="138"/>
                        </a:lnTo>
                        <a:lnTo>
                          <a:pt x="573" y="135"/>
                        </a:lnTo>
                        <a:lnTo>
                          <a:pt x="572" y="131"/>
                        </a:lnTo>
                        <a:lnTo>
                          <a:pt x="572" y="128"/>
                        </a:lnTo>
                        <a:lnTo>
                          <a:pt x="571" y="125"/>
                        </a:lnTo>
                        <a:lnTo>
                          <a:pt x="571" y="122"/>
                        </a:lnTo>
                        <a:lnTo>
                          <a:pt x="570" y="118"/>
                        </a:lnTo>
                        <a:lnTo>
                          <a:pt x="570" y="116"/>
                        </a:lnTo>
                        <a:lnTo>
                          <a:pt x="570" y="112"/>
                        </a:lnTo>
                        <a:lnTo>
                          <a:pt x="570" y="110"/>
                        </a:lnTo>
                        <a:lnTo>
                          <a:pt x="569" y="108"/>
                        </a:lnTo>
                        <a:lnTo>
                          <a:pt x="569" y="105"/>
                        </a:lnTo>
                        <a:lnTo>
                          <a:pt x="568" y="100"/>
                        </a:lnTo>
                        <a:lnTo>
                          <a:pt x="566" y="95"/>
                        </a:lnTo>
                        <a:lnTo>
                          <a:pt x="565" y="90"/>
                        </a:lnTo>
                        <a:lnTo>
                          <a:pt x="565" y="87"/>
                        </a:lnTo>
                        <a:lnTo>
                          <a:pt x="564" y="83"/>
                        </a:lnTo>
                        <a:lnTo>
                          <a:pt x="563" y="79"/>
                        </a:lnTo>
                        <a:lnTo>
                          <a:pt x="562" y="77"/>
                        </a:lnTo>
                        <a:lnTo>
                          <a:pt x="562" y="74"/>
                        </a:lnTo>
                        <a:lnTo>
                          <a:pt x="560" y="71"/>
                        </a:lnTo>
                        <a:lnTo>
                          <a:pt x="560" y="70"/>
                        </a:lnTo>
                        <a:lnTo>
                          <a:pt x="559" y="66"/>
                        </a:lnTo>
                        <a:lnTo>
                          <a:pt x="558" y="64"/>
                        </a:lnTo>
                        <a:lnTo>
                          <a:pt x="557" y="62"/>
                        </a:lnTo>
                        <a:lnTo>
                          <a:pt x="626" y="0"/>
                        </a:lnTo>
                        <a:lnTo>
                          <a:pt x="628" y="3"/>
                        </a:lnTo>
                        <a:lnTo>
                          <a:pt x="633" y="8"/>
                        </a:lnTo>
                        <a:lnTo>
                          <a:pt x="634" y="10"/>
                        </a:lnTo>
                        <a:lnTo>
                          <a:pt x="635" y="13"/>
                        </a:lnTo>
                        <a:lnTo>
                          <a:pt x="638" y="16"/>
                        </a:lnTo>
                        <a:lnTo>
                          <a:pt x="640" y="19"/>
                        </a:lnTo>
                        <a:lnTo>
                          <a:pt x="640" y="21"/>
                        </a:lnTo>
                        <a:lnTo>
                          <a:pt x="642" y="24"/>
                        </a:lnTo>
                        <a:lnTo>
                          <a:pt x="643" y="28"/>
                        </a:lnTo>
                        <a:lnTo>
                          <a:pt x="646" y="32"/>
                        </a:lnTo>
                        <a:lnTo>
                          <a:pt x="646" y="34"/>
                        </a:lnTo>
                        <a:lnTo>
                          <a:pt x="648" y="39"/>
                        </a:lnTo>
                        <a:lnTo>
                          <a:pt x="648" y="41"/>
                        </a:lnTo>
                        <a:lnTo>
                          <a:pt x="651" y="46"/>
                        </a:lnTo>
                        <a:lnTo>
                          <a:pt x="651" y="49"/>
                        </a:lnTo>
                        <a:lnTo>
                          <a:pt x="652" y="53"/>
                        </a:lnTo>
                        <a:lnTo>
                          <a:pt x="653" y="58"/>
                        </a:lnTo>
                        <a:lnTo>
                          <a:pt x="653" y="62"/>
                        </a:lnTo>
                        <a:lnTo>
                          <a:pt x="654" y="66"/>
                        </a:lnTo>
                        <a:lnTo>
                          <a:pt x="655" y="71"/>
                        </a:lnTo>
                        <a:lnTo>
                          <a:pt x="655" y="74"/>
                        </a:lnTo>
                        <a:lnTo>
                          <a:pt x="657" y="79"/>
                        </a:lnTo>
                        <a:lnTo>
                          <a:pt x="658" y="83"/>
                        </a:lnTo>
                        <a:lnTo>
                          <a:pt x="658" y="87"/>
                        </a:lnTo>
                        <a:lnTo>
                          <a:pt x="658" y="92"/>
                        </a:lnTo>
                        <a:lnTo>
                          <a:pt x="659" y="97"/>
                        </a:lnTo>
                        <a:lnTo>
                          <a:pt x="660" y="100"/>
                        </a:lnTo>
                        <a:lnTo>
                          <a:pt x="660" y="105"/>
                        </a:lnTo>
                        <a:lnTo>
                          <a:pt x="660" y="110"/>
                        </a:lnTo>
                        <a:lnTo>
                          <a:pt x="661" y="115"/>
                        </a:lnTo>
                        <a:lnTo>
                          <a:pt x="661" y="121"/>
                        </a:lnTo>
                        <a:lnTo>
                          <a:pt x="662" y="124"/>
                        </a:lnTo>
                        <a:lnTo>
                          <a:pt x="662" y="129"/>
                        </a:lnTo>
                        <a:lnTo>
                          <a:pt x="662" y="134"/>
                        </a:lnTo>
                        <a:lnTo>
                          <a:pt x="662" y="138"/>
                        </a:lnTo>
                        <a:lnTo>
                          <a:pt x="664" y="142"/>
                        </a:lnTo>
                        <a:lnTo>
                          <a:pt x="664" y="147"/>
                        </a:lnTo>
                        <a:lnTo>
                          <a:pt x="664" y="152"/>
                        </a:lnTo>
                        <a:lnTo>
                          <a:pt x="664" y="156"/>
                        </a:lnTo>
                        <a:lnTo>
                          <a:pt x="664" y="161"/>
                        </a:lnTo>
                        <a:lnTo>
                          <a:pt x="664" y="165"/>
                        </a:lnTo>
                        <a:lnTo>
                          <a:pt x="664" y="169"/>
                        </a:lnTo>
                        <a:lnTo>
                          <a:pt x="664" y="173"/>
                        </a:lnTo>
                        <a:lnTo>
                          <a:pt x="664" y="178"/>
                        </a:lnTo>
                        <a:lnTo>
                          <a:pt x="664" y="182"/>
                        </a:lnTo>
                        <a:lnTo>
                          <a:pt x="665" y="186"/>
                        </a:lnTo>
                        <a:lnTo>
                          <a:pt x="665" y="191"/>
                        </a:lnTo>
                        <a:lnTo>
                          <a:pt x="665" y="193"/>
                        </a:lnTo>
                        <a:lnTo>
                          <a:pt x="665" y="198"/>
                        </a:lnTo>
                        <a:lnTo>
                          <a:pt x="665" y="201"/>
                        </a:lnTo>
                        <a:lnTo>
                          <a:pt x="665" y="205"/>
                        </a:lnTo>
                        <a:lnTo>
                          <a:pt x="665" y="208"/>
                        </a:lnTo>
                        <a:lnTo>
                          <a:pt x="665" y="212"/>
                        </a:lnTo>
                        <a:lnTo>
                          <a:pt x="665" y="217"/>
                        </a:lnTo>
                        <a:lnTo>
                          <a:pt x="665" y="219"/>
                        </a:lnTo>
                        <a:lnTo>
                          <a:pt x="665" y="222"/>
                        </a:lnTo>
                        <a:lnTo>
                          <a:pt x="665" y="224"/>
                        </a:lnTo>
                        <a:lnTo>
                          <a:pt x="666" y="229"/>
                        </a:lnTo>
                        <a:lnTo>
                          <a:pt x="666" y="231"/>
                        </a:lnTo>
                        <a:lnTo>
                          <a:pt x="666" y="233"/>
                        </a:lnTo>
                        <a:lnTo>
                          <a:pt x="666" y="236"/>
                        </a:lnTo>
                        <a:lnTo>
                          <a:pt x="666" y="239"/>
                        </a:lnTo>
                        <a:lnTo>
                          <a:pt x="666" y="241"/>
                        </a:lnTo>
                        <a:lnTo>
                          <a:pt x="666" y="243"/>
                        </a:lnTo>
                        <a:lnTo>
                          <a:pt x="666" y="246"/>
                        </a:lnTo>
                        <a:lnTo>
                          <a:pt x="666" y="249"/>
                        </a:lnTo>
                        <a:lnTo>
                          <a:pt x="666" y="252"/>
                        </a:lnTo>
                        <a:lnTo>
                          <a:pt x="666" y="256"/>
                        </a:lnTo>
                        <a:lnTo>
                          <a:pt x="666" y="260"/>
                        </a:lnTo>
                        <a:lnTo>
                          <a:pt x="666" y="264"/>
                        </a:lnTo>
                        <a:lnTo>
                          <a:pt x="666" y="267"/>
                        </a:lnTo>
                        <a:lnTo>
                          <a:pt x="666" y="273"/>
                        </a:lnTo>
                        <a:lnTo>
                          <a:pt x="666" y="276"/>
                        </a:lnTo>
                        <a:lnTo>
                          <a:pt x="666" y="281"/>
                        </a:lnTo>
                        <a:lnTo>
                          <a:pt x="666" y="284"/>
                        </a:lnTo>
                        <a:lnTo>
                          <a:pt x="666" y="290"/>
                        </a:lnTo>
                        <a:lnTo>
                          <a:pt x="666" y="295"/>
                        </a:lnTo>
                        <a:lnTo>
                          <a:pt x="667" y="301"/>
                        </a:lnTo>
                        <a:lnTo>
                          <a:pt x="666" y="306"/>
                        </a:lnTo>
                        <a:lnTo>
                          <a:pt x="666" y="311"/>
                        </a:lnTo>
                        <a:lnTo>
                          <a:pt x="666" y="317"/>
                        </a:lnTo>
                        <a:lnTo>
                          <a:pt x="666" y="322"/>
                        </a:lnTo>
                        <a:lnTo>
                          <a:pt x="666" y="328"/>
                        </a:lnTo>
                        <a:lnTo>
                          <a:pt x="666" y="334"/>
                        </a:lnTo>
                        <a:lnTo>
                          <a:pt x="666" y="340"/>
                        </a:lnTo>
                        <a:lnTo>
                          <a:pt x="666" y="345"/>
                        </a:lnTo>
                        <a:lnTo>
                          <a:pt x="666" y="351"/>
                        </a:lnTo>
                        <a:lnTo>
                          <a:pt x="666" y="357"/>
                        </a:lnTo>
                        <a:lnTo>
                          <a:pt x="666" y="363"/>
                        </a:lnTo>
                        <a:lnTo>
                          <a:pt x="666" y="370"/>
                        </a:lnTo>
                        <a:lnTo>
                          <a:pt x="666" y="376"/>
                        </a:lnTo>
                        <a:lnTo>
                          <a:pt x="666" y="381"/>
                        </a:lnTo>
                        <a:lnTo>
                          <a:pt x="666" y="387"/>
                        </a:lnTo>
                        <a:lnTo>
                          <a:pt x="666" y="394"/>
                        </a:lnTo>
                        <a:lnTo>
                          <a:pt x="665" y="398"/>
                        </a:lnTo>
                        <a:lnTo>
                          <a:pt x="665" y="404"/>
                        </a:lnTo>
                        <a:lnTo>
                          <a:pt x="665" y="411"/>
                        </a:lnTo>
                        <a:lnTo>
                          <a:pt x="665" y="416"/>
                        </a:lnTo>
                        <a:lnTo>
                          <a:pt x="665" y="421"/>
                        </a:lnTo>
                        <a:lnTo>
                          <a:pt x="665" y="427"/>
                        </a:lnTo>
                        <a:lnTo>
                          <a:pt x="665" y="433"/>
                        </a:lnTo>
                        <a:lnTo>
                          <a:pt x="665" y="439"/>
                        </a:lnTo>
                        <a:lnTo>
                          <a:pt x="664" y="444"/>
                        </a:lnTo>
                        <a:lnTo>
                          <a:pt x="664" y="448"/>
                        </a:lnTo>
                        <a:lnTo>
                          <a:pt x="664" y="453"/>
                        </a:lnTo>
                        <a:lnTo>
                          <a:pt x="664" y="459"/>
                        </a:lnTo>
                        <a:lnTo>
                          <a:pt x="664" y="464"/>
                        </a:lnTo>
                        <a:lnTo>
                          <a:pt x="664" y="468"/>
                        </a:lnTo>
                        <a:lnTo>
                          <a:pt x="664" y="472"/>
                        </a:lnTo>
                        <a:lnTo>
                          <a:pt x="664" y="477"/>
                        </a:lnTo>
                        <a:lnTo>
                          <a:pt x="664" y="482"/>
                        </a:lnTo>
                        <a:lnTo>
                          <a:pt x="664" y="485"/>
                        </a:lnTo>
                        <a:lnTo>
                          <a:pt x="664" y="489"/>
                        </a:lnTo>
                        <a:lnTo>
                          <a:pt x="664" y="492"/>
                        </a:lnTo>
                        <a:lnTo>
                          <a:pt x="664" y="495"/>
                        </a:lnTo>
                        <a:lnTo>
                          <a:pt x="664" y="498"/>
                        </a:lnTo>
                        <a:lnTo>
                          <a:pt x="664" y="501"/>
                        </a:lnTo>
                        <a:lnTo>
                          <a:pt x="664" y="504"/>
                        </a:lnTo>
                        <a:lnTo>
                          <a:pt x="664" y="508"/>
                        </a:lnTo>
                        <a:lnTo>
                          <a:pt x="664" y="510"/>
                        </a:lnTo>
                        <a:lnTo>
                          <a:pt x="664" y="512"/>
                        </a:lnTo>
                        <a:lnTo>
                          <a:pt x="664" y="514"/>
                        </a:lnTo>
                        <a:lnTo>
                          <a:pt x="659" y="515"/>
                        </a:lnTo>
                        <a:lnTo>
                          <a:pt x="655" y="515"/>
                        </a:lnTo>
                        <a:lnTo>
                          <a:pt x="652" y="515"/>
                        </a:lnTo>
                        <a:lnTo>
                          <a:pt x="649" y="516"/>
                        </a:lnTo>
                        <a:lnTo>
                          <a:pt x="647" y="517"/>
                        </a:lnTo>
                        <a:lnTo>
                          <a:pt x="645" y="518"/>
                        </a:lnTo>
                        <a:lnTo>
                          <a:pt x="641" y="518"/>
                        </a:lnTo>
                        <a:lnTo>
                          <a:pt x="638" y="518"/>
                        </a:lnTo>
                        <a:lnTo>
                          <a:pt x="635" y="518"/>
                        </a:lnTo>
                        <a:lnTo>
                          <a:pt x="632" y="520"/>
                        </a:lnTo>
                        <a:lnTo>
                          <a:pt x="628" y="520"/>
                        </a:lnTo>
                        <a:lnTo>
                          <a:pt x="624" y="521"/>
                        </a:lnTo>
                        <a:lnTo>
                          <a:pt x="620" y="521"/>
                        </a:lnTo>
                        <a:lnTo>
                          <a:pt x="617" y="521"/>
                        </a:lnTo>
                        <a:lnTo>
                          <a:pt x="613" y="521"/>
                        </a:lnTo>
                        <a:lnTo>
                          <a:pt x="608" y="522"/>
                        </a:lnTo>
                        <a:lnTo>
                          <a:pt x="604" y="522"/>
                        </a:lnTo>
                        <a:lnTo>
                          <a:pt x="600" y="523"/>
                        </a:lnTo>
                        <a:lnTo>
                          <a:pt x="596" y="523"/>
                        </a:lnTo>
                        <a:lnTo>
                          <a:pt x="591" y="523"/>
                        </a:lnTo>
                        <a:lnTo>
                          <a:pt x="588" y="523"/>
                        </a:lnTo>
                        <a:lnTo>
                          <a:pt x="583" y="524"/>
                        </a:lnTo>
                        <a:lnTo>
                          <a:pt x="578" y="524"/>
                        </a:lnTo>
                        <a:lnTo>
                          <a:pt x="575" y="524"/>
                        </a:lnTo>
                        <a:lnTo>
                          <a:pt x="570" y="524"/>
                        </a:lnTo>
                        <a:lnTo>
                          <a:pt x="565" y="525"/>
                        </a:lnTo>
                        <a:lnTo>
                          <a:pt x="560" y="525"/>
                        </a:lnTo>
                        <a:lnTo>
                          <a:pt x="556" y="525"/>
                        </a:lnTo>
                        <a:lnTo>
                          <a:pt x="552" y="525"/>
                        </a:lnTo>
                        <a:lnTo>
                          <a:pt x="547" y="525"/>
                        </a:lnTo>
                        <a:lnTo>
                          <a:pt x="543" y="525"/>
                        </a:lnTo>
                        <a:lnTo>
                          <a:pt x="538" y="525"/>
                        </a:lnTo>
                        <a:lnTo>
                          <a:pt x="534" y="525"/>
                        </a:lnTo>
                        <a:lnTo>
                          <a:pt x="528" y="527"/>
                        </a:lnTo>
                        <a:lnTo>
                          <a:pt x="525" y="527"/>
                        </a:lnTo>
                        <a:lnTo>
                          <a:pt x="521" y="527"/>
                        </a:lnTo>
                        <a:lnTo>
                          <a:pt x="517" y="527"/>
                        </a:lnTo>
                        <a:lnTo>
                          <a:pt x="513" y="528"/>
                        </a:lnTo>
                        <a:lnTo>
                          <a:pt x="508" y="528"/>
                        </a:lnTo>
                        <a:lnTo>
                          <a:pt x="503" y="528"/>
                        </a:lnTo>
                        <a:lnTo>
                          <a:pt x="501" y="528"/>
                        </a:lnTo>
                        <a:lnTo>
                          <a:pt x="498" y="528"/>
                        </a:lnTo>
                        <a:lnTo>
                          <a:pt x="494" y="528"/>
                        </a:lnTo>
                        <a:lnTo>
                          <a:pt x="490" y="528"/>
                        </a:lnTo>
                        <a:lnTo>
                          <a:pt x="486" y="528"/>
                        </a:lnTo>
                        <a:lnTo>
                          <a:pt x="483" y="528"/>
                        </a:lnTo>
                        <a:lnTo>
                          <a:pt x="481" y="528"/>
                        </a:lnTo>
                        <a:lnTo>
                          <a:pt x="477" y="528"/>
                        </a:lnTo>
                        <a:lnTo>
                          <a:pt x="475" y="528"/>
                        </a:lnTo>
                        <a:lnTo>
                          <a:pt x="473" y="529"/>
                        </a:lnTo>
                        <a:lnTo>
                          <a:pt x="468" y="529"/>
                        </a:lnTo>
                        <a:lnTo>
                          <a:pt x="463" y="530"/>
                        </a:lnTo>
                        <a:lnTo>
                          <a:pt x="461" y="530"/>
                        </a:lnTo>
                        <a:lnTo>
                          <a:pt x="458" y="530"/>
                        </a:lnTo>
                        <a:lnTo>
                          <a:pt x="456" y="530"/>
                        </a:lnTo>
                        <a:lnTo>
                          <a:pt x="445" y="530"/>
                        </a:lnTo>
                        <a:lnTo>
                          <a:pt x="436" y="530"/>
                        </a:lnTo>
                        <a:lnTo>
                          <a:pt x="425" y="530"/>
                        </a:lnTo>
                        <a:lnTo>
                          <a:pt x="414" y="530"/>
                        </a:lnTo>
                        <a:lnTo>
                          <a:pt x="405" y="530"/>
                        </a:lnTo>
                        <a:lnTo>
                          <a:pt x="394" y="530"/>
                        </a:lnTo>
                        <a:lnTo>
                          <a:pt x="385" y="530"/>
                        </a:lnTo>
                        <a:lnTo>
                          <a:pt x="374" y="531"/>
                        </a:lnTo>
                        <a:lnTo>
                          <a:pt x="365" y="530"/>
                        </a:lnTo>
                        <a:lnTo>
                          <a:pt x="354" y="530"/>
                        </a:lnTo>
                        <a:lnTo>
                          <a:pt x="344" y="530"/>
                        </a:lnTo>
                        <a:lnTo>
                          <a:pt x="336" y="530"/>
                        </a:lnTo>
                        <a:lnTo>
                          <a:pt x="327" y="530"/>
                        </a:lnTo>
                        <a:lnTo>
                          <a:pt x="317" y="530"/>
                        </a:lnTo>
                        <a:lnTo>
                          <a:pt x="309" y="530"/>
                        </a:lnTo>
                        <a:lnTo>
                          <a:pt x="299" y="530"/>
                        </a:lnTo>
                        <a:lnTo>
                          <a:pt x="291" y="530"/>
                        </a:lnTo>
                        <a:lnTo>
                          <a:pt x="280" y="530"/>
                        </a:lnTo>
                        <a:lnTo>
                          <a:pt x="273" y="529"/>
                        </a:lnTo>
                        <a:lnTo>
                          <a:pt x="264" y="529"/>
                        </a:lnTo>
                        <a:lnTo>
                          <a:pt x="255" y="528"/>
                        </a:lnTo>
                        <a:lnTo>
                          <a:pt x="247" y="528"/>
                        </a:lnTo>
                        <a:lnTo>
                          <a:pt x="239" y="528"/>
                        </a:lnTo>
                        <a:lnTo>
                          <a:pt x="232" y="528"/>
                        </a:lnTo>
                        <a:lnTo>
                          <a:pt x="223" y="527"/>
                        </a:lnTo>
                        <a:lnTo>
                          <a:pt x="215" y="527"/>
                        </a:lnTo>
                        <a:lnTo>
                          <a:pt x="208" y="525"/>
                        </a:lnTo>
                        <a:lnTo>
                          <a:pt x="201" y="525"/>
                        </a:lnTo>
                        <a:lnTo>
                          <a:pt x="194" y="525"/>
                        </a:lnTo>
                        <a:lnTo>
                          <a:pt x="187" y="525"/>
                        </a:lnTo>
                        <a:lnTo>
                          <a:pt x="180" y="524"/>
                        </a:lnTo>
                        <a:lnTo>
                          <a:pt x="174" y="524"/>
                        </a:lnTo>
                        <a:lnTo>
                          <a:pt x="167" y="523"/>
                        </a:lnTo>
                        <a:lnTo>
                          <a:pt x="161" y="523"/>
                        </a:lnTo>
                        <a:lnTo>
                          <a:pt x="155" y="522"/>
                        </a:lnTo>
                        <a:lnTo>
                          <a:pt x="149" y="522"/>
                        </a:lnTo>
                        <a:lnTo>
                          <a:pt x="142" y="521"/>
                        </a:lnTo>
                        <a:lnTo>
                          <a:pt x="137" y="521"/>
                        </a:lnTo>
                        <a:lnTo>
                          <a:pt x="131" y="520"/>
                        </a:lnTo>
                        <a:lnTo>
                          <a:pt x="126" y="520"/>
                        </a:lnTo>
                        <a:lnTo>
                          <a:pt x="120" y="518"/>
                        </a:lnTo>
                        <a:lnTo>
                          <a:pt x="115" y="518"/>
                        </a:lnTo>
                        <a:lnTo>
                          <a:pt x="110" y="518"/>
                        </a:lnTo>
                        <a:lnTo>
                          <a:pt x="106" y="518"/>
                        </a:lnTo>
                        <a:lnTo>
                          <a:pt x="101" y="517"/>
                        </a:lnTo>
                        <a:lnTo>
                          <a:pt x="97" y="517"/>
                        </a:lnTo>
                        <a:lnTo>
                          <a:pt x="94" y="516"/>
                        </a:lnTo>
                        <a:lnTo>
                          <a:pt x="89" y="516"/>
                        </a:lnTo>
                        <a:lnTo>
                          <a:pt x="86" y="515"/>
                        </a:lnTo>
                        <a:lnTo>
                          <a:pt x="82" y="515"/>
                        </a:lnTo>
                        <a:lnTo>
                          <a:pt x="80" y="515"/>
                        </a:lnTo>
                        <a:lnTo>
                          <a:pt x="76" y="515"/>
                        </a:lnTo>
                        <a:lnTo>
                          <a:pt x="73" y="514"/>
                        </a:lnTo>
                        <a:lnTo>
                          <a:pt x="70" y="512"/>
                        </a:lnTo>
                        <a:lnTo>
                          <a:pt x="68" y="512"/>
                        </a:lnTo>
                        <a:lnTo>
                          <a:pt x="63" y="512"/>
                        </a:lnTo>
                        <a:lnTo>
                          <a:pt x="61" y="512"/>
                        </a:lnTo>
                        <a:lnTo>
                          <a:pt x="60" y="512"/>
                        </a:lnTo>
                        <a:lnTo>
                          <a:pt x="56" y="509"/>
                        </a:lnTo>
                        <a:lnTo>
                          <a:pt x="51" y="506"/>
                        </a:lnTo>
                        <a:lnTo>
                          <a:pt x="48" y="503"/>
                        </a:lnTo>
                        <a:lnTo>
                          <a:pt x="44" y="499"/>
                        </a:lnTo>
                        <a:lnTo>
                          <a:pt x="41" y="495"/>
                        </a:lnTo>
                        <a:lnTo>
                          <a:pt x="37" y="490"/>
                        </a:lnTo>
                        <a:lnTo>
                          <a:pt x="34" y="485"/>
                        </a:lnTo>
                        <a:lnTo>
                          <a:pt x="31" y="480"/>
                        </a:lnTo>
                        <a:lnTo>
                          <a:pt x="30" y="477"/>
                        </a:lnTo>
                        <a:lnTo>
                          <a:pt x="28" y="473"/>
                        </a:lnTo>
                        <a:lnTo>
                          <a:pt x="26" y="470"/>
                        </a:lnTo>
                        <a:lnTo>
                          <a:pt x="25" y="467"/>
                        </a:lnTo>
                        <a:lnTo>
                          <a:pt x="24" y="464"/>
                        </a:lnTo>
                        <a:lnTo>
                          <a:pt x="23" y="460"/>
                        </a:lnTo>
                        <a:lnTo>
                          <a:pt x="22" y="457"/>
                        </a:lnTo>
                        <a:lnTo>
                          <a:pt x="21" y="454"/>
                        </a:lnTo>
                        <a:lnTo>
                          <a:pt x="19" y="451"/>
                        </a:lnTo>
                        <a:lnTo>
                          <a:pt x="18" y="447"/>
                        </a:lnTo>
                        <a:lnTo>
                          <a:pt x="17" y="444"/>
                        </a:lnTo>
                        <a:lnTo>
                          <a:pt x="16" y="440"/>
                        </a:lnTo>
                        <a:lnTo>
                          <a:pt x="15" y="436"/>
                        </a:lnTo>
                        <a:lnTo>
                          <a:pt x="15" y="433"/>
                        </a:lnTo>
                        <a:lnTo>
                          <a:pt x="13" y="429"/>
                        </a:lnTo>
                        <a:lnTo>
                          <a:pt x="12" y="426"/>
                        </a:lnTo>
                        <a:lnTo>
                          <a:pt x="11" y="421"/>
                        </a:lnTo>
                        <a:lnTo>
                          <a:pt x="11" y="417"/>
                        </a:lnTo>
                        <a:lnTo>
                          <a:pt x="10" y="414"/>
                        </a:lnTo>
                        <a:lnTo>
                          <a:pt x="9" y="409"/>
                        </a:lnTo>
                        <a:lnTo>
                          <a:pt x="8" y="404"/>
                        </a:lnTo>
                        <a:lnTo>
                          <a:pt x="8" y="401"/>
                        </a:lnTo>
                        <a:lnTo>
                          <a:pt x="6" y="397"/>
                        </a:lnTo>
                        <a:lnTo>
                          <a:pt x="6" y="394"/>
                        </a:lnTo>
                        <a:lnTo>
                          <a:pt x="5" y="389"/>
                        </a:lnTo>
                        <a:lnTo>
                          <a:pt x="5" y="384"/>
                        </a:lnTo>
                        <a:lnTo>
                          <a:pt x="5" y="381"/>
                        </a:lnTo>
                        <a:lnTo>
                          <a:pt x="5" y="376"/>
                        </a:lnTo>
                        <a:lnTo>
                          <a:pt x="4" y="372"/>
                        </a:lnTo>
                        <a:lnTo>
                          <a:pt x="3" y="369"/>
                        </a:lnTo>
                        <a:lnTo>
                          <a:pt x="3" y="363"/>
                        </a:lnTo>
                        <a:lnTo>
                          <a:pt x="3" y="360"/>
                        </a:lnTo>
                        <a:lnTo>
                          <a:pt x="3" y="356"/>
                        </a:lnTo>
                        <a:lnTo>
                          <a:pt x="2" y="351"/>
                        </a:lnTo>
                        <a:lnTo>
                          <a:pt x="0" y="347"/>
                        </a:lnTo>
                        <a:lnTo>
                          <a:pt x="0" y="343"/>
                        </a:lnTo>
                        <a:lnTo>
                          <a:pt x="0" y="338"/>
                        </a:lnTo>
                        <a:lnTo>
                          <a:pt x="0" y="334"/>
                        </a:lnTo>
                        <a:lnTo>
                          <a:pt x="0" y="330"/>
                        </a:lnTo>
                        <a:lnTo>
                          <a:pt x="0" y="325"/>
                        </a:lnTo>
                        <a:lnTo>
                          <a:pt x="0" y="321"/>
                        </a:lnTo>
                        <a:lnTo>
                          <a:pt x="0" y="317"/>
                        </a:lnTo>
                        <a:lnTo>
                          <a:pt x="0" y="313"/>
                        </a:lnTo>
                        <a:lnTo>
                          <a:pt x="0" y="308"/>
                        </a:lnTo>
                        <a:lnTo>
                          <a:pt x="0" y="303"/>
                        </a:lnTo>
                        <a:lnTo>
                          <a:pt x="0" y="300"/>
                        </a:lnTo>
                        <a:lnTo>
                          <a:pt x="0" y="295"/>
                        </a:lnTo>
                        <a:lnTo>
                          <a:pt x="0" y="292"/>
                        </a:lnTo>
                        <a:lnTo>
                          <a:pt x="0" y="287"/>
                        </a:lnTo>
                        <a:lnTo>
                          <a:pt x="0" y="282"/>
                        </a:lnTo>
                        <a:lnTo>
                          <a:pt x="3" y="281"/>
                        </a:lnTo>
                        <a:lnTo>
                          <a:pt x="6" y="280"/>
                        </a:lnTo>
                        <a:lnTo>
                          <a:pt x="10" y="277"/>
                        </a:lnTo>
                        <a:lnTo>
                          <a:pt x="15" y="275"/>
                        </a:lnTo>
                        <a:lnTo>
                          <a:pt x="18" y="271"/>
                        </a:lnTo>
                        <a:lnTo>
                          <a:pt x="22" y="268"/>
                        </a:lnTo>
                        <a:lnTo>
                          <a:pt x="24" y="264"/>
                        </a:lnTo>
                        <a:lnTo>
                          <a:pt x="28" y="260"/>
                        </a:lnTo>
                        <a:lnTo>
                          <a:pt x="30" y="255"/>
                        </a:lnTo>
                        <a:lnTo>
                          <a:pt x="31" y="250"/>
                        </a:lnTo>
                        <a:lnTo>
                          <a:pt x="32" y="246"/>
                        </a:lnTo>
                        <a:lnTo>
                          <a:pt x="32" y="242"/>
                        </a:lnTo>
                        <a:lnTo>
                          <a:pt x="31" y="238"/>
                        </a:lnTo>
                        <a:lnTo>
                          <a:pt x="29" y="235"/>
                        </a:lnTo>
                        <a:lnTo>
                          <a:pt x="26" y="233"/>
                        </a:lnTo>
                        <a:lnTo>
                          <a:pt x="25" y="231"/>
                        </a:lnTo>
                        <a:lnTo>
                          <a:pt x="23" y="231"/>
                        </a:lnTo>
                        <a:lnTo>
                          <a:pt x="21" y="230"/>
                        </a:lnTo>
                        <a:lnTo>
                          <a:pt x="16" y="235"/>
                        </a:lnTo>
                        <a:lnTo>
                          <a:pt x="11" y="239"/>
                        </a:lnTo>
                        <a:lnTo>
                          <a:pt x="8" y="242"/>
                        </a:lnTo>
                        <a:lnTo>
                          <a:pt x="5" y="244"/>
                        </a:lnTo>
                        <a:lnTo>
                          <a:pt x="3" y="246"/>
                        </a:lnTo>
                        <a:lnTo>
                          <a:pt x="0" y="249"/>
                        </a:lnTo>
                        <a:lnTo>
                          <a:pt x="0" y="246"/>
                        </a:lnTo>
                        <a:lnTo>
                          <a:pt x="0" y="244"/>
                        </a:lnTo>
                        <a:lnTo>
                          <a:pt x="0" y="242"/>
                        </a:lnTo>
                        <a:lnTo>
                          <a:pt x="0" y="239"/>
                        </a:lnTo>
                        <a:lnTo>
                          <a:pt x="0" y="236"/>
                        </a:lnTo>
                        <a:lnTo>
                          <a:pt x="0" y="233"/>
                        </a:lnTo>
                        <a:lnTo>
                          <a:pt x="0" y="231"/>
                        </a:lnTo>
                        <a:lnTo>
                          <a:pt x="2" y="229"/>
                        </a:lnTo>
                        <a:lnTo>
                          <a:pt x="2" y="225"/>
                        </a:lnTo>
                        <a:lnTo>
                          <a:pt x="2" y="223"/>
                        </a:lnTo>
                        <a:lnTo>
                          <a:pt x="2" y="219"/>
                        </a:lnTo>
                        <a:lnTo>
                          <a:pt x="3" y="217"/>
                        </a:lnTo>
                        <a:lnTo>
                          <a:pt x="3" y="214"/>
                        </a:lnTo>
                        <a:lnTo>
                          <a:pt x="3" y="211"/>
                        </a:lnTo>
                        <a:lnTo>
                          <a:pt x="3" y="208"/>
                        </a:lnTo>
                        <a:lnTo>
                          <a:pt x="3" y="206"/>
                        </a:lnTo>
                        <a:lnTo>
                          <a:pt x="3" y="204"/>
                        </a:lnTo>
                        <a:lnTo>
                          <a:pt x="3" y="201"/>
                        </a:lnTo>
                        <a:lnTo>
                          <a:pt x="3" y="198"/>
                        </a:lnTo>
                        <a:lnTo>
                          <a:pt x="3" y="195"/>
                        </a:lnTo>
                        <a:lnTo>
                          <a:pt x="3" y="192"/>
                        </a:lnTo>
                        <a:lnTo>
                          <a:pt x="4" y="190"/>
                        </a:lnTo>
                        <a:lnTo>
                          <a:pt x="5" y="186"/>
                        </a:lnTo>
                        <a:lnTo>
                          <a:pt x="5" y="184"/>
                        </a:lnTo>
                        <a:lnTo>
                          <a:pt x="5" y="181"/>
                        </a:lnTo>
                        <a:lnTo>
                          <a:pt x="5" y="178"/>
                        </a:lnTo>
                        <a:lnTo>
                          <a:pt x="5" y="175"/>
                        </a:lnTo>
                        <a:lnTo>
                          <a:pt x="5" y="172"/>
                        </a:lnTo>
                        <a:lnTo>
                          <a:pt x="5" y="169"/>
                        </a:lnTo>
                        <a:lnTo>
                          <a:pt x="5" y="166"/>
                        </a:lnTo>
                        <a:lnTo>
                          <a:pt x="6" y="163"/>
                        </a:lnTo>
                        <a:lnTo>
                          <a:pt x="6" y="161"/>
                        </a:lnTo>
                        <a:lnTo>
                          <a:pt x="8" y="165"/>
                        </a:lnTo>
                        <a:lnTo>
                          <a:pt x="11" y="167"/>
                        </a:lnTo>
                        <a:lnTo>
                          <a:pt x="13" y="167"/>
                        </a:lnTo>
                        <a:lnTo>
                          <a:pt x="16" y="168"/>
                        </a:lnTo>
                        <a:lnTo>
                          <a:pt x="19" y="168"/>
                        </a:lnTo>
                        <a:lnTo>
                          <a:pt x="23" y="168"/>
                        </a:lnTo>
                        <a:lnTo>
                          <a:pt x="25" y="166"/>
                        </a:lnTo>
                        <a:lnTo>
                          <a:pt x="29" y="166"/>
                        </a:lnTo>
                        <a:lnTo>
                          <a:pt x="32" y="163"/>
                        </a:lnTo>
                        <a:lnTo>
                          <a:pt x="36" y="162"/>
                        </a:lnTo>
                        <a:lnTo>
                          <a:pt x="40" y="160"/>
                        </a:lnTo>
                        <a:lnTo>
                          <a:pt x="43" y="159"/>
                        </a:lnTo>
                        <a:lnTo>
                          <a:pt x="47" y="155"/>
                        </a:lnTo>
                        <a:lnTo>
                          <a:pt x="50" y="153"/>
                        </a:lnTo>
                        <a:lnTo>
                          <a:pt x="53" y="150"/>
                        </a:lnTo>
                        <a:lnTo>
                          <a:pt x="56" y="147"/>
                        </a:lnTo>
                        <a:lnTo>
                          <a:pt x="59" y="143"/>
                        </a:lnTo>
                        <a:lnTo>
                          <a:pt x="61" y="141"/>
                        </a:lnTo>
                        <a:lnTo>
                          <a:pt x="62" y="136"/>
                        </a:lnTo>
                        <a:lnTo>
                          <a:pt x="64" y="133"/>
                        </a:lnTo>
                        <a:lnTo>
                          <a:pt x="66" y="129"/>
                        </a:lnTo>
                        <a:lnTo>
                          <a:pt x="66" y="125"/>
                        </a:lnTo>
                        <a:lnTo>
                          <a:pt x="66" y="122"/>
                        </a:lnTo>
                        <a:lnTo>
                          <a:pt x="66" y="117"/>
                        </a:lnTo>
                        <a:lnTo>
                          <a:pt x="63" y="114"/>
                        </a:lnTo>
                        <a:lnTo>
                          <a:pt x="62" y="110"/>
                        </a:lnTo>
                        <a:lnTo>
                          <a:pt x="59" y="105"/>
                        </a:lnTo>
                        <a:lnTo>
                          <a:pt x="56" y="102"/>
                        </a:lnTo>
                        <a:lnTo>
                          <a:pt x="51" y="97"/>
                        </a:lnTo>
                        <a:lnTo>
                          <a:pt x="47" y="95"/>
                        </a:lnTo>
                        <a:lnTo>
                          <a:pt x="44" y="97"/>
                        </a:lnTo>
                        <a:lnTo>
                          <a:pt x="42" y="99"/>
                        </a:lnTo>
                        <a:lnTo>
                          <a:pt x="40" y="103"/>
                        </a:lnTo>
                        <a:lnTo>
                          <a:pt x="38" y="105"/>
                        </a:lnTo>
                        <a:lnTo>
                          <a:pt x="35" y="110"/>
                        </a:lnTo>
                        <a:lnTo>
                          <a:pt x="32" y="112"/>
                        </a:lnTo>
                        <a:lnTo>
                          <a:pt x="30" y="115"/>
                        </a:lnTo>
                        <a:lnTo>
                          <a:pt x="29" y="117"/>
                        </a:lnTo>
                        <a:lnTo>
                          <a:pt x="25" y="121"/>
                        </a:lnTo>
                        <a:lnTo>
                          <a:pt x="24" y="123"/>
                        </a:lnTo>
                        <a:lnTo>
                          <a:pt x="22" y="125"/>
                        </a:lnTo>
                        <a:lnTo>
                          <a:pt x="19" y="129"/>
                        </a:lnTo>
                        <a:lnTo>
                          <a:pt x="16" y="134"/>
                        </a:lnTo>
                        <a:lnTo>
                          <a:pt x="13" y="138"/>
                        </a:lnTo>
                        <a:lnTo>
                          <a:pt x="10" y="142"/>
                        </a:lnTo>
                        <a:lnTo>
                          <a:pt x="9" y="147"/>
                        </a:lnTo>
                        <a:lnTo>
                          <a:pt x="8" y="150"/>
                        </a:lnTo>
                        <a:lnTo>
                          <a:pt x="8" y="154"/>
                        </a:lnTo>
                        <a:lnTo>
                          <a:pt x="8" y="150"/>
                        </a:lnTo>
                        <a:lnTo>
                          <a:pt x="8" y="147"/>
                        </a:lnTo>
                        <a:lnTo>
                          <a:pt x="8" y="143"/>
                        </a:lnTo>
                        <a:lnTo>
                          <a:pt x="8" y="140"/>
                        </a:lnTo>
                        <a:lnTo>
                          <a:pt x="8" y="135"/>
                        </a:lnTo>
                        <a:lnTo>
                          <a:pt x="9" y="133"/>
                        </a:lnTo>
                        <a:lnTo>
                          <a:pt x="9" y="128"/>
                        </a:lnTo>
                        <a:lnTo>
                          <a:pt x="10" y="125"/>
                        </a:lnTo>
                        <a:lnTo>
                          <a:pt x="10" y="121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10" y="110"/>
                        </a:lnTo>
                        <a:lnTo>
                          <a:pt x="10" y="108"/>
                        </a:lnTo>
                        <a:lnTo>
                          <a:pt x="11" y="104"/>
                        </a:lnTo>
                        <a:lnTo>
                          <a:pt x="11" y="100"/>
                        </a:lnTo>
                        <a:lnTo>
                          <a:pt x="12" y="97"/>
                        </a:lnTo>
                        <a:lnTo>
                          <a:pt x="12" y="95"/>
                        </a:lnTo>
                        <a:lnTo>
                          <a:pt x="12" y="91"/>
                        </a:lnTo>
                        <a:lnTo>
                          <a:pt x="12" y="87"/>
                        </a:lnTo>
                        <a:lnTo>
                          <a:pt x="12" y="85"/>
                        </a:lnTo>
                        <a:lnTo>
                          <a:pt x="12" y="81"/>
                        </a:lnTo>
                        <a:lnTo>
                          <a:pt x="13" y="78"/>
                        </a:lnTo>
                        <a:lnTo>
                          <a:pt x="13" y="74"/>
                        </a:lnTo>
                        <a:lnTo>
                          <a:pt x="15" y="72"/>
                        </a:lnTo>
                        <a:lnTo>
                          <a:pt x="15" y="70"/>
                        </a:lnTo>
                        <a:lnTo>
                          <a:pt x="15" y="67"/>
                        </a:lnTo>
                        <a:lnTo>
                          <a:pt x="15" y="64"/>
                        </a:lnTo>
                        <a:lnTo>
                          <a:pt x="15" y="61"/>
                        </a:lnTo>
                        <a:lnTo>
                          <a:pt x="15" y="58"/>
                        </a:lnTo>
                        <a:lnTo>
                          <a:pt x="16" y="55"/>
                        </a:lnTo>
                        <a:lnTo>
                          <a:pt x="16" y="53"/>
                        </a:lnTo>
                        <a:lnTo>
                          <a:pt x="17" y="51"/>
                        </a:lnTo>
                        <a:lnTo>
                          <a:pt x="17" y="47"/>
                        </a:lnTo>
                        <a:lnTo>
                          <a:pt x="17" y="45"/>
                        </a:lnTo>
                        <a:lnTo>
                          <a:pt x="17" y="41"/>
                        </a:lnTo>
                        <a:lnTo>
                          <a:pt x="17" y="40"/>
                        </a:lnTo>
                        <a:lnTo>
                          <a:pt x="18" y="35"/>
                        </a:lnTo>
                        <a:lnTo>
                          <a:pt x="18" y="32"/>
                        </a:lnTo>
                        <a:lnTo>
                          <a:pt x="18" y="27"/>
                        </a:lnTo>
                        <a:lnTo>
                          <a:pt x="19" y="23"/>
                        </a:lnTo>
                        <a:lnTo>
                          <a:pt x="19" y="20"/>
                        </a:lnTo>
                        <a:lnTo>
                          <a:pt x="21" y="16"/>
                        </a:lnTo>
                        <a:lnTo>
                          <a:pt x="21" y="14"/>
                        </a:lnTo>
                        <a:lnTo>
                          <a:pt x="21" y="11"/>
                        </a:lnTo>
                        <a:lnTo>
                          <a:pt x="21" y="9"/>
                        </a:lnTo>
                        <a:lnTo>
                          <a:pt x="21" y="8"/>
                        </a:lnTo>
                        <a:lnTo>
                          <a:pt x="21" y="5"/>
                        </a:lnTo>
                        <a:lnTo>
                          <a:pt x="22" y="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42" name="Freeform 179">
                    <a:extLst>
                      <a:ext uri="{FF2B5EF4-FFF2-40B4-BE49-F238E27FC236}">
                        <a16:creationId xmlns:a16="http://schemas.microsoft.com/office/drawing/2014/main" id="{E236EDCA-9127-0247-BB0A-06B459B0E2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58" y="1947"/>
                    <a:ext cx="14" cy="10"/>
                  </a:xfrm>
                  <a:custGeom>
                    <a:avLst/>
                    <a:gdLst>
                      <a:gd name="T0" fmla="*/ 0 w 43"/>
                      <a:gd name="T1" fmla="*/ 0 h 31"/>
                      <a:gd name="T2" fmla="*/ 0 w 43"/>
                      <a:gd name="T3" fmla="*/ 0 h 31"/>
                      <a:gd name="T4" fmla="*/ 0 w 43"/>
                      <a:gd name="T5" fmla="*/ 0 h 31"/>
                      <a:gd name="T6" fmla="*/ 0 w 43"/>
                      <a:gd name="T7" fmla="*/ 0 h 31"/>
                      <a:gd name="T8" fmla="*/ 0 w 43"/>
                      <a:gd name="T9" fmla="*/ 0 h 31"/>
                      <a:gd name="T10" fmla="*/ 0 w 43"/>
                      <a:gd name="T11" fmla="*/ 0 h 31"/>
                      <a:gd name="T12" fmla="*/ 0 w 43"/>
                      <a:gd name="T13" fmla="*/ 0 h 31"/>
                      <a:gd name="T14" fmla="*/ 0 w 43"/>
                      <a:gd name="T15" fmla="*/ 0 h 31"/>
                      <a:gd name="T16" fmla="*/ 0 w 43"/>
                      <a:gd name="T17" fmla="*/ 0 h 31"/>
                      <a:gd name="T18" fmla="*/ 0 w 43"/>
                      <a:gd name="T19" fmla="*/ 0 h 31"/>
                      <a:gd name="T20" fmla="*/ 0 w 43"/>
                      <a:gd name="T21" fmla="*/ 0 h 31"/>
                      <a:gd name="T22" fmla="*/ 0 w 43"/>
                      <a:gd name="T23" fmla="*/ 0 h 31"/>
                      <a:gd name="T24" fmla="*/ 0 w 43"/>
                      <a:gd name="T25" fmla="*/ 0 h 31"/>
                      <a:gd name="T26" fmla="*/ 0 w 43"/>
                      <a:gd name="T27" fmla="*/ 0 h 31"/>
                      <a:gd name="T28" fmla="*/ 0 w 43"/>
                      <a:gd name="T29" fmla="*/ 0 h 31"/>
                      <a:gd name="T30" fmla="*/ 0 w 43"/>
                      <a:gd name="T31" fmla="*/ 0 h 31"/>
                      <a:gd name="T32" fmla="*/ 0 w 43"/>
                      <a:gd name="T33" fmla="*/ 0 h 31"/>
                      <a:gd name="T34" fmla="*/ 0 w 43"/>
                      <a:gd name="T35" fmla="*/ 0 h 31"/>
                      <a:gd name="T36" fmla="*/ 0 w 43"/>
                      <a:gd name="T37" fmla="*/ 0 h 31"/>
                      <a:gd name="T38" fmla="*/ 0 w 43"/>
                      <a:gd name="T39" fmla="*/ 0 h 31"/>
                      <a:gd name="T40" fmla="*/ 0 w 43"/>
                      <a:gd name="T41" fmla="*/ 0 h 31"/>
                      <a:gd name="T42" fmla="*/ 0 w 43"/>
                      <a:gd name="T43" fmla="*/ 0 h 31"/>
                      <a:gd name="T44" fmla="*/ 0 w 43"/>
                      <a:gd name="T45" fmla="*/ 0 h 31"/>
                      <a:gd name="T46" fmla="*/ 0 w 43"/>
                      <a:gd name="T47" fmla="*/ 0 h 31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w 43"/>
                      <a:gd name="T73" fmla="*/ 0 h 31"/>
                      <a:gd name="T74" fmla="*/ 43 w 43"/>
                      <a:gd name="T75" fmla="*/ 31 h 31"/>
                    </a:gdLst>
                    <a:ahLst/>
                    <a:cxnLst>
                      <a:cxn ang="T48">
                        <a:pos x="T0" y="T1"/>
                      </a:cxn>
                      <a:cxn ang="T49">
                        <a:pos x="T2" y="T3"/>
                      </a:cxn>
                      <a:cxn ang="T50">
                        <a:pos x="T4" y="T5"/>
                      </a:cxn>
                      <a:cxn ang="T51">
                        <a:pos x="T6" y="T7"/>
                      </a:cxn>
                      <a:cxn ang="T52">
                        <a:pos x="T8" y="T9"/>
                      </a:cxn>
                      <a:cxn ang="T53">
                        <a:pos x="T10" y="T11"/>
                      </a:cxn>
                      <a:cxn ang="T54">
                        <a:pos x="T12" y="T13"/>
                      </a:cxn>
                      <a:cxn ang="T55">
                        <a:pos x="T14" y="T15"/>
                      </a:cxn>
                      <a:cxn ang="T56">
                        <a:pos x="T16" y="T17"/>
                      </a:cxn>
                      <a:cxn ang="T57">
                        <a:pos x="T18" y="T19"/>
                      </a:cxn>
                      <a:cxn ang="T58">
                        <a:pos x="T20" y="T21"/>
                      </a:cxn>
                      <a:cxn ang="T59">
                        <a:pos x="T22" y="T23"/>
                      </a:cxn>
                      <a:cxn ang="T60">
                        <a:pos x="T24" y="T25"/>
                      </a:cxn>
                      <a:cxn ang="T61">
                        <a:pos x="T26" y="T27"/>
                      </a:cxn>
                      <a:cxn ang="T62">
                        <a:pos x="T28" y="T29"/>
                      </a:cxn>
                      <a:cxn ang="T63">
                        <a:pos x="T30" y="T31"/>
                      </a:cxn>
                      <a:cxn ang="T64">
                        <a:pos x="T32" y="T33"/>
                      </a:cxn>
                      <a:cxn ang="T65">
                        <a:pos x="T34" y="T35"/>
                      </a:cxn>
                      <a:cxn ang="T66">
                        <a:pos x="T36" y="T37"/>
                      </a:cxn>
                      <a:cxn ang="T67">
                        <a:pos x="T38" y="T39"/>
                      </a:cxn>
                      <a:cxn ang="T68">
                        <a:pos x="T40" y="T41"/>
                      </a:cxn>
                      <a:cxn ang="T69">
                        <a:pos x="T42" y="T43"/>
                      </a:cxn>
                      <a:cxn ang="T70">
                        <a:pos x="T44" y="T45"/>
                      </a:cxn>
                      <a:cxn ang="T71">
                        <a:pos x="T46" y="T47"/>
                      </a:cxn>
                    </a:cxnLst>
                    <a:rect l="T72" t="T73" r="T74" b="T75"/>
                    <a:pathLst>
                      <a:path w="43" h="31">
                        <a:moveTo>
                          <a:pt x="0" y="0"/>
                        </a:moveTo>
                        <a:lnTo>
                          <a:pt x="43" y="3"/>
                        </a:lnTo>
                        <a:lnTo>
                          <a:pt x="42" y="6"/>
                        </a:lnTo>
                        <a:lnTo>
                          <a:pt x="41" y="9"/>
                        </a:lnTo>
                        <a:lnTo>
                          <a:pt x="40" y="11"/>
                        </a:lnTo>
                        <a:lnTo>
                          <a:pt x="37" y="13"/>
                        </a:lnTo>
                        <a:lnTo>
                          <a:pt x="37" y="16"/>
                        </a:lnTo>
                        <a:lnTo>
                          <a:pt x="35" y="18"/>
                        </a:lnTo>
                        <a:lnTo>
                          <a:pt x="33" y="20"/>
                        </a:lnTo>
                        <a:lnTo>
                          <a:pt x="32" y="23"/>
                        </a:lnTo>
                        <a:lnTo>
                          <a:pt x="30" y="26"/>
                        </a:lnTo>
                        <a:lnTo>
                          <a:pt x="26" y="29"/>
                        </a:lnTo>
                        <a:lnTo>
                          <a:pt x="20" y="31"/>
                        </a:lnTo>
                        <a:lnTo>
                          <a:pt x="16" y="30"/>
                        </a:lnTo>
                        <a:lnTo>
                          <a:pt x="13" y="28"/>
                        </a:lnTo>
                        <a:lnTo>
                          <a:pt x="13" y="24"/>
                        </a:lnTo>
                        <a:lnTo>
                          <a:pt x="13" y="20"/>
                        </a:lnTo>
                        <a:lnTo>
                          <a:pt x="13" y="17"/>
                        </a:lnTo>
                        <a:lnTo>
                          <a:pt x="13" y="13"/>
                        </a:lnTo>
                        <a:lnTo>
                          <a:pt x="14" y="11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43" name="Freeform 180">
                    <a:extLst>
                      <a:ext uri="{FF2B5EF4-FFF2-40B4-BE49-F238E27FC236}">
                        <a16:creationId xmlns:a16="http://schemas.microsoft.com/office/drawing/2014/main" id="{9419FE09-5AEF-0D42-BF59-D96B57192F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87" y="1968"/>
                    <a:ext cx="19" cy="7"/>
                  </a:xfrm>
                  <a:custGeom>
                    <a:avLst/>
                    <a:gdLst>
                      <a:gd name="T0" fmla="*/ 0 w 57"/>
                      <a:gd name="T1" fmla="*/ 0 h 22"/>
                      <a:gd name="T2" fmla="*/ 0 w 57"/>
                      <a:gd name="T3" fmla="*/ 0 h 22"/>
                      <a:gd name="T4" fmla="*/ 0 w 57"/>
                      <a:gd name="T5" fmla="*/ 0 h 22"/>
                      <a:gd name="T6" fmla="*/ 0 w 57"/>
                      <a:gd name="T7" fmla="*/ 0 h 22"/>
                      <a:gd name="T8" fmla="*/ 0 w 57"/>
                      <a:gd name="T9" fmla="*/ 0 h 22"/>
                      <a:gd name="T10" fmla="*/ 0 w 57"/>
                      <a:gd name="T11" fmla="*/ 0 h 22"/>
                      <a:gd name="T12" fmla="*/ 0 w 57"/>
                      <a:gd name="T13" fmla="*/ 0 h 22"/>
                      <a:gd name="T14" fmla="*/ 0 w 57"/>
                      <a:gd name="T15" fmla="*/ 0 h 22"/>
                      <a:gd name="T16" fmla="*/ 0 w 57"/>
                      <a:gd name="T17" fmla="*/ 0 h 22"/>
                      <a:gd name="T18" fmla="*/ 0 w 57"/>
                      <a:gd name="T19" fmla="*/ 0 h 22"/>
                      <a:gd name="T20" fmla="*/ 0 w 57"/>
                      <a:gd name="T21" fmla="*/ 0 h 22"/>
                      <a:gd name="T22" fmla="*/ 0 w 57"/>
                      <a:gd name="T23" fmla="*/ 0 h 22"/>
                      <a:gd name="T24" fmla="*/ 0 w 57"/>
                      <a:gd name="T25" fmla="*/ 0 h 22"/>
                      <a:gd name="T26" fmla="*/ 0 w 57"/>
                      <a:gd name="T27" fmla="*/ 0 h 22"/>
                      <a:gd name="T28" fmla="*/ 0 w 57"/>
                      <a:gd name="T29" fmla="*/ 0 h 22"/>
                      <a:gd name="T30" fmla="*/ 0 w 57"/>
                      <a:gd name="T31" fmla="*/ 0 h 22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57"/>
                      <a:gd name="T49" fmla="*/ 0 h 22"/>
                      <a:gd name="T50" fmla="*/ 57 w 57"/>
                      <a:gd name="T51" fmla="*/ 22 h 22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57" h="22">
                        <a:moveTo>
                          <a:pt x="57" y="19"/>
                        </a:moveTo>
                        <a:lnTo>
                          <a:pt x="0" y="22"/>
                        </a:lnTo>
                        <a:lnTo>
                          <a:pt x="20" y="0"/>
                        </a:lnTo>
                        <a:lnTo>
                          <a:pt x="23" y="0"/>
                        </a:lnTo>
                        <a:lnTo>
                          <a:pt x="26" y="3"/>
                        </a:lnTo>
                        <a:lnTo>
                          <a:pt x="29" y="4"/>
                        </a:lnTo>
                        <a:lnTo>
                          <a:pt x="32" y="6"/>
                        </a:lnTo>
                        <a:lnTo>
                          <a:pt x="36" y="7"/>
                        </a:lnTo>
                        <a:lnTo>
                          <a:pt x="39" y="8"/>
                        </a:lnTo>
                        <a:lnTo>
                          <a:pt x="43" y="11"/>
                        </a:lnTo>
                        <a:lnTo>
                          <a:pt x="45" y="13"/>
                        </a:lnTo>
                        <a:lnTo>
                          <a:pt x="49" y="13"/>
                        </a:lnTo>
                        <a:lnTo>
                          <a:pt x="51" y="16"/>
                        </a:lnTo>
                        <a:lnTo>
                          <a:pt x="56" y="18"/>
                        </a:lnTo>
                        <a:lnTo>
                          <a:pt x="57" y="1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</p:grpSp>
        <p:grpSp>
          <p:nvGrpSpPr>
            <p:cNvPr id="16421" name="Group 181">
              <a:extLst>
                <a:ext uri="{FF2B5EF4-FFF2-40B4-BE49-F238E27FC236}">
                  <a16:creationId xmlns:a16="http://schemas.microsoft.com/office/drawing/2014/main" id="{F950F7B4-121B-4741-8D2C-57E475AF5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52" y="1437"/>
              <a:ext cx="475" cy="442"/>
              <a:chOff x="4752" y="1437"/>
              <a:chExt cx="475" cy="442"/>
            </a:xfrm>
          </p:grpSpPr>
          <p:sp>
            <p:nvSpPr>
              <p:cNvPr id="16474" name="Rectangle 182">
                <a:extLst>
                  <a:ext uri="{FF2B5EF4-FFF2-40B4-BE49-F238E27FC236}">
                    <a16:creationId xmlns:a16="http://schemas.microsoft.com/office/drawing/2014/main" id="{49F159E5-AF33-404A-A9D0-E81CC19ED4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8" y="1459"/>
                <a:ext cx="288" cy="240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sp>
            <p:nvSpPr>
              <p:cNvPr id="16475" name="Rectangle 183">
                <a:extLst>
                  <a:ext uri="{FF2B5EF4-FFF2-40B4-BE49-F238E27FC236}">
                    <a16:creationId xmlns:a16="http://schemas.microsoft.com/office/drawing/2014/main" id="{36F1EC5B-D47C-4342-9484-3CA7BA9CE7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1761"/>
                <a:ext cx="418" cy="96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grpSp>
            <p:nvGrpSpPr>
              <p:cNvPr id="16476" name="Group 184">
                <a:extLst>
                  <a:ext uri="{FF2B5EF4-FFF2-40B4-BE49-F238E27FC236}">
                    <a16:creationId xmlns:a16="http://schemas.microsoft.com/office/drawing/2014/main" id="{D9A036BE-3169-5F4D-926B-D3B65E274CA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52" y="1437"/>
                <a:ext cx="475" cy="442"/>
                <a:chOff x="4752" y="1437"/>
                <a:chExt cx="475" cy="442"/>
              </a:xfrm>
            </p:grpSpPr>
            <p:sp>
              <p:nvSpPr>
                <p:cNvPr id="16477" name="Rectangle 185">
                  <a:extLst>
                    <a:ext uri="{FF2B5EF4-FFF2-40B4-BE49-F238E27FC236}">
                      <a16:creationId xmlns:a16="http://schemas.microsoft.com/office/drawing/2014/main" id="{FF87CA7A-D84E-4F4D-A2AC-41FBE7B71F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91" y="1513"/>
                  <a:ext cx="192" cy="144"/>
                </a:xfrm>
                <a:prstGeom prst="rect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6478" name="Group 186">
                  <a:extLst>
                    <a:ext uri="{FF2B5EF4-FFF2-40B4-BE49-F238E27FC236}">
                      <a16:creationId xmlns:a16="http://schemas.microsoft.com/office/drawing/2014/main" id="{7CC4C6BD-28E8-F845-9200-B9B174AB04D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52" y="1437"/>
                  <a:ext cx="475" cy="442"/>
                  <a:chOff x="5285" y="1536"/>
                  <a:chExt cx="475" cy="442"/>
                </a:xfrm>
              </p:grpSpPr>
              <p:sp>
                <p:nvSpPr>
                  <p:cNvPr id="16479" name="Freeform 187">
                    <a:extLst>
                      <a:ext uri="{FF2B5EF4-FFF2-40B4-BE49-F238E27FC236}">
                        <a16:creationId xmlns:a16="http://schemas.microsoft.com/office/drawing/2014/main" id="{096A5AEC-34DF-5C4A-A19A-D608142BF0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5" y="1943"/>
                    <a:ext cx="369" cy="35"/>
                  </a:xfrm>
                  <a:custGeom>
                    <a:avLst/>
                    <a:gdLst>
                      <a:gd name="T0" fmla="*/ 0 w 1105"/>
                      <a:gd name="T1" fmla="*/ 0 h 104"/>
                      <a:gd name="T2" fmla="*/ 0 w 1105"/>
                      <a:gd name="T3" fmla="*/ 0 h 104"/>
                      <a:gd name="T4" fmla="*/ 0 w 1105"/>
                      <a:gd name="T5" fmla="*/ 0 h 104"/>
                      <a:gd name="T6" fmla="*/ 0 w 1105"/>
                      <a:gd name="T7" fmla="*/ 0 h 104"/>
                      <a:gd name="T8" fmla="*/ 0 w 1105"/>
                      <a:gd name="T9" fmla="*/ 0 h 104"/>
                      <a:gd name="T10" fmla="*/ 0 w 1105"/>
                      <a:gd name="T11" fmla="*/ 0 h 104"/>
                      <a:gd name="T12" fmla="*/ 0 w 1105"/>
                      <a:gd name="T13" fmla="*/ 0 h 104"/>
                      <a:gd name="T14" fmla="*/ 0 w 1105"/>
                      <a:gd name="T15" fmla="*/ 0 h 104"/>
                      <a:gd name="T16" fmla="*/ 0 w 1105"/>
                      <a:gd name="T17" fmla="*/ 0 h 104"/>
                      <a:gd name="T18" fmla="*/ 0 w 1105"/>
                      <a:gd name="T19" fmla="*/ 0 h 104"/>
                      <a:gd name="T20" fmla="*/ 0 w 1105"/>
                      <a:gd name="T21" fmla="*/ 0 h 104"/>
                      <a:gd name="T22" fmla="*/ 0 w 1105"/>
                      <a:gd name="T23" fmla="*/ 0 h 104"/>
                      <a:gd name="T24" fmla="*/ 0 w 1105"/>
                      <a:gd name="T25" fmla="*/ 0 h 104"/>
                      <a:gd name="T26" fmla="*/ 0 w 1105"/>
                      <a:gd name="T27" fmla="*/ 0 h 104"/>
                      <a:gd name="T28" fmla="*/ 0 w 1105"/>
                      <a:gd name="T29" fmla="*/ 0 h 104"/>
                      <a:gd name="T30" fmla="*/ 0 w 1105"/>
                      <a:gd name="T31" fmla="*/ 0 h 104"/>
                      <a:gd name="T32" fmla="*/ 0 w 1105"/>
                      <a:gd name="T33" fmla="*/ 0 h 104"/>
                      <a:gd name="T34" fmla="*/ 0 w 1105"/>
                      <a:gd name="T35" fmla="*/ 0 h 104"/>
                      <a:gd name="T36" fmla="*/ 0 w 1105"/>
                      <a:gd name="T37" fmla="*/ 0 h 104"/>
                      <a:gd name="T38" fmla="*/ 0 w 1105"/>
                      <a:gd name="T39" fmla="*/ 0 h 104"/>
                      <a:gd name="T40" fmla="*/ 0 w 1105"/>
                      <a:gd name="T41" fmla="*/ 0 h 104"/>
                      <a:gd name="T42" fmla="*/ 0 w 1105"/>
                      <a:gd name="T43" fmla="*/ 0 h 104"/>
                      <a:gd name="T44" fmla="*/ 0 w 1105"/>
                      <a:gd name="T45" fmla="*/ 0 h 104"/>
                      <a:gd name="T46" fmla="*/ 0 w 1105"/>
                      <a:gd name="T47" fmla="*/ 0 h 104"/>
                      <a:gd name="T48" fmla="*/ 0 w 1105"/>
                      <a:gd name="T49" fmla="*/ 0 h 104"/>
                      <a:gd name="T50" fmla="*/ 0 w 1105"/>
                      <a:gd name="T51" fmla="*/ 0 h 104"/>
                      <a:gd name="T52" fmla="*/ 0 w 1105"/>
                      <a:gd name="T53" fmla="*/ 0 h 104"/>
                      <a:gd name="T54" fmla="*/ 0 w 1105"/>
                      <a:gd name="T55" fmla="*/ 0 h 104"/>
                      <a:gd name="T56" fmla="*/ 0 w 1105"/>
                      <a:gd name="T57" fmla="*/ 0 h 104"/>
                      <a:gd name="T58" fmla="*/ 0 w 1105"/>
                      <a:gd name="T59" fmla="*/ 0 h 104"/>
                      <a:gd name="T60" fmla="*/ 0 w 1105"/>
                      <a:gd name="T61" fmla="*/ 0 h 104"/>
                      <a:gd name="T62" fmla="*/ 0 w 1105"/>
                      <a:gd name="T63" fmla="*/ 0 h 104"/>
                      <a:gd name="T64" fmla="*/ 0 w 1105"/>
                      <a:gd name="T65" fmla="*/ 0 h 104"/>
                      <a:gd name="T66" fmla="*/ 0 w 1105"/>
                      <a:gd name="T67" fmla="*/ 0 h 104"/>
                      <a:gd name="T68" fmla="*/ 0 w 1105"/>
                      <a:gd name="T69" fmla="*/ 0 h 104"/>
                      <a:gd name="T70" fmla="*/ 0 w 1105"/>
                      <a:gd name="T71" fmla="*/ 0 h 104"/>
                      <a:gd name="T72" fmla="*/ 0 w 1105"/>
                      <a:gd name="T73" fmla="*/ 0 h 104"/>
                      <a:gd name="T74" fmla="*/ 0 w 1105"/>
                      <a:gd name="T75" fmla="*/ 0 h 104"/>
                      <a:gd name="T76" fmla="*/ 0 w 1105"/>
                      <a:gd name="T77" fmla="*/ 0 h 104"/>
                      <a:gd name="T78" fmla="*/ 0 w 1105"/>
                      <a:gd name="T79" fmla="*/ 0 h 104"/>
                      <a:gd name="T80" fmla="*/ 0 w 1105"/>
                      <a:gd name="T81" fmla="*/ 0 h 104"/>
                      <a:gd name="T82" fmla="*/ 0 w 1105"/>
                      <a:gd name="T83" fmla="*/ 0 h 104"/>
                      <a:gd name="T84" fmla="*/ 0 w 1105"/>
                      <a:gd name="T85" fmla="*/ 0 h 104"/>
                      <a:gd name="T86" fmla="*/ 0 w 1105"/>
                      <a:gd name="T87" fmla="*/ 0 h 104"/>
                      <a:gd name="T88" fmla="*/ 0 w 1105"/>
                      <a:gd name="T89" fmla="*/ 0 h 104"/>
                      <a:gd name="T90" fmla="*/ 0 w 1105"/>
                      <a:gd name="T91" fmla="*/ 0 h 104"/>
                      <a:gd name="T92" fmla="*/ 0 w 1105"/>
                      <a:gd name="T93" fmla="*/ 0 h 104"/>
                      <a:gd name="T94" fmla="*/ 0 w 1105"/>
                      <a:gd name="T95" fmla="*/ 0 h 104"/>
                      <a:gd name="T96" fmla="*/ 0 w 1105"/>
                      <a:gd name="T97" fmla="*/ 0 h 104"/>
                      <a:gd name="T98" fmla="*/ 0 w 1105"/>
                      <a:gd name="T99" fmla="*/ 0 h 104"/>
                      <a:gd name="T100" fmla="*/ 0 w 1105"/>
                      <a:gd name="T101" fmla="*/ 0 h 104"/>
                      <a:gd name="T102" fmla="*/ 0 w 1105"/>
                      <a:gd name="T103" fmla="*/ 0 h 104"/>
                      <a:gd name="T104" fmla="*/ 0 w 1105"/>
                      <a:gd name="T105" fmla="*/ 0 h 104"/>
                      <a:gd name="T106" fmla="*/ 0 w 1105"/>
                      <a:gd name="T107" fmla="*/ 0 h 104"/>
                      <a:gd name="T108" fmla="*/ 0 w 1105"/>
                      <a:gd name="T109" fmla="*/ 0 h 104"/>
                      <a:gd name="T110" fmla="*/ 0 w 1105"/>
                      <a:gd name="T111" fmla="*/ 0 h 104"/>
                      <a:gd name="T112" fmla="*/ 0 w 1105"/>
                      <a:gd name="T113" fmla="*/ 0 h 104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w 1105"/>
                      <a:gd name="T172" fmla="*/ 0 h 104"/>
                      <a:gd name="T173" fmla="*/ 1105 w 1105"/>
                      <a:gd name="T174" fmla="*/ 104 h 104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T171" t="T172" r="T173" b="T174"/>
                    <a:pathLst>
                      <a:path w="1105" h="104">
                        <a:moveTo>
                          <a:pt x="872" y="13"/>
                        </a:moveTo>
                        <a:lnTo>
                          <a:pt x="876" y="13"/>
                        </a:lnTo>
                        <a:lnTo>
                          <a:pt x="879" y="13"/>
                        </a:lnTo>
                        <a:lnTo>
                          <a:pt x="883" y="13"/>
                        </a:lnTo>
                        <a:lnTo>
                          <a:pt x="886" y="13"/>
                        </a:lnTo>
                        <a:lnTo>
                          <a:pt x="890" y="13"/>
                        </a:lnTo>
                        <a:lnTo>
                          <a:pt x="893" y="13"/>
                        </a:lnTo>
                        <a:lnTo>
                          <a:pt x="897" y="13"/>
                        </a:lnTo>
                        <a:lnTo>
                          <a:pt x="900" y="13"/>
                        </a:lnTo>
                        <a:lnTo>
                          <a:pt x="904" y="13"/>
                        </a:lnTo>
                        <a:lnTo>
                          <a:pt x="909" y="13"/>
                        </a:lnTo>
                        <a:lnTo>
                          <a:pt x="911" y="13"/>
                        </a:lnTo>
                        <a:lnTo>
                          <a:pt x="916" y="13"/>
                        </a:lnTo>
                        <a:lnTo>
                          <a:pt x="918" y="11"/>
                        </a:lnTo>
                        <a:lnTo>
                          <a:pt x="923" y="11"/>
                        </a:lnTo>
                        <a:lnTo>
                          <a:pt x="927" y="11"/>
                        </a:lnTo>
                        <a:lnTo>
                          <a:pt x="930" y="11"/>
                        </a:lnTo>
                        <a:lnTo>
                          <a:pt x="932" y="10"/>
                        </a:lnTo>
                        <a:lnTo>
                          <a:pt x="936" y="10"/>
                        </a:lnTo>
                        <a:lnTo>
                          <a:pt x="940" y="10"/>
                        </a:lnTo>
                        <a:lnTo>
                          <a:pt x="943" y="10"/>
                        </a:lnTo>
                        <a:lnTo>
                          <a:pt x="947" y="9"/>
                        </a:lnTo>
                        <a:lnTo>
                          <a:pt x="950" y="9"/>
                        </a:lnTo>
                        <a:lnTo>
                          <a:pt x="954" y="8"/>
                        </a:lnTo>
                        <a:lnTo>
                          <a:pt x="957" y="8"/>
                        </a:lnTo>
                        <a:lnTo>
                          <a:pt x="960" y="8"/>
                        </a:lnTo>
                        <a:lnTo>
                          <a:pt x="964" y="8"/>
                        </a:lnTo>
                        <a:lnTo>
                          <a:pt x="967" y="7"/>
                        </a:lnTo>
                        <a:lnTo>
                          <a:pt x="972" y="7"/>
                        </a:lnTo>
                        <a:lnTo>
                          <a:pt x="974" y="5"/>
                        </a:lnTo>
                        <a:lnTo>
                          <a:pt x="978" y="5"/>
                        </a:lnTo>
                        <a:lnTo>
                          <a:pt x="981" y="5"/>
                        </a:lnTo>
                        <a:lnTo>
                          <a:pt x="985" y="5"/>
                        </a:lnTo>
                        <a:lnTo>
                          <a:pt x="988" y="4"/>
                        </a:lnTo>
                        <a:lnTo>
                          <a:pt x="992" y="3"/>
                        </a:lnTo>
                        <a:lnTo>
                          <a:pt x="994" y="3"/>
                        </a:lnTo>
                        <a:lnTo>
                          <a:pt x="998" y="3"/>
                        </a:lnTo>
                        <a:lnTo>
                          <a:pt x="1001" y="3"/>
                        </a:lnTo>
                        <a:lnTo>
                          <a:pt x="1005" y="2"/>
                        </a:lnTo>
                        <a:lnTo>
                          <a:pt x="1007" y="2"/>
                        </a:lnTo>
                        <a:lnTo>
                          <a:pt x="1012" y="2"/>
                        </a:lnTo>
                        <a:lnTo>
                          <a:pt x="1014" y="1"/>
                        </a:lnTo>
                        <a:lnTo>
                          <a:pt x="1018" y="1"/>
                        </a:lnTo>
                        <a:lnTo>
                          <a:pt x="1021" y="1"/>
                        </a:lnTo>
                        <a:lnTo>
                          <a:pt x="1025" y="1"/>
                        </a:lnTo>
                        <a:lnTo>
                          <a:pt x="1029" y="1"/>
                        </a:lnTo>
                        <a:lnTo>
                          <a:pt x="1032" y="1"/>
                        </a:lnTo>
                        <a:lnTo>
                          <a:pt x="1034" y="1"/>
                        </a:lnTo>
                        <a:lnTo>
                          <a:pt x="1039" y="1"/>
                        </a:lnTo>
                        <a:lnTo>
                          <a:pt x="1042" y="0"/>
                        </a:lnTo>
                        <a:lnTo>
                          <a:pt x="1045" y="0"/>
                        </a:lnTo>
                        <a:lnTo>
                          <a:pt x="1048" y="0"/>
                        </a:lnTo>
                        <a:lnTo>
                          <a:pt x="1052" y="0"/>
                        </a:lnTo>
                        <a:lnTo>
                          <a:pt x="1055" y="0"/>
                        </a:lnTo>
                        <a:lnTo>
                          <a:pt x="1058" y="1"/>
                        </a:lnTo>
                        <a:lnTo>
                          <a:pt x="1062" y="1"/>
                        </a:lnTo>
                        <a:lnTo>
                          <a:pt x="1065" y="1"/>
                        </a:lnTo>
                        <a:lnTo>
                          <a:pt x="1068" y="1"/>
                        </a:lnTo>
                        <a:lnTo>
                          <a:pt x="1072" y="2"/>
                        </a:lnTo>
                        <a:lnTo>
                          <a:pt x="1075" y="2"/>
                        </a:lnTo>
                        <a:lnTo>
                          <a:pt x="1078" y="3"/>
                        </a:lnTo>
                        <a:lnTo>
                          <a:pt x="1082" y="3"/>
                        </a:lnTo>
                        <a:lnTo>
                          <a:pt x="1086" y="4"/>
                        </a:lnTo>
                        <a:lnTo>
                          <a:pt x="1089" y="5"/>
                        </a:lnTo>
                        <a:lnTo>
                          <a:pt x="1093" y="7"/>
                        </a:lnTo>
                        <a:lnTo>
                          <a:pt x="1093" y="9"/>
                        </a:lnTo>
                        <a:lnTo>
                          <a:pt x="1094" y="11"/>
                        </a:lnTo>
                        <a:lnTo>
                          <a:pt x="1095" y="14"/>
                        </a:lnTo>
                        <a:lnTo>
                          <a:pt x="1095" y="17"/>
                        </a:lnTo>
                        <a:lnTo>
                          <a:pt x="1096" y="20"/>
                        </a:lnTo>
                        <a:lnTo>
                          <a:pt x="1097" y="22"/>
                        </a:lnTo>
                        <a:lnTo>
                          <a:pt x="1097" y="24"/>
                        </a:lnTo>
                        <a:lnTo>
                          <a:pt x="1099" y="28"/>
                        </a:lnTo>
                        <a:lnTo>
                          <a:pt x="1099" y="30"/>
                        </a:lnTo>
                        <a:lnTo>
                          <a:pt x="1100" y="33"/>
                        </a:lnTo>
                        <a:lnTo>
                          <a:pt x="1101" y="35"/>
                        </a:lnTo>
                        <a:lnTo>
                          <a:pt x="1101" y="39"/>
                        </a:lnTo>
                        <a:lnTo>
                          <a:pt x="1102" y="41"/>
                        </a:lnTo>
                        <a:lnTo>
                          <a:pt x="1103" y="43"/>
                        </a:lnTo>
                        <a:lnTo>
                          <a:pt x="1103" y="46"/>
                        </a:lnTo>
                        <a:lnTo>
                          <a:pt x="1105" y="49"/>
                        </a:lnTo>
                        <a:lnTo>
                          <a:pt x="1099" y="53"/>
                        </a:lnTo>
                        <a:lnTo>
                          <a:pt x="1093" y="57"/>
                        </a:lnTo>
                        <a:lnTo>
                          <a:pt x="1086" y="60"/>
                        </a:lnTo>
                        <a:lnTo>
                          <a:pt x="1077" y="64"/>
                        </a:lnTo>
                        <a:lnTo>
                          <a:pt x="1068" y="66"/>
                        </a:lnTo>
                        <a:lnTo>
                          <a:pt x="1057" y="68"/>
                        </a:lnTo>
                        <a:lnTo>
                          <a:pt x="1048" y="72"/>
                        </a:lnTo>
                        <a:lnTo>
                          <a:pt x="1036" y="76"/>
                        </a:lnTo>
                        <a:lnTo>
                          <a:pt x="1024" y="78"/>
                        </a:lnTo>
                        <a:lnTo>
                          <a:pt x="1011" y="80"/>
                        </a:lnTo>
                        <a:lnTo>
                          <a:pt x="997" y="81"/>
                        </a:lnTo>
                        <a:lnTo>
                          <a:pt x="982" y="84"/>
                        </a:lnTo>
                        <a:lnTo>
                          <a:pt x="968" y="86"/>
                        </a:lnTo>
                        <a:lnTo>
                          <a:pt x="953" y="89"/>
                        </a:lnTo>
                        <a:lnTo>
                          <a:pt x="936" y="90"/>
                        </a:lnTo>
                        <a:lnTo>
                          <a:pt x="921" y="92"/>
                        </a:lnTo>
                        <a:lnTo>
                          <a:pt x="903" y="92"/>
                        </a:lnTo>
                        <a:lnTo>
                          <a:pt x="885" y="95"/>
                        </a:lnTo>
                        <a:lnTo>
                          <a:pt x="866" y="96"/>
                        </a:lnTo>
                        <a:lnTo>
                          <a:pt x="847" y="97"/>
                        </a:lnTo>
                        <a:lnTo>
                          <a:pt x="829" y="98"/>
                        </a:lnTo>
                        <a:lnTo>
                          <a:pt x="809" y="99"/>
                        </a:lnTo>
                        <a:lnTo>
                          <a:pt x="790" y="99"/>
                        </a:lnTo>
                        <a:lnTo>
                          <a:pt x="770" y="102"/>
                        </a:lnTo>
                        <a:lnTo>
                          <a:pt x="750" y="102"/>
                        </a:lnTo>
                        <a:lnTo>
                          <a:pt x="728" y="102"/>
                        </a:lnTo>
                        <a:lnTo>
                          <a:pt x="708" y="102"/>
                        </a:lnTo>
                        <a:lnTo>
                          <a:pt x="688" y="104"/>
                        </a:lnTo>
                        <a:lnTo>
                          <a:pt x="665" y="104"/>
                        </a:lnTo>
                        <a:lnTo>
                          <a:pt x="645" y="104"/>
                        </a:lnTo>
                        <a:lnTo>
                          <a:pt x="623" y="104"/>
                        </a:lnTo>
                        <a:lnTo>
                          <a:pt x="601" y="104"/>
                        </a:lnTo>
                        <a:lnTo>
                          <a:pt x="580" y="104"/>
                        </a:lnTo>
                        <a:lnTo>
                          <a:pt x="558" y="104"/>
                        </a:lnTo>
                        <a:lnTo>
                          <a:pt x="536" y="104"/>
                        </a:lnTo>
                        <a:lnTo>
                          <a:pt x="514" y="104"/>
                        </a:lnTo>
                        <a:lnTo>
                          <a:pt x="492" y="104"/>
                        </a:lnTo>
                        <a:lnTo>
                          <a:pt x="471" y="104"/>
                        </a:lnTo>
                        <a:lnTo>
                          <a:pt x="450" y="104"/>
                        </a:lnTo>
                        <a:lnTo>
                          <a:pt x="427" y="104"/>
                        </a:lnTo>
                        <a:lnTo>
                          <a:pt x="407" y="104"/>
                        </a:lnTo>
                        <a:lnTo>
                          <a:pt x="384" y="104"/>
                        </a:lnTo>
                        <a:lnTo>
                          <a:pt x="363" y="103"/>
                        </a:lnTo>
                        <a:lnTo>
                          <a:pt x="343" y="103"/>
                        </a:lnTo>
                        <a:lnTo>
                          <a:pt x="321" y="102"/>
                        </a:lnTo>
                        <a:lnTo>
                          <a:pt x="301" y="102"/>
                        </a:lnTo>
                        <a:lnTo>
                          <a:pt x="282" y="102"/>
                        </a:lnTo>
                        <a:lnTo>
                          <a:pt x="263" y="102"/>
                        </a:lnTo>
                        <a:lnTo>
                          <a:pt x="243" y="102"/>
                        </a:lnTo>
                        <a:lnTo>
                          <a:pt x="224" y="102"/>
                        </a:lnTo>
                        <a:lnTo>
                          <a:pt x="205" y="100"/>
                        </a:lnTo>
                        <a:lnTo>
                          <a:pt x="187" y="100"/>
                        </a:lnTo>
                        <a:lnTo>
                          <a:pt x="170" y="99"/>
                        </a:lnTo>
                        <a:lnTo>
                          <a:pt x="153" y="99"/>
                        </a:lnTo>
                        <a:lnTo>
                          <a:pt x="136" y="99"/>
                        </a:lnTo>
                        <a:lnTo>
                          <a:pt x="120" y="99"/>
                        </a:lnTo>
                        <a:lnTo>
                          <a:pt x="104" y="99"/>
                        </a:lnTo>
                        <a:lnTo>
                          <a:pt x="89" y="99"/>
                        </a:lnTo>
                        <a:lnTo>
                          <a:pt x="76" y="99"/>
                        </a:lnTo>
                        <a:lnTo>
                          <a:pt x="63" y="99"/>
                        </a:lnTo>
                        <a:lnTo>
                          <a:pt x="49" y="99"/>
                        </a:lnTo>
                        <a:lnTo>
                          <a:pt x="37" y="99"/>
                        </a:lnTo>
                        <a:lnTo>
                          <a:pt x="25" y="99"/>
                        </a:lnTo>
                        <a:lnTo>
                          <a:pt x="15" y="99"/>
                        </a:lnTo>
                        <a:lnTo>
                          <a:pt x="14" y="97"/>
                        </a:lnTo>
                        <a:lnTo>
                          <a:pt x="12" y="93"/>
                        </a:lnTo>
                        <a:lnTo>
                          <a:pt x="11" y="91"/>
                        </a:lnTo>
                        <a:lnTo>
                          <a:pt x="9" y="89"/>
                        </a:lnTo>
                        <a:lnTo>
                          <a:pt x="7" y="83"/>
                        </a:lnTo>
                        <a:lnTo>
                          <a:pt x="6" y="78"/>
                        </a:lnTo>
                        <a:lnTo>
                          <a:pt x="5" y="76"/>
                        </a:lnTo>
                        <a:lnTo>
                          <a:pt x="5" y="73"/>
                        </a:lnTo>
                        <a:lnTo>
                          <a:pt x="3" y="70"/>
                        </a:lnTo>
                        <a:lnTo>
                          <a:pt x="2" y="67"/>
                        </a:lnTo>
                        <a:lnTo>
                          <a:pt x="2" y="65"/>
                        </a:lnTo>
                        <a:lnTo>
                          <a:pt x="2" y="62"/>
                        </a:lnTo>
                        <a:lnTo>
                          <a:pt x="0" y="59"/>
                        </a:lnTo>
                        <a:lnTo>
                          <a:pt x="0" y="57"/>
                        </a:lnTo>
                        <a:lnTo>
                          <a:pt x="2" y="54"/>
                        </a:lnTo>
                        <a:lnTo>
                          <a:pt x="7" y="51"/>
                        </a:lnTo>
                        <a:lnTo>
                          <a:pt x="9" y="48"/>
                        </a:lnTo>
                        <a:lnTo>
                          <a:pt x="14" y="46"/>
                        </a:lnTo>
                        <a:lnTo>
                          <a:pt x="18" y="42"/>
                        </a:lnTo>
                        <a:lnTo>
                          <a:pt x="21" y="41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32" y="35"/>
                        </a:lnTo>
                        <a:lnTo>
                          <a:pt x="35" y="33"/>
                        </a:lnTo>
                        <a:lnTo>
                          <a:pt x="40" y="32"/>
                        </a:lnTo>
                        <a:lnTo>
                          <a:pt x="44" y="30"/>
                        </a:lnTo>
                        <a:lnTo>
                          <a:pt x="47" y="29"/>
                        </a:lnTo>
                        <a:lnTo>
                          <a:pt x="52" y="28"/>
                        </a:lnTo>
                        <a:lnTo>
                          <a:pt x="57" y="27"/>
                        </a:lnTo>
                        <a:lnTo>
                          <a:pt x="60" y="26"/>
                        </a:lnTo>
                        <a:lnTo>
                          <a:pt x="65" y="24"/>
                        </a:lnTo>
                        <a:lnTo>
                          <a:pt x="69" y="23"/>
                        </a:lnTo>
                        <a:lnTo>
                          <a:pt x="73" y="23"/>
                        </a:lnTo>
                        <a:lnTo>
                          <a:pt x="78" y="23"/>
                        </a:lnTo>
                        <a:lnTo>
                          <a:pt x="82" y="22"/>
                        </a:lnTo>
                        <a:lnTo>
                          <a:pt x="85" y="21"/>
                        </a:lnTo>
                        <a:lnTo>
                          <a:pt x="91" y="21"/>
                        </a:lnTo>
                        <a:lnTo>
                          <a:pt x="95" y="21"/>
                        </a:lnTo>
                        <a:lnTo>
                          <a:pt x="98" y="21"/>
                        </a:lnTo>
                        <a:lnTo>
                          <a:pt x="103" y="21"/>
                        </a:lnTo>
                        <a:lnTo>
                          <a:pt x="108" y="21"/>
                        </a:lnTo>
                        <a:lnTo>
                          <a:pt x="113" y="21"/>
                        </a:lnTo>
                        <a:lnTo>
                          <a:pt x="116" y="21"/>
                        </a:lnTo>
                        <a:lnTo>
                          <a:pt x="121" y="21"/>
                        </a:lnTo>
                        <a:lnTo>
                          <a:pt x="126" y="21"/>
                        </a:lnTo>
                        <a:lnTo>
                          <a:pt x="130" y="21"/>
                        </a:lnTo>
                        <a:lnTo>
                          <a:pt x="135" y="21"/>
                        </a:lnTo>
                        <a:lnTo>
                          <a:pt x="139" y="21"/>
                        </a:lnTo>
                        <a:lnTo>
                          <a:pt x="143" y="21"/>
                        </a:lnTo>
                        <a:lnTo>
                          <a:pt x="148" y="21"/>
                        </a:lnTo>
                        <a:lnTo>
                          <a:pt x="153" y="21"/>
                        </a:lnTo>
                        <a:lnTo>
                          <a:pt x="158" y="22"/>
                        </a:lnTo>
                        <a:lnTo>
                          <a:pt x="161" y="22"/>
                        </a:lnTo>
                        <a:lnTo>
                          <a:pt x="167" y="23"/>
                        </a:lnTo>
                        <a:lnTo>
                          <a:pt x="171" y="23"/>
                        </a:lnTo>
                        <a:lnTo>
                          <a:pt x="175" y="23"/>
                        </a:lnTo>
                        <a:lnTo>
                          <a:pt x="179" y="23"/>
                        </a:lnTo>
                        <a:lnTo>
                          <a:pt x="184" y="23"/>
                        </a:lnTo>
                        <a:lnTo>
                          <a:pt x="190" y="23"/>
                        </a:lnTo>
                        <a:lnTo>
                          <a:pt x="194" y="23"/>
                        </a:lnTo>
                        <a:lnTo>
                          <a:pt x="199" y="23"/>
                        </a:lnTo>
                        <a:lnTo>
                          <a:pt x="203" y="24"/>
                        </a:lnTo>
                        <a:lnTo>
                          <a:pt x="208" y="23"/>
                        </a:lnTo>
                        <a:lnTo>
                          <a:pt x="212" y="23"/>
                        </a:lnTo>
                        <a:lnTo>
                          <a:pt x="216" y="23"/>
                        </a:lnTo>
                        <a:lnTo>
                          <a:pt x="221" y="23"/>
                        </a:lnTo>
                        <a:lnTo>
                          <a:pt x="225" y="23"/>
                        </a:lnTo>
                        <a:lnTo>
                          <a:pt x="230" y="23"/>
                        </a:lnTo>
                        <a:lnTo>
                          <a:pt x="234" y="23"/>
                        </a:lnTo>
                        <a:lnTo>
                          <a:pt x="238" y="23"/>
                        </a:lnTo>
                        <a:lnTo>
                          <a:pt x="243" y="22"/>
                        </a:lnTo>
                        <a:lnTo>
                          <a:pt x="248" y="22"/>
                        </a:lnTo>
                        <a:lnTo>
                          <a:pt x="251" y="21"/>
                        </a:lnTo>
                        <a:lnTo>
                          <a:pt x="256" y="21"/>
                        </a:lnTo>
                        <a:lnTo>
                          <a:pt x="260" y="21"/>
                        </a:lnTo>
                        <a:lnTo>
                          <a:pt x="264" y="20"/>
                        </a:lnTo>
                        <a:lnTo>
                          <a:pt x="269" y="19"/>
                        </a:lnTo>
                        <a:lnTo>
                          <a:pt x="273" y="19"/>
                        </a:lnTo>
                        <a:lnTo>
                          <a:pt x="282" y="17"/>
                        </a:lnTo>
                        <a:lnTo>
                          <a:pt x="291" y="17"/>
                        </a:lnTo>
                        <a:lnTo>
                          <a:pt x="300" y="17"/>
                        </a:lnTo>
                        <a:lnTo>
                          <a:pt x="310" y="17"/>
                        </a:lnTo>
                        <a:lnTo>
                          <a:pt x="319" y="16"/>
                        </a:lnTo>
                        <a:lnTo>
                          <a:pt x="329" y="16"/>
                        </a:lnTo>
                        <a:lnTo>
                          <a:pt x="337" y="16"/>
                        </a:lnTo>
                        <a:lnTo>
                          <a:pt x="346" y="16"/>
                        </a:lnTo>
                        <a:lnTo>
                          <a:pt x="356" y="16"/>
                        </a:lnTo>
                        <a:lnTo>
                          <a:pt x="365" y="16"/>
                        </a:lnTo>
                        <a:lnTo>
                          <a:pt x="374" y="16"/>
                        </a:lnTo>
                        <a:lnTo>
                          <a:pt x="384" y="16"/>
                        </a:lnTo>
                        <a:lnTo>
                          <a:pt x="394" y="16"/>
                        </a:lnTo>
                        <a:lnTo>
                          <a:pt x="402" y="16"/>
                        </a:lnTo>
                        <a:lnTo>
                          <a:pt x="412" y="16"/>
                        </a:lnTo>
                        <a:lnTo>
                          <a:pt x="422" y="17"/>
                        </a:lnTo>
                        <a:lnTo>
                          <a:pt x="431" y="17"/>
                        </a:lnTo>
                        <a:lnTo>
                          <a:pt x="440" y="17"/>
                        </a:lnTo>
                        <a:lnTo>
                          <a:pt x="450" y="17"/>
                        </a:lnTo>
                        <a:lnTo>
                          <a:pt x="459" y="17"/>
                        </a:lnTo>
                        <a:lnTo>
                          <a:pt x="469" y="17"/>
                        </a:lnTo>
                        <a:lnTo>
                          <a:pt x="478" y="17"/>
                        </a:lnTo>
                        <a:lnTo>
                          <a:pt x="488" y="17"/>
                        </a:lnTo>
                        <a:lnTo>
                          <a:pt x="498" y="17"/>
                        </a:lnTo>
                        <a:lnTo>
                          <a:pt x="507" y="17"/>
                        </a:lnTo>
                        <a:lnTo>
                          <a:pt x="516" y="17"/>
                        </a:lnTo>
                        <a:lnTo>
                          <a:pt x="525" y="17"/>
                        </a:lnTo>
                        <a:lnTo>
                          <a:pt x="536" y="17"/>
                        </a:lnTo>
                        <a:lnTo>
                          <a:pt x="544" y="17"/>
                        </a:lnTo>
                        <a:lnTo>
                          <a:pt x="554" y="17"/>
                        </a:lnTo>
                        <a:lnTo>
                          <a:pt x="563" y="17"/>
                        </a:lnTo>
                        <a:lnTo>
                          <a:pt x="574" y="19"/>
                        </a:lnTo>
                        <a:lnTo>
                          <a:pt x="582" y="17"/>
                        </a:lnTo>
                        <a:lnTo>
                          <a:pt x="592" y="17"/>
                        </a:lnTo>
                        <a:lnTo>
                          <a:pt x="601" y="17"/>
                        </a:lnTo>
                        <a:lnTo>
                          <a:pt x="611" y="17"/>
                        </a:lnTo>
                        <a:lnTo>
                          <a:pt x="619" y="17"/>
                        </a:lnTo>
                        <a:lnTo>
                          <a:pt x="630" y="17"/>
                        </a:lnTo>
                        <a:lnTo>
                          <a:pt x="639" y="17"/>
                        </a:lnTo>
                        <a:lnTo>
                          <a:pt x="649" y="17"/>
                        </a:lnTo>
                        <a:lnTo>
                          <a:pt x="657" y="17"/>
                        </a:lnTo>
                        <a:lnTo>
                          <a:pt x="668" y="17"/>
                        </a:lnTo>
                        <a:lnTo>
                          <a:pt x="677" y="17"/>
                        </a:lnTo>
                        <a:lnTo>
                          <a:pt x="687" y="17"/>
                        </a:lnTo>
                        <a:lnTo>
                          <a:pt x="695" y="17"/>
                        </a:lnTo>
                        <a:lnTo>
                          <a:pt x="706" y="17"/>
                        </a:lnTo>
                        <a:lnTo>
                          <a:pt x="715" y="17"/>
                        </a:lnTo>
                        <a:lnTo>
                          <a:pt x="724" y="17"/>
                        </a:lnTo>
                        <a:lnTo>
                          <a:pt x="733" y="16"/>
                        </a:lnTo>
                        <a:lnTo>
                          <a:pt x="743" y="16"/>
                        </a:lnTo>
                        <a:lnTo>
                          <a:pt x="751" y="16"/>
                        </a:lnTo>
                        <a:lnTo>
                          <a:pt x="762" y="16"/>
                        </a:lnTo>
                        <a:lnTo>
                          <a:pt x="770" y="16"/>
                        </a:lnTo>
                        <a:lnTo>
                          <a:pt x="779" y="16"/>
                        </a:lnTo>
                        <a:lnTo>
                          <a:pt x="789" y="15"/>
                        </a:lnTo>
                        <a:lnTo>
                          <a:pt x="798" y="15"/>
                        </a:lnTo>
                        <a:lnTo>
                          <a:pt x="807" y="15"/>
                        </a:lnTo>
                        <a:lnTo>
                          <a:pt x="817" y="14"/>
                        </a:lnTo>
                        <a:lnTo>
                          <a:pt x="824" y="14"/>
                        </a:lnTo>
                        <a:lnTo>
                          <a:pt x="835" y="14"/>
                        </a:lnTo>
                        <a:lnTo>
                          <a:pt x="843" y="13"/>
                        </a:lnTo>
                        <a:lnTo>
                          <a:pt x="853" y="13"/>
                        </a:lnTo>
                        <a:lnTo>
                          <a:pt x="862" y="13"/>
                        </a:lnTo>
                        <a:lnTo>
                          <a:pt x="872" y="13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80" name="Freeform 188">
                    <a:extLst>
                      <a:ext uri="{FF2B5EF4-FFF2-40B4-BE49-F238E27FC236}">
                        <a16:creationId xmlns:a16="http://schemas.microsoft.com/office/drawing/2014/main" id="{DB959D9E-AAA3-B549-9490-82F153143B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5" y="1536"/>
                    <a:ext cx="315" cy="39"/>
                  </a:xfrm>
                  <a:custGeom>
                    <a:avLst/>
                    <a:gdLst>
                      <a:gd name="T0" fmla="*/ 0 w 943"/>
                      <a:gd name="T1" fmla="*/ 0 h 116"/>
                      <a:gd name="T2" fmla="*/ 0 w 943"/>
                      <a:gd name="T3" fmla="*/ 0 h 116"/>
                      <a:gd name="T4" fmla="*/ 0 w 943"/>
                      <a:gd name="T5" fmla="*/ 0 h 116"/>
                      <a:gd name="T6" fmla="*/ 0 w 943"/>
                      <a:gd name="T7" fmla="*/ 0 h 116"/>
                      <a:gd name="T8" fmla="*/ 0 w 943"/>
                      <a:gd name="T9" fmla="*/ 0 h 116"/>
                      <a:gd name="T10" fmla="*/ 0 w 943"/>
                      <a:gd name="T11" fmla="*/ 0 h 116"/>
                      <a:gd name="T12" fmla="*/ 0 w 943"/>
                      <a:gd name="T13" fmla="*/ 0 h 116"/>
                      <a:gd name="T14" fmla="*/ 0 w 943"/>
                      <a:gd name="T15" fmla="*/ 0 h 116"/>
                      <a:gd name="T16" fmla="*/ 0 w 943"/>
                      <a:gd name="T17" fmla="*/ 0 h 116"/>
                      <a:gd name="T18" fmla="*/ 0 w 943"/>
                      <a:gd name="T19" fmla="*/ 0 h 116"/>
                      <a:gd name="T20" fmla="*/ 0 w 943"/>
                      <a:gd name="T21" fmla="*/ 0 h 116"/>
                      <a:gd name="T22" fmla="*/ 0 w 943"/>
                      <a:gd name="T23" fmla="*/ 0 h 116"/>
                      <a:gd name="T24" fmla="*/ 0 w 943"/>
                      <a:gd name="T25" fmla="*/ 0 h 116"/>
                      <a:gd name="T26" fmla="*/ 0 w 943"/>
                      <a:gd name="T27" fmla="*/ 0 h 116"/>
                      <a:gd name="T28" fmla="*/ 0 w 943"/>
                      <a:gd name="T29" fmla="*/ 0 h 116"/>
                      <a:gd name="T30" fmla="*/ 0 w 943"/>
                      <a:gd name="T31" fmla="*/ 0 h 116"/>
                      <a:gd name="T32" fmla="*/ 0 w 943"/>
                      <a:gd name="T33" fmla="*/ 0 h 116"/>
                      <a:gd name="T34" fmla="*/ 0 w 943"/>
                      <a:gd name="T35" fmla="*/ 0 h 116"/>
                      <a:gd name="T36" fmla="*/ 0 w 943"/>
                      <a:gd name="T37" fmla="*/ 0 h 116"/>
                      <a:gd name="T38" fmla="*/ 0 w 943"/>
                      <a:gd name="T39" fmla="*/ 0 h 116"/>
                      <a:gd name="T40" fmla="*/ 0 w 943"/>
                      <a:gd name="T41" fmla="*/ 0 h 116"/>
                      <a:gd name="T42" fmla="*/ 0 w 943"/>
                      <a:gd name="T43" fmla="*/ 0 h 116"/>
                      <a:gd name="T44" fmla="*/ 0 w 943"/>
                      <a:gd name="T45" fmla="*/ 0 h 116"/>
                      <a:gd name="T46" fmla="*/ 0 w 943"/>
                      <a:gd name="T47" fmla="*/ 0 h 116"/>
                      <a:gd name="T48" fmla="*/ 0 w 943"/>
                      <a:gd name="T49" fmla="*/ 0 h 116"/>
                      <a:gd name="T50" fmla="*/ 0 w 943"/>
                      <a:gd name="T51" fmla="*/ 0 h 116"/>
                      <a:gd name="T52" fmla="*/ 0 w 943"/>
                      <a:gd name="T53" fmla="*/ 0 h 116"/>
                      <a:gd name="T54" fmla="*/ 0 w 943"/>
                      <a:gd name="T55" fmla="*/ 0 h 116"/>
                      <a:gd name="T56" fmla="*/ 0 w 943"/>
                      <a:gd name="T57" fmla="*/ 0 h 116"/>
                      <a:gd name="T58" fmla="*/ 0 w 943"/>
                      <a:gd name="T59" fmla="*/ 0 h 116"/>
                      <a:gd name="T60" fmla="*/ 0 w 943"/>
                      <a:gd name="T61" fmla="*/ 0 h 116"/>
                      <a:gd name="T62" fmla="*/ 0 w 943"/>
                      <a:gd name="T63" fmla="*/ 0 h 116"/>
                      <a:gd name="T64" fmla="*/ 0 w 943"/>
                      <a:gd name="T65" fmla="*/ 0 h 116"/>
                      <a:gd name="T66" fmla="*/ 0 w 943"/>
                      <a:gd name="T67" fmla="*/ 0 h 116"/>
                      <a:gd name="T68" fmla="*/ 0 w 943"/>
                      <a:gd name="T69" fmla="*/ 0 h 116"/>
                      <a:gd name="T70" fmla="*/ 0 w 943"/>
                      <a:gd name="T71" fmla="*/ 0 h 116"/>
                      <a:gd name="T72" fmla="*/ 0 w 943"/>
                      <a:gd name="T73" fmla="*/ 0 h 116"/>
                      <a:gd name="T74" fmla="*/ 0 w 943"/>
                      <a:gd name="T75" fmla="*/ 0 h 116"/>
                      <a:gd name="T76" fmla="*/ 0 w 943"/>
                      <a:gd name="T77" fmla="*/ 0 h 116"/>
                      <a:gd name="T78" fmla="*/ 0 w 943"/>
                      <a:gd name="T79" fmla="*/ 0 h 116"/>
                      <a:gd name="T80" fmla="*/ 0 w 943"/>
                      <a:gd name="T81" fmla="*/ 0 h 116"/>
                      <a:gd name="T82" fmla="*/ 0 w 943"/>
                      <a:gd name="T83" fmla="*/ 0 h 116"/>
                      <a:gd name="T84" fmla="*/ 0 w 943"/>
                      <a:gd name="T85" fmla="*/ 0 h 116"/>
                      <a:gd name="T86" fmla="*/ 0 w 943"/>
                      <a:gd name="T87" fmla="*/ 0 h 116"/>
                      <a:gd name="T88" fmla="*/ 0 w 943"/>
                      <a:gd name="T89" fmla="*/ 0 h 116"/>
                      <a:gd name="T90" fmla="*/ 0 w 943"/>
                      <a:gd name="T91" fmla="*/ 0 h 116"/>
                      <a:gd name="T92" fmla="*/ 0 w 943"/>
                      <a:gd name="T93" fmla="*/ 0 h 116"/>
                      <a:gd name="T94" fmla="*/ 0 w 943"/>
                      <a:gd name="T95" fmla="*/ 0 h 116"/>
                      <a:gd name="T96" fmla="*/ 0 w 943"/>
                      <a:gd name="T97" fmla="*/ 0 h 116"/>
                      <a:gd name="T98" fmla="*/ 0 w 943"/>
                      <a:gd name="T99" fmla="*/ 0 h 116"/>
                      <a:gd name="T100" fmla="*/ 0 w 943"/>
                      <a:gd name="T101" fmla="*/ 0 h 116"/>
                      <a:gd name="T102" fmla="*/ 0 w 943"/>
                      <a:gd name="T103" fmla="*/ 0 h 116"/>
                      <a:gd name="T104" fmla="*/ 0 w 943"/>
                      <a:gd name="T105" fmla="*/ 0 h 116"/>
                      <a:gd name="T106" fmla="*/ 0 w 943"/>
                      <a:gd name="T107" fmla="*/ 0 h 116"/>
                      <a:gd name="T108" fmla="*/ 0 w 943"/>
                      <a:gd name="T109" fmla="*/ 0 h 116"/>
                      <a:gd name="T110" fmla="*/ 0 w 943"/>
                      <a:gd name="T111" fmla="*/ 0 h 11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943"/>
                      <a:gd name="T169" fmla="*/ 0 h 116"/>
                      <a:gd name="T170" fmla="*/ 943 w 943"/>
                      <a:gd name="T171" fmla="*/ 116 h 116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943" h="116">
                        <a:moveTo>
                          <a:pt x="435" y="0"/>
                        </a:moveTo>
                        <a:lnTo>
                          <a:pt x="442" y="0"/>
                        </a:lnTo>
                        <a:lnTo>
                          <a:pt x="450" y="1"/>
                        </a:lnTo>
                        <a:lnTo>
                          <a:pt x="458" y="1"/>
                        </a:lnTo>
                        <a:lnTo>
                          <a:pt x="465" y="1"/>
                        </a:lnTo>
                        <a:lnTo>
                          <a:pt x="472" y="1"/>
                        </a:lnTo>
                        <a:lnTo>
                          <a:pt x="480" y="1"/>
                        </a:lnTo>
                        <a:lnTo>
                          <a:pt x="488" y="1"/>
                        </a:lnTo>
                        <a:lnTo>
                          <a:pt x="496" y="2"/>
                        </a:lnTo>
                        <a:lnTo>
                          <a:pt x="503" y="2"/>
                        </a:lnTo>
                        <a:lnTo>
                          <a:pt x="510" y="2"/>
                        </a:lnTo>
                        <a:lnTo>
                          <a:pt x="518" y="2"/>
                        </a:lnTo>
                        <a:lnTo>
                          <a:pt x="525" y="4"/>
                        </a:lnTo>
                        <a:lnTo>
                          <a:pt x="533" y="4"/>
                        </a:lnTo>
                        <a:lnTo>
                          <a:pt x="540" y="5"/>
                        </a:lnTo>
                        <a:lnTo>
                          <a:pt x="548" y="5"/>
                        </a:lnTo>
                        <a:lnTo>
                          <a:pt x="555" y="5"/>
                        </a:lnTo>
                        <a:lnTo>
                          <a:pt x="562" y="5"/>
                        </a:lnTo>
                        <a:lnTo>
                          <a:pt x="571" y="5"/>
                        </a:lnTo>
                        <a:lnTo>
                          <a:pt x="578" y="5"/>
                        </a:lnTo>
                        <a:lnTo>
                          <a:pt x="586" y="5"/>
                        </a:lnTo>
                        <a:lnTo>
                          <a:pt x="593" y="5"/>
                        </a:lnTo>
                        <a:lnTo>
                          <a:pt x="600" y="6"/>
                        </a:lnTo>
                        <a:lnTo>
                          <a:pt x="609" y="6"/>
                        </a:lnTo>
                        <a:lnTo>
                          <a:pt x="616" y="7"/>
                        </a:lnTo>
                        <a:lnTo>
                          <a:pt x="623" y="7"/>
                        </a:lnTo>
                        <a:lnTo>
                          <a:pt x="630" y="7"/>
                        </a:lnTo>
                        <a:lnTo>
                          <a:pt x="638" y="7"/>
                        </a:lnTo>
                        <a:lnTo>
                          <a:pt x="645" y="7"/>
                        </a:lnTo>
                        <a:lnTo>
                          <a:pt x="652" y="7"/>
                        </a:lnTo>
                        <a:lnTo>
                          <a:pt x="661" y="8"/>
                        </a:lnTo>
                        <a:lnTo>
                          <a:pt x="668" y="9"/>
                        </a:lnTo>
                        <a:lnTo>
                          <a:pt x="676" y="9"/>
                        </a:lnTo>
                        <a:lnTo>
                          <a:pt x="683" y="9"/>
                        </a:lnTo>
                        <a:lnTo>
                          <a:pt x="690" y="9"/>
                        </a:lnTo>
                        <a:lnTo>
                          <a:pt x="699" y="9"/>
                        </a:lnTo>
                        <a:lnTo>
                          <a:pt x="706" y="11"/>
                        </a:lnTo>
                        <a:lnTo>
                          <a:pt x="713" y="11"/>
                        </a:lnTo>
                        <a:lnTo>
                          <a:pt x="720" y="12"/>
                        </a:lnTo>
                        <a:lnTo>
                          <a:pt x="728" y="12"/>
                        </a:lnTo>
                        <a:lnTo>
                          <a:pt x="735" y="12"/>
                        </a:lnTo>
                        <a:lnTo>
                          <a:pt x="743" y="12"/>
                        </a:lnTo>
                        <a:lnTo>
                          <a:pt x="750" y="13"/>
                        </a:lnTo>
                        <a:lnTo>
                          <a:pt x="757" y="14"/>
                        </a:lnTo>
                        <a:lnTo>
                          <a:pt x="765" y="14"/>
                        </a:lnTo>
                        <a:lnTo>
                          <a:pt x="772" y="15"/>
                        </a:lnTo>
                        <a:lnTo>
                          <a:pt x="779" y="17"/>
                        </a:lnTo>
                        <a:lnTo>
                          <a:pt x="787" y="17"/>
                        </a:lnTo>
                        <a:lnTo>
                          <a:pt x="795" y="18"/>
                        </a:lnTo>
                        <a:lnTo>
                          <a:pt x="802" y="18"/>
                        </a:lnTo>
                        <a:lnTo>
                          <a:pt x="809" y="19"/>
                        </a:lnTo>
                        <a:lnTo>
                          <a:pt x="816" y="19"/>
                        </a:lnTo>
                        <a:lnTo>
                          <a:pt x="824" y="20"/>
                        </a:lnTo>
                        <a:lnTo>
                          <a:pt x="832" y="23"/>
                        </a:lnTo>
                        <a:lnTo>
                          <a:pt x="839" y="23"/>
                        </a:lnTo>
                        <a:lnTo>
                          <a:pt x="846" y="24"/>
                        </a:lnTo>
                        <a:lnTo>
                          <a:pt x="853" y="25"/>
                        </a:lnTo>
                        <a:lnTo>
                          <a:pt x="860" y="26"/>
                        </a:lnTo>
                        <a:lnTo>
                          <a:pt x="867" y="27"/>
                        </a:lnTo>
                        <a:lnTo>
                          <a:pt x="876" y="28"/>
                        </a:lnTo>
                        <a:lnTo>
                          <a:pt x="883" y="30"/>
                        </a:lnTo>
                        <a:lnTo>
                          <a:pt x="890" y="31"/>
                        </a:lnTo>
                        <a:lnTo>
                          <a:pt x="897" y="32"/>
                        </a:lnTo>
                        <a:lnTo>
                          <a:pt x="904" y="34"/>
                        </a:lnTo>
                        <a:lnTo>
                          <a:pt x="912" y="36"/>
                        </a:lnTo>
                        <a:lnTo>
                          <a:pt x="916" y="39"/>
                        </a:lnTo>
                        <a:lnTo>
                          <a:pt x="919" y="44"/>
                        </a:lnTo>
                        <a:lnTo>
                          <a:pt x="923" y="49"/>
                        </a:lnTo>
                        <a:lnTo>
                          <a:pt x="928" y="52"/>
                        </a:lnTo>
                        <a:lnTo>
                          <a:pt x="931" y="57"/>
                        </a:lnTo>
                        <a:lnTo>
                          <a:pt x="934" y="62"/>
                        </a:lnTo>
                        <a:lnTo>
                          <a:pt x="938" y="65"/>
                        </a:lnTo>
                        <a:lnTo>
                          <a:pt x="943" y="70"/>
                        </a:lnTo>
                        <a:lnTo>
                          <a:pt x="940" y="75"/>
                        </a:lnTo>
                        <a:lnTo>
                          <a:pt x="936" y="78"/>
                        </a:lnTo>
                        <a:lnTo>
                          <a:pt x="934" y="83"/>
                        </a:lnTo>
                        <a:lnTo>
                          <a:pt x="931" y="88"/>
                        </a:lnTo>
                        <a:lnTo>
                          <a:pt x="929" y="91"/>
                        </a:lnTo>
                        <a:lnTo>
                          <a:pt x="927" y="95"/>
                        </a:lnTo>
                        <a:lnTo>
                          <a:pt x="925" y="101"/>
                        </a:lnTo>
                        <a:lnTo>
                          <a:pt x="923" y="106"/>
                        </a:lnTo>
                        <a:lnTo>
                          <a:pt x="918" y="106"/>
                        </a:lnTo>
                        <a:lnTo>
                          <a:pt x="915" y="106"/>
                        </a:lnTo>
                        <a:lnTo>
                          <a:pt x="911" y="106"/>
                        </a:lnTo>
                        <a:lnTo>
                          <a:pt x="906" y="106"/>
                        </a:lnTo>
                        <a:lnTo>
                          <a:pt x="902" y="106"/>
                        </a:lnTo>
                        <a:lnTo>
                          <a:pt x="898" y="106"/>
                        </a:lnTo>
                        <a:lnTo>
                          <a:pt x="893" y="106"/>
                        </a:lnTo>
                        <a:lnTo>
                          <a:pt x="889" y="106"/>
                        </a:lnTo>
                        <a:lnTo>
                          <a:pt x="885" y="106"/>
                        </a:lnTo>
                        <a:lnTo>
                          <a:pt x="880" y="106"/>
                        </a:lnTo>
                        <a:lnTo>
                          <a:pt x="876" y="106"/>
                        </a:lnTo>
                        <a:lnTo>
                          <a:pt x="872" y="106"/>
                        </a:lnTo>
                        <a:lnTo>
                          <a:pt x="867" y="106"/>
                        </a:lnTo>
                        <a:lnTo>
                          <a:pt x="864" y="106"/>
                        </a:lnTo>
                        <a:lnTo>
                          <a:pt x="859" y="106"/>
                        </a:lnTo>
                        <a:lnTo>
                          <a:pt x="855" y="106"/>
                        </a:lnTo>
                        <a:lnTo>
                          <a:pt x="851" y="104"/>
                        </a:lnTo>
                        <a:lnTo>
                          <a:pt x="847" y="104"/>
                        </a:lnTo>
                        <a:lnTo>
                          <a:pt x="842" y="103"/>
                        </a:lnTo>
                        <a:lnTo>
                          <a:pt x="838" y="103"/>
                        </a:lnTo>
                        <a:lnTo>
                          <a:pt x="834" y="103"/>
                        </a:lnTo>
                        <a:lnTo>
                          <a:pt x="829" y="102"/>
                        </a:lnTo>
                        <a:lnTo>
                          <a:pt x="826" y="102"/>
                        </a:lnTo>
                        <a:lnTo>
                          <a:pt x="822" y="102"/>
                        </a:lnTo>
                        <a:lnTo>
                          <a:pt x="817" y="101"/>
                        </a:lnTo>
                        <a:lnTo>
                          <a:pt x="814" y="101"/>
                        </a:lnTo>
                        <a:lnTo>
                          <a:pt x="809" y="100"/>
                        </a:lnTo>
                        <a:lnTo>
                          <a:pt x="806" y="100"/>
                        </a:lnTo>
                        <a:lnTo>
                          <a:pt x="801" y="100"/>
                        </a:lnTo>
                        <a:lnTo>
                          <a:pt x="797" y="99"/>
                        </a:lnTo>
                        <a:lnTo>
                          <a:pt x="792" y="99"/>
                        </a:lnTo>
                        <a:lnTo>
                          <a:pt x="789" y="99"/>
                        </a:lnTo>
                        <a:lnTo>
                          <a:pt x="784" y="97"/>
                        </a:lnTo>
                        <a:lnTo>
                          <a:pt x="781" y="97"/>
                        </a:lnTo>
                        <a:lnTo>
                          <a:pt x="776" y="96"/>
                        </a:lnTo>
                        <a:lnTo>
                          <a:pt x="772" y="95"/>
                        </a:lnTo>
                        <a:lnTo>
                          <a:pt x="768" y="95"/>
                        </a:lnTo>
                        <a:lnTo>
                          <a:pt x="764" y="95"/>
                        </a:lnTo>
                        <a:lnTo>
                          <a:pt x="759" y="94"/>
                        </a:lnTo>
                        <a:lnTo>
                          <a:pt x="756" y="94"/>
                        </a:lnTo>
                        <a:lnTo>
                          <a:pt x="751" y="93"/>
                        </a:lnTo>
                        <a:lnTo>
                          <a:pt x="746" y="93"/>
                        </a:lnTo>
                        <a:lnTo>
                          <a:pt x="743" y="93"/>
                        </a:lnTo>
                        <a:lnTo>
                          <a:pt x="739" y="93"/>
                        </a:lnTo>
                        <a:lnTo>
                          <a:pt x="734" y="91"/>
                        </a:lnTo>
                        <a:lnTo>
                          <a:pt x="731" y="91"/>
                        </a:lnTo>
                        <a:lnTo>
                          <a:pt x="726" y="91"/>
                        </a:lnTo>
                        <a:lnTo>
                          <a:pt x="722" y="91"/>
                        </a:lnTo>
                        <a:lnTo>
                          <a:pt x="719" y="90"/>
                        </a:lnTo>
                        <a:lnTo>
                          <a:pt x="713" y="90"/>
                        </a:lnTo>
                        <a:lnTo>
                          <a:pt x="709" y="90"/>
                        </a:lnTo>
                        <a:lnTo>
                          <a:pt x="706" y="90"/>
                        </a:lnTo>
                        <a:lnTo>
                          <a:pt x="701" y="89"/>
                        </a:lnTo>
                        <a:lnTo>
                          <a:pt x="696" y="89"/>
                        </a:lnTo>
                        <a:lnTo>
                          <a:pt x="693" y="89"/>
                        </a:lnTo>
                        <a:lnTo>
                          <a:pt x="688" y="89"/>
                        </a:lnTo>
                        <a:lnTo>
                          <a:pt x="684" y="89"/>
                        </a:lnTo>
                        <a:lnTo>
                          <a:pt x="680" y="89"/>
                        </a:lnTo>
                        <a:lnTo>
                          <a:pt x="675" y="89"/>
                        </a:lnTo>
                        <a:lnTo>
                          <a:pt x="671" y="89"/>
                        </a:lnTo>
                        <a:lnTo>
                          <a:pt x="667" y="89"/>
                        </a:lnTo>
                        <a:lnTo>
                          <a:pt x="663" y="89"/>
                        </a:lnTo>
                        <a:lnTo>
                          <a:pt x="658" y="89"/>
                        </a:lnTo>
                        <a:lnTo>
                          <a:pt x="655" y="90"/>
                        </a:lnTo>
                        <a:lnTo>
                          <a:pt x="650" y="89"/>
                        </a:lnTo>
                        <a:lnTo>
                          <a:pt x="645" y="88"/>
                        </a:lnTo>
                        <a:lnTo>
                          <a:pt x="641" y="88"/>
                        </a:lnTo>
                        <a:lnTo>
                          <a:pt x="636" y="88"/>
                        </a:lnTo>
                        <a:lnTo>
                          <a:pt x="632" y="87"/>
                        </a:lnTo>
                        <a:lnTo>
                          <a:pt x="628" y="87"/>
                        </a:lnTo>
                        <a:lnTo>
                          <a:pt x="623" y="85"/>
                        </a:lnTo>
                        <a:lnTo>
                          <a:pt x="619" y="85"/>
                        </a:lnTo>
                        <a:lnTo>
                          <a:pt x="614" y="85"/>
                        </a:lnTo>
                        <a:lnTo>
                          <a:pt x="610" y="84"/>
                        </a:lnTo>
                        <a:lnTo>
                          <a:pt x="605" y="84"/>
                        </a:lnTo>
                        <a:lnTo>
                          <a:pt x="600" y="84"/>
                        </a:lnTo>
                        <a:lnTo>
                          <a:pt x="595" y="83"/>
                        </a:lnTo>
                        <a:lnTo>
                          <a:pt x="592" y="83"/>
                        </a:lnTo>
                        <a:lnTo>
                          <a:pt x="587" y="83"/>
                        </a:lnTo>
                        <a:lnTo>
                          <a:pt x="582" y="83"/>
                        </a:lnTo>
                        <a:lnTo>
                          <a:pt x="578" y="82"/>
                        </a:lnTo>
                        <a:lnTo>
                          <a:pt x="573" y="82"/>
                        </a:lnTo>
                        <a:lnTo>
                          <a:pt x="568" y="81"/>
                        </a:lnTo>
                        <a:lnTo>
                          <a:pt x="563" y="81"/>
                        </a:lnTo>
                        <a:lnTo>
                          <a:pt x="559" y="81"/>
                        </a:lnTo>
                        <a:lnTo>
                          <a:pt x="554" y="81"/>
                        </a:lnTo>
                        <a:lnTo>
                          <a:pt x="549" y="81"/>
                        </a:lnTo>
                        <a:lnTo>
                          <a:pt x="544" y="81"/>
                        </a:lnTo>
                        <a:lnTo>
                          <a:pt x="540" y="81"/>
                        </a:lnTo>
                        <a:lnTo>
                          <a:pt x="536" y="81"/>
                        </a:lnTo>
                        <a:lnTo>
                          <a:pt x="531" y="81"/>
                        </a:lnTo>
                        <a:lnTo>
                          <a:pt x="525" y="81"/>
                        </a:lnTo>
                        <a:lnTo>
                          <a:pt x="521" y="81"/>
                        </a:lnTo>
                        <a:lnTo>
                          <a:pt x="516" y="81"/>
                        </a:lnTo>
                        <a:lnTo>
                          <a:pt x="512" y="81"/>
                        </a:lnTo>
                        <a:lnTo>
                          <a:pt x="508" y="82"/>
                        </a:lnTo>
                        <a:lnTo>
                          <a:pt x="501" y="81"/>
                        </a:lnTo>
                        <a:lnTo>
                          <a:pt x="493" y="81"/>
                        </a:lnTo>
                        <a:lnTo>
                          <a:pt x="485" y="81"/>
                        </a:lnTo>
                        <a:lnTo>
                          <a:pt x="479" y="81"/>
                        </a:lnTo>
                        <a:lnTo>
                          <a:pt x="472" y="80"/>
                        </a:lnTo>
                        <a:lnTo>
                          <a:pt x="465" y="80"/>
                        </a:lnTo>
                        <a:lnTo>
                          <a:pt x="458" y="80"/>
                        </a:lnTo>
                        <a:lnTo>
                          <a:pt x="451" y="80"/>
                        </a:lnTo>
                        <a:lnTo>
                          <a:pt x="444" y="78"/>
                        </a:lnTo>
                        <a:lnTo>
                          <a:pt x="438" y="78"/>
                        </a:lnTo>
                        <a:lnTo>
                          <a:pt x="429" y="78"/>
                        </a:lnTo>
                        <a:lnTo>
                          <a:pt x="422" y="78"/>
                        </a:lnTo>
                        <a:lnTo>
                          <a:pt x="415" y="78"/>
                        </a:lnTo>
                        <a:lnTo>
                          <a:pt x="409" y="78"/>
                        </a:lnTo>
                        <a:lnTo>
                          <a:pt x="402" y="78"/>
                        </a:lnTo>
                        <a:lnTo>
                          <a:pt x="395" y="78"/>
                        </a:lnTo>
                        <a:lnTo>
                          <a:pt x="387" y="78"/>
                        </a:lnTo>
                        <a:lnTo>
                          <a:pt x="381" y="78"/>
                        </a:lnTo>
                        <a:lnTo>
                          <a:pt x="374" y="78"/>
                        </a:lnTo>
                        <a:lnTo>
                          <a:pt x="366" y="78"/>
                        </a:lnTo>
                        <a:lnTo>
                          <a:pt x="359" y="78"/>
                        </a:lnTo>
                        <a:lnTo>
                          <a:pt x="352" y="78"/>
                        </a:lnTo>
                        <a:lnTo>
                          <a:pt x="345" y="80"/>
                        </a:lnTo>
                        <a:lnTo>
                          <a:pt x="339" y="80"/>
                        </a:lnTo>
                        <a:lnTo>
                          <a:pt x="331" y="80"/>
                        </a:lnTo>
                        <a:lnTo>
                          <a:pt x="325" y="80"/>
                        </a:lnTo>
                        <a:lnTo>
                          <a:pt x="318" y="81"/>
                        </a:lnTo>
                        <a:lnTo>
                          <a:pt x="311" y="81"/>
                        </a:lnTo>
                        <a:lnTo>
                          <a:pt x="304" y="81"/>
                        </a:lnTo>
                        <a:lnTo>
                          <a:pt x="298" y="82"/>
                        </a:lnTo>
                        <a:lnTo>
                          <a:pt x="291" y="82"/>
                        </a:lnTo>
                        <a:lnTo>
                          <a:pt x="283" y="83"/>
                        </a:lnTo>
                        <a:lnTo>
                          <a:pt x="276" y="83"/>
                        </a:lnTo>
                        <a:lnTo>
                          <a:pt x="269" y="83"/>
                        </a:lnTo>
                        <a:lnTo>
                          <a:pt x="263" y="84"/>
                        </a:lnTo>
                        <a:lnTo>
                          <a:pt x="256" y="84"/>
                        </a:lnTo>
                        <a:lnTo>
                          <a:pt x="249" y="85"/>
                        </a:lnTo>
                        <a:lnTo>
                          <a:pt x="242" y="85"/>
                        </a:lnTo>
                        <a:lnTo>
                          <a:pt x="235" y="87"/>
                        </a:lnTo>
                        <a:lnTo>
                          <a:pt x="229" y="88"/>
                        </a:lnTo>
                        <a:lnTo>
                          <a:pt x="222" y="88"/>
                        </a:lnTo>
                        <a:lnTo>
                          <a:pt x="215" y="89"/>
                        </a:lnTo>
                        <a:lnTo>
                          <a:pt x="208" y="90"/>
                        </a:lnTo>
                        <a:lnTo>
                          <a:pt x="202" y="90"/>
                        </a:lnTo>
                        <a:lnTo>
                          <a:pt x="194" y="91"/>
                        </a:lnTo>
                        <a:lnTo>
                          <a:pt x="187" y="93"/>
                        </a:lnTo>
                        <a:lnTo>
                          <a:pt x="181" y="94"/>
                        </a:lnTo>
                        <a:lnTo>
                          <a:pt x="174" y="95"/>
                        </a:lnTo>
                        <a:lnTo>
                          <a:pt x="167" y="95"/>
                        </a:lnTo>
                        <a:lnTo>
                          <a:pt x="161" y="96"/>
                        </a:lnTo>
                        <a:lnTo>
                          <a:pt x="154" y="97"/>
                        </a:lnTo>
                        <a:lnTo>
                          <a:pt x="147" y="99"/>
                        </a:lnTo>
                        <a:lnTo>
                          <a:pt x="141" y="100"/>
                        </a:lnTo>
                        <a:lnTo>
                          <a:pt x="134" y="101"/>
                        </a:lnTo>
                        <a:lnTo>
                          <a:pt x="127" y="103"/>
                        </a:lnTo>
                        <a:lnTo>
                          <a:pt x="121" y="104"/>
                        </a:lnTo>
                        <a:lnTo>
                          <a:pt x="114" y="106"/>
                        </a:lnTo>
                        <a:lnTo>
                          <a:pt x="108" y="107"/>
                        </a:lnTo>
                        <a:lnTo>
                          <a:pt x="101" y="108"/>
                        </a:lnTo>
                        <a:lnTo>
                          <a:pt x="95" y="110"/>
                        </a:lnTo>
                        <a:lnTo>
                          <a:pt x="88" y="112"/>
                        </a:lnTo>
                        <a:lnTo>
                          <a:pt x="82" y="113"/>
                        </a:lnTo>
                        <a:lnTo>
                          <a:pt x="76" y="115"/>
                        </a:lnTo>
                        <a:lnTo>
                          <a:pt x="69" y="116"/>
                        </a:lnTo>
                        <a:lnTo>
                          <a:pt x="65" y="115"/>
                        </a:lnTo>
                        <a:lnTo>
                          <a:pt x="62" y="115"/>
                        </a:lnTo>
                        <a:lnTo>
                          <a:pt x="58" y="114"/>
                        </a:lnTo>
                        <a:lnTo>
                          <a:pt x="56" y="114"/>
                        </a:lnTo>
                        <a:lnTo>
                          <a:pt x="52" y="113"/>
                        </a:lnTo>
                        <a:lnTo>
                          <a:pt x="49" y="113"/>
                        </a:lnTo>
                        <a:lnTo>
                          <a:pt x="45" y="113"/>
                        </a:lnTo>
                        <a:lnTo>
                          <a:pt x="43" y="113"/>
                        </a:lnTo>
                        <a:lnTo>
                          <a:pt x="39" y="113"/>
                        </a:lnTo>
                        <a:lnTo>
                          <a:pt x="37" y="113"/>
                        </a:lnTo>
                        <a:lnTo>
                          <a:pt x="33" y="113"/>
                        </a:lnTo>
                        <a:lnTo>
                          <a:pt x="31" y="113"/>
                        </a:lnTo>
                        <a:lnTo>
                          <a:pt x="27" y="113"/>
                        </a:lnTo>
                        <a:lnTo>
                          <a:pt x="25" y="113"/>
                        </a:lnTo>
                        <a:lnTo>
                          <a:pt x="22" y="113"/>
                        </a:lnTo>
                        <a:lnTo>
                          <a:pt x="19" y="113"/>
                        </a:lnTo>
                        <a:lnTo>
                          <a:pt x="18" y="109"/>
                        </a:lnTo>
                        <a:lnTo>
                          <a:pt x="16" y="107"/>
                        </a:lnTo>
                        <a:lnTo>
                          <a:pt x="15" y="103"/>
                        </a:lnTo>
                        <a:lnTo>
                          <a:pt x="14" y="101"/>
                        </a:lnTo>
                        <a:lnTo>
                          <a:pt x="12" y="95"/>
                        </a:lnTo>
                        <a:lnTo>
                          <a:pt x="9" y="91"/>
                        </a:lnTo>
                        <a:lnTo>
                          <a:pt x="7" y="87"/>
                        </a:lnTo>
                        <a:lnTo>
                          <a:pt x="5" y="83"/>
                        </a:lnTo>
                        <a:lnTo>
                          <a:pt x="2" y="78"/>
                        </a:lnTo>
                        <a:lnTo>
                          <a:pt x="0" y="75"/>
                        </a:lnTo>
                        <a:lnTo>
                          <a:pt x="2" y="70"/>
                        </a:lnTo>
                        <a:lnTo>
                          <a:pt x="6" y="68"/>
                        </a:lnTo>
                        <a:lnTo>
                          <a:pt x="8" y="64"/>
                        </a:lnTo>
                        <a:lnTo>
                          <a:pt x="12" y="61"/>
                        </a:lnTo>
                        <a:lnTo>
                          <a:pt x="14" y="58"/>
                        </a:lnTo>
                        <a:lnTo>
                          <a:pt x="18" y="55"/>
                        </a:lnTo>
                        <a:lnTo>
                          <a:pt x="21" y="52"/>
                        </a:lnTo>
                        <a:lnTo>
                          <a:pt x="25" y="51"/>
                        </a:lnTo>
                        <a:lnTo>
                          <a:pt x="27" y="49"/>
                        </a:lnTo>
                        <a:lnTo>
                          <a:pt x="31" y="46"/>
                        </a:lnTo>
                        <a:lnTo>
                          <a:pt x="34" y="44"/>
                        </a:lnTo>
                        <a:lnTo>
                          <a:pt x="38" y="43"/>
                        </a:lnTo>
                        <a:lnTo>
                          <a:pt x="41" y="40"/>
                        </a:lnTo>
                        <a:lnTo>
                          <a:pt x="45" y="39"/>
                        </a:lnTo>
                        <a:lnTo>
                          <a:pt x="49" y="38"/>
                        </a:lnTo>
                        <a:lnTo>
                          <a:pt x="53" y="37"/>
                        </a:lnTo>
                        <a:lnTo>
                          <a:pt x="56" y="34"/>
                        </a:lnTo>
                        <a:lnTo>
                          <a:pt x="60" y="33"/>
                        </a:lnTo>
                        <a:lnTo>
                          <a:pt x="64" y="32"/>
                        </a:lnTo>
                        <a:lnTo>
                          <a:pt x="67" y="31"/>
                        </a:lnTo>
                        <a:lnTo>
                          <a:pt x="71" y="30"/>
                        </a:lnTo>
                        <a:lnTo>
                          <a:pt x="76" y="30"/>
                        </a:lnTo>
                        <a:lnTo>
                          <a:pt x="79" y="28"/>
                        </a:lnTo>
                        <a:lnTo>
                          <a:pt x="83" y="27"/>
                        </a:lnTo>
                        <a:lnTo>
                          <a:pt x="88" y="27"/>
                        </a:lnTo>
                        <a:lnTo>
                          <a:pt x="91" y="26"/>
                        </a:lnTo>
                        <a:lnTo>
                          <a:pt x="95" y="25"/>
                        </a:lnTo>
                        <a:lnTo>
                          <a:pt x="98" y="25"/>
                        </a:lnTo>
                        <a:lnTo>
                          <a:pt x="103" y="25"/>
                        </a:lnTo>
                        <a:lnTo>
                          <a:pt x="107" y="25"/>
                        </a:lnTo>
                        <a:lnTo>
                          <a:pt x="111" y="24"/>
                        </a:lnTo>
                        <a:lnTo>
                          <a:pt x="116" y="24"/>
                        </a:lnTo>
                        <a:lnTo>
                          <a:pt x="120" y="23"/>
                        </a:lnTo>
                        <a:lnTo>
                          <a:pt x="123" y="23"/>
                        </a:lnTo>
                        <a:lnTo>
                          <a:pt x="127" y="23"/>
                        </a:lnTo>
                        <a:lnTo>
                          <a:pt x="132" y="23"/>
                        </a:lnTo>
                        <a:lnTo>
                          <a:pt x="135" y="23"/>
                        </a:lnTo>
                        <a:lnTo>
                          <a:pt x="140" y="21"/>
                        </a:lnTo>
                        <a:lnTo>
                          <a:pt x="143" y="21"/>
                        </a:lnTo>
                        <a:lnTo>
                          <a:pt x="148" y="21"/>
                        </a:lnTo>
                        <a:lnTo>
                          <a:pt x="152" y="20"/>
                        </a:lnTo>
                        <a:lnTo>
                          <a:pt x="156" y="20"/>
                        </a:lnTo>
                        <a:lnTo>
                          <a:pt x="161" y="20"/>
                        </a:lnTo>
                        <a:lnTo>
                          <a:pt x="165" y="20"/>
                        </a:lnTo>
                        <a:lnTo>
                          <a:pt x="170" y="19"/>
                        </a:lnTo>
                        <a:lnTo>
                          <a:pt x="173" y="19"/>
                        </a:lnTo>
                        <a:lnTo>
                          <a:pt x="177" y="19"/>
                        </a:lnTo>
                        <a:lnTo>
                          <a:pt x="181" y="19"/>
                        </a:lnTo>
                        <a:lnTo>
                          <a:pt x="186" y="19"/>
                        </a:lnTo>
                        <a:lnTo>
                          <a:pt x="190" y="19"/>
                        </a:lnTo>
                        <a:lnTo>
                          <a:pt x="194" y="18"/>
                        </a:lnTo>
                        <a:lnTo>
                          <a:pt x="198" y="18"/>
                        </a:lnTo>
                        <a:lnTo>
                          <a:pt x="202" y="17"/>
                        </a:lnTo>
                        <a:lnTo>
                          <a:pt x="206" y="17"/>
                        </a:lnTo>
                        <a:lnTo>
                          <a:pt x="210" y="15"/>
                        </a:lnTo>
                        <a:lnTo>
                          <a:pt x="215" y="15"/>
                        </a:lnTo>
                        <a:lnTo>
                          <a:pt x="218" y="14"/>
                        </a:lnTo>
                        <a:lnTo>
                          <a:pt x="222" y="14"/>
                        </a:lnTo>
                        <a:lnTo>
                          <a:pt x="225" y="13"/>
                        </a:lnTo>
                        <a:lnTo>
                          <a:pt x="230" y="12"/>
                        </a:lnTo>
                        <a:lnTo>
                          <a:pt x="234" y="12"/>
                        </a:lnTo>
                        <a:lnTo>
                          <a:pt x="237" y="11"/>
                        </a:lnTo>
                        <a:lnTo>
                          <a:pt x="242" y="9"/>
                        </a:lnTo>
                        <a:lnTo>
                          <a:pt x="245" y="9"/>
                        </a:lnTo>
                        <a:lnTo>
                          <a:pt x="249" y="7"/>
                        </a:lnTo>
                        <a:lnTo>
                          <a:pt x="251" y="7"/>
                        </a:lnTo>
                        <a:lnTo>
                          <a:pt x="255" y="7"/>
                        </a:lnTo>
                        <a:lnTo>
                          <a:pt x="257" y="7"/>
                        </a:lnTo>
                        <a:lnTo>
                          <a:pt x="260" y="7"/>
                        </a:lnTo>
                        <a:lnTo>
                          <a:pt x="263" y="6"/>
                        </a:lnTo>
                        <a:lnTo>
                          <a:pt x="266" y="6"/>
                        </a:lnTo>
                        <a:lnTo>
                          <a:pt x="269" y="6"/>
                        </a:lnTo>
                        <a:lnTo>
                          <a:pt x="272" y="5"/>
                        </a:lnTo>
                        <a:lnTo>
                          <a:pt x="275" y="5"/>
                        </a:lnTo>
                        <a:lnTo>
                          <a:pt x="278" y="5"/>
                        </a:lnTo>
                        <a:lnTo>
                          <a:pt x="281" y="5"/>
                        </a:lnTo>
                        <a:lnTo>
                          <a:pt x="283" y="5"/>
                        </a:lnTo>
                        <a:lnTo>
                          <a:pt x="287" y="5"/>
                        </a:lnTo>
                        <a:lnTo>
                          <a:pt x="289" y="5"/>
                        </a:lnTo>
                        <a:lnTo>
                          <a:pt x="293" y="5"/>
                        </a:lnTo>
                        <a:lnTo>
                          <a:pt x="295" y="5"/>
                        </a:lnTo>
                        <a:lnTo>
                          <a:pt x="298" y="5"/>
                        </a:lnTo>
                        <a:lnTo>
                          <a:pt x="301" y="5"/>
                        </a:lnTo>
                        <a:lnTo>
                          <a:pt x="304" y="5"/>
                        </a:lnTo>
                        <a:lnTo>
                          <a:pt x="307" y="5"/>
                        </a:lnTo>
                        <a:lnTo>
                          <a:pt x="311" y="5"/>
                        </a:lnTo>
                        <a:lnTo>
                          <a:pt x="313" y="5"/>
                        </a:lnTo>
                        <a:lnTo>
                          <a:pt x="315" y="5"/>
                        </a:lnTo>
                        <a:lnTo>
                          <a:pt x="319" y="5"/>
                        </a:lnTo>
                        <a:lnTo>
                          <a:pt x="321" y="5"/>
                        </a:lnTo>
                        <a:lnTo>
                          <a:pt x="325" y="5"/>
                        </a:lnTo>
                        <a:lnTo>
                          <a:pt x="329" y="5"/>
                        </a:lnTo>
                        <a:lnTo>
                          <a:pt x="331" y="5"/>
                        </a:lnTo>
                        <a:lnTo>
                          <a:pt x="333" y="5"/>
                        </a:lnTo>
                        <a:lnTo>
                          <a:pt x="337" y="5"/>
                        </a:lnTo>
                        <a:lnTo>
                          <a:pt x="340" y="6"/>
                        </a:lnTo>
                        <a:lnTo>
                          <a:pt x="343" y="5"/>
                        </a:lnTo>
                        <a:lnTo>
                          <a:pt x="346" y="5"/>
                        </a:lnTo>
                        <a:lnTo>
                          <a:pt x="349" y="5"/>
                        </a:lnTo>
                        <a:lnTo>
                          <a:pt x="351" y="5"/>
                        </a:lnTo>
                        <a:lnTo>
                          <a:pt x="355" y="5"/>
                        </a:lnTo>
                        <a:lnTo>
                          <a:pt x="357" y="5"/>
                        </a:lnTo>
                        <a:lnTo>
                          <a:pt x="361" y="5"/>
                        </a:lnTo>
                        <a:lnTo>
                          <a:pt x="364" y="5"/>
                        </a:lnTo>
                        <a:lnTo>
                          <a:pt x="366" y="5"/>
                        </a:lnTo>
                        <a:lnTo>
                          <a:pt x="369" y="5"/>
                        </a:lnTo>
                        <a:lnTo>
                          <a:pt x="371" y="5"/>
                        </a:lnTo>
                        <a:lnTo>
                          <a:pt x="376" y="5"/>
                        </a:lnTo>
                        <a:lnTo>
                          <a:pt x="378" y="5"/>
                        </a:lnTo>
                        <a:lnTo>
                          <a:pt x="382" y="5"/>
                        </a:lnTo>
                        <a:lnTo>
                          <a:pt x="384" y="5"/>
                        </a:lnTo>
                        <a:lnTo>
                          <a:pt x="387" y="5"/>
                        </a:lnTo>
                        <a:lnTo>
                          <a:pt x="390" y="5"/>
                        </a:lnTo>
                        <a:lnTo>
                          <a:pt x="394" y="5"/>
                        </a:lnTo>
                        <a:lnTo>
                          <a:pt x="396" y="5"/>
                        </a:lnTo>
                        <a:lnTo>
                          <a:pt x="400" y="5"/>
                        </a:lnTo>
                        <a:lnTo>
                          <a:pt x="402" y="5"/>
                        </a:lnTo>
                        <a:lnTo>
                          <a:pt x="404" y="5"/>
                        </a:lnTo>
                        <a:lnTo>
                          <a:pt x="407" y="4"/>
                        </a:lnTo>
                        <a:lnTo>
                          <a:pt x="410" y="4"/>
                        </a:lnTo>
                        <a:lnTo>
                          <a:pt x="414" y="2"/>
                        </a:lnTo>
                        <a:lnTo>
                          <a:pt x="418" y="2"/>
                        </a:lnTo>
                        <a:lnTo>
                          <a:pt x="420" y="1"/>
                        </a:lnTo>
                        <a:lnTo>
                          <a:pt x="422" y="1"/>
                        </a:lnTo>
                        <a:lnTo>
                          <a:pt x="426" y="1"/>
                        </a:lnTo>
                        <a:lnTo>
                          <a:pt x="428" y="1"/>
                        </a:lnTo>
                        <a:lnTo>
                          <a:pt x="432" y="0"/>
                        </a:lnTo>
                        <a:lnTo>
                          <a:pt x="43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81" name="Freeform 189">
                    <a:extLst>
                      <a:ext uri="{FF2B5EF4-FFF2-40B4-BE49-F238E27FC236}">
                        <a16:creationId xmlns:a16="http://schemas.microsoft.com/office/drawing/2014/main" id="{79FCC106-3660-D143-878E-70C97E0E00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6" y="1602"/>
                    <a:ext cx="36" cy="166"/>
                  </a:xfrm>
                  <a:custGeom>
                    <a:avLst/>
                    <a:gdLst>
                      <a:gd name="T0" fmla="*/ 0 w 107"/>
                      <a:gd name="T1" fmla="*/ 0 h 499"/>
                      <a:gd name="T2" fmla="*/ 0 w 107"/>
                      <a:gd name="T3" fmla="*/ 0 h 499"/>
                      <a:gd name="T4" fmla="*/ 0 w 107"/>
                      <a:gd name="T5" fmla="*/ 0 h 499"/>
                      <a:gd name="T6" fmla="*/ 0 w 107"/>
                      <a:gd name="T7" fmla="*/ 0 h 499"/>
                      <a:gd name="T8" fmla="*/ 0 w 107"/>
                      <a:gd name="T9" fmla="*/ 0 h 499"/>
                      <a:gd name="T10" fmla="*/ 0 w 107"/>
                      <a:gd name="T11" fmla="*/ 0 h 499"/>
                      <a:gd name="T12" fmla="*/ 0 w 107"/>
                      <a:gd name="T13" fmla="*/ 0 h 499"/>
                      <a:gd name="T14" fmla="*/ 0 w 107"/>
                      <a:gd name="T15" fmla="*/ 0 h 499"/>
                      <a:gd name="T16" fmla="*/ 0 w 107"/>
                      <a:gd name="T17" fmla="*/ 0 h 499"/>
                      <a:gd name="T18" fmla="*/ 0 w 107"/>
                      <a:gd name="T19" fmla="*/ 0 h 499"/>
                      <a:gd name="T20" fmla="*/ 0 w 107"/>
                      <a:gd name="T21" fmla="*/ 0 h 499"/>
                      <a:gd name="T22" fmla="*/ 0 w 107"/>
                      <a:gd name="T23" fmla="*/ 0 h 499"/>
                      <a:gd name="T24" fmla="*/ 0 w 107"/>
                      <a:gd name="T25" fmla="*/ 0 h 499"/>
                      <a:gd name="T26" fmla="*/ 0 w 107"/>
                      <a:gd name="T27" fmla="*/ 0 h 499"/>
                      <a:gd name="T28" fmla="*/ 0 w 107"/>
                      <a:gd name="T29" fmla="*/ 0 h 499"/>
                      <a:gd name="T30" fmla="*/ 0 w 107"/>
                      <a:gd name="T31" fmla="*/ 0 h 499"/>
                      <a:gd name="T32" fmla="*/ 0 w 107"/>
                      <a:gd name="T33" fmla="*/ 0 h 499"/>
                      <a:gd name="T34" fmla="*/ 0 w 107"/>
                      <a:gd name="T35" fmla="*/ 0 h 499"/>
                      <a:gd name="T36" fmla="*/ 0 w 107"/>
                      <a:gd name="T37" fmla="*/ 0 h 499"/>
                      <a:gd name="T38" fmla="*/ 0 w 107"/>
                      <a:gd name="T39" fmla="*/ 0 h 499"/>
                      <a:gd name="T40" fmla="*/ 0 w 107"/>
                      <a:gd name="T41" fmla="*/ 0 h 499"/>
                      <a:gd name="T42" fmla="*/ 0 w 107"/>
                      <a:gd name="T43" fmla="*/ 0 h 499"/>
                      <a:gd name="T44" fmla="*/ 0 w 107"/>
                      <a:gd name="T45" fmla="*/ 0 h 499"/>
                      <a:gd name="T46" fmla="*/ 0 w 107"/>
                      <a:gd name="T47" fmla="*/ 0 h 499"/>
                      <a:gd name="T48" fmla="*/ 0 w 107"/>
                      <a:gd name="T49" fmla="*/ 0 h 499"/>
                      <a:gd name="T50" fmla="*/ 0 w 107"/>
                      <a:gd name="T51" fmla="*/ 0 h 499"/>
                      <a:gd name="T52" fmla="*/ 0 w 107"/>
                      <a:gd name="T53" fmla="*/ 0 h 499"/>
                      <a:gd name="T54" fmla="*/ 0 w 107"/>
                      <a:gd name="T55" fmla="*/ 0 h 499"/>
                      <a:gd name="T56" fmla="*/ 0 w 107"/>
                      <a:gd name="T57" fmla="*/ 0 h 499"/>
                      <a:gd name="T58" fmla="*/ 0 w 107"/>
                      <a:gd name="T59" fmla="*/ 0 h 499"/>
                      <a:gd name="T60" fmla="*/ 0 w 107"/>
                      <a:gd name="T61" fmla="*/ 0 h 499"/>
                      <a:gd name="T62" fmla="*/ 0 w 107"/>
                      <a:gd name="T63" fmla="*/ 0 h 499"/>
                      <a:gd name="T64" fmla="*/ 0 w 107"/>
                      <a:gd name="T65" fmla="*/ 0 h 499"/>
                      <a:gd name="T66" fmla="*/ 0 w 107"/>
                      <a:gd name="T67" fmla="*/ 0 h 499"/>
                      <a:gd name="T68" fmla="*/ 0 w 107"/>
                      <a:gd name="T69" fmla="*/ 0 h 499"/>
                      <a:gd name="T70" fmla="*/ 0 w 107"/>
                      <a:gd name="T71" fmla="*/ 0 h 499"/>
                      <a:gd name="T72" fmla="*/ 0 w 107"/>
                      <a:gd name="T73" fmla="*/ 0 h 499"/>
                      <a:gd name="T74" fmla="*/ 0 w 107"/>
                      <a:gd name="T75" fmla="*/ 0 h 499"/>
                      <a:gd name="T76" fmla="*/ 0 w 107"/>
                      <a:gd name="T77" fmla="*/ 0 h 499"/>
                      <a:gd name="T78" fmla="*/ 0 w 107"/>
                      <a:gd name="T79" fmla="*/ 0 h 499"/>
                      <a:gd name="T80" fmla="*/ 0 w 107"/>
                      <a:gd name="T81" fmla="*/ 0 h 499"/>
                      <a:gd name="T82" fmla="*/ 0 w 107"/>
                      <a:gd name="T83" fmla="*/ 0 h 499"/>
                      <a:gd name="T84" fmla="*/ 0 w 107"/>
                      <a:gd name="T85" fmla="*/ 0 h 499"/>
                      <a:gd name="T86" fmla="*/ 0 w 107"/>
                      <a:gd name="T87" fmla="*/ 0 h 499"/>
                      <a:gd name="T88" fmla="*/ 0 w 107"/>
                      <a:gd name="T89" fmla="*/ 0 h 499"/>
                      <a:gd name="T90" fmla="*/ 0 w 107"/>
                      <a:gd name="T91" fmla="*/ 0 h 499"/>
                      <a:gd name="T92" fmla="*/ 0 w 107"/>
                      <a:gd name="T93" fmla="*/ 0 h 499"/>
                      <a:gd name="T94" fmla="*/ 0 w 107"/>
                      <a:gd name="T95" fmla="*/ 0 h 499"/>
                      <a:gd name="T96" fmla="*/ 0 w 107"/>
                      <a:gd name="T97" fmla="*/ 0 h 499"/>
                      <a:gd name="T98" fmla="*/ 0 w 107"/>
                      <a:gd name="T99" fmla="*/ 0 h 499"/>
                      <a:gd name="T100" fmla="*/ 0 w 107"/>
                      <a:gd name="T101" fmla="*/ 0 h 499"/>
                      <a:gd name="T102" fmla="*/ 0 w 107"/>
                      <a:gd name="T103" fmla="*/ 0 h 499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107"/>
                      <a:gd name="T157" fmla="*/ 0 h 499"/>
                      <a:gd name="T158" fmla="*/ 107 w 107"/>
                      <a:gd name="T159" fmla="*/ 499 h 499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107" h="499">
                        <a:moveTo>
                          <a:pt x="54" y="0"/>
                        </a:moveTo>
                        <a:lnTo>
                          <a:pt x="57" y="2"/>
                        </a:lnTo>
                        <a:lnTo>
                          <a:pt x="61" y="4"/>
                        </a:lnTo>
                        <a:lnTo>
                          <a:pt x="64" y="5"/>
                        </a:lnTo>
                        <a:lnTo>
                          <a:pt x="69" y="7"/>
                        </a:lnTo>
                        <a:lnTo>
                          <a:pt x="71" y="8"/>
                        </a:lnTo>
                        <a:lnTo>
                          <a:pt x="74" y="11"/>
                        </a:lnTo>
                        <a:lnTo>
                          <a:pt x="76" y="12"/>
                        </a:lnTo>
                        <a:lnTo>
                          <a:pt x="80" y="15"/>
                        </a:lnTo>
                        <a:lnTo>
                          <a:pt x="85" y="19"/>
                        </a:lnTo>
                        <a:lnTo>
                          <a:pt x="88" y="24"/>
                        </a:lnTo>
                        <a:lnTo>
                          <a:pt x="89" y="26"/>
                        </a:lnTo>
                        <a:lnTo>
                          <a:pt x="92" y="30"/>
                        </a:lnTo>
                        <a:lnTo>
                          <a:pt x="92" y="32"/>
                        </a:lnTo>
                        <a:lnTo>
                          <a:pt x="94" y="36"/>
                        </a:lnTo>
                        <a:lnTo>
                          <a:pt x="94" y="38"/>
                        </a:lnTo>
                        <a:lnTo>
                          <a:pt x="95" y="40"/>
                        </a:lnTo>
                        <a:lnTo>
                          <a:pt x="95" y="44"/>
                        </a:lnTo>
                        <a:lnTo>
                          <a:pt x="96" y="46"/>
                        </a:lnTo>
                        <a:lnTo>
                          <a:pt x="96" y="50"/>
                        </a:lnTo>
                        <a:lnTo>
                          <a:pt x="96" y="53"/>
                        </a:lnTo>
                        <a:lnTo>
                          <a:pt x="96" y="56"/>
                        </a:lnTo>
                        <a:lnTo>
                          <a:pt x="98" y="59"/>
                        </a:lnTo>
                        <a:lnTo>
                          <a:pt x="96" y="63"/>
                        </a:lnTo>
                        <a:lnTo>
                          <a:pt x="96" y="65"/>
                        </a:lnTo>
                        <a:lnTo>
                          <a:pt x="96" y="69"/>
                        </a:lnTo>
                        <a:lnTo>
                          <a:pt x="96" y="74"/>
                        </a:lnTo>
                        <a:lnTo>
                          <a:pt x="95" y="76"/>
                        </a:lnTo>
                        <a:lnTo>
                          <a:pt x="95" y="81"/>
                        </a:lnTo>
                        <a:lnTo>
                          <a:pt x="94" y="83"/>
                        </a:lnTo>
                        <a:lnTo>
                          <a:pt x="94" y="88"/>
                        </a:lnTo>
                        <a:lnTo>
                          <a:pt x="93" y="90"/>
                        </a:lnTo>
                        <a:lnTo>
                          <a:pt x="92" y="94"/>
                        </a:lnTo>
                        <a:lnTo>
                          <a:pt x="92" y="97"/>
                        </a:lnTo>
                        <a:lnTo>
                          <a:pt x="90" y="101"/>
                        </a:lnTo>
                        <a:lnTo>
                          <a:pt x="89" y="105"/>
                        </a:lnTo>
                        <a:lnTo>
                          <a:pt x="89" y="108"/>
                        </a:lnTo>
                        <a:lnTo>
                          <a:pt x="87" y="112"/>
                        </a:lnTo>
                        <a:lnTo>
                          <a:pt x="87" y="116"/>
                        </a:lnTo>
                        <a:lnTo>
                          <a:pt x="86" y="119"/>
                        </a:lnTo>
                        <a:lnTo>
                          <a:pt x="85" y="122"/>
                        </a:lnTo>
                        <a:lnTo>
                          <a:pt x="85" y="126"/>
                        </a:lnTo>
                        <a:lnTo>
                          <a:pt x="83" y="129"/>
                        </a:lnTo>
                        <a:lnTo>
                          <a:pt x="82" y="133"/>
                        </a:lnTo>
                        <a:lnTo>
                          <a:pt x="82" y="137"/>
                        </a:lnTo>
                        <a:lnTo>
                          <a:pt x="80" y="140"/>
                        </a:lnTo>
                        <a:lnTo>
                          <a:pt x="80" y="144"/>
                        </a:lnTo>
                        <a:lnTo>
                          <a:pt x="79" y="147"/>
                        </a:lnTo>
                        <a:lnTo>
                          <a:pt x="77" y="151"/>
                        </a:lnTo>
                        <a:lnTo>
                          <a:pt x="76" y="154"/>
                        </a:lnTo>
                        <a:lnTo>
                          <a:pt x="76" y="158"/>
                        </a:lnTo>
                        <a:lnTo>
                          <a:pt x="76" y="162"/>
                        </a:lnTo>
                        <a:lnTo>
                          <a:pt x="76" y="165"/>
                        </a:lnTo>
                        <a:lnTo>
                          <a:pt x="75" y="169"/>
                        </a:lnTo>
                        <a:lnTo>
                          <a:pt x="75" y="172"/>
                        </a:lnTo>
                        <a:lnTo>
                          <a:pt x="74" y="175"/>
                        </a:lnTo>
                        <a:lnTo>
                          <a:pt x="74" y="178"/>
                        </a:lnTo>
                        <a:lnTo>
                          <a:pt x="74" y="182"/>
                        </a:lnTo>
                        <a:lnTo>
                          <a:pt x="75" y="184"/>
                        </a:lnTo>
                        <a:lnTo>
                          <a:pt x="75" y="188"/>
                        </a:lnTo>
                        <a:lnTo>
                          <a:pt x="76" y="191"/>
                        </a:lnTo>
                        <a:lnTo>
                          <a:pt x="76" y="195"/>
                        </a:lnTo>
                        <a:lnTo>
                          <a:pt x="77" y="197"/>
                        </a:lnTo>
                        <a:lnTo>
                          <a:pt x="76" y="202"/>
                        </a:lnTo>
                        <a:lnTo>
                          <a:pt x="76" y="207"/>
                        </a:lnTo>
                        <a:lnTo>
                          <a:pt x="76" y="210"/>
                        </a:lnTo>
                        <a:lnTo>
                          <a:pt x="76" y="215"/>
                        </a:lnTo>
                        <a:lnTo>
                          <a:pt x="75" y="220"/>
                        </a:lnTo>
                        <a:lnTo>
                          <a:pt x="74" y="224"/>
                        </a:lnTo>
                        <a:lnTo>
                          <a:pt x="74" y="228"/>
                        </a:lnTo>
                        <a:lnTo>
                          <a:pt x="74" y="233"/>
                        </a:lnTo>
                        <a:lnTo>
                          <a:pt x="74" y="237"/>
                        </a:lnTo>
                        <a:lnTo>
                          <a:pt x="74" y="241"/>
                        </a:lnTo>
                        <a:lnTo>
                          <a:pt x="74" y="246"/>
                        </a:lnTo>
                        <a:lnTo>
                          <a:pt x="74" y="251"/>
                        </a:lnTo>
                        <a:lnTo>
                          <a:pt x="74" y="255"/>
                        </a:lnTo>
                        <a:lnTo>
                          <a:pt x="74" y="259"/>
                        </a:lnTo>
                        <a:lnTo>
                          <a:pt x="74" y="264"/>
                        </a:lnTo>
                        <a:lnTo>
                          <a:pt x="74" y="268"/>
                        </a:lnTo>
                        <a:lnTo>
                          <a:pt x="74" y="272"/>
                        </a:lnTo>
                        <a:lnTo>
                          <a:pt x="74" y="277"/>
                        </a:lnTo>
                        <a:lnTo>
                          <a:pt x="74" y="281"/>
                        </a:lnTo>
                        <a:lnTo>
                          <a:pt x="74" y="285"/>
                        </a:lnTo>
                        <a:lnTo>
                          <a:pt x="74" y="290"/>
                        </a:lnTo>
                        <a:lnTo>
                          <a:pt x="75" y="293"/>
                        </a:lnTo>
                        <a:lnTo>
                          <a:pt x="76" y="298"/>
                        </a:lnTo>
                        <a:lnTo>
                          <a:pt x="76" y="303"/>
                        </a:lnTo>
                        <a:lnTo>
                          <a:pt x="76" y="306"/>
                        </a:lnTo>
                        <a:lnTo>
                          <a:pt x="76" y="311"/>
                        </a:lnTo>
                        <a:lnTo>
                          <a:pt x="76" y="316"/>
                        </a:lnTo>
                        <a:lnTo>
                          <a:pt x="76" y="319"/>
                        </a:lnTo>
                        <a:lnTo>
                          <a:pt x="77" y="324"/>
                        </a:lnTo>
                        <a:lnTo>
                          <a:pt x="77" y="329"/>
                        </a:lnTo>
                        <a:lnTo>
                          <a:pt x="79" y="332"/>
                        </a:lnTo>
                        <a:lnTo>
                          <a:pt x="79" y="336"/>
                        </a:lnTo>
                        <a:lnTo>
                          <a:pt x="79" y="341"/>
                        </a:lnTo>
                        <a:lnTo>
                          <a:pt x="80" y="346"/>
                        </a:lnTo>
                        <a:lnTo>
                          <a:pt x="80" y="349"/>
                        </a:lnTo>
                        <a:lnTo>
                          <a:pt x="81" y="354"/>
                        </a:lnTo>
                        <a:lnTo>
                          <a:pt x="82" y="357"/>
                        </a:lnTo>
                        <a:lnTo>
                          <a:pt x="82" y="362"/>
                        </a:lnTo>
                        <a:lnTo>
                          <a:pt x="82" y="366"/>
                        </a:lnTo>
                        <a:lnTo>
                          <a:pt x="85" y="369"/>
                        </a:lnTo>
                        <a:lnTo>
                          <a:pt x="85" y="374"/>
                        </a:lnTo>
                        <a:lnTo>
                          <a:pt x="85" y="378"/>
                        </a:lnTo>
                        <a:lnTo>
                          <a:pt x="86" y="382"/>
                        </a:lnTo>
                        <a:lnTo>
                          <a:pt x="87" y="387"/>
                        </a:lnTo>
                        <a:lnTo>
                          <a:pt x="87" y="391"/>
                        </a:lnTo>
                        <a:lnTo>
                          <a:pt x="89" y="395"/>
                        </a:lnTo>
                        <a:lnTo>
                          <a:pt x="89" y="400"/>
                        </a:lnTo>
                        <a:lnTo>
                          <a:pt x="90" y="404"/>
                        </a:lnTo>
                        <a:lnTo>
                          <a:pt x="92" y="407"/>
                        </a:lnTo>
                        <a:lnTo>
                          <a:pt x="92" y="412"/>
                        </a:lnTo>
                        <a:lnTo>
                          <a:pt x="93" y="416"/>
                        </a:lnTo>
                        <a:lnTo>
                          <a:pt x="94" y="420"/>
                        </a:lnTo>
                        <a:lnTo>
                          <a:pt x="94" y="424"/>
                        </a:lnTo>
                        <a:lnTo>
                          <a:pt x="95" y="429"/>
                        </a:lnTo>
                        <a:lnTo>
                          <a:pt x="96" y="433"/>
                        </a:lnTo>
                        <a:lnTo>
                          <a:pt x="98" y="437"/>
                        </a:lnTo>
                        <a:lnTo>
                          <a:pt x="99" y="440"/>
                        </a:lnTo>
                        <a:lnTo>
                          <a:pt x="100" y="445"/>
                        </a:lnTo>
                        <a:lnTo>
                          <a:pt x="101" y="449"/>
                        </a:lnTo>
                        <a:lnTo>
                          <a:pt x="102" y="454"/>
                        </a:lnTo>
                        <a:lnTo>
                          <a:pt x="103" y="458"/>
                        </a:lnTo>
                        <a:lnTo>
                          <a:pt x="105" y="462"/>
                        </a:lnTo>
                        <a:lnTo>
                          <a:pt x="106" y="467"/>
                        </a:lnTo>
                        <a:lnTo>
                          <a:pt x="107" y="471"/>
                        </a:lnTo>
                        <a:lnTo>
                          <a:pt x="103" y="474"/>
                        </a:lnTo>
                        <a:lnTo>
                          <a:pt x="99" y="477"/>
                        </a:lnTo>
                        <a:lnTo>
                          <a:pt x="94" y="481"/>
                        </a:lnTo>
                        <a:lnTo>
                          <a:pt x="90" y="484"/>
                        </a:lnTo>
                        <a:lnTo>
                          <a:pt x="87" y="488"/>
                        </a:lnTo>
                        <a:lnTo>
                          <a:pt x="82" y="492"/>
                        </a:lnTo>
                        <a:lnTo>
                          <a:pt x="77" y="494"/>
                        </a:lnTo>
                        <a:lnTo>
                          <a:pt x="74" y="499"/>
                        </a:lnTo>
                        <a:lnTo>
                          <a:pt x="68" y="495"/>
                        </a:lnTo>
                        <a:lnTo>
                          <a:pt x="64" y="493"/>
                        </a:lnTo>
                        <a:lnTo>
                          <a:pt x="58" y="489"/>
                        </a:lnTo>
                        <a:lnTo>
                          <a:pt x="55" y="487"/>
                        </a:lnTo>
                        <a:lnTo>
                          <a:pt x="51" y="483"/>
                        </a:lnTo>
                        <a:lnTo>
                          <a:pt x="48" y="481"/>
                        </a:lnTo>
                        <a:lnTo>
                          <a:pt x="44" y="477"/>
                        </a:lnTo>
                        <a:lnTo>
                          <a:pt x="41" y="475"/>
                        </a:lnTo>
                        <a:lnTo>
                          <a:pt x="37" y="471"/>
                        </a:lnTo>
                        <a:lnTo>
                          <a:pt x="33" y="467"/>
                        </a:lnTo>
                        <a:lnTo>
                          <a:pt x="31" y="463"/>
                        </a:lnTo>
                        <a:lnTo>
                          <a:pt x="29" y="459"/>
                        </a:lnTo>
                        <a:lnTo>
                          <a:pt x="26" y="456"/>
                        </a:lnTo>
                        <a:lnTo>
                          <a:pt x="23" y="451"/>
                        </a:lnTo>
                        <a:lnTo>
                          <a:pt x="20" y="448"/>
                        </a:lnTo>
                        <a:lnTo>
                          <a:pt x="19" y="444"/>
                        </a:lnTo>
                        <a:lnTo>
                          <a:pt x="17" y="439"/>
                        </a:lnTo>
                        <a:lnTo>
                          <a:pt x="16" y="435"/>
                        </a:lnTo>
                        <a:lnTo>
                          <a:pt x="13" y="430"/>
                        </a:lnTo>
                        <a:lnTo>
                          <a:pt x="12" y="426"/>
                        </a:lnTo>
                        <a:lnTo>
                          <a:pt x="11" y="421"/>
                        </a:lnTo>
                        <a:lnTo>
                          <a:pt x="9" y="417"/>
                        </a:lnTo>
                        <a:lnTo>
                          <a:pt x="9" y="412"/>
                        </a:lnTo>
                        <a:lnTo>
                          <a:pt x="7" y="407"/>
                        </a:lnTo>
                        <a:lnTo>
                          <a:pt x="6" y="402"/>
                        </a:lnTo>
                        <a:lnTo>
                          <a:pt x="5" y="398"/>
                        </a:lnTo>
                        <a:lnTo>
                          <a:pt x="4" y="392"/>
                        </a:lnTo>
                        <a:lnTo>
                          <a:pt x="4" y="387"/>
                        </a:lnTo>
                        <a:lnTo>
                          <a:pt x="3" y="382"/>
                        </a:lnTo>
                        <a:lnTo>
                          <a:pt x="3" y="378"/>
                        </a:lnTo>
                        <a:lnTo>
                          <a:pt x="1" y="372"/>
                        </a:lnTo>
                        <a:lnTo>
                          <a:pt x="1" y="367"/>
                        </a:lnTo>
                        <a:lnTo>
                          <a:pt x="1" y="362"/>
                        </a:lnTo>
                        <a:lnTo>
                          <a:pt x="0" y="357"/>
                        </a:lnTo>
                        <a:lnTo>
                          <a:pt x="0" y="351"/>
                        </a:lnTo>
                        <a:lnTo>
                          <a:pt x="0" y="347"/>
                        </a:lnTo>
                        <a:lnTo>
                          <a:pt x="0" y="341"/>
                        </a:lnTo>
                        <a:lnTo>
                          <a:pt x="0" y="336"/>
                        </a:lnTo>
                        <a:lnTo>
                          <a:pt x="0" y="330"/>
                        </a:lnTo>
                        <a:lnTo>
                          <a:pt x="0" y="325"/>
                        </a:lnTo>
                        <a:lnTo>
                          <a:pt x="0" y="319"/>
                        </a:lnTo>
                        <a:lnTo>
                          <a:pt x="0" y="313"/>
                        </a:lnTo>
                        <a:lnTo>
                          <a:pt x="0" y="309"/>
                        </a:lnTo>
                        <a:lnTo>
                          <a:pt x="0" y="304"/>
                        </a:lnTo>
                        <a:lnTo>
                          <a:pt x="0" y="298"/>
                        </a:lnTo>
                        <a:lnTo>
                          <a:pt x="0" y="292"/>
                        </a:lnTo>
                        <a:lnTo>
                          <a:pt x="0" y="287"/>
                        </a:lnTo>
                        <a:lnTo>
                          <a:pt x="1" y="281"/>
                        </a:lnTo>
                        <a:lnTo>
                          <a:pt x="1" y="275"/>
                        </a:lnTo>
                        <a:lnTo>
                          <a:pt x="1" y="271"/>
                        </a:lnTo>
                        <a:lnTo>
                          <a:pt x="1" y="266"/>
                        </a:lnTo>
                        <a:lnTo>
                          <a:pt x="1" y="260"/>
                        </a:lnTo>
                        <a:lnTo>
                          <a:pt x="1" y="255"/>
                        </a:lnTo>
                        <a:lnTo>
                          <a:pt x="1" y="251"/>
                        </a:lnTo>
                        <a:lnTo>
                          <a:pt x="1" y="245"/>
                        </a:lnTo>
                        <a:lnTo>
                          <a:pt x="1" y="240"/>
                        </a:lnTo>
                        <a:lnTo>
                          <a:pt x="1" y="235"/>
                        </a:lnTo>
                        <a:lnTo>
                          <a:pt x="1" y="230"/>
                        </a:lnTo>
                        <a:lnTo>
                          <a:pt x="1" y="224"/>
                        </a:lnTo>
                        <a:lnTo>
                          <a:pt x="1" y="220"/>
                        </a:lnTo>
                        <a:lnTo>
                          <a:pt x="0" y="215"/>
                        </a:lnTo>
                        <a:lnTo>
                          <a:pt x="0" y="210"/>
                        </a:lnTo>
                        <a:lnTo>
                          <a:pt x="0" y="205"/>
                        </a:lnTo>
                        <a:lnTo>
                          <a:pt x="0" y="201"/>
                        </a:lnTo>
                        <a:lnTo>
                          <a:pt x="0" y="197"/>
                        </a:lnTo>
                        <a:lnTo>
                          <a:pt x="0" y="194"/>
                        </a:lnTo>
                        <a:lnTo>
                          <a:pt x="0" y="190"/>
                        </a:lnTo>
                        <a:lnTo>
                          <a:pt x="0" y="188"/>
                        </a:lnTo>
                        <a:lnTo>
                          <a:pt x="0" y="183"/>
                        </a:lnTo>
                        <a:lnTo>
                          <a:pt x="1" y="181"/>
                        </a:lnTo>
                        <a:lnTo>
                          <a:pt x="1" y="177"/>
                        </a:lnTo>
                        <a:lnTo>
                          <a:pt x="1" y="173"/>
                        </a:lnTo>
                        <a:lnTo>
                          <a:pt x="1" y="170"/>
                        </a:lnTo>
                        <a:lnTo>
                          <a:pt x="1" y="166"/>
                        </a:lnTo>
                        <a:lnTo>
                          <a:pt x="1" y="163"/>
                        </a:lnTo>
                        <a:lnTo>
                          <a:pt x="3" y="159"/>
                        </a:lnTo>
                        <a:lnTo>
                          <a:pt x="3" y="156"/>
                        </a:lnTo>
                        <a:lnTo>
                          <a:pt x="3" y="153"/>
                        </a:lnTo>
                        <a:lnTo>
                          <a:pt x="3" y="150"/>
                        </a:lnTo>
                        <a:lnTo>
                          <a:pt x="3" y="146"/>
                        </a:lnTo>
                        <a:lnTo>
                          <a:pt x="3" y="143"/>
                        </a:lnTo>
                        <a:lnTo>
                          <a:pt x="3" y="139"/>
                        </a:lnTo>
                        <a:lnTo>
                          <a:pt x="3" y="135"/>
                        </a:lnTo>
                        <a:lnTo>
                          <a:pt x="4" y="132"/>
                        </a:lnTo>
                        <a:lnTo>
                          <a:pt x="4" y="129"/>
                        </a:lnTo>
                        <a:lnTo>
                          <a:pt x="4" y="126"/>
                        </a:lnTo>
                        <a:lnTo>
                          <a:pt x="4" y="121"/>
                        </a:lnTo>
                        <a:lnTo>
                          <a:pt x="5" y="119"/>
                        </a:lnTo>
                        <a:lnTo>
                          <a:pt x="5" y="115"/>
                        </a:lnTo>
                        <a:lnTo>
                          <a:pt x="5" y="112"/>
                        </a:lnTo>
                        <a:lnTo>
                          <a:pt x="6" y="108"/>
                        </a:lnTo>
                        <a:lnTo>
                          <a:pt x="6" y="106"/>
                        </a:lnTo>
                        <a:lnTo>
                          <a:pt x="6" y="101"/>
                        </a:lnTo>
                        <a:lnTo>
                          <a:pt x="6" y="99"/>
                        </a:lnTo>
                        <a:lnTo>
                          <a:pt x="7" y="95"/>
                        </a:lnTo>
                        <a:lnTo>
                          <a:pt x="9" y="91"/>
                        </a:lnTo>
                        <a:lnTo>
                          <a:pt x="9" y="88"/>
                        </a:lnTo>
                        <a:lnTo>
                          <a:pt x="9" y="86"/>
                        </a:lnTo>
                        <a:lnTo>
                          <a:pt x="9" y="81"/>
                        </a:lnTo>
                        <a:lnTo>
                          <a:pt x="10" y="78"/>
                        </a:lnTo>
                        <a:lnTo>
                          <a:pt x="11" y="75"/>
                        </a:lnTo>
                        <a:lnTo>
                          <a:pt x="11" y="71"/>
                        </a:lnTo>
                        <a:lnTo>
                          <a:pt x="12" y="68"/>
                        </a:lnTo>
                        <a:lnTo>
                          <a:pt x="13" y="65"/>
                        </a:lnTo>
                        <a:lnTo>
                          <a:pt x="13" y="62"/>
                        </a:lnTo>
                        <a:lnTo>
                          <a:pt x="14" y="59"/>
                        </a:lnTo>
                        <a:lnTo>
                          <a:pt x="16" y="56"/>
                        </a:lnTo>
                        <a:lnTo>
                          <a:pt x="17" y="53"/>
                        </a:lnTo>
                        <a:lnTo>
                          <a:pt x="18" y="50"/>
                        </a:lnTo>
                        <a:lnTo>
                          <a:pt x="19" y="48"/>
                        </a:lnTo>
                        <a:lnTo>
                          <a:pt x="20" y="44"/>
                        </a:lnTo>
                        <a:lnTo>
                          <a:pt x="22" y="42"/>
                        </a:lnTo>
                        <a:lnTo>
                          <a:pt x="23" y="38"/>
                        </a:lnTo>
                        <a:lnTo>
                          <a:pt x="24" y="36"/>
                        </a:lnTo>
                        <a:lnTo>
                          <a:pt x="26" y="32"/>
                        </a:lnTo>
                        <a:lnTo>
                          <a:pt x="28" y="30"/>
                        </a:lnTo>
                        <a:lnTo>
                          <a:pt x="29" y="27"/>
                        </a:lnTo>
                        <a:lnTo>
                          <a:pt x="31" y="24"/>
                        </a:lnTo>
                        <a:lnTo>
                          <a:pt x="32" y="21"/>
                        </a:lnTo>
                        <a:lnTo>
                          <a:pt x="35" y="19"/>
                        </a:lnTo>
                        <a:lnTo>
                          <a:pt x="38" y="14"/>
                        </a:lnTo>
                        <a:lnTo>
                          <a:pt x="44" y="10"/>
                        </a:lnTo>
                        <a:lnTo>
                          <a:pt x="45" y="7"/>
                        </a:lnTo>
                        <a:lnTo>
                          <a:pt x="48" y="5"/>
                        </a:lnTo>
                        <a:lnTo>
                          <a:pt x="51" y="2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82" name="Freeform 190">
                    <a:extLst>
                      <a:ext uri="{FF2B5EF4-FFF2-40B4-BE49-F238E27FC236}">
                        <a16:creationId xmlns:a16="http://schemas.microsoft.com/office/drawing/2014/main" id="{9C05B366-4988-9448-8796-A07C17D220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36" y="1551"/>
                    <a:ext cx="53" cy="264"/>
                  </a:xfrm>
                  <a:custGeom>
                    <a:avLst/>
                    <a:gdLst>
                      <a:gd name="T0" fmla="*/ 0 w 159"/>
                      <a:gd name="T1" fmla="*/ 0 h 792"/>
                      <a:gd name="T2" fmla="*/ 0 w 159"/>
                      <a:gd name="T3" fmla="*/ 0 h 792"/>
                      <a:gd name="T4" fmla="*/ 0 w 159"/>
                      <a:gd name="T5" fmla="*/ 0 h 792"/>
                      <a:gd name="T6" fmla="*/ 0 w 159"/>
                      <a:gd name="T7" fmla="*/ 0 h 792"/>
                      <a:gd name="T8" fmla="*/ 0 w 159"/>
                      <a:gd name="T9" fmla="*/ 0 h 792"/>
                      <a:gd name="T10" fmla="*/ 0 w 159"/>
                      <a:gd name="T11" fmla="*/ 0 h 792"/>
                      <a:gd name="T12" fmla="*/ 0 w 159"/>
                      <a:gd name="T13" fmla="*/ 0 h 792"/>
                      <a:gd name="T14" fmla="*/ 0 w 159"/>
                      <a:gd name="T15" fmla="*/ 0 h 792"/>
                      <a:gd name="T16" fmla="*/ 0 w 159"/>
                      <a:gd name="T17" fmla="*/ 0 h 792"/>
                      <a:gd name="T18" fmla="*/ 0 w 159"/>
                      <a:gd name="T19" fmla="*/ 0 h 792"/>
                      <a:gd name="T20" fmla="*/ 0 w 159"/>
                      <a:gd name="T21" fmla="*/ 0 h 792"/>
                      <a:gd name="T22" fmla="*/ 0 w 159"/>
                      <a:gd name="T23" fmla="*/ 0 h 792"/>
                      <a:gd name="T24" fmla="*/ 0 w 159"/>
                      <a:gd name="T25" fmla="*/ 0 h 792"/>
                      <a:gd name="T26" fmla="*/ 0 w 159"/>
                      <a:gd name="T27" fmla="*/ 0 h 792"/>
                      <a:gd name="T28" fmla="*/ 0 w 159"/>
                      <a:gd name="T29" fmla="*/ 0 h 792"/>
                      <a:gd name="T30" fmla="*/ 0 w 159"/>
                      <a:gd name="T31" fmla="*/ 0 h 792"/>
                      <a:gd name="T32" fmla="*/ 0 w 159"/>
                      <a:gd name="T33" fmla="*/ 0 h 792"/>
                      <a:gd name="T34" fmla="*/ 0 w 159"/>
                      <a:gd name="T35" fmla="*/ 0 h 792"/>
                      <a:gd name="T36" fmla="*/ 0 w 159"/>
                      <a:gd name="T37" fmla="*/ 0 h 792"/>
                      <a:gd name="T38" fmla="*/ 0 w 159"/>
                      <a:gd name="T39" fmla="*/ 0 h 792"/>
                      <a:gd name="T40" fmla="*/ 0 w 159"/>
                      <a:gd name="T41" fmla="*/ 0 h 792"/>
                      <a:gd name="T42" fmla="*/ 0 w 159"/>
                      <a:gd name="T43" fmla="*/ 0 h 792"/>
                      <a:gd name="T44" fmla="*/ 0 w 159"/>
                      <a:gd name="T45" fmla="*/ 0 h 792"/>
                      <a:gd name="T46" fmla="*/ 0 w 159"/>
                      <a:gd name="T47" fmla="*/ 0 h 792"/>
                      <a:gd name="T48" fmla="*/ 0 w 159"/>
                      <a:gd name="T49" fmla="*/ 0 h 792"/>
                      <a:gd name="T50" fmla="*/ 0 w 159"/>
                      <a:gd name="T51" fmla="*/ 0 h 792"/>
                      <a:gd name="T52" fmla="*/ 0 w 159"/>
                      <a:gd name="T53" fmla="*/ 0 h 792"/>
                      <a:gd name="T54" fmla="*/ 0 w 159"/>
                      <a:gd name="T55" fmla="*/ 0 h 792"/>
                      <a:gd name="T56" fmla="*/ 0 w 159"/>
                      <a:gd name="T57" fmla="*/ 0 h 792"/>
                      <a:gd name="T58" fmla="*/ 0 w 159"/>
                      <a:gd name="T59" fmla="*/ 0 h 792"/>
                      <a:gd name="T60" fmla="*/ 0 w 159"/>
                      <a:gd name="T61" fmla="*/ 0 h 792"/>
                      <a:gd name="T62" fmla="*/ 0 w 159"/>
                      <a:gd name="T63" fmla="*/ 0 h 792"/>
                      <a:gd name="T64" fmla="*/ 0 w 159"/>
                      <a:gd name="T65" fmla="*/ 0 h 792"/>
                      <a:gd name="T66" fmla="*/ 0 w 159"/>
                      <a:gd name="T67" fmla="*/ 0 h 792"/>
                      <a:gd name="T68" fmla="*/ 0 w 159"/>
                      <a:gd name="T69" fmla="*/ 0 h 792"/>
                      <a:gd name="T70" fmla="*/ 0 w 159"/>
                      <a:gd name="T71" fmla="*/ 0 h 792"/>
                      <a:gd name="T72" fmla="*/ 0 w 159"/>
                      <a:gd name="T73" fmla="*/ 0 h 792"/>
                      <a:gd name="T74" fmla="*/ 0 w 159"/>
                      <a:gd name="T75" fmla="*/ 0 h 792"/>
                      <a:gd name="T76" fmla="*/ 0 w 159"/>
                      <a:gd name="T77" fmla="*/ 0 h 792"/>
                      <a:gd name="T78" fmla="*/ 0 w 159"/>
                      <a:gd name="T79" fmla="*/ 0 h 792"/>
                      <a:gd name="T80" fmla="*/ 0 w 159"/>
                      <a:gd name="T81" fmla="*/ 0 h 792"/>
                      <a:gd name="T82" fmla="*/ 0 w 159"/>
                      <a:gd name="T83" fmla="*/ 0 h 792"/>
                      <a:gd name="T84" fmla="*/ 0 w 159"/>
                      <a:gd name="T85" fmla="*/ 0 h 792"/>
                      <a:gd name="T86" fmla="*/ 0 w 159"/>
                      <a:gd name="T87" fmla="*/ 0 h 79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59"/>
                      <a:gd name="T133" fmla="*/ 0 h 792"/>
                      <a:gd name="T134" fmla="*/ 159 w 159"/>
                      <a:gd name="T135" fmla="*/ 792 h 79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59" h="792">
                        <a:moveTo>
                          <a:pt x="144" y="0"/>
                        </a:moveTo>
                        <a:lnTo>
                          <a:pt x="58" y="8"/>
                        </a:lnTo>
                        <a:lnTo>
                          <a:pt x="60" y="23"/>
                        </a:lnTo>
                        <a:lnTo>
                          <a:pt x="60" y="38"/>
                        </a:lnTo>
                        <a:lnTo>
                          <a:pt x="63" y="52"/>
                        </a:lnTo>
                        <a:lnTo>
                          <a:pt x="64" y="67"/>
                        </a:lnTo>
                        <a:lnTo>
                          <a:pt x="65" y="81"/>
                        </a:lnTo>
                        <a:lnTo>
                          <a:pt x="65" y="95"/>
                        </a:lnTo>
                        <a:lnTo>
                          <a:pt x="66" y="109"/>
                        </a:lnTo>
                        <a:lnTo>
                          <a:pt x="67" y="124"/>
                        </a:lnTo>
                        <a:lnTo>
                          <a:pt x="68" y="137"/>
                        </a:lnTo>
                        <a:lnTo>
                          <a:pt x="70" y="151"/>
                        </a:lnTo>
                        <a:lnTo>
                          <a:pt x="70" y="165"/>
                        </a:lnTo>
                        <a:lnTo>
                          <a:pt x="71" y="179"/>
                        </a:lnTo>
                        <a:lnTo>
                          <a:pt x="71" y="192"/>
                        </a:lnTo>
                        <a:lnTo>
                          <a:pt x="72" y="205"/>
                        </a:lnTo>
                        <a:lnTo>
                          <a:pt x="72" y="219"/>
                        </a:lnTo>
                        <a:lnTo>
                          <a:pt x="73" y="233"/>
                        </a:lnTo>
                        <a:lnTo>
                          <a:pt x="73" y="246"/>
                        </a:lnTo>
                        <a:lnTo>
                          <a:pt x="73" y="258"/>
                        </a:lnTo>
                        <a:lnTo>
                          <a:pt x="73" y="271"/>
                        </a:lnTo>
                        <a:lnTo>
                          <a:pt x="73" y="284"/>
                        </a:lnTo>
                        <a:lnTo>
                          <a:pt x="73" y="297"/>
                        </a:lnTo>
                        <a:lnTo>
                          <a:pt x="73" y="310"/>
                        </a:lnTo>
                        <a:lnTo>
                          <a:pt x="73" y="322"/>
                        </a:lnTo>
                        <a:lnTo>
                          <a:pt x="73" y="335"/>
                        </a:lnTo>
                        <a:lnTo>
                          <a:pt x="72" y="347"/>
                        </a:lnTo>
                        <a:lnTo>
                          <a:pt x="72" y="360"/>
                        </a:lnTo>
                        <a:lnTo>
                          <a:pt x="71" y="372"/>
                        </a:lnTo>
                        <a:lnTo>
                          <a:pt x="71" y="385"/>
                        </a:lnTo>
                        <a:lnTo>
                          <a:pt x="70" y="395"/>
                        </a:lnTo>
                        <a:lnTo>
                          <a:pt x="70" y="407"/>
                        </a:lnTo>
                        <a:lnTo>
                          <a:pt x="68" y="420"/>
                        </a:lnTo>
                        <a:lnTo>
                          <a:pt x="68" y="432"/>
                        </a:lnTo>
                        <a:lnTo>
                          <a:pt x="67" y="443"/>
                        </a:lnTo>
                        <a:lnTo>
                          <a:pt x="66" y="455"/>
                        </a:lnTo>
                        <a:lnTo>
                          <a:pt x="65" y="467"/>
                        </a:lnTo>
                        <a:lnTo>
                          <a:pt x="64" y="479"/>
                        </a:lnTo>
                        <a:lnTo>
                          <a:pt x="63" y="488"/>
                        </a:lnTo>
                        <a:lnTo>
                          <a:pt x="61" y="500"/>
                        </a:lnTo>
                        <a:lnTo>
                          <a:pt x="60" y="512"/>
                        </a:lnTo>
                        <a:lnTo>
                          <a:pt x="58" y="522"/>
                        </a:lnTo>
                        <a:lnTo>
                          <a:pt x="57" y="533"/>
                        </a:lnTo>
                        <a:lnTo>
                          <a:pt x="54" y="544"/>
                        </a:lnTo>
                        <a:lnTo>
                          <a:pt x="53" y="554"/>
                        </a:lnTo>
                        <a:lnTo>
                          <a:pt x="52" y="565"/>
                        </a:lnTo>
                        <a:lnTo>
                          <a:pt x="49" y="576"/>
                        </a:lnTo>
                        <a:lnTo>
                          <a:pt x="47" y="587"/>
                        </a:lnTo>
                        <a:lnTo>
                          <a:pt x="46" y="597"/>
                        </a:lnTo>
                        <a:lnTo>
                          <a:pt x="45" y="608"/>
                        </a:lnTo>
                        <a:lnTo>
                          <a:pt x="42" y="617"/>
                        </a:lnTo>
                        <a:lnTo>
                          <a:pt x="40" y="628"/>
                        </a:lnTo>
                        <a:lnTo>
                          <a:pt x="38" y="638"/>
                        </a:lnTo>
                        <a:lnTo>
                          <a:pt x="34" y="648"/>
                        </a:lnTo>
                        <a:lnTo>
                          <a:pt x="32" y="658"/>
                        </a:lnTo>
                        <a:lnTo>
                          <a:pt x="29" y="667"/>
                        </a:lnTo>
                        <a:lnTo>
                          <a:pt x="27" y="677"/>
                        </a:lnTo>
                        <a:lnTo>
                          <a:pt x="25" y="686"/>
                        </a:lnTo>
                        <a:lnTo>
                          <a:pt x="21" y="696"/>
                        </a:lnTo>
                        <a:lnTo>
                          <a:pt x="19" y="706"/>
                        </a:lnTo>
                        <a:lnTo>
                          <a:pt x="15" y="715"/>
                        </a:lnTo>
                        <a:lnTo>
                          <a:pt x="11" y="724"/>
                        </a:lnTo>
                        <a:lnTo>
                          <a:pt x="9" y="734"/>
                        </a:lnTo>
                        <a:lnTo>
                          <a:pt x="6" y="743"/>
                        </a:lnTo>
                        <a:lnTo>
                          <a:pt x="2" y="752"/>
                        </a:lnTo>
                        <a:lnTo>
                          <a:pt x="0" y="762"/>
                        </a:lnTo>
                        <a:lnTo>
                          <a:pt x="80" y="792"/>
                        </a:lnTo>
                        <a:lnTo>
                          <a:pt x="83" y="782"/>
                        </a:lnTo>
                        <a:lnTo>
                          <a:pt x="86" y="773"/>
                        </a:lnTo>
                        <a:lnTo>
                          <a:pt x="90" y="763"/>
                        </a:lnTo>
                        <a:lnTo>
                          <a:pt x="93" y="754"/>
                        </a:lnTo>
                        <a:lnTo>
                          <a:pt x="96" y="743"/>
                        </a:lnTo>
                        <a:lnTo>
                          <a:pt x="99" y="734"/>
                        </a:lnTo>
                        <a:lnTo>
                          <a:pt x="103" y="723"/>
                        </a:lnTo>
                        <a:lnTo>
                          <a:pt x="105" y="714"/>
                        </a:lnTo>
                        <a:lnTo>
                          <a:pt x="108" y="703"/>
                        </a:lnTo>
                        <a:lnTo>
                          <a:pt x="111" y="692"/>
                        </a:lnTo>
                        <a:lnTo>
                          <a:pt x="115" y="682"/>
                        </a:lnTo>
                        <a:lnTo>
                          <a:pt x="117" y="671"/>
                        </a:lnTo>
                        <a:lnTo>
                          <a:pt x="119" y="661"/>
                        </a:lnTo>
                        <a:lnTo>
                          <a:pt x="122" y="651"/>
                        </a:lnTo>
                        <a:lnTo>
                          <a:pt x="124" y="640"/>
                        </a:lnTo>
                        <a:lnTo>
                          <a:pt x="128" y="629"/>
                        </a:lnTo>
                        <a:lnTo>
                          <a:pt x="129" y="617"/>
                        </a:lnTo>
                        <a:lnTo>
                          <a:pt x="131" y="607"/>
                        </a:lnTo>
                        <a:lnTo>
                          <a:pt x="134" y="595"/>
                        </a:lnTo>
                        <a:lnTo>
                          <a:pt x="136" y="584"/>
                        </a:lnTo>
                        <a:lnTo>
                          <a:pt x="137" y="572"/>
                        </a:lnTo>
                        <a:lnTo>
                          <a:pt x="138" y="562"/>
                        </a:lnTo>
                        <a:lnTo>
                          <a:pt x="141" y="550"/>
                        </a:lnTo>
                        <a:lnTo>
                          <a:pt x="143" y="539"/>
                        </a:lnTo>
                        <a:lnTo>
                          <a:pt x="144" y="526"/>
                        </a:lnTo>
                        <a:lnTo>
                          <a:pt x="146" y="515"/>
                        </a:lnTo>
                        <a:lnTo>
                          <a:pt x="147" y="503"/>
                        </a:lnTo>
                        <a:lnTo>
                          <a:pt x="149" y="492"/>
                        </a:lnTo>
                        <a:lnTo>
                          <a:pt x="150" y="480"/>
                        </a:lnTo>
                        <a:lnTo>
                          <a:pt x="151" y="468"/>
                        </a:lnTo>
                        <a:lnTo>
                          <a:pt x="153" y="456"/>
                        </a:lnTo>
                        <a:lnTo>
                          <a:pt x="154" y="443"/>
                        </a:lnTo>
                        <a:lnTo>
                          <a:pt x="154" y="430"/>
                        </a:lnTo>
                        <a:lnTo>
                          <a:pt x="156" y="418"/>
                        </a:lnTo>
                        <a:lnTo>
                          <a:pt x="156" y="405"/>
                        </a:lnTo>
                        <a:lnTo>
                          <a:pt x="156" y="393"/>
                        </a:lnTo>
                        <a:lnTo>
                          <a:pt x="157" y="380"/>
                        </a:lnTo>
                        <a:lnTo>
                          <a:pt x="157" y="367"/>
                        </a:lnTo>
                        <a:lnTo>
                          <a:pt x="159" y="354"/>
                        </a:lnTo>
                        <a:lnTo>
                          <a:pt x="159" y="342"/>
                        </a:lnTo>
                        <a:lnTo>
                          <a:pt x="159" y="328"/>
                        </a:lnTo>
                        <a:lnTo>
                          <a:pt x="159" y="315"/>
                        </a:lnTo>
                        <a:lnTo>
                          <a:pt x="159" y="302"/>
                        </a:lnTo>
                        <a:lnTo>
                          <a:pt x="159" y="289"/>
                        </a:lnTo>
                        <a:lnTo>
                          <a:pt x="159" y="274"/>
                        </a:lnTo>
                        <a:lnTo>
                          <a:pt x="159" y="260"/>
                        </a:lnTo>
                        <a:lnTo>
                          <a:pt x="159" y="248"/>
                        </a:lnTo>
                        <a:lnTo>
                          <a:pt x="159" y="234"/>
                        </a:lnTo>
                        <a:lnTo>
                          <a:pt x="159" y="220"/>
                        </a:lnTo>
                        <a:lnTo>
                          <a:pt x="159" y="205"/>
                        </a:lnTo>
                        <a:lnTo>
                          <a:pt x="157" y="191"/>
                        </a:lnTo>
                        <a:lnTo>
                          <a:pt x="157" y="177"/>
                        </a:lnTo>
                        <a:lnTo>
                          <a:pt x="156" y="163"/>
                        </a:lnTo>
                        <a:lnTo>
                          <a:pt x="156" y="148"/>
                        </a:lnTo>
                        <a:lnTo>
                          <a:pt x="154" y="134"/>
                        </a:lnTo>
                        <a:lnTo>
                          <a:pt x="154" y="120"/>
                        </a:lnTo>
                        <a:lnTo>
                          <a:pt x="153" y="105"/>
                        </a:lnTo>
                        <a:lnTo>
                          <a:pt x="151" y="90"/>
                        </a:lnTo>
                        <a:lnTo>
                          <a:pt x="151" y="76"/>
                        </a:lnTo>
                        <a:lnTo>
                          <a:pt x="149" y="61"/>
                        </a:lnTo>
                        <a:lnTo>
                          <a:pt x="148" y="45"/>
                        </a:lnTo>
                        <a:lnTo>
                          <a:pt x="147" y="30"/>
                        </a:lnTo>
                        <a:lnTo>
                          <a:pt x="146" y="16"/>
                        </a:lnTo>
                        <a:lnTo>
                          <a:pt x="14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83" name="Freeform 191">
                    <a:extLst>
                      <a:ext uri="{FF2B5EF4-FFF2-40B4-BE49-F238E27FC236}">
                        <a16:creationId xmlns:a16="http://schemas.microsoft.com/office/drawing/2014/main" id="{77881E98-D241-5347-8519-764766CF65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45" y="1557"/>
                    <a:ext cx="318" cy="269"/>
                  </a:xfrm>
                  <a:custGeom>
                    <a:avLst/>
                    <a:gdLst>
                      <a:gd name="T0" fmla="*/ 0 w 954"/>
                      <a:gd name="T1" fmla="*/ 0 h 808"/>
                      <a:gd name="T2" fmla="*/ 0 w 954"/>
                      <a:gd name="T3" fmla="*/ 0 h 808"/>
                      <a:gd name="T4" fmla="*/ 0 w 954"/>
                      <a:gd name="T5" fmla="*/ 0 h 808"/>
                      <a:gd name="T6" fmla="*/ 0 w 954"/>
                      <a:gd name="T7" fmla="*/ 0 h 808"/>
                      <a:gd name="T8" fmla="*/ 0 w 954"/>
                      <a:gd name="T9" fmla="*/ 0 h 808"/>
                      <a:gd name="T10" fmla="*/ 0 w 954"/>
                      <a:gd name="T11" fmla="*/ 0 h 808"/>
                      <a:gd name="T12" fmla="*/ 0 w 954"/>
                      <a:gd name="T13" fmla="*/ 0 h 808"/>
                      <a:gd name="T14" fmla="*/ 0 w 954"/>
                      <a:gd name="T15" fmla="*/ 0 h 808"/>
                      <a:gd name="T16" fmla="*/ 0 w 954"/>
                      <a:gd name="T17" fmla="*/ 0 h 808"/>
                      <a:gd name="T18" fmla="*/ 0 w 954"/>
                      <a:gd name="T19" fmla="*/ 0 h 808"/>
                      <a:gd name="T20" fmla="*/ 0 w 954"/>
                      <a:gd name="T21" fmla="*/ 0 h 808"/>
                      <a:gd name="T22" fmla="*/ 0 w 954"/>
                      <a:gd name="T23" fmla="*/ 0 h 808"/>
                      <a:gd name="T24" fmla="*/ 0 w 954"/>
                      <a:gd name="T25" fmla="*/ 0 h 808"/>
                      <a:gd name="T26" fmla="*/ 0 w 954"/>
                      <a:gd name="T27" fmla="*/ 0 h 808"/>
                      <a:gd name="T28" fmla="*/ 0 w 954"/>
                      <a:gd name="T29" fmla="*/ 0 h 808"/>
                      <a:gd name="T30" fmla="*/ 0 w 954"/>
                      <a:gd name="T31" fmla="*/ 0 h 808"/>
                      <a:gd name="T32" fmla="*/ 0 w 954"/>
                      <a:gd name="T33" fmla="*/ 0 h 808"/>
                      <a:gd name="T34" fmla="*/ 0 w 954"/>
                      <a:gd name="T35" fmla="*/ 0 h 808"/>
                      <a:gd name="T36" fmla="*/ 0 w 954"/>
                      <a:gd name="T37" fmla="*/ 0 h 808"/>
                      <a:gd name="T38" fmla="*/ 0 w 954"/>
                      <a:gd name="T39" fmla="*/ 0 h 808"/>
                      <a:gd name="T40" fmla="*/ 0 w 954"/>
                      <a:gd name="T41" fmla="*/ 0 h 808"/>
                      <a:gd name="T42" fmla="*/ 0 w 954"/>
                      <a:gd name="T43" fmla="*/ 0 h 808"/>
                      <a:gd name="T44" fmla="*/ 0 w 954"/>
                      <a:gd name="T45" fmla="*/ 0 h 808"/>
                      <a:gd name="T46" fmla="*/ 0 w 954"/>
                      <a:gd name="T47" fmla="*/ 0 h 808"/>
                      <a:gd name="T48" fmla="*/ 0 w 954"/>
                      <a:gd name="T49" fmla="*/ 0 h 808"/>
                      <a:gd name="T50" fmla="*/ 0 w 954"/>
                      <a:gd name="T51" fmla="*/ 0 h 808"/>
                      <a:gd name="T52" fmla="*/ 0 w 954"/>
                      <a:gd name="T53" fmla="*/ 0 h 808"/>
                      <a:gd name="T54" fmla="*/ 0 w 954"/>
                      <a:gd name="T55" fmla="*/ 0 h 808"/>
                      <a:gd name="T56" fmla="*/ 0 w 954"/>
                      <a:gd name="T57" fmla="*/ 0 h 808"/>
                      <a:gd name="T58" fmla="*/ 0 w 954"/>
                      <a:gd name="T59" fmla="*/ 0 h 808"/>
                      <a:gd name="T60" fmla="*/ 0 w 954"/>
                      <a:gd name="T61" fmla="*/ 0 h 808"/>
                      <a:gd name="T62" fmla="*/ 0 w 954"/>
                      <a:gd name="T63" fmla="*/ 0 h 808"/>
                      <a:gd name="T64" fmla="*/ 0 w 954"/>
                      <a:gd name="T65" fmla="*/ 0 h 808"/>
                      <a:gd name="T66" fmla="*/ 0 w 954"/>
                      <a:gd name="T67" fmla="*/ 0 h 808"/>
                      <a:gd name="T68" fmla="*/ 0 w 954"/>
                      <a:gd name="T69" fmla="*/ 0 h 808"/>
                      <a:gd name="T70" fmla="*/ 0 w 954"/>
                      <a:gd name="T71" fmla="*/ 0 h 808"/>
                      <a:gd name="T72" fmla="*/ 0 w 954"/>
                      <a:gd name="T73" fmla="*/ 0 h 808"/>
                      <a:gd name="T74" fmla="*/ 0 w 954"/>
                      <a:gd name="T75" fmla="*/ 0 h 808"/>
                      <a:gd name="T76" fmla="*/ 0 w 954"/>
                      <a:gd name="T77" fmla="*/ 0 h 808"/>
                      <a:gd name="T78" fmla="*/ 0 w 954"/>
                      <a:gd name="T79" fmla="*/ 0 h 808"/>
                      <a:gd name="T80" fmla="*/ 0 w 954"/>
                      <a:gd name="T81" fmla="*/ 0 h 808"/>
                      <a:gd name="T82" fmla="*/ 0 w 954"/>
                      <a:gd name="T83" fmla="*/ 0 h 808"/>
                      <a:gd name="T84" fmla="*/ 0 w 954"/>
                      <a:gd name="T85" fmla="*/ 0 h 808"/>
                      <a:gd name="T86" fmla="*/ 0 w 954"/>
                      <a:gd name="T87" fmla="*/ 0 h 808"/>
                      <a:gd name="T88" fmla="*/ 0 w 954"/>
                      <a:gd name="T89" fmla="*/ 0 h 808"/>
                      <a:gd name="T90" fmla="*/ 0 w 954"/>
                      <a:gd name="T91" fmla="*/ 0 h 808"/>
                      <a:gd name="T92" fmla="*/ 0 w 954"/>
                      <a:gd name="T93" fmla="*/ 0 h 808"/>
                      <a:gd name="T94" fmla="*/ 0 w 954"/>
                      <a:gd name="T95" fmla="*/ 0 h 808"/>
                      <a:gd name="T96" fmla="*/ 0 w 954"/>
                      <a:gd name="T97" fmla="*/ 0 h 808"/>
                      <a:gd name="T98" fmla="*/ 0 w 954"/>
                      <a:gd name="T99" fmla="*/ 0 h 808"/>
                      <a:gd name="T100" fmla="*/ 0 w 954"/>
                      <a:gd name="T101" fmla="*/ 0 h 808"/>
                      <a:gd name="T102" fmla="*/ 0 w 954"/>
                      <a:gd name="T103" fmla="*/ 0 h 808"/>
                      <a:gd name="T104" fmla="*/ 0 w 954"/>
                      <a:gd name="T105" fmla="*/ 0 h 808"/>
                      <a:gd name="T106" fmla="*/ 0 w 954"/>
                      <a:gd name="T107" fmla="*/ 0 h 808"/>
                      <a:gd name="T108" fmla="*/ 0 w 954"/>
                      <a:gd name="T109" fmla="*/ 0 h 808"/>
                      <a:gd name="T110" fmla="*/ 0 w 954"/>
                      <a:gd name="T111" fmla="*/ 0 h 808"/>
                      <a:gd name="T112" fmla="*/ 0 w 954"/>
                      <a:gd name="T113" fmla="*/ 0 h 808"/>
                      <a:gd name="T114" fmla="*/ 0 w 954"/>
                      <a:gd name="T115" fmla="*/ 0 h 808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w 954"/>
                      <a:gd name="T175" fmla="*/ 0 h 808"/>
                      <a:gd name="T176" fmla="*/ 954 w 954"/>
                      <a:gd name="T177" fmla="*/ 808 h 808"/>
                    </a:gdLst>
                    <a:ahLst/>
                    <a:cxnLst>
                      <a:cxn ang="T116">
                        <a:pos x="T0" y="T1"/>
                      </a:cxn>
                      <a:cxn ang="T117">
                        <a:pos x="T2" y="T3"/>
                      </a:cxn>
                      <a:cxn ang="T118">
                        <a:pos x="T4" y="T5"/>
                      </a:cxn>
                      <a:cxn ang="T119">
                        <a:pos x="T6" y="T7"/>
                      </a:cxn>
                      <a:cxn ang="T120">
                        <a:pos x="T8" y="T9"/>
                      </a:cxn>
                      <a:cxn ang="T121">
                        <a:pos x="T10" y="T11"/>
                      </a:cxn>
                      <a:cxn ang="T122">
                        <a:pos x="T12" y="T13"/>
                      </a:cxn>
                      <a:cxn ang="T123">
                        <a:pos x="T14" y="T15"/>
                      </a:cxn>
                      <a:cxn ang="T124">
                        <a:pos x="T16" y="T17"/>
                      </a:cxn>
                      <a:cxn ang="T125">
                        <a:pos x="T18" y="T19"/>
                      </a:cxn>
                      <a:cxn ang="T126">
                        <a:pos x="T20" y="T21"/>
                      </a:cxn>
                      <a:cxn ang="T127">
                        <a:pos x="T22" y="T23"/>
                      </a:cxn>
                      <a:cxn ang="T128">
                        <a:pos x="T24" y="T25"/>
                      </a:cxn>
                      <a:cxn ang="T129">
                        <a:pos x="T26" y="T27"/>
                      </a:cxn>
                      <a:cxn ang="T130">
                        <a:pos x="T28" y="T29"/>
                      </a:cxn>
                      <a:cxn ang="T131">
                        <a:pos x="T30" y="T31"/>
                      </a:cxn>
                      <a:cxn ang="T132">
                        <a:pos x="T32" y="T33"/>
                      </a:cxn>
                      <a:cxn ang="T133">
                        <a:pos x="T34" y="T35"/>
                      </a:cxn>
                      <a:cxn ang="T134">
                        <a:pos x="T36" y="T37"/>
                      </a:cxn>
                      <a:cxn ang="T135">
                        <a:pos x="T38" y="T39"/>
                      </a:cxn>
                      <a:cxn ang="T136">
                        <a:pos x="T40" y="T41"/>
                      </a:cxn>
                      <a:cxn ang="T137">
                        <a:pos x="T42" y="T43"/>
                      </a:cxn>
                      <a:cxn ang="T138">
                        <a:pos x="T44" y="T45"/>
                      </a:cxn>
                      <a:cxn ang="T139">
                        <a:pos x="T46" y="T47"/>
                      </a:cxn>
                      <a:cxn ang="T140">
                        <a:pos x="T48" y="T49"/>
                      </a:cxn>
                      <a:cxn ang="T141">
                        <a:pos x="T50" y="T51"/>
                      </a:cxn>
                      <a:cxn ang="T142">
                        <a:pos x="T52" y="T53"/>
                      </a:cxn>
                      <a:cxn ang="T143">
                        <a:pos x="T54" y="T55"/>
                      </a:cxn>
                      <a:cxn ang="T144">
                        <a:pos x="T56" y="T57"/>
                      </a:cxn>
                      <a:cxn ang="T145">
                        <a:pos x="T58" y="T59"/>
                      </a:cxn>
                      <a:cxn ang="T146">
                        <a:pos x="T60" y="T61"/>
                      </a:cxn>
                      <a:cxn ang="T147">
                        <a:pos x="T62" y="T63"/>
                      </a:cxn>
                      <a:cxn ang="T148">
                        <a:pos x="T64" y="T65"/>
                      </a:cxn>
                      <a:cxn ang="T149">
                        <a:pos x="T66" y="T67"/>
                      </a:cxn>
                      <a:cxn ang="T150">
                        <a:pos x="T68" y="T69"/>
                      </a:cxn>
                      <a:cxn ang="T151">
                        <a:pos x="T70" y="T71"/>
                      </a:cxn>
                      <a:cxn ang="T152">
                        <a:pos x="T72" y="T73"/>
                      </a:cxn>
                      <a:cxn ang="T153">
                        <a:pos x="T74" y="T75"/>
                      </a:cxn>
                      <a:cxn ang="T154">
                        <a:pos x="T76" y="T77"/>
                      </a:cxn>
                      <a:cxn ang="T155">
                        <a:pos x="T78" y="T79"/>
                      </a:cxn>
                      <a:cxn ang="T156">
                        <a:pos x="T80" y="T81"/>
                      </a:cxn>
                      <a:cxn ang="T157">
                        <a:pos x="T82" y="T83"/>
                      </a:cxn>
                      <a:cxn ang="T158">
                        <a:pos x="T84" y="T85"/>
                      </a:cxn>
                      <a:cxn ang="T159">
                        <a:pos x="T86" y="T87"/>
                      </a:cxn>
                      <a:cxn ang="T160">
                        <a:pos x="T88" y="T89"/>
                      </a:cxn>
                      <a:cxn ang="T161">
                        <a:pos x="T90" y="T91"/>
                      </a:cxn>
                      <a:cxn ang="T162">
                        <a:pos x="T92" y="T93"/>
                      </a:cxn>
                      <a:cxn ang="T163">
                        <a:pos x="T94" y="T95"/>
                      </a:cxn>
                      <a:cxn ang="T164">
                        <a:pos x="T96" y="T97"/>
                      </a:cxn>
                      <a:cxn ang="T165">
                        <a:pos x="T98" y="T99"/>
                      </a:cxn>
                      <a:cxn ang="T166">
                        <a:pos x="T100" y="T101"/>
                      </a:cxn>
                      <a:cxn ang="T167">
                        <a:pos x="T102" y="T103"/>
                      </a:cxn>
                      <a:cxn ang="T168">
                        <a:pos x="T104" y="T105"/>
                      </a:cxn>
                      <a:cxn ang="T169">
                        <a:pos x="T106" y="T107"/>
                      </a:cxn>
                      <a:cxn ang="T170">
                        <a:pos x="T108" y="T109"/>
                      </a:cxn>
                      <a:cxn ang="T171">
                        <a:pos x="T110" y="T111"/>
                      </a:cxn>
                      <a:cxn ang="T172">
                        <a:pos x="T112" y="T113"/>
                      </a:cxn>
                      <a:cxn ang="T173">
                        <a:pos x="T114" y="T115"/>
                      </a:cxn>
                    </a:cxnLst>
                    <a:rect l="T174" t="T175" r="T176" b="T177"/>
                    <a:pathLst>
                      <a:path w="954" h="808">
                        <a:moveTo>
                          <a:pt x="932" y="710"/>
                        </a:moveTo>
                        <a:lnTo>
                          <a:pt x="916" y="711"/>
                        </a:lnTo>
                        <a:lnTo>
                          <a:pt x="899" y="711"/>
                        </a:lnTo>
                        <a:lnTo>
                          <a:pt x="882" y="712"/>
                        </a:lnTo>
                        <a:lnTo>
                          <a:pt x="865" y="712"/>
                        </a:lnTo>
                        <a:lnTo>
                          <a:pt x="849" y="713"/>
                        </a:lnTo>
                        <a:lnTo>
                          <a:pt x="832" y="714"/>
                        </a:lnTo>
                        <a:lnTo>
                          <a:pt x="814" y="714"/>
                        </a:lnTo>
                        <a:lnTo>
                          <a:pt x="799" y="716"/>
                        </a:lnTo>
                        <a:lnTo>
                          <a:pt x="782" y="716"/>
                        </a:lnTo>
                        <a:lnTo>
                          <a:pt x="764" y="717"/>
                        </a:lnTo>
                        <a:lnTo>
                          <a:pt x="748" y="717"/>
                        </a:lnTo>
                        <a:lnTo>
                          <a:pt x="731" y="717"/>
                        </a:lnTo>
                        <a:lnTo>
                          <a:pt x="715" y="717"/>
                        </a:lnTo>
                        <a:lnTo>
                          <a:pt x="698" y="718"/>
                        </a:lnTo>
                        <a:lnTo>
                          <a:pt x="681" y="718"/>
                        </a:lnTo>
                        <a:lnTo>
                          <a:pt x="666" y="719"/>
                        </a:lnTo>
                        <a:lnTo>
                          <a:pt x="648" y="719"/>
                        </a:lnTo>
                        <a:lnTo>
                          <a:pt x="633" y="720"/>
                        </a:lnTo>
                        <a:lnTo>
                          <a:pt x="615" y="720"/>
                        </a:lnTo>
                        <a:lnTo>
                          <a:pt x="600" y="720"/>
                        </a:lnTo>
                        <a:lnTo>
                          <a:pt x="583" y="720"/>
                        </a:lnTo>
                        <a:lnTo>
                          <a:pt x="566" y="720"/>
                        </a:lnTo>
                        <a:lnTo>
                          <a:pt x="552" y="720"/>
                        </a:lnTo>
                        <a:lnTo>
                          <a:pt x="535" y="721"/>
                        </a:lnTo>
                        <a:lnTo>
                          <a:pt x="520" y="721"/>
                        </a:lnTo>
                        <a:lnTo>
                          <a:pt x="503" y="721"/>
                        </a:lnTo>
                        <a:lnTo>
                          <a:pt x="488" y="721"/>
                        </a:lnTo>
                        <a:lnTo>
                          <a:pt x="474" y="721"/>
                        </a:lnTo>
                        <a:lnTo>
                          <a:pt x="458" y="721"/>
                        </a:lnTo>
                        <a:lnTo>
                          <a:pt x="444" y="721"/>
                        </a:lnTo>
                        <a:lnTo>
                          <a:pt x="430" y="721"/>
                        </a:lnTo>
                        <a:lnTo>
                          <a:pt x="414" y="721"/>
                        </a:lnTo>
                        <a:lnTo>
                          <a:pt x="400" y="721"/>
                        </a:lnTo>
                        <a:lnTo>
                          <a:pt x="387" y="720"/>
                        </a:lnTo>
                        <a:lnTo>
                          <a:pt x="372" y="720"/>
                        </a:lnTo>
                        <a:lnTo>
                          <a:pt x="359" y="720"/>
                        </a:lnTo>
                        <a:lnTo>
                          <a:pt x="346" y="720"/>
                        </a:lnTo>
                        <a:lnTo>
                          <a:pt x="333" y="719"/>
                        </a:lnTo>
                        <a:lnTo>
                          <a:pt x="320" y="719"/>
                        </a:lnTo>
                        <a:lnTo>
                          <a:pt x="308" y="719"/>
                        </a:lnTo>
                        <a:lnTo>
                          <a:pt x="295" y="718"/>
                        </a:lnTo>
                        <a:lnTo>
                          <a:pt x="283" y="717"/>
                        </a:lnTo>
                        <a:lnTo>
                          <a:pt x="271" y="717"/>
                        </a:lnTo>
                        <a:lnTo>
                          <a:pt x="260" y="717"/>
                        </a:lnTo>
                        <a:lnTo>
                          <a:pt x="248" y="716"/>
                        </a:lnTo>
                        <a:lnTo>
                          <a:pt x="238" y="714"/>
                        </a:lnTo>
                        <a:lnTo>
                          <a:pt x="228" y="714"/>
                        </a:lnTo>
                        <a:lnTo>
                          <a:pt x="219" y="714"/>
                        </a:lnTo>
                        <a:lnTo>
                          <a:pt x="208" y="713"/>
                        </a:lnTo>
                        <a:lnTo>
                          <a:pt x="200" y="712"/>
                        </a:lnTo>
                        <a:lnTo>
                          <a:pt x="190" y="711"/>
                        </a:lnTo>
                        <a:lnTo>
                          <a:pt x="182" y="711"/>
                        </a:lnTo>
                        <a:lnTo>
                          <a:pt x="174" y="710"/>
                        </a:lnTo>
                        <a:lnTo>
                          <a:pt x="166" y="708"/>
                        </a:lnTo>
                        <a:lnTo>
                          <a:pt x="159" y="707"/>
                        </a:lnTo>
                        <a:lnTo>
                          <a:pt x="152" y="707"/>
                        </a:lnTo>
                        <a:lnTo>
                          <a:pt x="145" y="705"/>
                        </a:lnTo>
                        <a:lnTo>
                          <a:pt x="139" y="705"/>
                        </a:lnTo>
                        <a:lnTo>
                          <a:pt x="134" y="702"/>
                        </a:lnTo>
                        <a:lnTo>
                          <a:pt x="128" y="702"/>
                        </a:lnTo>
                        <a:lnTo>
                          <a:pt x="125" y="700"/>
                        </a:lnTo>
                        <a:lnTo>
                          <a:pt x="120" y="699"/>
                        </a:lnTo>
                        <a:lnTo>
                          <a:pt x="117" y="698"/>
                        </a:lnTo>
                        <a:lnTo>
                          <a:pt x="114" y="697"/>
                        </a:lnTo>
                        <a:lnTo>
                          <a:pt x="113" y="693"/>
                        </a:lnTo>
                        <a:lnTo>
                          <a:pt x="111" y="689"/>
                        </a:lnTo>
                        <a:lnTo>
                          <a:pt x="110" y="687"/>
                        </a:lnTo>
                        <a:lnTo>
                          <a:pt x="108" y="682"/>
                        </a:lnTo>
                        <a:lnTo>
                          <a:pt x="107" y="678"/>
                        </a:lnTo>
                        <a:lnTo>
                          <a:pt x="106" y="674"/>
                        </a:lnTo>
                        <a:lnTo>
                          <a:pt x="105" y="668"/>
                        </a:lnTo>
                        <a:lnTo>
                          <a:pt x="104" y="663"/>
                        </a:lnTo>
                        <a:lnTo>
                          <a:pt x="102" y="656"/>
                        </a:lnTo>
                        <a:lnTo>
                          <a:pt x="101" y="650"/>
                        </a:lnTo>
                        <a:lnTo>
                          <a:pt x="101" y="644"/>
                        </a:lnTo>
                        <a:lnTo>
                          <a:pt x="100" y="636"/>
                        </a:lnTo>
                        <a:lnTo>
                          <a:pt x="99" y="629"/>
                        </a:lnTo>
                        <a:lnTo>
                          <a:pt x="99" y="622"/>
                        </a:lnTo>
                        <a:lnTo>
                          <a:pt x="98" y="613"/>
                        </a:lnTo>
                        <a:lnTo>
                          <a:pt x="96" y="606"/>
                        </a:lnTo>
                        <a:lnTo>
                          <a:pt x="95" y="597"/>
                        </a:lnTo>
                        <a:lnTo>
                          <a:pt x="95" y="589"/>
                        </a:lnTo>
                        <a:lnTo>
                          <a:pt x="94" y="578"/>
                        </a:lnTo>
                        <a:lnTo>
                          <a:pt x="93" y="570"/>
                        </a:lnTo>
                        <a:lnTo>
                          <a:pt x="93" y="559"/>
                        </a:lnTo>
                        <a:lnTo>
                          <a:pt x="92" y="549"/>
                        </a:lnTo>
                        <a:lnTo>
                          <a:pt x="91" y="540"/>
                        </a:lnTo>
                        <a:lnTo>
                          <a:pt x="91" y="529"/>
                        </a:lnTo>
                        <a:lnTo>
                          <a:pt x="91" y="517"/>
                        </a:lnTo>
                        <a:lnTo>
                          <a:pt x="89" y="507"/>
                        </a:lnTo>
                        <a:lnTo>
                          <a:pt x="89" y="496"/>
                        </a:lnTo>
                        <a:lnTo>
                          <a:pt x="89" y="484"/>
                        </a:lnTo>
                        <a:lnTo>
                          <a:pt x="88" y="473"/>
                        </a:lnTo>
                        <a:lnTo>
                          <a:pt x="88" y="462"/>
                        </a:lnTo>
                        <a:lnTo>
                          <a:pt x="88" y="450"/>
                        </a:lnTo>
                        <a:lnTo>
                          <a:pt x="88" y="438"/>
                        </a:lnTo>
                        <a:lnTo>
                          <a:pt x="87" y="425"/>
                        </a:lnTo>
                        <a:lnTo>
                          <a:pt x="87" y="413"/>
                        </a:lnTo>
                        <a:lnTo>
                          <a:pt x="86" y="400"/>
                        </a:lnTo>
                        <a:lnTo>
                          <a:pt x="86" y="388"/>
                        </a:lnTo>
                        <a:lnTo>
                          <a:pt x="86" y="374"/>
                        </a:lnTo>
                        <a:lnTo>
                          <a:pt x="86" y="361"/>
                        </a:lnTo>
                        <a:lnTo>
                          <a:pt x="86" y="348"/>
                        </a:lnTo>
                        <a:lnTo>
                          <a:pt x="86" y="334"/>
                        </a:lnTo>
                        <a:lnTo>
                          <a:pt x="85" y="320"/>
                        </a:lnTo>
                        <a:lnTo>
                          <a:pt x="85" y="307"/>
                        </a:lnTo>
                        <a:lnTo>
                          <a:pt x="85" y="294"/>
                        </a:lnTo>
                        <a:lnTo>
                          <a:pt x="85" y="280"/>
                        </a:lnTo>
                        <a:lnTo>
                          <a:pt x="85" y="267"/>
                        </a:lnTo>
                        <a:lnTo>
                          <a:pt x="85" y="253"/>
                        </a:lnTo>
                        <a:lnTo>
                          <a:pt x="85" y="238"/>
                        </a:lnTo>
                        <a:lnTo>
                          <a:pt x="86" y="226"/>
                        </a:lnTo>
                        <a:lnTo>
                          <a:pt x="86" y="211"/>
                        </a:lnTo>
                        <a:lnTo>
                          <a:pt x="86" y="198"/>
                        </a:lnTo>
                        <a:lnTo>
                          <a:pt x="86" y="184"/>
                        </a:lnTo>
                        <a:lnTo>
                          <a:pt x="86" y="169"/>
                        </a:lnTo>
                        <a:lnTo>
                          <a:pt x="86" y="155"/>
                        </a:lnTo>
                        <a:lnTo>
                          <a:pt x="86" y="141"/>
                        </a:lnTo>
                        <a:lnTo>
                          <a:pt x="86" y="127"/>
                        </a:lnTo>
                        <a:lnTo>
                          <a:pt x="87" y="114"/>
                        </a:lnTo>
                        <a:lnTo>
                          <a:pt x="87" y="99"/>
                        </a:lnTo>
                        <a:lnTo>
                          <a:pt x="87" y="85"/>
                        </a:lnTo>
                        <a:lnTo>
                          <a:pt x="87" y="71"/>
                        </a:lnTo>
                        <a:lnTo>
                          <a:pt x="88" y="58"/>
                        </a:lnTo>
                        <a:lnTo>
                          <a:pt x="88" y="44"/>
                        </a:lnTo>
                        <a:lnTo>
                          <a:pt x="88" y="31"/>
                        </a:lnTo>
                        <a:lnTo>
                          <a:pt x="89" y="18"/>
                        </a:lnTo>
                        <a:lnTo>
                          <a:pt x="91" y="4"/>
                        </a:lnTo>
                        <a:lnTo>
                          <a:pt x="88" y="2"/>
                        </a:lnTo>
                        <a:lnTo>
                          <a:pt x="86" y="1"/>
                        </a:lnTo>
                        <a:lnTo>
                          <a:pt x="83" y="1"/>
                        </a:lnTo>
                        <a:lnTo>
                          <a:pt x="81" y="1"/>
                        </a:lnTo>
                        <a:lnTo>
                          <a:pt x="79" y="1"/>
                        </a:lnTo>
                        <a:lnTo>
                          <a:pt x="76" y="1"/>
                        </a:lnTo>
                        <a:lnTo>
                          <a:pt x="73" y="0"/>
                        </a:lnTo>
                        <a:lnTo>
                          <a:pt x="69" y="0"/>
                        </a:lnTo>
                        <a:lnTo>
                          <a:pt x="66" y="0"/>
                        </a:lnTo>
                        <a:lnTo>
                          <a:pt x="63" y="0"/>
                        </a:lnTo>
                        <a:lnTo>
                          <a:pt x="58" y="0"/>
                        </a:lnTo>
                        <a:lnTo>
                          <a:pt x="55" y="1"/>
                        </a:lnTo>
                        <a:lnTo>
                          <a:pt x="50" y="1"/>
                        </a:lnTo>
                        <a:lnTo>
                          <a:pt x="48" y="1"/>
                        </a:lnTo>
                        <a:lnTo>
                          <a:pt x="43" y="1"/>
                        </a:lnTo>
                        <a:lnTo>
                          <a:pt x="38" y="1"/>
                        </a:lnTo>
                        <a:lnTo>
                          <a:pt x="35" y="2"/>
                        </a:lnTo>
                        <a:lnTo>
                          <a:pt x="30" y="2"/>
                        </a:lnTo>
                        <a:lnTo>
                          <a:pt x="28" y="2"/>
                        </a:lnTo>
                        <a:lnTo>
                          <a:pt x="24" y="3"/>
                        </a:lnTo>
                        <a:lnTo>
                          <a:pt x="21" y="3"/>
                        </a:lnTo>
                        <a:lnTo>
                          <a:pt x="17" y="4"/>
                        </a:lnTo>
                        <a:lnTo>
                          <a:pt x="15" y="4"/>
                        </a:lnTo>
                        <a:lnTo>
                          <a:pt x="12" y="6"/>
                        </a:lnTo>
                        <a:lnTo>
                          <a:pt x="9" y="6"/>
                        </a:lnTo>
                        <a:lnTo>
                          <a:pt x="7" y="6"/>
                        </a:lnTo>
                        <a:lnTo>
                          <a:pt x="5" y="7"/>
                        </a:lnTo>
                        <a:lnTo>
                          <a:pt x="4" y="8"/>
                        </a:lnTo>
                        <a:lnTo>
                          <a:pt x="4" y="10"/>
                        </a:lnTo>
                        <a:lnTo>
                          <a:pt x="4" y="13"/>
                        </a:lnTo>
                        <a:lnTo>
                          <a:pt x="4" y="16"/>
                        </a:lnTo>
                        <a:lnTo>
                          <a:pt x="3" y="20"/>
                        </a:lnTo>
                        <a:lnTo>
                          <a:pt x="3" y="26"/>
                        </a:lnTo>
                        <a:lnTo>
                          <a:pt x="3" y="28"/>
                        </a:lnTo>
                        <a:lnTo>
                          <a:pt x="3" y="31"/>
                        </a:lnTo>
                        <a:lnTo>
                          <a:pt x="3" y="34"/>
                        </a:lnTo>
                        <a:lnTo>
                          <a:pt x="3" y="39"/>
                        </a:lnTo>
                        <a:lnTo>
                          <a:pt x="3" y="41"/>
                        </a:lnTo>
                        <a:lnTo>
                          <a:pt x="3" y="46"/>
                        </a:lnTo>
                        <a:lnTo>
                          <a:pt x="3" y="50"/>
                        </a:lnTo>
                        <a:lnTo>
                          <a:pt x="3" y="53"/>
                        </a:lnTo>
                        <a:lnTo>
                          <a:pt x="3" y="58"/>
                        </a:lnTo>
                        <a:lnTo>
                          <a:pt x="3" y="61"/>
                        </a:lnTo>
                        <a:lnTo>
                          <a:pt x="3" y="66"/>
                        </a:lnTo>
                        <a:lnTo>
                          <a:pt x="3" y="72"/>
                        </a:lnTo>
                        <a:lnTo>
                          <a:pt x="2" y="77"/>
                        </a:lnTo>
                        <a:lnTo>
                          <a:pt x="2" y="82"/>
                        </a:lnTo>
                        <a:lnTo>
                          <a:pt x="2" y="86"/>
                        </a:lnTo>
                        <a:lnTo>
                          <a:pt x="2" y="92"/>
                        </a:lnTo>
                        <a:lnTo>
                          <a:pt x="2" y="98"/>
                        </a:lnTo>
                        <a:lnTo>
                          <a:pt x="2" y="104"/>
                        </a:lnTo>
                        <a:lnTo>
                          <a:pt x="2" y="110"/>
                        </a:lnTo>
                        <a:lnTo>
                          <a:pt x="2" y="117"/>
                        </a:lnTo>
                        <a:lnTo>
                          <a:pt x="0" y="122"/>
                        </a:lnTo>
                        <a:lnTo>
                          <a:pt x="0" y="128"/>
                        </a:lnTo>
                        <a:lnTo>
                          <a:pt x="0" y="134"/>
                        </a:lnTo>
                        <a:lnTo>
                          <a:pt x="0" y="141"/>
                        </a:lnTo>
                        <a:lnTo>
                          <a:pt x="0" y="147"/>
                        </a:lnTo>
                        <a:lnTo>
                          <a:pt x="0" y="154"/>
                        </a:lnTo>
                        <a:lnTo>
                          <a:pt x="0" y="160"/>
                        </a:lnTo>
                        <a:lnTo>
                          <a:pt x="0" y="167"/>
                        </a:lnTo>
                        <a:lnTo>
                          <a:pt x="0" y="174"/>
                        </a:lnTo>
                        <a:lnTo>
                          <a:pt x="0" y="181"/>
                        </a:lnTo>
                        <a:lnTo>
                          <a:pt x="0" y="188"/>
                        </a:lnTo>
                        <a:lnTo>
                          <a:pt x="0" y="196"/>
                        </a:lnTo>
                        <a:lnTo>
                          <a:pt x="0" y="203"/>
                        </a:lnTo>
                        <a:lnTo>
                          <a:pt x="0" y="210"/>
                        </a:lnTo>
                        <a:lnTo>
                          <a:pt x="0" y="218"/>
                        </a:lnTo>
                        <a:lnTo>
                          <a:pt x="0" y="225"/>
                        </a:lnTo>
                        <a:lnTo>
                          <a:pt x="0" y="232"/>
                        </a:lnTo>
                        <a:lnTo>
                          <a:pt x="0" y="240"/>
                        </a:lnTo>
                        <a:lnTo>
                          <a:pt x="0" y="247"/>
                        </a:lnTo>
                        <a:lnTo>
                          <a:pt x="0" y="255"/>
                        </a:lnTo>
                        <a:lnTo>
                          <a:pt x="0" y="262"/>
                        </a:lnTo>
                        <a:lnTo>
                          <a:pt x="0" y="269"/>
                        </a:lnTo>
                        <a:lnTo>
                          <a:pt x="0" y="278"/>
                        </a:lnTo>
                        <a:lnTo>
                          <a:pt x="0" y="286"/>
                        </a:lnTo>
                        <a:lnTo>
                          <a:pt x="0" y="293"/>
                        </a:lnTo>
                        <a:lnTo>
                          <a:pt x="0" y="301"/>
                        </a:lnTo>
                        <a:lnTo>
                          <a:pt x="0" y="308"/>
                        </a:lnTo>
                        <a:lnTo>
                          <a:pt x="0" y="317"/>
                        </a:lnTo>
                        <a:lnTo>
                          <a:pt x="0" y="325"/>
                        </a:lnTo>
                        <a:lnTo>
                          <a:pt x="0" y="332"/>
                        </a:lnTo>
                        <a:lnTo>
                          <a:pt x="0" y="340"/>
                        </a:lnTo>
                        <a:lnTo>
                          <a:pt x="0" y="349"/>
                        </a:lnTo>
                        <a:lnTo>
                          <a:pt x="0" y="364"/>
                        </a:lnTo>
                        <a:lnTo>
                          <a:pt x="0" y="381"/>
                        </a:lnTo>
                        <a:lnTo>
                          <a:pt x="0" y="395"/>
                        </a:lnTo>
                        <a:lnTo>
                          <a:pt x="0" y="410"/>
                        </a:lnTo>
                        <a:lnTo>
                          <a:pt x="0" y="424"/>
                        </a:lnTo>
                        <a:lnTo>
                          <a:pt x="2" y="439"/>
                        </a:lnTo>
                        <a:lnTo>
                          <a:pt x="2" y="452"/>
                        </a:lnTo>
                        <a:lnTo>
                          <a:pt x="3" y="465"/>
                        </a:lnTo>
                        <a:lnTo>
                          <a:pt x="3" y="478"/>
                        </a:lnTo>
                        <a:lnTo>
                          <a:pt x="3" y="490"/>
                        </a:lnTo>
                        <a:lnTo>
                          <a:pt x="3" y="502"/>
                        </a:lnTo>
                        <a:lnTo>
                          <a:pt x="4" y="514"/>
                        </a:lnTo>
                        <a:lnTo>
                          <a:pt x="4" y="524"/>
                        </a:lnTo>
                        <a:lnTo>
                          <a:pt x="5" y="535"/>
                        </a:lnTo>
                        <a:lnTo>
                          <a:pt x="5" y="546"/>
                        </a:lnTo>
                        <a:lnTo>
                          <a:pt x="6" y="556"/>
                        </a:lnTo>
                        <a:lnTo>
                          <a:pt x="6" y="565"/>
                        </a:lnTo>
                        <a:lnTo>
                          <a:pt x="7" y="575"/>
                        </a:lnTo>
                        <a:lnTo>
                          <a:pt x="7" y="584"/>
                        </a:lnTo>
                        <a:lnTo>
                          <a:pt x="9" y="593"/>
                        </a:lnTo>
                        <a:lnTo>
                          <a:pt x="10" y="600"/>
                        </a:lnTo>
                        <a:lnTo>
                          <a:pt x="10" y="609"/>
                        </a:lnTo>
                        <a:lnTo>
                          <a:pt x="11" y="617"/>
                        </a:lnTo>
                        <a:lnTo>
                          <a:pt x="12" y="625"/>
                        </a:lnTo>
                        <a:lnTo>
                          <a:pt x="12" y="631"/>
                        </a:lnTo>
                        <a:lnTo>
                          <a:pt x="13" y="638"/>
                        </a:lnTo>
                        <a:lnTo>
                          <a:pt x="15" y="646"/>
                        </a:lnTo>
                        <a:lnTo>
                          <a:pt x="15" y="651"/>
                        </a:lnTo>
                        <a:lnTo>
                          <a:pt x="16" y="657"/>
                        </a:lnTo>
                        <a:lnTo>
                          <a:pt x="17" y="663"/>
                        </a:lnTo>
                        <a:lnTo>
                          <a:pt x="17" y="669"/>
                        </a:lnTo>
                        <a:lnTo>
                          <a:pt x="19" y="674"/>
                        </a:lnTo>
                        <a:lnTo>
                          <a:pt x="21" y="679"/>
                        </a:lnTo>
                        <a:lnTo>
                          <a:pt x="21" y="685"/>
                        </a:lnTo>
                        <a:lnTo>
                          <a:pt x="22" y="689"/>
                        </a:lnTo>
                        <a:lnTo>
                          <a:pt x="23" y="693"/>
                        </a:lnTo>
                        <a:lnTo>
                          <a:pt x="23" y="697"/>
                        </a:lnTo>
                        <a:lnTo>
                          <a:pt x="25" y="701"/>
                        </a:lnTo>
                        <a:lnTo>
                          <a:pt x="25" y="705"/>
                        </a:lnTo>
                        <a:lnTo>
                          <a:pt x="26" y="708"/>
                        </a:lnTo>
                        <a:lnTo>
                          <a:pt x="28" y="712"/>
                        </a:lnTo>
                        <a:lnTo>
                          <a:pt x="28" y="714"/>
                        </a:lnTo>
                        <a:lnTo>
                          <a:pt x="29" y="718"/>
                        </a:lnTo>
                        <a:lnTo>
                          <a:pt x="30" y="720"/>
                        </a:lnTo>
                        <a:lnTo>
                          <a:pt x="30" y="723"/>
                        </a:lnTo>
                        <a:lnTo>
                          <a:pt x="32" y="726"/>
                        </a:lnTo>
                        <a:lnTo>
                          <a:pt x="32" y="729"/>
                        </a:lnTo>
                        <a:lnTo>
                          <a:pt x="34" y="731"/>
                        </a:lnTo>
                        <a:lnTo>
                          <a:pt x="35" y="735"/>
                        </a:lnTo>
                        <a:lnTo>
                          <a:pt x="37" y="738"/>
                        </a:lnTo>
                        <a:lnTo>
                          <a:pt x="38" y="740"/>
                        </a:lnTo>
                        <a:lnTo>
                          <a:pt x="41" y="744"/>
                        </a:lnTo>
                        <a:lnTo>
                          <a:pt x="43" y="749"/>
                        </a:lnTo>
                        <a:lnTo>
                          <a:pt x="48" y="752"/>
                        </a:lnTo>
                        <a:lnTo>
                          <a:pt x="50" y="757"/>
                        </a:lnTo>
                        <a:lnTo>
                          <a:pt x="55" y="762"/>
                        </a:lnTo>
                        <a:lnTo>
                          <a:pt x="56" y="763"/>
                        </a:lnTo>
                        <a:lnTo>
                          <a:pt x="61" y="765"/>
                        </a:lnTo>
                        <a:lnTo>
                          <a:pt x="63" y="768"/>
                        </a:lnTo>
                        <a:lnTo>
                          <a:pt x="68" y="771"/>
                        </a:lnTo>
                        <a:lnTo>
                          <a:pt x="70" y="773"/>
                        </a:lnTo>
                        <a:lnTo>
                          <a:pt x="73" y="774"/>
                        </a:lnTo>
                        <a:lnTo>
                          <a:pt x="75" y="775"/>
                        </a:lnTo>
                        <a:lnTo>
                          <a:pt x="79" y="775"/>
                        </a:lnTo>
                        <a:lnTo>
                          <a:pt x="81" y="777"/>
                        </a:lnTo>
                        <a:lnTo>
                          <a:pt x="85" y="778"/>
                        </a:lnTo>
                        <a:lnTo>
                          <a:pt x="88" y="780"/>
                        </a:lnTo>
                        <a:lnTo>
                          <a:pt x="92" y="781"/>
                        </a:lnTo>
                        <a:lnTo>
                          <a:pt x="96" y="782"/>
                        </a:lnTo>
                        <a:lnTo>
                          <a:pt x="100" y="783"/>
                        </a:lnTo>
                        <a:lnTo>
                          <a:pt x="105" y="784"/>
                        </a:lnTo>
                        <a:lnTo>
                          <a:pt x="110" y="786"/>
                        </a:lnTo>
                        <a:lnTo>
                          <a:pt x="114" y="786"/>
                        </a:lnTo>
                        <a:lnTo>
                          <a:pt x="119" y="788"/>
                        </a:lnTo>
                        <a:lnTo>
                          <a:pt x="125" y="788"/>
                        </a:lnTo>
                        <a:lnTo>
                          <a:pt x="131" y="790"/>
                        </a:lnTo>
                        <a:lnTo>
                          <a:pt x="137" y="790"/>
                        </a:lnTo>
                        <a:lnTo>
                          <a:pt x="144" y="793"/>
                        </a:lnTo>
                        <a:lnTo>
                          <a:pt x="150" y="793"/>
                        </a:lnTo>
                        <a:lnTo>
                          <a:pt x="157" y="794"/>
                        </a:lnTo>
                        <a:lnTo>
                          <a:pt x="164" y="795"/>
                        </a:lnTo>
                        <a:lnTo>
                          <a:pt x="172" y="796"/>
                        </a:lnTo>
                        <a:lnTo>
                          <a:pt x="181" y="796"/>
                        </a:lnTo>
                        <a:lnTo>
                          <a:pt x="190" y="799"/>
                        </a:lnTo>
                        <a:lnTo>
                          <a:pt x="198" y="799"/>
                        </a:lnTo>
                        <a:lnTo>
                          <a:pt x="208" y="800"/>
                        </a:lnTo>
                        <a:lnTo>
                          <a:pt x="217" y="800"/>
                        </a:lnTo>
                        <a:lnTo>
                          <a:pt x="228" y="801"/>
                        </a:lnTo>
                        <a:lnTo>
                          <a:pt x="238" y="801"/>
                        </a:lnTo>
                        <a:lnTo>
                          <a:pt x="250" y="802"/>
                        </a:lnTo>
                        <a:lnTo>
                          <a:pt x="260" y="803"/>
                        </a:lnTo>
                        <a:lnTo>
                          <a:pt x="273" y="803"/>
                        </a:lnTo>
                        <a:lnTo>
                          <a:pt x="284" y="803"/>
                        </a:lnTo>
                        <a:lnTo>
                          <a:pt x="297" y="805"/>
                        </a:lnTo>
                        <a:lnTo>
                          <a:pt x="310" y="806"/>
                        </a:lnTo>
                        <a:lnTo>
                          <a:pt x="324" y="806"/>
                        </a:lnTo>
                        <a:lnTo>
                          <a:pt x="339" y="806"/>
                        </a:lnTo>
                        <a:lnTo>
                          <a:pt x="352" y="806"/>
                        </a:lnTo>
                        <a:lnTo>
                          <a:pt x="367" y="807"/>
                        </a:lnTo>
                        <a:lnTo>
                          <a:pt x="384" y="808"/>
                        </a:lnTo>
                        <a:lnTo>
                          <a:pt x="399" y="808"/>
                        </a:lnTo>
                        <a:lnTo>
                          <a:pt x="416" y="808"/>
                        </a:lnTo>
                        <a:lnTo>
                          <a:pt x="432" y="808"/>
                        </a:lnTo>
                        <a:lnTo>
                          <a:pt x="451" y="808"/>
                        </a:lnTo>
                        <a:lnTo>
                          <a:pt x="470" y="808"/>
                        </a:lnTo>
                        <a:lnTo>
                          <a:pt x="488" y="808"/>
                        </a:lnTo>
                        <a:lnTo>
                          <a:pt x="508" y="808"/>
                        </a:lnTo>
                        <a:lnTo>
                          <a:pt x="528" y="808"/>
                        </a:lnTo>
                        <a:lnTo>
                          <a:pt x="538" y="808"/>
                        </a:lnTo>
                        <a:lnTo>
                          <a:pt x="546" y="808"/>
                        </a:lnTo>
                        <a:lnTo>
                          <a:pt x="557" y="807"/>
                        </a:lnTo>
                        <a:lnTo>
                          <a:pt x="566" y="807"/>
                        </a:lnTo>
                        <a:lnTo>
                          <a:pt x="575" y="806"/>
                        </a:lnTo>
                        <a:lnTo>
                          <a:pt x="585" y="806"/>
                        </a:lnTo>
                        <a:lnTo>
                          <a:pt x="595" y="806"/>
                        </a:lnTo>
                        <a:lnTo>
                          <a:pt x="604" y="806"/>
                        </a:lnTo>
                        <a:lnTo>
                          <a:pt x="614" y="806"/>
                        </a:lnTo>
                        <a:lnTo>
                          <a:pt x="622" y="806"/>
                        </a:lnTo>
                        <a:lnTo>
                          <a:pt x="632" y="806"/>
                        </a:lnTo>
                        <a:lnTo>
                          <a:pt x="641" y="806"/>
                        </a:lnTo>
                        <a:lnTo>
                          <a:pt x="651" y="806"/>
                        </a:lnTo>
                        <a:lnTo>
                          <a:pt x="660" y="806"/>
                        </a:lnTo>
                        <a:lnTo>
                          <a:pt x="668" y="806"/>
                        </a:lnTo>
                        <a:lnTo>
                          <a:pt x="678" y="806"/>
                        </a:lnTo>
                        <a:lnTo>
                          <a:pt x="686" y="805"/>
                        </a:lnTo>
                        <a:lnTo>
                          <a:pt x="696" y="803"/>
                        </a:lnTo>
                        <a:lnTo>
                          <a:pt x="704" y="803"/>
                        </a:lnTo>
                        <a:lnTo>
                          <a:pt x="713" y="803"/>
                        </a:lnTo>
                        <a:lnTo>
                          <a:pt x="722" y="803"/>
                        </a:lnTo>
                        <a:lnTo>
                          <a:pt x="730" y="803"/>
                        </a:lnTo>
                        <a:lnTo>
                          <a:pt x="738" y="803"/>
                        </a:lnTo>
                        <a:lnTo>
                          <a:pt x="747" y="803"/>
                        </a:lnTo>
                        <a:lnTo>
                          <a:pt x="755" y="802"/>
                        </a:lnTo>
                        <a:lnTo>
                          <a:pt x="763" y="801"/>
                        </a:lnTo>
                        <a:lnTo>
                          <a:pt x="772" y="801"/>
                        </a:lnTo>
                        <a:lnTo>
                          <a:pt x="780" y="801"/>
                        </a:lnTo>
                        <a:lnTo>
                          <a:pt x="787" y="801"/>
                        </a:lnTo>
                        <a:lnTo>
                          <a:pt x="794" y="801"/>
                        </a:lnTo>
                        <a:lnTo>
                          <a:pt x="802" y="801"/>
                        </a:lnTo>
                        <a:lnTo>
                          <a:pt x="810" y="801"/>
                        </a:lnTo>
                        <a:lnTo>
                          <a:pt x="817" y="801"/>
                        </a:lnTo>
                        <a:lnTo>
                          <a:pt x="824" y="800"/>
                        </a:lnTo>
                        <a:lnTo>
                          <a:pt x="830" y="800"/>
                        </a:lnTo>
                        <a:lnTo>
                          <a:pt x="838" y="800"/>
                        </a:lnTo>
                        <a:lnTo>
                          <a:pt x="844" y="799"/>
                        </a:lnTo>
                        <a:lnTo>
                          <a:pt x="850" y="799"/>
                        </a:lnTo>
                        <a:lnTo>
                          <a:pt x="856" y="799"/>
                        </a:lnTo>
                        <a:lnTo>
                          <a:pt x="863" y="799"/>
                        </a:lnTo>
                        <a:lnTo>
                          <a:pt x="868" y="797"/>
                        </a:lnTo>
                        <a:lnTo>
                          <a:pt x="875" y="797"/>
                        </a:lnTo>
                        <a:lnTo>
                          <a:pt x="881" y="797"/>
                        </a:lnTo>
                        <a:lnTo>
                          <a:pt x="885" y="797"/>
                        </a:lnTo>
                        <a:lnTo>
                          <a:pt x="890" y="796"/>
                        </a:lnTo>
                        <a:lnTo>
                          <a:pt x="896" y="796"/>
                        </a:lnTo>
                        <a:lnTo>
                          <a:pt x="901" y="796"/>
                        </a:lnTo>
                        <a:lnTo>
                          <a:pt x="906" y="796"/>
                        </a:lnTo>
                        <a:lnTo>
                          <a:pt x="909" y="796"/>
                        </a:lnTo>
                        <a:lnTo>
                          <a:pt x="914" y="795"/>
                        </a:lnTo>
                        <a:lnTo>
                          <a:pt x="919" y="795"/>
                        </a:lnTo>
                        <a:lnTo>
                          <a:pt x="921" y="795"/>
                        </a:lnTo>
                        <a:lnTo>
                          <a:pt x="925" y="794"/>
                        </a:lnTo>
                        <a:lnTo>
                          <a:pt x="928" y="794"/>
                        </a:lnTo>
                        <a:lnTo>
                          <a:pt x="932" y="794"/>
                        </a:lnTo>
                        <a:lnTo>
                          <a:pt x="935" y="794"/>
                        </a:lnTo>
                        <a:lnTo>
                          <a:pt x="940" y="794"/>
                        </a:lnTo>
                        <a:lnTo>
                          <a:pt x="944" y="794"/>
                        </a:lnTo>
                        <a:lnTo>
                          <a:pt x="947" y="794"/>
                        </a:lnTo>
                        <a:lnTo>
                          <a:pt x="950" y="794"/>
                        </a:lnTo>
                        <a:lnTo>
                          <a:pt x="952" y="793"/>
                        </a:lnTo>
                        <a:lnTo>
                          <a:pt x="954" y="790"/>
                        </a:lnTo>
                        <a:lnTo>
                          <a:pt x="954" y="788"/>
                        </a:lnTo>
                        <a:lnTo>
                          <a:pt x="954" y="786"/>
                        </a:lnTo>
                        <a:lnTo>
                          <a:pt x="954" y="783"/>
                        </a:lnTo>
                        <a:lnTo>
                          <a:pt x="954" y="781"/>
                        </a:lnTo>
                        <a:lnTo>
                          <a:pt x="954" y="777"/>
                        </a:lnTo>
                        <a:lnTo>
                          <a:pt x="953" y="774"/>
                        </a:lnTo>
                        <a:lnTo>
                          <a:pt x="952" y="770"/>
                        </a:lnTo>
                        <a:lnTo>
                          <a:pt x="952" y="767"/>
                        </a:lnTo>
                        <a:lnTo>
                          <a:pt x="951" y="763"/>
                        </a:lnTo>
                        <a:lnTo>
                          <a:pt x="950" y="759"/>
                        </a:lnTo>
                        <a:lnTo>
                          <a:pt x="950" y="755"/>
                        </a:lnTo>
                        <a:lnTo>
                          <a:pt x="948" y="751"/>
                        </a:lnTo>
                        <a:lnTo>
                          <a:pt x="946" y="748"/>
                        </a:lnTo>
                        <a:lnTo>
                          <a:pt x="945" y="743"/>
                        </a:lnTo>
                        <a:lnTo>
                          <a:pt x="944" y="739"/>
                        </a:lnTo>
                        <a:lnTo>
                          <a:pt x="942" y="736"/>
                        </a:lnTo>
                        <a:lnTo>
                          <a:pt x="941" y="732"/>
                        </a:lnTo>
                        <a:lnTo>
                          <a:pt x="939" y="729"/>
                        </a:lnTo>
                        <a:lnTo>
                          <a:pt x="939" y="725"/>
                        </a:lnTo>
                        <a:lnTo>
                          <a:pt x="938" y="723"/>
                        </a:lnTo>
                        <a:lnTo>
                          <a:pt x="937" y="720"/>
                        </a:lnTo>
                        <a:lnTo>
                          <a:pt x="934" y="717"/>
                        </a:lnTo>
                        <a:lnTo>
                          <a:pt x="934" y="714"/>
                        </a:lnTo>
                        <a:lnTo>
                          <a:pt x="934" y="713"/>
                        </a:lnTo>
                        <a:lnTo>
                          <a:pt x="932" y="711"/>
                        </a:lnTo>
                        <a:lnTo>
                          <a:pt x="932" y="71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84" name="Freeform 192">
                    <a:extLst>
                      <a:ext uri="{FF2B5EF4-FFF2-40B4-BE49-F238E27FC236}">
                        <a16:creationId xmlns:a16="http://schemas.microsoft.com/office/drawing/2014/main" id="{815EFC16-E873-F444-9BBD-2DE9D7B6F2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9" y="1590"/>
                    <a:ext cx="202" cy="39"/>
                  </a:xfrm>
                  <a:custGeom>
                    <a:avLst/>
                    <a:gdLst>
                      <a:gd name="T0" fmla="*/ 0 w 605"/>
                      <a:gd name="T1" fmla="*/ 0 h 119"/>
                      <a:gd name="T2" fmla="*/ 0 w 605"/>
                      <a:gd name="T3" fmla="*/ 0 h 119"/>
                      <a:gd name="T4" fmla="*/ 0 w 605"/>
                      <a:gd name="T5" fmla="*/ 0 h 119"/>
                      <a:gd name="T6" fmla="*/ 0 w 605"/>
                      <a:gd name="T7" fmla="*/ 0 h 119"/>
                      <a:gd name="T8" fmla="*/ 0 w 605"/>
                      <a:gd name="T9" fmla="*/ 0 h 119"/>
                      <a:gd name="T10" fmla="*/ 0 w 605"/>
                      <a:gd name="T11" fmla="*/ 0 h 119"/>
                      <a:gd name="T12" fmla="*/ 0 w 605"/>
                      <a:gd name="T13" fmla="*/ 0 h 119"/>
                      <a:gd name="T14" fmla="*/ 0 w 605"/>
                      <a:gd name="T15" fmla="*/ 0 h 119"/>
                      <a:gd name="T16" fmla="*/ 0 w 605"/>
                      <a:gd name="T17" fmla="*/ 0 h 119"/>
                      <a:gd name="T18" fmla="*/ 0 w 605"/>
                      <a:gd name="T19" fmla="*/ 0 h 119"/>
                      <a:gd name="T20" fmla="*/ 0 w 605"/>
                      <a:gd name="T21" fmla="*/ 0 h 119"/>
                      <a:gd name="T22" fmla="*/ 0 w 605"/>
                      <a:gd name="T23" fmla="*/ 0 h 119"/>
                      <a:gd name="T24" fmla="*/ 0 w 605"/>
                      <a:gd name="T25" fmla="*/ 0 h 119"/>
                      <a:gd name="T26" fmla="*/ 0 w 605"/>
                      <a:gd name="T27" fmla="*/ 0 h 119"/>
                      <a:gd name="T28" fmla="*/ 0 w 605"/>
                      <a:gd name="T29" fmla="*/ 0 h 119"/>
                      <a:gd name="T30" fmla="*/ 0 w 605"/>
                      <a:gd name="T31" fmla="*/ 0 h 119"/>
                      <a:gd name="T32" fmla="*/ 0 w 605"/>
                      <a:gd name="T33" fmla="*/ 0 h 119"/>
                      <a:gd name="T34" fmla="*/ 0 w 605"/>
                      <a:gd name="T35" fmla="*/ 0 h 119"/>
                      <a:gd name="T36" fmla="*/ 0 w 605"/>
                      <a:gd name="T37" fmla="*/ 0 h 119"/>
                      <a:gd name="T38" fmla="*/ 0 w 605"/>
                      <a:gd name="T39" fmla="*/ 0 h 119"/>
                      <a:gd name="T40" fmla="*/ 0 w 605"/>
                      <a:gd name="T41" fmla="*/ 0 h 119"/>
                      <a:gd name="T42" fmla="*/ 0 w 605"/>
                      <a:gd name="T43" fmla="*/ 0 h 119"/>
                      <a:gd name="T44" fmla="*/ 0 w 605"/>
                      <a:gd name="T45" fmla="*/ 0 h 119"/>
                      <a:gd name="T46" fmla="*/ 0 w 605"/>
                      <a:gd name="T47" fmla="*/ 0 h 119"/>
                      <a:gd name="T48" fmla="*/ 0 w 605"/>
                      <a:gd name="T49" fmla="*/ 0 h 119"/>
                      <a:gd name="T50" fmla="*/ 0 w 605"/>
                      <a:gd name="T51" fmla="*/ 0 h 119"/>
                      <a:gd name="T52" fmla="*/ 0 w 605"/>
                      <a:gd name="T53" fmla="*/ 0 h 119"/>
                      <a:gd name="T54" fmla="*/ 0 w 605"/>
                      <a:gd name="T55" fmla="*/ 0 h 119"/>
                      <a:gd name="T56" fmla="*/ 0 w 605"/>
                      <a:gd name="T57" fmla="*/ 0 h 119"/>
                      <a:gd name="T58" fmla="*/ 0 w 605"/>
                      <a:gd name="T59" fmla="*/ 0 h 119"/>
                      <a:gd name="T60" fmla="*/ 0 w 605"/>
                      <a:gd name="T61" fmla="*/ 0 h 119"/>
                      <a:gd name="T62" fmla="*/ 0 w 605"/>
                      <a:gd name="T63" fmla="*/ 0 h 119"/>
                      <a:gd name="T64" fmla="*/ 0 w 605"/>
                      <a:gd name="T65" fmla="*/ 0 h 119"/>
                      <a:gd name="T66" fmla="*/ 0 w 605"/>
                      <a:gd name="T67" fmla="*/ 0 h 119"/>
                      <a:gd name="T68" fmla="*/ 0 w 605"/>
                      <a:gd name="T69" fmla="*/ 0 h 119"/>
                      <a:gd name="T70" fmla="*/ 0 w 605"/>
                      <a:gd name="T71" fmla="*/ 0 h 119"/>
                      <a:gd name="T72" fmla="*/ 0 w 605"/>
                      <a:gd name="T73" fmla="*/ 0 h 119"/>
                      <a:gd name="T74" fmla="*/ 0 w 605"/>
                      <a:gd name="T75" fmla="*/ 0 h 119"/>
                      <a:gd name="T76" fmla="*/ 0 w 605"/>
                      <a:gd name="T77" fmla="*/ 0 h 119"/>
                      <a:gd name="T78" fmla="*/ 0 w 605"/>
                      <a:gd name="T79" fmla="*/ 0 h 119"/>
                      <a:gd name="T80" fmla="*/ 0 w 605"/>
                      <a:gd name="T81" fmla="*/ 0 h 119"/>
                      <a:gd name="T82" fmla="*/ 0 w 605"/>
                      <a:gd name="T83" fmla="*/ 0 h 119"/>
                      <a:gd name="T84" fmla="*/ 0 w 605"/>
                      <a:gd name="T85" fmla="*/ 0 h 119"/>
                      <a:gd name="T86" fmla="*/ 0 w 605"/>
                      <a:gd name="T87" fmla="*/ 0 h 11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605"/>
                      <a:gd name="T133" fmla="*/ 0 h 119"/>
                      <a:gd name="T134" fmla="*/ 605 w 605"/>
                      <a:gd name="T135" fmla="*/ 119 h 11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605" h="119">
                        <a:moveTo>
                          <a:pt x="0" y="34"/>
                        </a:moveTo>
                        <a:lnTo>
                          <a:pt x="14" y="119"/>
                        </a:lnTo>
                        <a:lnTo>
                          <a:pt x="23" y="117"/>
                        </a:lnTo>
                        <a:lnTo>
                          <a:pt x="34" y="114"/>
                        </a:lnTo>
                        <a:lnTo>
                          <a:pt x="42" y="112"/>
                        </a:lnTo>
                        <a:lnTo>
                          <a:pt x="52" y="111"/>
                        </a:lnTo>
                        <a:lnTo>
                          <a:pt x="62" y="110"/>
                        </a:lnTo>
                        <a:lnTo>
                          <a:pt x="72" y="108"/>
                        </a:lnTo>
                        <a:lnTo>
                          <a:pt x="80" y="106"/>
                        </a:lnTo>
                        <a:lnTo>
                          <a:pt x="91" y="105"/>
                        </a:lnTo>
                        <a:lnTo>
                          <a:pt x="100" y="104"/>
                        </a:lnTo>
                        <a:lnTo>
                          <a:pt x="110" y="101"/>
                        </a:lnTo>
                        <a:lnTo>
                          <a:pt x="119" y="101"/>
                        </a:lnTo>
                        <a:lnTo>
                          <a:pt x="129" y="99"/>
                        </a:lnTo>
                        <a:lnTo>
                          <a:pt x="138" y="98"/>
                        </a:lnTo>
                        <a:lnTo>
                          <a:pt x="148" y="97"/>
                        </a:lnTo>
                        <a:lnTo>
                          <a:pt x="156" y="97"/>
                        </a:lnTo>
                        <a:lnTo>
                          <a:pt x="166" y="95"/>
                        </a:lnTo>
                        <a:lnTo>
                          <a:pt x="176" y="94"/>
                        </a:lnTo>
                        <a:lnTo>
                          <a:pt x="185" y="94"/>
                        </a:lnTo>
                        <a:lnTo>
                          <a:pt x="194" y="93"/>
                        </a:lnTo>
                        <a:lnTo>
                          <a:pt x="204" y="92"/>
                        </a:lnTo>
                        <a:lnTo>
                          <a:pt x="212" y="92"/>
                        </a:lnTo>
                        <a:lnTo>
                          <a:pt x="221" y="91"/>
                        </a:lnTo>
                        <a:lnTo>
                          <a:pt x="231" y="89"/>
                        </a:lnTo>
                        <a:lnTo>
                          <a:pt x="239" y="89"/>
                        </a:lnTo>
                        <a:lnTo>
                          <a:pt x="249" y="89"/>
                        </a:lnTo>
                        <a:lnTo>
                          <a:pt x="257" y="88"/>
                        </a:lnTo>
                        <a:lnTo>
                          <a:pt x="268" y="88"/>
                        </a:lnTo>
                        <a:lnTo>
                          <a:pt x="276" y="88"/>
                        </a:lnTo>
                        <a:lnTo>
                          <a:pt x="286" y="87"/>
                        </a:lnTo>
                        <a:lnTo>
                          <a:pt x="294" y="87"/>
                        </a:lnTo>
                        <a:lnTo>
                          <a:pt x="303" y="87"/>
                        </a:lnTo>
                        <a:lnTo>
                          <a:pt x="313" y="87"/>
                        </a:lnTo>
                        <a:lnTo>
                          <a:pt x="321" y="86"/>
                        </a:lnTo>
                        <a:lnTo>
                          <a:pt x="329" y="86"/>
                        </a:lnTo>
                        <a:lnTo>
                          <a:pt x="339" y="86"/>
                        </a:lnTo>
                        <a:lnTo>
                          <a:pt x="347" y="86"/>
                        </a:lnTo>
                        <a:lnTo>
                          <a:pt x="356" y="86"/>
                        </a:lnTo>
                        <a:lnTo>
                          <a:pt x="365" y="86"/>
                        </a:lnTo>
                        <a:lnTo>
                          <a:pt x="373" y="86"/>
                        </a:lnTo>
                        <a:lnTo>
                          <a:pt x="383" y="87"/>
                        </a:lnTo>
                        <a:lnTo>
                          <a:pt x="391" y="87"/>
                        </a:lnTo>
                        <a:lnTo>
                          <a:pt x="399" y="88"/>
                        </a:lnTo>
                        <a:lnTo>
                          <a:pt x="409" y="88"/>
                        </a:lnTo>
                        <a:lnTo>
                          <a:pt x="417" y="89"/>
                        </a:lnTo>
                        <a:lnTo>
                          <a:pt x="427" y="89"/>
                        </a:lnTo>
                        <a:lnTo>
                          <a:pt x="435" y="91"/>
                        </a:lnTo>
                        <a:lnTo>
                          <a:pt x="443" y="91"/>
                        </a:lnTo>
                        <a:lnTo>
                          <a:pt x="453" y="92"/>
                        </a:lnTo>
                        <a:lnTo>
                          <a:pt x="461" y="92"/>
                        </a:lnTo>
                        <a:lnTo>
                          <a:pt x="469" y="93"/>
                        </a:lnTo>
                        <a:lnTo>
                          <a:pt x="478" y="94"/>
                        </a:lnTo>
                        <a:lnTo>
                          <a:pt x="487" y="95"/>
                        </a:lnTo>
                        <a:lnTo>
                          <a:pt x="496" y="97"/>
                        </a:lnTo>
                        <a:lnTo>
                          <a:pt x="503" y="97"/>
                        </a:lnTo>
                        <a:lnTo>
                          <a:pt x="512" y="98"/>
                        </a:lnTo>
                        <a:lnTo>
                          <a:pt x="520" y="99"/>
                        </a:lnTo>
                        <a:lnTo>
                          <a:pt x="529" y="100"/>
                        </a:lnTo>
                        <a:lnTo>
                          <a:pt x="537" y="101"/>
                        </a:lnTo>
                        <a:lnTo>
                          <a:pt x="545" y="104"/>
                        </a:lnTo>
                        <a:lnTo>
                          <a:pt x="555" y="104"/>
                        </a:lnTo>
                        <a:lnTo>
                          <a:pt x="563" y="106"/>
                        </a:lnTo>
                        <a:lnTo>
                          <a:pt x="571" y="107"/>
                        </a:lnTo>
                        <a:lnTo>
                          <a:pt x="580" y="110"/>
                        </a:lnTo>
                        <a:lnTo>
                          <a:pt x="589" y="111"/>
                        </a:lnTo>
                        <a:lnTo>
                          <a:pt x="605" y="25"/>
                        </a:lnTo>
                        <a:lnTo>
                          <a:pt x="594" y="23"/>
                        </a:lnTo>
                        <a:lnTo>
                          <a:pt x="586" y="22"/>
                        </a:lnTo>
                        <a:lnTo>
                          <a:pt x="576" y="21"/>
                        </a:lnTo>
                        <a:lnTo>
                          <a:pt x="568" y="18"/>
                        </a:lnTo>
                        <a:lnTo>
                          <a:pt x="558" y="18"/>
                        </a:lnTo>
                        <a:lnTo>
                          <a:pt x="550" y="16"/>
                        </a:lnTo>
                        <a:lnTo>
                          <a:pt x="541" y="15"/>
                        </a:lnTo>
                        <a:lnTo>
                          <a:pt x="532" y="14"/>
                        </a:lnTo>
                        <a:lnTo>
                          <a:pt x="523" y="12"/>
                        </a:lnTo>
                        <a:lnTo>
                          <a:pt x="513" y="11"/>
                        </a:lnTo>
                        <a:lnTo>
                          <a:pt x="505" y="10"/>
                        </a:lnTo>
                        <a:lnTo>
                          <a:pt x="496" y="9"/>
                        </a:lnTo>
                        <a:lnTo>
                          <a:pt x="487" y="8"/>
                        </a:lnTo>
                        <a:lnTo>
                          <a:pt x="478" y="8"/>
                        </a:lnTo>
                        <a:lnTo>
                          <a:pt x="468" y="6"/>
                        </a:lnTo>
                        <a:lnTo>
                          <a:pt x="460" y="5"/>
                        </a:lnTo>
                        <a:lnTo>
                          <a:pt x="450" y="4"/>
                        </a:lnTo>
                        <a:lnTo>
                          <a:pt x="441" y="4"/>
                        </a:lnTo>
                        <a:lnTo>
                          <a:pt x="431" y="3"/>
                        </a:lnTo>
                        <a:lnTo>
                          <a:pt x="423" y="3"/>
                        </a:lnTo>
                        <a:lnTo>
                          <a:pt x="414" y="2"/>
                        </a:lnTo>
                        <a:lnTo>
                          <a:pt x="404" y="2"/>
                        </a:lnTo>
                        <a:lnTo>
                          <a:pt x="395" y="0"/>
                        </a:lnTo>
                        <a:lnTo>
                          <a:pt x="386" y="0"/>
                        </a:lnTo>
                        <a:lnTo>
                          <a:pt x="377" y="0"/>
                        </a:lnTo>
                        <a:lnTo>
                          <a:pt x="369" y="0"/>
                        </a:lnTo>
                        <a:lnTo>
                          <a:pt x="359" y="0"/>
                        </a:lnTo>
                        <a:lnTo>
                          <a:pt x="350" y="0"/>
                        </a:lnTo>
                        <a:lnTo>
                          <a:pt x="340" y="0"/>
                        </a:lnTo>
                        <a:lnTo>
                          <a:pt x="331" y="0"/>
                        </a:lnTo>
                        <a:lnTo>
                          <a:pt x="321" y="0"/>
                        </a:lnTo>
                        <a:lnTo>
                          <a:pt x="312" y="0"/>
                        </a:lnTo>
                        <a:lnTo>
                          <a:pt x="302" y="0"/>
                        </a:lnTo>
                        <a:lnTo>
                          <a:pt x="293" y="0"/>
                        </a:lnTo>
                        <a:lnTo>
                          <a:pt x="283" y="0"/>
                        </a:lnTo>
                        <a:lnTo>
                          <a:pt x="274" y="0"/>
                        </a:lnTo>
                        <a:lnTo>
                          <a:pt x="264" y="0"/>
                        </a:lnTo>
                        <a:lnTo>
                          <a:pt x="255" y="2"/>
                        </a:lnTo>
                        <a:lnTo>
                          <a:pt x="245" y="2"/>
                        </a:lnTo>
                        <a:lnTo>
                          <a:pt x="236" y="3"/>
                        </a:lnTo>
                        <a:lnTo>
                          <a:pt x="226" y="3"/>
                        </a:lnTo>
                        <a:lnTo>
                          <a:pt x="217" y="4"/>
                        </a:lnTo>
                        <a:lnTo>
                          <a:pt x="207" y="5"/>
                        </a:lnTo>
                        <a:lnTo>
                          <a:pt x="197" y="5"/>
                        </a:lnTo>
                        <a:lnTo>
                          <a:pt x="187" y="6"/>
                        </a:lnTo>
                        <a:lnTo>
                          <a:pt x="178" y="8"/>
                        </a:lnTo>
                        <a:lnTo>
                          <a:pt x="168" y="8"/>
                        </a:lnTo>
                        <a:lnTo>
                          <a:pt x="159" y="10"/>
                        </a:lnTo>
                        <a:lnTo>
                          <a:pt x="149" y="10"/>
                        </a:lnTo>
                        <a:lnTo>
                          <a:pt x="138" y="11"/>
                        </a:lnTo>
                        <a:lnTo>
                          <a:pt x="128" y="14"/>
                        </a:lnTo>
                        <a:lnTo>
                          <a:pt x="118" y="14"/>
                        </a:lnTo>
                        <a:lnTo>
                          <a:pt x="109" y="16"/>
                        </a:lnTo>
                        <a:lnTo>
                          <a:pt x="99" y="17"/>
                        </a:lnTo>
                        <a:lnTo>
                          <a:pt x="89" y="18"/>
                        </a:lnTo>
                        <a:lnTo>
                          <a:pt x="80" y="19"/>
                        </a:lnTo>
                        <a:lnTo>
                          <a:pt x="70" y="21"/>
                        </a:lnTo>
                        <a:lnTo>
                          <a:pt x="60" y="23"/>
                        </a:lnTo>
                        <a:lnTo>
                          <a:pt x="49" y="24"/>
                        </a:lnTo>
                        <a:lnTo>
                          <a:pt x="40" y="25"/>
                        </a:lnTo>
                        <a:lnTo>
                          <a:pt x="29" y="28"/>
                        </a:lnTo>
                        <a:lnTo>
                          <a:pt x="20" y="29"/>
                        </a:lnTo>
                        <a:lnTo>
                          <a:pt x="9" y="31"/>
                        </a:lnTo>
                        <a:lnTo>
                          <a:pt x="0" y="3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85" name="Freeform 193">
                    <a:extLst>
                      <a:ext uri="{FF2B5EF4-FFF2-40B4-BE49-F238E27FC236}">
                        <a16:creationId xmlns:a16="http://schemas.microsoft.com/office/drawing/2014/main" id="{AF500DC3-9A8F-DE4A-B484-AA76507086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38" y="1833"/>
                    <a:ext cx="380" cy="33"/>
                  </a:xfrm>
                  <a:custGeom>
                    <a:avLst/>
                    <a:gdLst>
                      <a:gd name="T0" fmla="*/ 0 w 1140"/>
                      <a:gd name="T1" fmla="*/ 0 h 99"/>
                      <a:gd name="T2" fmla="*/ 0 w 1140"/>
                      <a:gd name="T3" fmla="*/ 0 h 99"/>
                      <a:gd name="T4" fmla="*/ 0 w 1140"/>
                      <a:gd name="T5" fmla="*/ 0 h 99"/>
                      <a:gd name="T6" fmla="*/ 0 w 1140"/>
                      <a:gd name="T7" fmla="*/ 0 h 99"/>
                      <a:gd name="T8" fmla="*/ 0 w 1140"/>
                      <a:gd name="T9" fmla="*/ 0 h 99"/>
                      <a:gd name="T10" fmla="*/ 0 w 1140"/>
                      <a:gd name="T11" fmla="*/ 0 h 99"/>
                      <a:gd name="T12" fmla="*/ 0 w 1140"/>
                      <a:gd name="T13" fmla="*/ 0 h 99"/>
                      <a:gd name="T14" fmla="*/ 0 w 1140"/>
                      <a:gd name="T15" fmla="*/ 0 h 99"/>
                      <a:gd name="T16" fmla="*/ 0 w 1140"/>
                      <a:gd name="T17" fmla="*/ 0 h 99"/>
                      <a:gd name="T18" fmla="*/ 0 w 1140"/>
                      <a:gd name="T19" fmla="*/ 0 h 99"/>
                      <a:gd name="T20" fmla="*/ 0 w 1140"/>
                      <a:gd name="T21" fmla="*/ 0 h 99"/>
                      <a:gd name="T22" fmla="*/ 0 w 1140"/>
                      <a:gd name="T23" fmla="*/ 0 h 99"/>
                      <a:gd name="T24" fmla="*/ 0 w 1140"/>
                      <a:gd name="T25" fmla="*/ 0 h 99"/>
                      <a:gd name="T26" fmla="*/ 0 w 1140"/>
                      <a:gd name="T27" fmla="*/ 0 h 99"/>
                      <a:gd name="T28" fmla="*/ 0 w 1140"/>
                      <a:gd name="T29" fmla="*/ 0 h 99"/>
                      <a:gd name="T30" fmla="*/ 0 w 1140"/>
                      <a:gd name="T31" fmla="*/ 0 h 99"/>
                      <a:gd name="T32" fmla="*/ 0 w 1140"/>
                      <a:gd name="T33" fmla="*/ 0 h 99"/>
                      <a:gd name="T34" fmla="*/ 0 w 1140"/>
                      <a:gd name="T35" fmla="*/ 0 h 99"/>
                      <a:gd name="T36" fmla="*/ 0 w 1140"/>
                      <a:gd name="T37" fmla="*/ 0 h 99"/>
                      <a:gd name="T38" fmla="*/ 0 w 1140"/>
                      <a:gd name="T39" fmla="*/ 0 h 99"/>
                      <a:gd name="T40" fmla="*/ 0 w 1140"/>
                      <a:gd name="T41" fmla="*/ 0 h 99"/>
                      <a:gd name="T42" fmla="*/ 0 w 1140"/>
                      <a:gd name="T43" fmla="*/ 0 h 99"/>
                      <a:gd name="T44" fmla="*/ 0 w 1140"/>
                      <a:gd name="T45" fmla="*/ 0 h 99"/>
                      <a:gd name="T46" fmla="*/ 0 w 1140"/>
                      <a:gd name="T47" fmla="*/ 0 h 99"/>
                      <a:gd name="T48" fmla="*/ 0 w 1140"/>
                      <a:gd name="T49" fmla="*/ 0 h 99"/>
                      <a:gd name="T50" fmla="*/ 0 w 1140"/>
                      <a:gd name="T51" fmla="*/ 0 h 99"/>
                      <a:gd name="T52" fmla="*/ 0 w 1140"/>
                      <a:gd name="T53" fmla="*/ 0 h 99"/>
                      <a:gd name="T54" fmla="*/ 0 w 1140"/>
                      <a:gd name="T55" fmla="*/ 0 h 99"/>
                      <a:gd name="T56" fmla="*/ 0 w 1140"/>
                      <a:gd name="T57" fmla="*/ 0 h 99"/>
                      <a:gd name="T58" fmla="*/ 0 w 1140"/>
                      <a:gd name="T59" fmla="*/ 0 h 99"/>
                      <a:gd name="T60" fmla="*/ 0 w 1140"/>
                      <a:gd name="T61" fmla="*/ 0 h 99"/>
                      <a:gd name="T62" fmla="*/ 0 w 1140"/>
                      <a:gd name="T63" fmla="*/ 0 h 99"/>
                      <a:gd name="T64" fmla="*/ 0 w 1140"/>
                      <a:gd name="T65" fmla="*/ 0 h 99"/>
                      <a:gd name="T66" fmla="*/ 0 w 1140"/>
                      <a:gd name="T67" fmla="*/ 0 h 99"/>
                      <a:gd name="T68" fmla="*/ 0 w 1140"/>
                      <a:gd name="T69" fmla="*/ 0 h 99"/>
                      <a:gd name="T70" fmla="*/ 0 w 1140"/>
                      <a:gd name="T71" fmla="*/ 0 h 99"/>
                      <a:gd name="T72" fmla="*/ 0 w 1140"/>
                      <a:gd name="T73" fmla="*/ 0 h 99"/>
                      <a:gd name="T74" fmla="*/ 0 w 1140"/>
                      <a:gd name="T75" fmla="*/ 0 h 99"/>
                      <a:gd name="T76" fmla="*/ 0 w 1140"/>
                      <a:gd name="T77" fmla="*/ 0 h 99"/>
                      <a:gd name="T78" fmla="*/ 0 w 1140"/>
                      <a:gd name="T79" fmla="*/ 0 h 99"/>
                      <a:gd name="T80" fmla="*/ 0 w 1140"/>
                      <a:gd name="T81" fmla="*/ 0 h 99"/>
                      <a:gd name="T82" fmla="*/ 0 w 1140"/>
                      <a:gd name="T83" fmla="*/ 0 h 99"/>
                      <a:gd name="T84" fmla="*/ 0 w 1140"/>
                      <a:gd name="T85" fmla="*/ 0 h 99"/>
                      <a:gd name="T86" fmla="*/ 0 w 1140"/>
                      <a:gd name="T87" fmla="*/ 0 h 9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140"/>
                      <a:gd name="T133" fmla="*/ 0 h 99"/>
                      <a:gd name="T134" fmla="*/ 1140 w 1140"/>
                      <a:gd name="T135" fmla="*/ 99 h 9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140" h="99">
                        <a:moveTo>
                          <a:pt x="0" y="13"/>
                        </a:moveTo>
                        <a:lnTo>
                          <a:pt x="3" y="99"/>
                        </a:lnTo>
                        <a:lnTo>
                          <a:pt x="19" y="97"/>
                        </a:lnTo>
                        <a:lnTo>
                          <a:pt x="35" y="97"/>
                        </a:lnTo>
                        <a:lnTo>
                          <a:pt x="52" y="97"/>
                        </a:lnTo>
                        <a:lnTo>
                          <a:pt x="69" y="96"/>
                        </a:lnTo>
                        <a:lnTo>
                          <a:pt x="86" y="94"/>
                        </a:lnTo>
                        <a:lnTo>
                          <a:pt x="102" y="94"/>
                        </a:lnTo>
                        <a:lnTo>
                          <a:pt x="120" y="94"/>
                        </a:lnTo>
                        <a:lnTo>
                          <a:pt x="137" y="94"/>
                        </a:lnTo>
                        <a:lnTo>
                          <a:pt x="154" y="93"/>
                        </a:lnTo>
                        <a:lnTo>
                          <a:pt x="171" y="92"/>
                        </a:lnTo>
                        <a:lnTo>
                          <a:pt x="188" y="92"/>
                        </a:lnTo>
                        <a:lnTo>
                          <a:pt x="204" y="92"/>
                        </a:lnTo>
                        <a:lnTo>
                          <a:pt x="222" y="92"/>
                        </a:lnTo>
                        <a:lnTo>
                          <a:pt x="240" y="91"/>
                        </a:lnTo>
                        <a:lnTo>
                          <a:pt x="256" y="91"/>
                        </a:lnTo>
                        <a:lnTo>
                          <a:pt x="274" y="91"/>
                        </a:lnTo>
                        <a:lnTo>
                          <a:pt x="291" y="90"/>
                        </a:lnTo>
                        <a:lnTo>
                          <a:pt x="309" y="90"/>
                        </a:lnTo>
                        <a:lnTo>
                          <a:pt x="326" y="90"/>
                        </a:lnTo>
                        <a:lnTo>
                          <a:pt x="343" y="90"/>
                        </a:lnTo>
                        <a:lnTo>
                          <a:pt x="361" y="89"/>
                        </a:lnTo>
                        <a:lnTo>
                          <a:pt x="379" y="89"/>
                        </a:lnTo>
                        <a:lnTo>
                          <a:pt x="395" y="87"/>
                        </a:lnTo>
                        <a:lnTo>
                          <a:pt x="413" y="87"/>
                        </a:lnTo>
                        <a:lnTo>
                          <a:pt x="430" y="87"/>
                        </a:lnTo>
                        <a:lnTo>
                          <a:pt x="447" y="87"/>
                        </a:lnTo>
                        <a:lnTo>
                          <a:pt x="465" y="87"/>
                        </a:lnTo>
                        <a:lnTo>
                          <a:pt x="483" y="87"/>
                        </a:lnTo>
                        <a:lnTo>
                          <a:pt x="501" y="87"/>
                        </a:lnTo>
                        <a:lnTo>
                          <a:pt x="519" y="87"/>
                        </a:lnTo>
                        <a:lnTo>
                          <a:pt x="536" y="87"/>
                        </a:lnTo>
                        <a:lnTo>
                          <a:pt x="554" y="87"/>
                        </a:lnTo>
                        <a:lnTo>
                          <a:pt x="572" y="86"/>
                        </a:lnTo>
                        <a:lnTo>
                          <a:pt x="590" y="86"/>
                        </a:lnTo>
                        <a:lnTo>
                          <a:pt x="606" y="86"/>
                        </a:lnTo>
                        <a:lnTo>
                          <a:pt x="625" y="86"/>
                        </a:lnTo>
                        <a:lnTo>
                          <a:pt x="643" y="86"/>
                        </a:lnTo>
                        <a:lnTo>
                          <a:pt x="661" y="86"/>
                        </a:lnTo>
                        <a:lnTo>
                          <a:pt x="679" y="86"/>
                        </a:lnTo>
                        <a:lnTo>
                          <a:pt x="698" y="87"/>
                        </a:lnTo>
                        <a:lnTo>
                          <a:pt x="714" y="87"/>
                        </a:lnTo>
                        <a:lnTo>
                          <a:pt x="733" y="87"/>
                        </a:lnTo>
                        <a:lnTo>
                          <a:pt x="751" y="87"/>
                        </a:lnTo>
                        <a:lnTo>
                          <a:pt x="769" y="87"/>
                        </a:lnTo>
                        <a:lnTo>
                          <a:pt x="787" y="87"/>
                        </a:lnTo>
                        <a:lnTo>
                          <a:pt x="805" y="87"/>
                        </a:lnTo>
                        <a:lnTo>
                          <a:pt x="824" y="87"/>
                        </a:lnTo>
                        <a:lnTo>
                          <a:pt x="843" y="89"/>
                        </a:lnTo>
                        <a:lnTo>
                          <a:pt x="860" y="89"/>
                        </a:lnTo>
                        <a:lnTo>
                          <a:pt x="878" y="89"/>
                        </a:lnTo>
                        <a:lnTo>
                          <a:pt x="896" y="90"/>
                        </a:lnTo>
                        <a:lnTo>
                          <a:pt x="915" y="90"/>
                        </a:lnTo>
                        <a:lnTo>
                          <a:pt x="934" y="90"/>
                        </a:lnTo>
                        <a:lnTo>
                          <a:pt x="952" y="91"/>
                        </a:lnTo>
                        <a:lnTo>
                          <a:pt x="970" y="91"/>
                        </a:lnTo>
                        <a:lnTo>
                          <a:pt x="989" y="92"/>
                        </a:lnTo>
                        <a:lnTo>
                          <a:pt x="1006" y="92"/>
                        </a:lnTo>
                        <a:lnTo>
                          <a:pt x="1024" y="93"/>
                        </a:lnTo>
                        <a:lnTo>
                          <a:pt x="1043" y="94"/>
                        </a:lnTo>
                        <a:lnTo>
                          <a:pt x="1062" y="94"/>
                        </a:lnTo>
                        <a:lnTo>
                          <a:pt x="1080" y="96"/>
                        </a:lnTo>
                        <a:lnTo>
                          <a:pt x="1099" y="97"/>
                        </a:lnTo>
                        <a:lnTo>
                          <a:pt x="1118" y="97"/>
                        </a:lnTo>
                        <a:lnTo>
                          <a:pt x="1136" y="99"/>
                        </a:lnTo>
                        <a:lnTo>
                          <a:pt x="1140" y="13"/>
                        </a:lnTo>
                        <a:lnTo>
                          <a:pt x="1121" y="11"/>
                        </a:lnTo>
                        <a:lnTo>
                          <a:pt x="1102" y="10"/>
                        </a:lnTo>
                        <a:lnTo>
                          <a:pt x="1083" y="9"/>
                        </a:lnTo>
                        <a:lnTo>
                          <a:pt x="1066" y="9"/>
                        </a:lnTo>
                        <a:lnTo>
                          <a:pt x="1047" y="8"/>
                        </a:lnTo>
                        <a:lnTo>
                          <a:pt x="1028" y="7"/>
                        </a:lnTo>
                        <a:lnTo>
                          <a:pt x="1010" y="7"/>
                        </a:lnTo>
                        <a:lnTo>
                          <a:pt x="991" y="7"/>
                        </a:lnTo>
                        <a:lnTo>
                          <a:pt x="972" y="4"/>
                        </a:lnTo>
                        <a:lnTo>
                          <a:pt x="954" y="4"/>
                        </a:lnTo>
                        <a:lnTo>
                          <a:pt x="936" y="4"/>
                        </a:lnTo>
                        <a:lnTo>
                          <a:pt x="917" y="4"/>
                        </a:lnTo>
                        <a:lnTo>
                          <a:pt x="898" y="3"/>
                        </a:lnTo>
                        <a:lnTo>
                          <a:pt x="881" y="2"/>
                        </a:lnTo>
                        <a:lnTo>
                          <a:pt x="863" y="2"/>
                        </a:lnTo>
                        <a:lnTo>
                          <a:pt x="844" y="2"/>
                        </a:lnTo>
                        <a:lnTo>
                          <a:pt x="825" y="1"/>
                        </a:lnTo>
                        <a:lnTo>
                          <a:pt x="807" y="1"/>
                        </a:lnTo>
                        <a:lnTo>
                          <a:pt x="789" y="1"/>
                        </a:lnTo>
                        <a:lnTo>
                          <a:pt x="771" y="1"/>
                        </a:lnTo>
                        <a:lnTo>
                          <a:pt x="752" y="1"/>
                        </a:lnTo>
                        <a:lnTo>
                          <a:pt x="733" y="1"/>
                        </a:lnTo>
                        <a:lnTo>
                          <a:pt x="716" y="1"/>
                        </a:lnTo>
                        <a:lnTo>
                          <a:pt x="698" y="1"/>
                        </a:lnTo>
                        <a:lnTo>
                          <a:pt x="680" y="0"/>
                        </a:lnTo>
                        <a:lnTo>
                          <a:pt x="662" y="0"/>
                        </a:lnTo>
                        <a:lnTo>
                          <a:pt x="643" y="0"/>
                        </a:lnTo>
                        <a:lnTo>
                          <a:pt x="625" y="0"/>
                        </a:lnTo>
                        <a:lnTo>
                          <a:pt x="608" y="0"/>
                        </a:lnTo>
                        <a:lnTo>
                          <a:pt x="590" y="0"/>
                        </a:lnTo>
                        <a:lnTo>
                          <a:pt x="572" y="0"/>
                        </a:lnTo>
                        <a:lnTo>
                          <a:pt x="554" y="1"/>
                        </a:lnTo>
                        <a:lnTo>
                          <a:pt x="536" y="1"/>
                        </a:lnTo>
                        <a:lnTo>
                          <a:pt x="519" y="1"/>
                        </a:lnTo>
                        <a:lnTo>
                          <a:pt x="501" y="1"/>
                        </a:lnTo>
                        <a:lnTo>
                          <a:pt x="483" y="1"/>
                        </a:lnTo>
                        <a:lnTo>
                          <a:pt x="465" y="1"/>
                        </a:lnTo>
                        <a:lnTo>
                          <a:pt x="447" y="1"/>
                        </a:lnTo>
                        <a:lnTo>
                          <a:pt x="430" y="1"/>
                        </a:lnTo>
                        <a:lnTo>
                          <a:pt x="412" y="1"/>
                        </a:lnTo>
                        <a:lnTo>
                          <a:pt x="394" y="1"/>
                        </a:lnTo>
                        <a:lnTo>
                          <a:pt x="376" y="2"/>
                        </a:lnTo>
                        <a:lnTo>
                          <a:pt x="359" y="2"/>
                        </a:lnTo>
                        <a:lnTo>
                          <a:pt x="342" y="3"/>
                        </a:lnTo>
                        <a:lnTo>
                          <a:pt x="324" y="3"/>
                        </a:lnTo>
                        <a:lnTo>
                          <a:pt x="307" y="4"/>
                        </a:lnTo>
                        <a:lnTo>
                          <a:pt x="291" y="4"/>
                        </a:lnTo>
                        <a:lnTo>
                          <a:pt x="273" y="4"/>
                        </a:lnTo>
                        <a:lnTo>
                          <a:pt x="255" y="4"/>
                        </a:lnTo>
                        <a:lnTo>
                          <a:pt x="237" y="4"/>
                        </a:lnTo>
                        <a:lnTo>
                          <a:pt x="221" y="5"/>
                        </a:lnTo>
                        <a:lnTo>
                          <a:pt x="203" y="7"/>
                        </a:lnTo>
                        <a:lnTo>
                          <a:pt x="186" y="7"/>
                        </a:lnTo>
                        <a:lnTo>
                          <a:pt x="169" y="7"/>
                        </a:lnTo>
                        <a:lnTo>
                          <a:pt x="151" y="7"/>
                        </a:lnTo>
                        <a:lnTo>
                          <a:pt x="135" y="8"/>
                        </a:lnTo>
                        <a:lnTo>
                          <a:pt x="118" y="8"/>
                        </a:lnTo>
                        <a:lnTo>
                          <a:pt x="101" y="9"/>
                        </a:lnTo>
                        <a:lnTo>
                          <a:pt x="83" y="9"/>
                        </a:lnTo>
                        <a:lnTo>
                          <a:pt x="68" y="9"/>
                        </a:lnTo>
                        <a:lnTo>
                          <a:pt x="50" y="10"/>
                        </a:lnTo>
                        <a:lnTo>
                          <a:pt x="33" y="11"/>
                        </a:lnTo>
                        <a:lnTo>
                          <a:pt x="17" y="11"/>
                        </a:lnTo>
                        <a:lnTo>
                          <a:pt x="0" y="13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86" name="Freeform 194">
                    <a:extLst>
                      <a:ext uri="{FF2B5EF4-FFF2-40B4-BE49-F238E27FC236}">
                        <a16:creationId xmlns:a16="http://schemas.microsoft.com/office/drawing/2014/main" id="{9EC6B788-2284-D347-B9BA-A7B65A4BF2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5" y="1836"/>
                    <a:ext cx="67" cy="128"/>
                  </a:xfrm>
                  <a:custGeom>
                    <a:avLst/>
                    <a:gdLst>
                      <a:gd name="T0" fmla="*/ 0 w 202"/>
                      <a:gd name="T1" fmla="*/ 0 h 383"/>
                      <a:gd name="T2" fmla="*/ 0 w 202"/>
                      <a:gd name="T3" fmla="*/ 0 h 383"/>
                      <a:gd name="T4" fmla="*/ 0 w 202"/>
                      <a:gd name="T5" fmla="*/ 0 h 383"/>
                      <a:gd name="T6" fmla="*/ 0 w 202"/>
                      <a:gd name="T7" fmla="*/ 0 h 383"/>
                      <a:gd name="T8" fmla="*/ 0 w 202"/>
                      <a:gd name="T9" fmla="*/ 0 h 383"/>
                      <a:gd name="T10" fmla="*/ 0 w 202"/>
                      <a:gd name="T11" fmla="*/ 0 h 383"/>
                      <a:gd name="T12" fmla="*/ 0 w 202"/>
                      <a:gd name="T13" fmla="*/ 0 h 383"/>
                      <a:gd name="T14" fmla="*/ 0 w 202"/>
                      <a:gd name="T15" fmla="*/ 0 h 383"/>
                      <a:gd name="T16" fmla="*/ 0 w 202"/>
                      <a:gd name="T17" fmla="*/ 0 h 383"/>
                      <a:gd name="T18" fmla="*/ 0 w 202"/>
                      <a:gd name="T19" fmla="*/ 0 h 383"/>
                      <a:gd name="T20" fmla="*/ 0 w 202"/>
                      <a:gd name="T21" fmla="*/ 0 h 383"/>
                      <a:gd name="T22" fmla="*/ 0 w 202"/>
                      <a:gd name="T23" fmla="*/ 0 h 383"/>
                      <a:gd name="T24" fmla="*/ 0 w 202"/>
                      <a:gd name="T25" fmla="*/ 0 h 383"/>
                      <a:gd name="T26" fmla="*/ 0 w 202"/>
                      <a:gd name="T27" fmla="*/ 0 h 383"/>
                      <a:gd name="T28" fmla="*/ 0 w 202"/>
                      <a:gd name="T29" fmla="*/ 0 h 383"/>
                      <a:gd name="T30" fmla="*/ 0 w 202"/>
                      <a:gd name="T31" fmla="*/ 0 h 383"/>
                      <a:gd name="T32" fmla="*/ 0 w 202"/>
                      <a:gd name="T33" fmla="*/ 0 h 383"/>
                      <a:gd name="T34" fmla="*/ 0 w 202"/>
                      <a:gd name="T35" fmla="*/ 0 h 383"/>
                      <a:gd name="T36" fmla="*/ 0 w 202"/>
                      <a:gd name="T37" fmla="*/ 0 h 383"/>
                      <a:gd name="T38" fmla="*/ 0 w 202"/>
                      <a:gd name="T39" fmla="*/ 0 h 383"/>
                      <a:gd name="T40" fmla="*/ 0 w 202"/>
                      <a:gd name="T41" fmla="*/ 0 h 383"/>
                      <a:gd name="T42" fmla="*/ 0 w 202"/>
                      <a:gd name="T43" fmla="*/ 0 h 383"/>
                      <a:gd name="T44" fmla="*/ 0 w 202"/>
                      <a:gd name="T45" fmla="*/ 0 h 383"/>
                      <a:gd name="T46" fmla="*/ 0 w 202"/>
                      <a:gd name="T47" fmla="*/ 0 h 383"/>
                      <a:gd name="T48" fmla="*/ 0 w 202"/>
                      <a:gd name="T49" fmla="*/ 0 h 383"/>
                      <a:gd name="T50" fmla="*/ 0 w 202"/>
                      <a:gd name="T51" fmla="*/ 0 h 383"/>
                      <a:gd name="T52" fmla="*/ 0 w 202"/>
                      <a:gd name="T53" fmla="*/ 0 h 383"/>
                      <a:gd name="T54" fmla="*/ 0 w 202"/>
                      <a:gd name="T55" fmla="*/ 0 h 383"/>
                      <a:gd name="T56" fmla="*/ 0 w 202"/>
                      <a:gd name="T57" fmla="*/ 0 h 383"/>
                      <a:gd name="T58" fmla="*/ 0 w 202"/>
                      <a:gd name="T59" fmla="*/ 0 h 383"/>
                      <a:gd name="T60" fmla="*/ 0 w 202"/>
                      <a:gd name="T61" fmla="*/ 0 h 383"/>
                      <a:gd name="T62" fmla="*/ 0 w 202"/>
                      <a:gd name="T63" fmla="*/ 0 h 383"/>
                      <a:gd name="T64" fmla="*/ 0 w 202"/>
                      <a:gd name="T65" fmla="*/ 0 h 383"/>
                      <a:gd name="T66" fmla="*/ 0 w 202"/>
                      <a:gd name="T67" fmla="*/ 0 h 383"/>
                      <a:gd name="T68" fmla="*/ 0 w 202"/>
                      <a:gd name="T69" fmla="*/ 0 h 383"/>
                      <a:gd name="T70" fmla="*/ 0 w 202"/>
                      <a:gd name="T71" fmla="*/ 0 h 383"/>
                      <a:gd name="T72" fmla="*/ 0 w 202"/>
                      <a:gd name="T73" fmla="*/ 0 h 383"/>
                      <a:gd name="T74" fmla="*/ 0 w 202"/>
                      <a:gd name="T75" fmla="*/ 0 h 383"/>
                      <a:gd name="T76" fmla="*/ 0 w 202"/>
                      <a:gd name="T77" fmla="*/ 0 h 383"/>
                      <a:gd name="T78" fmla="*/ 0 w 202"/>
                      <a:gd name="T79" fmla="*/ 0 h 383"/>
                      <a:gd name="T80" fmla="*/ 0 w 202"/>
                      <a:gd name="T81" fmla="*/ 0 h 383"/>
                      <a:gd name="T82" fmla="*/ 0 w 202"/>
                      <a:gd name="T83" fmla="*/ 0 h 383"/>
                      <a:gd name="T84" fmla="*/ 0 w 202"/>
                      <a:gd name="T85" fmla="*/ 0 h 383"/>
                      <a:gd name="T86" fmla="*/ 0 w 202"/>
                      <a:gd name="T87" fmla="*/ 0 h 383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202"/>
                      <a:gd name="T133" fmla="*/ 0 h 383"/>
                      <a:gd name="T134" fmla="*/ 202 w 202"/>
                      <a:gd name="T135" fmla="*/ 383 h 383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202" h="383">
                        <a:moveTo>
                          <a:pt x="109" y="6"/>
                        </a:moveTo>
                        <a:lnTo>
                          <a:pt x="104" y="13"/>
                        </a:lnTo>
                        <a:lnTo>
                          <a:pt x="101" y="20"/>
                        </a:lnTo>
                        <a:lnTo>
                          <a:pt x="98" y="27"/>
                        </a:lnTo>
                        <a:lnTo>
                          <a:pt x="96" y="34"/>
                        </a:lnTo>
                        <a:lnTo>
                          <a:pt x="94" y="42"/>
                        </a:lnTo>
                        <a:lnTo>
                          <a:pt x="90" y="49"/>
                        </a:lnTo>
                        <a:lnTo>
                          <a:pt x="88" y="56"/>
                        </a:lnTo>
                        <a:lnTo>
                          <a:pt x="85" y="63"/>
                        </a:lnTo>
                        <a:lnTo>
                          <a:pt x="82" y="69"/>
                        </a:lnTo>
                        <a:lnTo>
                          <a:pt x="79" y="76"/>
                        </a:lnTo>
                        <a:lnTo>
                          <a:pt x="77" y="82"/>
                        </a:lnTo>
                        <a:lnTo>
                          <a:pt x="75" y="88"/>
                        </a:lnTo>
                        <a:lnTo>
                          <a:pt x="72" y="95"/>
                        </a:lnTo>
                        <a:lnTo>
                          <a:pt x="70" y="101"/>
                        </a:lnTo>
                        <a:lnTo>
                          <a:pt x="68" y="108"/>
                        </a:lnTo>
                        <a:lnTo>
                          <a:pt x="65" y="114"/>
                        </a:lnTo>
                        <a:lnTo>
                          <a:pt x="63" y="121"/>
                        </a:lnTo>
                        <a:lnTo>
                          <a:pt x="61" y="126"/>
                        </a:lnTo>
                        <a:lnTo>
                          <a:pt x="58" y="133"/>
                        </a:lnTo>
                        <a:lnTo>
                          <a:pt x="56" y="139"/>
                        </a:lnTo>
                        <a:lnTo>
                          <a:pt x="53" y="145"/>
                        </a:lnTo>
                        <a:lnTo>
                          <a:pt x="52" y="152"/>
                        </a:lnTo>
                        <a:lnTo>
                          <a:pt x="50" y="157"/>
                        </a:lnTo>
                        <a:lnTo>
                          <a:pt x="49" y="164"/>
                        </a:lnTo>
                        <a:lnTo>
                          <a:pt x="46" y="170"/>
                        </a:lnTo>
                        <a:lnTo>
                          <a:pt x="45" y="175"/>
                        </a:lnTo>
                        <a:lnTo>
                          <a:pt x="43" y="180"/>
                        </a:lnTo>
                        <a:lnTo>
                          <a:pt x="42" y="186"/>
                        </a:lnTo>
                        <a:lnTo>
                          <a:pt x="39" y="192"/>
                        </a:lnTo>
                        <a:lnTo>
                          <a:pt x="38" y="198"/>
                        </a:lnTo>
                        <a:lnTo>
                          <a:pt x="37" y="204"/>
                        </a:lnTo>
                        <a:lnTo>
                          <a:pt x="36" y="210"/>
                        </a:lnTo>
                        <a:lnTo>
                          <a:pt x="33" y="215"/>
                        </a:lnTo>
                        <a:lnTo>
                          <a:pt x="32" y="221"/>
                        </a:lnTo>
                        <a:lnTo>
                          <a:pt x="31" y="226"/>
                        </a:lnTo>
                        <a:lnTo>
                          <a:pt x="28" y="232"/>
                        </a:lnTo>
                        <a:lnTo>
                          <a:pt x="28" y="237"/>
                        </a:lnTo>
                        <a:lnTo>
                          <a:pt x="26" y="243"/>
                        </a:lnTo>
                        <a:lnTo>
                          <a:pt x="25" y="248"/>
                        </a:lnTo>
                        <a:lnTo>
                          <a:pt x="23" y="253"/>
                        </a:lnTo>
                        <a:lnTo>
                          <a:pt x="21" y="259"/>
                        </a:lnTo>
                        <a:lnTo>
                          <a:pt x="20" y="264"/>
                        </a:lnTo>
                        <a:lnTo>
                          <a:pt x="20" y="269"/>
                        </a:lnTo>
                        <a:lnTo>
                          <a:pt x="18" y="275"/>
                        </a:lnTo>
                        <a:lnTo>
                          <a:pt x="18" y="281"/>
                        </a:lnTo>
                        <a:lnTo>
                          <a:pt x="15" y="286"/>
                        </a:lnTo>
                        <a:lnTo>
                          <a:pt x="15" y="291"/>
                        </a:lnTo>
                        <a:lnTo>
                          <a:pt x="14" y="297"/>
                        </a:lnTo>
                        <a:lnTo>
                          <a:pt x="13" y="302"/>
                        </a:lnTo>
                        <a:lnTo>
                          <a:pt x="12" y="307"/>
                        </a:lnTo>
                        <a:lnTo>
                          <a:pt x="11" y="312"/>
                        </a:lnTo>
                        <a:lnTo>
                          <a:pt x="11" y="319"/>
                        </a:lnTo>
                        <a:lnTo>
                          <a:pt x="8" y="324"/>
                        </a:lnTo>
                        <a:lnTo>
                          <a:pt x="7" y="329"/>
                        </a:lnTo>
                        <a:lnTo>
                          <a:pt x="7" y="334"/>
                        </a:lnTo>
                        <a:lnTo>
                          <a:pt x="7" y="340"/>
                        </a:lnTo>
                        <a:lnTo>
                          <a:pt x="5" y="345"/>
                        </a:lnTo>
                        <a:lnTo>
                          <a:pt x="5" y="350"/>
                        </a:lnTo>
                        <a:lnTo>
                          <a:pt x="5" y="356"/>
                        </a:lnTo>
                        <a:lnTo>
                          <a:pt x="4" y="362"/>
                        </a:lnTo>
                        <a:lnTo>
                          <a:pt x="2" y="367"/>
                        </a:lnTo>
                        <a:lnTo>
                          <a:pt x="2" y="372"/>
                        </a:lnTo>
                        <a:lnTo>
                          <a:pt x="1" y="378"/>
                        </a:lnTo>
                        <a:lnTo>
                          <a:pt x="0" y="383"/>
                        </a:lnTo>
                        <a:lnTo>
                          <a:pt x="93" y="383"/>
                        </a:lnTo>
                        <a:lnTo>
                          <a:pt x="93" y="378"/>
                        </a:lnTo>
                        <a:lnTo>
                          <a:pt x="94" y="372"/>
                        </a:lnTo>
                        <a:lnTo>
                          <a:pt x="94" y="367"/>
                        </a:lnTo>
                        <a:lnTo>
                          <a:pt x="95" y="362"/>
                        </a:lnTo>
                        <a:lnTo>
                          <a:pt x="96" y="357"/>
                        </a:lnTo>
                        <a:lnTo>
                          <a:pt x="96" y="351"/>
                        </a:lnTo>
                        <a:lnTo>
                          <a:pt x="98" y="347"/>
                        </a:lnTo>
                        <a:lnTo>
                          <a:pt x="98" y="342"/>
                        </a:lnTo>
                        <a:lnTo>
                          <a:pt x="100" y="336"/>
                        </a:lnTo>
                        <a:lnTo>
                          <a:pt x="101" y="331"/>
                        </a:lnTo>
                        <a:lnTo>
                          <a:pt x="101" y="325"/>
                        </a:lnTo>
                        <a:lnTo>
                          <a:pt x="103" y="321"/>
                        </a:lnTo>
                        <a:lnTo>
                          <a:pt x="104" y="315"/>
                        </a:lnTo>
                        <a:lnTo>
                          <a:pt x="107" y="310"/>
                        </a:lnTo>
                        <a:lnTo>
                          <a:pt x="107" y="304"/>
                        </a:lnTo>
                        <a:lnTo>
                          <a:pt x="109" y="299"/>
                        </a:lnTo>
                        <a:lnTo>
                          <a:pt x="109" y="293"/>
                        </a:lnTo>
                        <a:lnTo>
                          <a:pt x="112" y="288"/>
                        </a:lnTo>
                        <a:lnTo>
                          <a:pt x="113" y="284"/>
                        </a:lnTo>
                        <a:lnTo>
                          <a:pt x="114" y="278"/>
                        </a:lnTo>
                        <a:lnTo>
                          <a:pt x="116" y="272"/>
                        </a:lnTo>
                        <a:lnTo>
                          <a:pt x="117" y="266"/>
                        </a:lnTo>
                        <a:lnTo>
                          <a:pt x="119" y="261"/>
                        </a:lnTo>
                        <a:lnTo>
                          <a:pt x="121" y="255"/>
                        </a:lnTo>
                        <a:lnTo>
                          <a:pt x="122" y="249"/>
                        </a:lnTo>
                        <a:lnTo>
                          <a:pt x="125" y="243"/>
                        </a:lnTo>
                        <a:lnTo>
                          <a:pt x="126" y="237"/>
                        </a:lnTo>
                        <a:lnTo>
                          <a:pt x="127" y="233"/>
                        </a:lnTo>
                        <a:lnTo>
                          <a:pt x="129" y="227"/>
                        </a:lnTo>
                        <a:lnTo>
                          <a:pt x="132" y="221"/>
                        </a:lnTo>
                        <a:lnTo>
                          <a:pt x="133" y="215"/>
                        </a:lnTo>
                        <a:lnTo>
                          <a:pt x="134" y="209"/>
                        </a:lnTo>
                        <a:lnTo>
                          <a:pt x="136" y="203"/>
                        </a:lnTo>
                        <a:lnTo>
                          <a:pt x="138" y="197"/>
                        </a:lnTo>
                        <a:lnTo>
                          <a:pt x="140" y="190"/>
                        </a:lnTo>
                        <a:lnTo>
                          <a:pt x="142" y="185"/>
                        </a:lnTo>
                        <a:lnTo>
                          <a:pt x="144" y="178"/>
                        </a:lnTo>
                        <a:lnTo>
                          <a:pt x="145" y="172"/>
                        </a:lnTo>
                        <a:lnTo>
                          <a:pt x="147" y="166"/>
                        </a:lnTo>
                        <a:lnTo>
                          <a:pt x="150" y="160"/>
                        </a:lnTo>
                        <a:lnTo>
                          <a:pt x="152" y="154"/>
                        </a:lnTo>
                        <a:lnTo>
                          <a:pt x="153" y="147"/>
                        </a:lnTo>
                        <a:lnTo>
                          <a:pt x="155" y="141"/>
                        </a:lnTo>
                        <a:lnTo>
                          <a:pt x="158" y="134"/>
                        </a:lnTo>
                        <a:lnTo>
                          <a:pt x="159" y="128"/>
                        </a:lnTo>
                        <a:lnTo>
                          <a:pt x="163" y="121"/>
                        </a:lnTo>
                        <a:lnTo>
                          <a:pt x="164" y="116"/>
                        </a:lnTo>
                        <a:lnTo>
                          <a:pt x="166" y="109"/>
                        </a:lnTo>
                        <a:lnTo>
                          <a:pt x="168" y="103"/>
                        </a:lnTo>
                        <a:lnTo>
                          <a:pt x="171" y="96"/>
                        </a:lnTo>
                        <a:lnTo>
                          <a:pt x="172" y="89"/>
                        </a:lnTo>
                        <a:lnTo>
                          <a:pt x="174" y="83"/>
                        </a:lnTo>
                        <a:lnTo>
                          <a:pt x="177" y="76"/>
                        </a:lnTo>
                        <a:lnTo>
                          <a:pt x="179" y="70"/>
                        </a:lnTo>
                        <a:lnTo>
                          <a:pt x="182" y="63"/>
                        </a:lnTo>
                        <a:lnTo>
                          <a:pt x="184" y="56"/>
                        </a:lnTo>
                        <a:lnTo>
                          <a:pt x="185" y="49"/>
                        </a:lnTo>
                        <a:lnTo>
                          <a:pt x="187" y="43"/>
                        </a:lnTo>
                        <a:lnTo>
                          <a:pt x="190" y="36"/>
                        </a:lnTo>
                        <a:lnTo>
                          <a:pt x="192" y="29"/>
                        </a:lnTo>
                        <a:lnTo>
                          <a:pt x="195" y="21"/>
                        </a:lnTo>
                        <a:lnTo>
                          <a:pt x="197" y="15"/>
                        </a:lnTo>
                        <a:lnTo>
                          <a:pt x="198" y="7"/>
                        </a:lnTo>
                        <a:lnTo>
                          <a:pt x="202" y="0"/>
                        </a:lnTo>
                        <a:lnTo>
                          <a:pt x="109" y="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87" name="Freeform 195">
                    <a:extLst>
                      <a:ext uri="{FF2B5EF4-FFF2-40B4-BE49-F238E27FC236}">
                        <a16:creationId xmlns:a16="http://schemas.microsoft.com/office/drawing/2014/main" id="{75695BE4-BF7C-5546-A4F8-21CE183E47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95" y="1837"/>
                    <a:ext cx="64" cy="124"/>
                  </a:xfrm>
                  <a:custGeom>
                    <a:avLst/>
                    <a:gdLst>
                      <a:gd name="T0" fmla="*/ 0 w 193"/>
                      <a:gd name="T1" fmla="*/ 0 h 372"/>
                      <a:gd name="T2" fmla="*/ 0 w 193"/>
                      <a:gd name="T3" fmla="*/ 0 h 372"/>
                      <a:gd name="T4" fmla="*/ 0 w 193"/>
                      <a:gd name="T5" fmla="*/ 0 h 372"/>
                      <a:gd name="T6" fmla="*/ 0 w 193"/>
                      <a:gd name="T7" fmla="*/ 0 h 372"/>
                      <a:gd name="T8" fmla="*/ 0 w 193"/>
                      <a:gd name="T9" fmla="*/ 0 h 372"/>
                      <a:gd name="T10" fmla="*/ 0 w 193"/>
                      <a:gd name="T11" fmla="*/ 0 h 372"/>
                      <a:gd name="T12" fmla="*/ 0 w 193"/>
                      <a:gd name="T13" fmla="*/ 0 h 372"/>
                      <a:gd name="T14" fmla="*/ 0 w 193"/>
                      <a:gd name="T15" fmla="*/ 0 h 372"/>
                      <a:gd name="T16" fmla="*/ 0 w 193"/>
                      <a:gd name="T17" fmla="*/ 0 h 372"/>
                      <a:gd name="T18" fmla="*/ 0 w 193"/>
                      <a:gd name="T19" fmla="*/ 0 h 372"/>
                      <a:gd name="T20" fmla="*/ 0 w 193"/>
                      <a:gd name="T21" fmla="*/ 0 h 372"/>
                      <a:gd name="T22" fmla="*/ 0 w 193"/>
                      <a:gd name="T23" fmla="*/ 0 h 372"/>
                      <a:gd name="T24" fmla="*/ 0 w 193"/>
                      <a:gd name="T25" fmla="*/ 0 h 372"/>
                      <a:gd name="T26" fmla="*/ 0 w 193"/>
                      <a:gd name="T27" fmla="*/ 0 h 372"/>
                      <a:gd name="T28" fmla="*/ 0 w 193"/>
                      <a:gd name="T29" fmla="*/ 0 h 372"/>
                      <a:gd name="T30" fmla="*/ 0 w 193"/>
                      <a:gd name="T31" fmla="*/ 0 h 372"/>
                      <a:gd name="T32" fmla="*/ 0 w 193"/>
                      <a:gd name="T33" fmla="*/ 0 h 372"/>
                      <a:gd name="T34" fmla="*/ 0 w 193"/>
                      <a:gd name="T35" fmla="*/ 0 h 372"/>
                      <a:gd name="T36" fmla="*/ 0 w 193"/>
                      <a:gd name="T37" fmla="*/ 0 h 372"/>
                      <a:gd name="T38" fmla="*/ 0 w 193"/>
                      <a:gd name="T39" fmla="*/ 0 h 372"/>
                      <a:gd name="T40" fmla="*/ 0 w 193"/>
                      <a:gd name="T41" fmla="*/ 0 h 372"/>
                      <a:gd name="T42" fmla="*/ 0 w 193"/>
                      <a:gd name="T43" fmla="*/ 0 h 372"/>
                      <a:gd name="T44" fmla="*/ 0 w 193"/>
                      <a:gd name="T45" fmla="*/ 0 h 372"/>
                      <a:gd name="T46" fmla="*/ 0 w 193"/>
                      <a:gd name="T47" fmla="*/ 0 h 372"/>
                      <a:gd name="T48" fmla="*/ 0 w 193"/>
                      <a:gd name="T49" fmla="*/ 0 h 372"/>
                      <a:gd name="T50" fmla="*/ 0 w 193"/>
                      <a:gd name="T51" fmla="*/ 0 h 372"/>
                      <a:gd name="T52" fmla="*/ 0 w 193"/>
                      <a:gd name="T53" fmla="*/ 0 h 372"/>
                      <a:gd name="T54" fmla="*/ 0 w 193"/>
                      <a:gd name="T55" fmla="*/ 0 h 372"/>
                      <a:gd name="T56" fmla="*/ 0 w 193"/>
                      <a:gd name="T57" fmla="*/ 0 h 372"/>
                      <a:gd name="T58" fmla="*/ 0 w 193"/>
                      <a:gd name="T59" fmla="*/ 0 h 372"/>
                      <a:gd name="T60" fmla="*/ 0 w 193"/>
                      <a:gd name="T61" fmla="*/ 0 h 372"/>
                      <a:gd name="T62" fmla="*/ 0 w 193"/>
                      <a:gd name="T63" fmla="*/ 0 h 372"/>
                      <a:gd name="T64" fmla="*/ 0 w 193"/>
                      <a:gd name="T65" fmla="*/ 0 h 372"/>
                      <a:gd name="T66" fmla="*/ 0 w 193"/>
                      <a:gd name="T67" fmla="*/ 0 h 372"/>
                      <a:gd name="T68" fmla="*/ 0 w 193"/>
                      <a:gd name="T69" fmla="*/ 0 h 372"/>
                      <a:gd name="T70" fmla="*/ 0 w 193"/>
                      <a:gd name="T71" fmla="*/ 0 h 372"/>
                      <a:gd name="T72" fmla="*/ 0 w 193"/>
                      <a:gd name="T73" fmla="*/ 0 h 372"/>
                      <a:gd name="T74" fmla="*/ 0 w 193"/>
                      <a:gd name="T75" fmla="*/ 0 h 372"/>
                      <a:gd name="T76" fmla="*/ 0 w 193"/>
                      <a:gd name="T77" fmla="*/ 0 h 372"/>
                      <a:gd name="T78" fmla="*/ 0 w 193"/>
                      <a:gd name="T79" fmla="*/ 0 h 372"/>
                      <a:gd name="T80" fmla="*/ 0 w 193"/>
                      <a:gd name="T81" fmla="*/ 0 h 372"/>
                      <a:gd name="T82" fmla="*/ 0 w 193"/>
                      <a:gd name="T83" fmla="*/ 0 h 372"/>
                      <a:gd name="T84" fmla="*/ 0 w 193"/>
                      <a:gd name="T85" fmla="*/ 0 h 372"/>
                      <a:gd name="T86" fmla="*/ 0 w 193"/>
                      <a:gd name="T87" fmla="*/ 0 h 37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93"/>
                      <a:gd name="T133" fmla="*/ 0 h 372"/>
                      <a:gd name="T134" fmla="*/ 193 w 193"/>
                      <a:gd name="T135" fmla="*/ 372 h 37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93" h="372">
                        <a:moveTo>
                          <a:pt x="74" y="0"/>
                        </a:moveTo>
                        <a:lnTo>
                          <a:pt x="0" y="49"/>
                        </a:lnTo>
                        <a:lnTo>
                          <a:pt x="3" y="54"/>
                        </a:lnTo>
                        <a:lnTo>
                          <a:pt x="5" y="60"/>
                        </a:lnTo>
                        <a:lnTo>
                          <a:pt x="9" y="66"/>
                        </a:lnTo>
                        <a:lnTo>
                          <a:pt x="11" y="72"/>
                        </a:lnTo>
                        <a:lnTo>
                          <a:pt x="15" y="76"/>
                        </a:lnTo>
                        <a:lnTo>
                          <a:pt x="17" y="82"/>
                        </a:lnTo>
                        <a:lnTo>
                          <a:pt x="21" y="88"/>
                        </a:lnTo>
                        <a:lnTo>
                          <a:pt x="23" y="94"/>
                        </a:lnTo>
                        <a:lnTo>
                          <a:pt x="25" y="99"/>
                        </a:lnTo>
                        <a:lnTo>
                          <a:pt x="28" y="104"/>
                        </a:lnTo>
                        <a:lnTo>
                          <a:pt x="30" y="110"/>
                        </a:lnTo>
                        <a:lnTo>
                          <a:pt x="34" y="114"/>
                        </a:lnTo>
                        <a:lnTo>
                          <a:pt x="36" y="120"/>
                        </a:lnTo>
                        <a:lnTo>
                          <a:pt x="38" y="126"/>
                        </a:lnTo>
                        <a:lnTo>
                          <a:pt x="41" y="131"/>
                        </a:lnTo>
                        <a:lnTo>
                          <a:pt x="43" y="137"/>
                        </a:lnTo>
                        <a:lnTo>
                          <a:pt x="45" y="142"/>
                        </a:lnTo>
                        <a:lnTo>
                          <a:pt x="48" y="148"/>
                        </a:lnTo>
                        <a:lnTo>
                          <a:pt x="50" y="152"/>
                        </a:lnTo>
                        <a:lnTo>
                          <a:pt x="53" y="157"/>
                        </a:lnTo>
                        <a:lnTo>
                          <a:pt x="54" y="162"/>
                        </a:lnTo>
                        <a:lnTo>
                          <a:pt x="56" y="168"/>
                        </a:lnTo>
                        <a:lnTo>
                          <a:pt x="59" y="173"/>
                        </a:lnTo>
                        <a:lnTo>
                          <a:pt x="61" y="178"/>
                        </a:lnTo>
                        <a:lnTo>
                          <a:pt x="63" y="183"/>
                        </a:lnTo>
                        <a:lnTo>
                          <a:pt x="64" y="188"/>
                        </a:lnTo>
                        <a:lnTo>
                          <a:pt x="66" y="194"/>
                        </a:lnTo>
                        <a:lnTo>
                          <a:pt x="68" y="199"/>
                        </a:lnTo>
                        <a:lnTo>
                          <a:pt x="70" y="203"/>
                        </a:lnTo>
                        <a:lnTo>
                          <a:pt x="72" y="209"/>
                        </a:lnTo>
                        <a:lnTo>
                          <a:pt x="74" y="214"/>
                        </a:lnTo>
                        <a:lnTo>
                          <a:pt x="76" y="220"/>
                        </a:lnTo>
                        <a:lnTo>
                          <a:pt x="78" y="225"/>
                        </a:lnTo>
                        <a:lnTo>
                          <a:pt x="79" y="230"/>
                        </a:lnTo>
                        <a:lnTo>
                          <a:pt x="80" y="234"/>
                        </a:lnTo>
                        <a:lnTo>
                          <a:pt x="81" y="239"/>
                        </a:lnTo>
                        <a:lnTo>
                          <a:pt x="83" y="244"/>
                        </a:lnTo>
                        <a:lnTo>
                          <a:pt x="85" y="248"/>
                        </a:lnTo>
                        <a:lnTo>
                          <a:pt x="86" y="253"/>
                        </a:lnTo>
                        <a:lnTo>
                          <a:pt x="87" y="259"/>
                        </a:lnTo>
                        <a:lnTo>
                          <a:pt x="89" y="264"/>
                        </a:lnTo>
                        <a:lnTo>
                          <a:pt x="89" y="269"/>
                        </a:lnTo>
                        <a:lnTo>
                          <a:pt x="92" y="273"/>
                        </a:lnTo>
                        <a:lnTo>
                          <a:pt x="92" y="278"/>
                        </a:lnTo>
                        <a:lnTo>
                          <a:pt x="93" y="283"/>
                        </a:lnTo>
                        <a:lnTo>
                          <a:pt x="94" y="288"/>
                        </a:lnTo>
                        <a:lnTo>
                          <a:pt x="95" y="292"/>
                        </a:lnTo>
                        <a:lnTo>
                          <a:pt x="97" y="297"/>
                        </a:lnTo>
                        <a:lnTo>
                          <a:pt x="97" y="302"/>
                        </a:lnTo>
                        <a:lnTo>
                          <a:pt x="98" y="307"/>
                        </a:lnTo>
                        <a:lnTo>
                          <a:pt x="99" y="311"/>
                        </a:lnTo>
                        <a:lnTo>
                          <a:pt x="99" y="316"/>
                        </a:lnTo>
                        <a:lnTo>
                          <a:pt x="100" y="320"/>
                        </a:lnTo>
                        <a:lnTo>
                          <a:pt x="101" y="324"/>
                        </a:lnTo>
                        <a:lnTo>
                          <a:pt x="101" y="329"/>
                        </a:lnTo>
                        <a:lnTo>
                          <a:pt x="102" y="335"/>
                        </a:lnTo>
                        <a:lnTo>
                          <a:pt x="102" y="339"/>
                        </a:lnTo>
                        <a:lnTo>
                          <a:pt x="104" y="343"/>
                        </a:lnTo>
                        <a:lnTo>
                          <a:pt x="104" y="348"/>
                        </a:lnTo>
                        <a:lnTo>
                          <a:pt x="104" y="353"/>
                        </a:lnTo>
                        <a:lnTo>
                          <a:pt x="105" y="358"/>
                        </a:lnTo>
                        <a:lnTo>
                          <a:pt x="105" y="362"/>
                        </a:lnTo>
                        <a:lnTo>
                          <a:pt x="106" y="367"/>
                        </a:lnTo>
                        <a:lnTo>
                          <a:pt x="106" y="372"/>
                        </a:lnTo>
                        <a:lnTo>
                          <a:pt x="193" y="366"/>
                        </a:lnTo>
                        <a:lnTo>
                          <a:pt x="191" y="360"/>
                        </a:lnTo>
                        <a:lnTo>
                          <a:pt x="191" y="355"/>
                        </a:lnTo>
                        <a:lnTo>
                          <a:pt x="190" y="349"/>
                        </a:lnTo>
                        <a:lnTo>
                          <a:pt x="190" y="345"/>
                        </a:lnTo>
                        <a:lnTo>
                          <a:pt x="190" y="340"/>
                        </a:lnTo>
                        <a:lnTo>
                          <a:pt x="189" y="334"/>
                        </a:lnTo>
                        <a:lnTo>
                          <a:pt x="188" y="329"/>
                        </a:lnTo>
                        <a:lnTo>
                          <a:pt x="188" y="323"/>
                        </a:lnTo>
                        <a:lnTo>
                          <a:pt x="188" y="317"/>
                        </a:lnTo>
                        <a:lnTo>
                          <a:pt x="186" y="313"/>
                        </a:lnTo>
                        <a:lnTo>
                          <a:pt x="186" y="307"/>
                        </a:lnTo>
                        <a:lnTo>
                          <a:pt x="186" y="302"/>
                        </a:lnTo>
                        <a:lnTo>
                          <a:pt x="183" y="297"/>
                        </a:lnTo>
                        <a:lnTo>
                          <a:pt x="182" y="291"/>
                        </a:lnTo>
                        <a:lnTo>
                          <a:pt x="182" y="286"/>
                        </a:lnTo>
                        <a:lnTo>
                          <a:pt x="182" y="282"/>
                        </a:lnTo>
                        <a:lnTo>
                          <a:pt x="180" y="276"/>
                        </a:lnTo>
                        <a:lnTo>
                          <a:pt x="180" y="269"/>
                        </a:lnTo>
                        <a:lnTo>
                          <a:pt x="177" y="264"/>
                        </a:lnTo>
                        <a:lnTo>
                          <a:pt x="177" y="259"/>
                        </a:lnTo>
                        <a:lnTo>
                          <a:pt x="175" y="253"/>
                        </a:lnTo>
                        <a:lnTo>
                          <a:pt x="174" y="247"/>
                        </a:lnTo>
                        <a:lnTo>
                          <a:pt x="172" y="241"/>
                        </a:lnTo>
                        <a:lnTo>
                          <a:pt x="171" y="235"/>
                        </a:lnTo>
                        <a:lnTo>
                          <a:pt x="170" y="231"/>
                        </a:lnTo>
                        <a:lnTo>
                          <a:pt x="168" y="225"/>
                        </a:lnTo>
                        <a:lnTo>
                          <a:pt x="167" y="219"/>
                        </a:lnTo>
                        <a:lnTo>
                          <a:pt x="165" y="214"/>
                        </a:lnTo>
                        <a:lnTo>
                          <a:pt x="163" y="208"/>
                        </a:lnTo>
                        <a:lnTo>
                          <a:pt x="162" y="203"/>
                        </a:lnTo>
                        <a:lnTo>
                          <a:pt x="159" y="197"/>
                        </a:lnTo>
                        <a:lnTo>
                          <a:pt x="158" y="192"/>
                        </a:lnTo>
                        <a:lnTo>
                          <a:pt x="156" y="186"/>
                        </a:lnTo>
                        <a:lnTo>
                          <a:pt x="155" y="180"/>
                        </a:lnTo>
                        <a:lnTo>
                          <a:pt x="152" y="175"/>
                        </a:lnTo>
                        <a:lnTo>
                          <a:pt x="150" y="169"/>
                        </a:lnTo>
                        <a:lnTo>
                          <a:pt x="148" y="163"/>
                        </a:lnTo>
                        <a:lnTo>
                          <a:pt x="146" y="157"/>
                        </a:lnTo>
                        <a:lnTo>
                          <a:pt x="144" y="152"/>
                        </a:lnTo>
                        <a:lnTo>
                          <a:pt x="142" y="145"/>
                        </a:lnTo>
                        <a:lnTo>
                          <a:pt x="139" y="139"/>
                        </a:lnTo>
                        <a:lnTo>
                          <a:pt x="137" y="135"/>
                        </a:lnTo>
                        <a:lnTo>
                          <a:pt x="134" y="127"/>
                        </a:lnTo>
                        <a:lnTo>
                          <a:pt x="132" y="121"/>
                        </a:lnTo>
                        <a:lnTo>
                          <a:pt x="130" y="116"/>
                        </a:lnTo>
                        <a:lnTo>
                          <a:pt x="127" y="110"/>
                        </a:lnTo>
                        <a:lnTo>
                          <a:pt x="125" y="104"/>
                        </a:lnTo>
                        <a:lnTo>
                          <a:pt x="123" y="99"/>
                        </a:lnTo>
                        <a:lnTo>
                          <a:pt x="119" y="92"/>
                        </a:lnTo>
                        <a:lnTo>
                          <a:pt x="117" y="86"/>
                        </a:lnTo>
                        <a:lnTo>
                          <a:pt x="114" y="80"/>
                        </a:lnTo>
                        <a:lnTo>
                          <a:pt x="111" y="74"/>
                        </a:lnTo>
                        <a:lnTo>
                          <a:pt x="108" y="68"/>
                        </a:lnTo>
                        <a:lnTo>
                          <a:pt x="105" y="62"/>
                        </a:lnTo>
                        <a:lnTo>
                          <a:pt x="102" y="56"/>
                        </a:lnTo>
                        <a:lnTo>
                          <a:pt x="99" y="50"/>
                        </a:lnTo>
                        <a:lnTo>
                          <a:pt x="97" y="43"/>
                        </a:lnTo>
                        <a:lnTo>
                          <a:pt x="93" y="37"/>
                        </a:lnTo>
                        <a:lnTo>
                          <a:pt x="89" y="31"/>
                        </a:lnTo>
                        <a:lnTo>
                          <a:pt x="86" y="25"/>
                        </a:lnTo>
                        <a:lnTo>
                          <a:pt x="83" y="18"/>
                        </a:lnTo>
                        <a:lnTo>
                          <a:pt x="80" y="12"/>
                        </a:lnTo>
                        <a:lnTo>
                          <a:pt x="76" y="5"/>
                        </a:lnTo>
                        <a:lnTo>
                          <a:pt x="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88" name="Freeform 196">
                    <a:extLst>
                      <a:ext uri="{FF2B5EF4-FFF2-40B4-BE49-F238E27FC236}">
                        <a16:creationId xmlns:a16="http://schemas.microsoft.com/office/drawing/2014/main" id="{A4ED2548-DA72-D041-9206-7DDEA233B3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1" y="1875"/>
                    <a:ext cx="25" cy="26"/>
                  </a:xfrm>
                  <a:custGeom>
                    <a:avLst/>
                    <a:gdLst>
                      <a:gd name="T0" fmla="*/ 0 w 77"/>
                      <a:gd name="T1" fmla="*/ 0 h 79"/>
                      <a:gd name="T2" fmla="*/ 0 w 77"/>
                      <a:gd name="T3" fmla="*/ 0 h 79"/>
                      <a:gd name="T4" fmla="*/ 0 w 77"/>
                      <a:gd name="T5" fmla="*/ 0 h 79"/>
                      <a:gd name="T6" fmla="*/ 0 w 77"/>
                      <a:gd name="T7" fmla="*/ 0 h 79"/>
                      <a:gd name="T8" fmla="*/ 0 w 77"/>
                      <a:gd name="T9" fmla="*/ 0 h 79"/>
                      <a:gd name="T10" fmla="*/ 0 w 77"/>
                      <a:gd name="T11" fmla="*/ 0 h 79"/>
                      <a:gd name="T12" fmla="*/ 0 w 77"/>
                      <a:gd name="T13" fmla="*/ 0 h 79"/>
                      <a:gd name="T14" fmla="*/ 0 w 77"/>
                      <a:gd name="T15" fmla="*/ 0 h 79"/>
                      <a:gd name="T16" fmla="*/ 0 w 77"/>
                      <a:gd name="T17" fmla="*/ 0 h 79"/>
                      <a:gd name="T18" fmla="*/ 0 w 77"/>
                      <a:gd name="T19" fmla="*/ 0 h 79"/>
                      <a:gd name="T20" fmla="*/ 0 w 77"/>
                      <a:gd name="T21" fmla="*/ 0 h 79"/>
                      <a:gd name="T22" fmla="*/ 0 w 77"/>
                      <a:gd name="T23" fmla="*/ 0 h 79"/>
                      <a:gd name="T24" fmla="*/ 0 w 77"/>
                      <a:gd name="T25" fmla="*/ 0 h 79"/>
                      <a:gd name="T26" fmla="*/ 0 w 77"/>
                      <a:gd name="T27" fmla="*/ 0 h 79"/>
                      <a:gd name="T28" fmla="*/ 0 w 77"/>
                      <a:gd name="T29" fmla="*/ 0 h 79"/>
                      <a:gd name="T30" fmla="*/ 0 w 77"/>
                      <a:gd name="T31" fmla="*/ 0 h 79"/>
                      <a:gd name="T32" fmla="*/ 0 w 77"/>
                      <a:gd name="T33" fmla="*/ 0 h 79"/>
                      <a:gd name="T34" fmla="*/ 0 w 77"/>
                      <a:gd name="T35" fmla="*/ 0 h 79"/>
                      <a:gd name="T36" fmla="*/ 0 w 77"/>
                      <a:gd name="T37" fmla="*/ 0 h 79"/>
                      <a:gd name="T38" fmla="*/ 0 w 77"/>
                      <a:gd name="T39" fmla="*/ 0 h 79"/>
                      <a:gd name="T40" fmla="*/ 0 w 77"/>
                      <a:gd name="T41" fmla="*/ 0 h 79"/>
                      <a:gd name="T42" fmla="*/ 0 w 77"/>
                      <a:gd name="T43" fmla="*/ 0 h 79"/>
                      <a:gd name="T44" fmla="*/ 0 w 77"/>
                      <a:gd name="T45" fmla="*/ 0 h 79"/>
                      <a:gd name="T46" fmla="*/ 0 w 77"/>
                      <a:gd name="T47" fmla="*/ 0 h 79"/>
                      <a:gd name="T48" fmla="*/ 0 w 77"/>
                      <a:gd name="T49" fmla="*/ 0 h 79"/>
                      <a:gd name="T50" fmla="*/ 0 w 77"/>
                      <a:gd name="T51" fmla="*/ 0 h 79"/>
                      <a:gd name="T52" fmla="*/ 0 w 77"/>
                      <a:gd name="T53" fmla="*/ 0 h 79"/>
                      <a:gd name="T54" fmla="*/ 0 w 77"/>
                      <a:gd name="T55" fmla="*/ 0 h 79"/>
                      <a:gd name="T56" fmla="*/ 0 w 77"/>
                      <a:gd name="T57" fmla="*/ 0 h 79"/>
                      <a:gd name="T58" fmla="*/ 0 w 77"/>
                      <a:gd name="T59" fmla="*/ 0 h 79"/>
                      <a:gd name="T60" fmla="*/ 0 w 77"/>
                      <a:gd name="T61" fmla="*/ 0 h 79"/>
                      <a:gd name="T62" fmla="*/ 0 w 77"/>
                      <a:gd name="T63" fmla="*/ 0 h 79"/>
                      <a:gd name="T64" fmla="*/ 0 w 77"/>
                      <a:gd name="T65" fmla="*/ 0 h 7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9"/>
                      <a:gd name="T101" fmla="*/ 77 w 77"/>
                      <a:gd name="T102" fmla="*/ 79 h 7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9">
                        <a:moveTo>
                          <a:pt x="38" y="79"/>
                        </a:moveTo>
                        <a:lnTo>
                          <a:pt x="41" y="78"/>
                        </a:lnTo>
                        <a:lnTo>
                          <a:pt x="45" y="78"/>
                        </a:lnTo>
                        <a:lnTo>
                          <a:pt x="49" y="76"/>
                        </a:lnTo>
                        <a:lnTo>
                          <a:pt x="53" y="75"/>
                        </a:lnTo>
                        <a:lnTo>
                          <a:pt x="57" y="73"/>
                        </a:lnTo>
                        <a:lnTo>
                          <a:pt x="59" y="72"/>
                        </a:lnTo>
                        <a:lnTo>
                          <a:pt x="63" y="69"/>
                        </a:lnTo>
                        <a:lnTo>
                          <a:pt x="65" y="67"/>
                        </a:lnTo>
                        <a:lnTo>
                          <a:pt x="67" y="63"/>
                        </a:lnTo>
                        <a:lnTo>
                          <a:pt x="70" y="61"/>
                        </a:lnTo>
                        <a:lnTo>
                          <a:pt x="72" y="57"/>
                        </a:lnTo>
                        <a:lnTo>
                          <a:pt x="74" y="55"/>
                        </a:lnTo>
                        <a:lnTo>
                          <a:pt x="74" y="51"/>
                        </a:lnTo>
                        <a:lnTo>
                          <a:pt x="77" y="47"/>
                        </a:lnTo>
                        <a:lnTo>
                          <a:pt x="77" y="43"/>
                        </a:lnTo>
                        <a:lnTo>
                          <a:pt x="77" y="40"/>
                        </a:lnTo>
                        <a:lnTo>
                          <a:pt x="77" y="36"/>
                        </a:lnTo>
                        <a:lnTo>
                          <a:pt x="77" y="31"/>
                        </a:lnTo>
                        <a:lnTo>
                          <a:pt x="74" y="28"/>
                        </a:lnTo>
                        <a:lnTo>
                          <a:pt x="74" y="24"/>
                        </a:lnTo>
                        <a:lnTo>
                          <a:pt x="72" y="21"/>
                        </a:lnTo>
                        <a:lnTo>
                          <a:pt x="70" y="18"/>
                        </a:lnTo>
                        <a:lnTo>
                          <a:pt x="67" y="15"/>
                        </a:lnTo>
                        <a:lnTo>
                          <a:pt x="65" y="12"/>
                        </a:lnTo>
                        <a:lnTo>
                          <a:pt x="63" y="10"/>
                        </a:lnTo>
                        <a:lnTo>
                          <a:pt x="59" y="7"/>
                        </a:lnTo>
                        <a:lnTo>
                          <a:pt x="57" y="5"/>
                        </a:lnTo>
                        <a:lnTo>
                          <a:pt x="53" y="3"/>
                        </a:lnTo>
                        <a:lnTo>
                          <a:pt x="49" y="3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6" y="3"/>
                        </a:lnTo>
                        <a:lnTo>
                          <a:pt x="22" y="3"/>
                        </a:lnTo>
                        <a:lnTo>
                          <a:pt x="19" y="5"/>
                        </a:lnTo>
                        <a:lnTo>
                          <a:pt x="16" y="7"/>
                        </a:lnTo>
                        <a:lnTo>
                          <a:pt x="14" y="10"/>
                        </a:lnTo>
                        <a:lnTo>
                          <a:pt x="11" y="12"/>
                        </a:lnTo>
                        <a:lnTo>
                          <a:pt x="8" y="15"/>
                        </a:lnTo>
                        <a:lnTo>
                          <a:pt x="6" y="18"/>
                        </a:lnTo>
                        <a:lnTo>
                          <a:pt x="3" y="21"/>
                        </a:lnTo>
                        <a:lnTo>
                          <a:pt x="3" y="24"/>
                        </a:lnTo>
                        <a:lnTo>
                          <a:pt x="1" y="28"/>
                        </a:lnTo>
                        <a:lnTo>
                          <a:pt x="1" y="31"/>
                        </a:lnTo>
                        <a:lnTo>
                          <a:pt x="0" y="36"/>
                        </a:lnTo>
                        <a:lnTo>
                          <a:pt x="0" y="40"/>
                        </a:lnTo>
                        <a:lnTo>
                          <a:pt x="0" y="43"/>
                        </a:lnTo>
                        <a:lnTo>
                          <a:pt x="1" y="47"/>
                        </a:lnTo>
                        <a:lnTo>
                          <a:pt x="1" y="51"/>
                        </a:lnTo>
                        <a:lnTo>
                          <a:pt x="3" y="55"/>
                        </a:lnTo>
                        <a:lnTo>
                          <a:pt x="3" y="57"/>
                        </a:lnTo>
                        <a:lnTo>
                          <a:pt x="6" y="61"/>
                        </a:lnTo>
                        <a:lnTo>
                          <a:pt x="8" y="63"/>
                        </a:lnTo>
                        <a:lnTo>
                          <a:pt x="11" y="67"/>
                        </a:lnTo>
                        <a:lnTo>
                          <a:pt x="14" y="69"/>
                        </a:lnTo>
                        <a:lnTo>
                          <a:pt x="16" y="72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6"/>
                        </a:lnTo>
                        <a:lnTo>
                          <a:pt x="29" y="78"/>
                        </a:lnTo>
                        <a:lnTo>
                          <a:pt x="34" y="78"/>
                        </a:lnTo>
                        <a:lnTo>
                          <a:pt x="38" y="7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89" name="Freeform 197">
                    <a:extLst>
                      <a:ext uri="{FF2B5EF4-FFF2-40B4-BE49-F238E27FC236}">
                        <a16:creationId xmlns:a16="http://schemas.microsoft.com/office/drawing/2014/main" id="{CF16B3B3-037F-3D4B-A858-9D46863061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12" y="1877"/>
                    <a:ext cx="26" cy="25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8" y="77"/>
                        </a:moveTo>
                        <a:lnTo>
                          <a:pt x="43" y="76"/>
                        </a:lnTo>
                        <a:lnTo>
                          <a:pt x="46" y="76"/>
                        </a:lnTo>
                        <a:lnTo>
                          <a:pt x="50" y="75"/>
                        </a:lnTo>
                        <a:lnTo>
                          <a:pt x="53" y="74"/>
                        </a:lnTo>
                        <a:lnTo>
                          <a:pt x="56" y="71"/>
                        </a:lnTo>
                        <a:lnTo>
                          <a:pt x="59" y="70"/>
                        </a:lnTo>
                        <a:lnTo>
                          <a:pt x="63" y="68"/>
                        </a:lnTo>
                        <a:lnTo>
                          <a:pt x="67" y="65"/>
                        </a:lnTo>
                        <a:lnTo>
                          <a:pt x="69" y="62"/>
                        </a:lnTo>
                        <a:lnTo>
                          <a:pt x="71" y="59"/>
                        </a:lnTo>
                        <a:lnTo>
                          <a:pt x="72" y="56"/>
                        </a:lnTo>
                        <a:lnTo>
                          <a:pt x="74" y="54"/>
                        </a:lnTo>
                        <a:lnTo>
                          <a:pt x="75" y="49"/>
                        </a:lnTo>
                        <a:lnTo>
                          <a:pt x="76" y="46"/>
                        </a:lnTo>
                        <a:lnTo>
                          <a:pt x="77" y="42"/>
                        </a:lnTo>
                        <a:lnTo>
                          <a:pt x="77" y="38"/>
                        </a:lnTo>
                        <a:lnTo>
                          <a:pt x="77" y="33"/>
                        </a:lnTo>
                        <a:lnTo>
                          <a:pt x="76" y="31"/>
                        </a:lnTo>
                        <a:lnTo>
                          <a:pt x="75" y="26"/>
                        </a:lnTo>
                        <a:lnTo>
                          <a:pt x="74" y="23"/>
                        </a:lnTo>
                        <a:lnTo>
                          <a:pt x="72" y="19"/>
                        </a:lnTo>
                        <a:lnTo>
                          <a:pt x="71" y="16"/>
                        </a:lnTo>
                        <a:lnTo>
                          <a:pt x="69" y="13"/>
                        </a:lnTo>
                        <a:lnTo>
                          <a:pt x="67" y="11"/>
                        </a:lnTo>
                        <a:lnTo>
                          <a:pt x="63" y="8"/>
                        </a:lnTo>
                        <a:lnTo>
                          <a:pt x="59" y="6"/>
                        </a:lnTo>
                        <a:lnTo>
                          <a:pt x="56" y="5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3" y="2"/>
                        </a:lnTo>
                        <a:lnTo>
                          <a:pt x="20" y="5"/>
                        </a:lnTo>
                        <a:lnTo>
                          <a:pt x="17" y="6"/>
                        </a:lnTo>
                        <a:lnTo>
                          <a:pt x="13" y="8"/>
                        </a:lnTo>
                        <a:lnTo>
                          <a:pt x="11" y="11"/>
                        </a:lnTo>
                        <a:lnTo>
                          <a:pt x="8" y="13"/>
                        </a:lnTo>
                        <a:lnTo>
                          <a:pt x="6" y="16"/>
                        </a:lnTo>
                        <a:lnTo>
                          <a:pt x="5" y="19"/>
                        </a:lnTo>
                        <a:lnTo>
                          <a:pt x="2" y="23"/>
                        </a:lnTo>
                        <a:lnTo>
                          <a:pt x="1" y="26"/>
                        </a:lnTo>
                        <a:lnTo>
                          <a:pt x="0" y="31"/>
                        </a:lnTo>
                        <a:lnTo>
                          <a:pt x="0" y="33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49"/>
                        </a:lnTo>
                        <a:lnTo>
                          <a:pt x="2" y="54"/>
                        </a:lnTo>
                        <a:lnTo>
                          <a:pt x="5" y="56"/>
                        </a:lnTo>
                        <a:lnTo>
                          <a:pt x="6" y="59"/>
                        </a:lnTo>
                        <a:lnTo>
                          <a:pt x="8" y="62"/>
                        </a:lnTo>
                        <a:lnTo>
                          <a:pt x="11" y="65"/>
                        </a:lnTo>
                        <a:lnTo>
                          <a:pt x="13" y="68"/>
                        </a:lnTo>
                        <a:lnTo>
                          <a:pt x="17" y="70"/>
                        </a:lnTo>
                        <a:lnTo>
                          <a:pt x="20" y="71"/>
                        </a:lnTo>
                        <a:lnTo>
                          <a:pt x="23" y="74"/>
                        </a:lnTo>
                        <a:lnTo>
                          <a:pt x="26" y="75"/>
                        </a:lnTo>
                        <a:lnTo>
                          <a:pt x="31" y="76"/>
                        </a:lnTo>
                        <a:lnTo>
                          <a:pt x="34" y="76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90" name="Freeform 198">
                    <a:extLst>
                      <a:ext uri="{FF2B5EF4-FFF2-40B4-BE49-F238E27FC236}">
                        <a16:creationId xmlns:a16="http://schemas.microsoft.com/office/drawing/2014/main" id="{EDB2AA4C-D6BA-7447-B474-BB2893F945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61" y="1876"/>
                    <a:ext cx="26" cy="26"/>
                  </a:xfrm>
                  <a:custGeom>
                    <a:avLst/>
                    <a:gdLst>
                      <a:gd name="T0" fmla="*/ 0 w 78"/>
                      <a:gd name="T1" fmla="*/ 0 h 77"/>
                      <a:gd name="T2" fmla="*/ 0 w 78"/>
                      <a:gd name="T3" fmla="*/ 0 h 77"/>
                      <a:gd name="T4" fmla="*/ 0 w 78"/>
                      <a:gd name="T5" fmla="*/ 0 h 77"/>
                      <a:gd name="T6" fmla="*/ 0 w 78"/>
                      <a:gd name="T7" fmla="*/ 0 h 77"/>
                      <a:gd name="T8" fmla="*/ 0 w 78"/>
                      <a:gd name="T9" fmla="*/ 0 h 77"/>
                      <a:gd name="T10" fmla="*/ 0 w 78"/>
                      <a:gd name="T11" fmla="*/ 0 h 77"/>
                      <a:gd name="T12" fmla="*/ 0 w 78"/>
                      <a:gd name="T13" fmla="*/ 0 h 77"/>
                      <a:gd name="T14" fmla="*/ 0 w 78"/>
                      <a:gd name="T15" fmla="*/ 0 h 77"/>
                      <a:gd name="T16" fmla="*/ 0 w 78"/>
                      <a:gd name="T17" fmla="*/ 0 h 77"/>
                      <a:gd name="T18" fmla="*/ 0 w 78"/>
                      <a:gd name="T19" fmla="*/ 0 h 77"/>
                      <a:gd name="T20" fmla="*/ 0 w 78"/>
                      <a:gd name="T21" fmla="*/ 0 h 77"/>
                      <a:gd name="T22" fmla="*/ 0 w 78"/>
                      <a:gd name="T23" fmla="*/ 0 h 77"/>
                      <a:gd name="T24" fmla="*/ 0 w 78"/>
                      <a:gd name="T25" fmla="*/ 0 h 77"/>
                      <a:gd name="T26" fmla="*/ 0 w 78"/>
                      <a:gd name="T27" fmla="*/ 0 h 77"/>
                      <a:gd name="T28" fmla="*/ 0 w 78"/>
                      <a:gd name="T29" fmla="*/ 0 h 77"/>
                      <a:gd name="T30" fmla="*/ 0 w 78"/>
                      <a:gd name="T31" fmla="*/ 0 h 77"/>
                      <a:gd name="T32" fmla="*/ 0 w 78"/>
                      <a:gd name="T33" fmla="*/ 0 h 77"/>
                      <a:gd name="T34" fmla="*/ 0 w 78"/>
                      <a:gd name="T35" fmla="*/ 0 h 77"/>
                      <a:gd name="T36" fmla="*/ 0 w 78"/>
                      <a:gd name="T37" fmla="*/ 0 h 77"/>
                      <a:gd name="T38" fmla="*/ 0 w 78"/>
                      <a:gd name="T39" fmla="*/ 0 h 77"/>
                      <a:gd name="T40" fmla="*/ 0 w 78"/>
                      <a:gd name="T41" fmla="*/ 0 h 77"/>
                      <a:gd name="T42" fmla="*/ 0 w 78"/>
                      <a:gd name="T43" fmla="*/ 0 h 77"/>
                      <a:gd name="T44" fmla="*/ 0 w 78"/>
                      <a:gd name="T45" fmla="*/ 0 h 77"/>
                      <a:gd name="T46" fmla="*/ 0 w 78"/>
                      <a:gd name="T47" fmla="*/ 0 h 77"/>
                      <a:gd name="T48" fmla="*/ 0 w 78"/>
                      <a:gd name="T49" fmla="*/ 0 h 77"/>
                      <a:gd name="T50" fmla="*/ 0 w 78"/>
                      <a:gd name="T51" fmla="*/ 0 h 77"/>
                      <a:gd name="T52" fmla="*/ 0 w 78"/>
                      <a:gd name="T53" fmla="*/ 0 h 77"/>
                      <a:gd name="T54" fmla="*/ 0 w 78"/>
                      <a:gd name="T55" fmla="*/ 0 h 77"/>
                      <a:gd name="T56" fmla="*/ 0 w 78"/>
                      <a:gd name="T57" fmla="*/ 0 h 77"/>
                      <a:gd name="T58" fmla="*/ 0 w 78"/>
                      <a:gd name="T59" fmla="*/ 0 h 77"/>
                      <a:gd name="T60" fmla="*/ 0 w 78"/>
                      <a:gd name="T61" fmla="*/ 0 h 77"/>
                      <a:gd name="T62" fmla="*/ 0 w 78"/>
                      <a:gd name="T63" fmla="*/ 0 h 77"/>
                      <a:gd name="T64" fmla="*/ 0 w 78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7"/>
                      <a:gd name="T101" fmla="*/ 78 w 78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7">
                        <a:moveTo>
                          <a:pt x="41" y="77"/>
                        </a:moveTo>
                        <a:lnTo>
                          <a:pt x="43" y="76"/>
                        </a:lnTo>
                        <a:lnTo>
                          <a:pt x="48" y="76"/>
                        </a:lnTo>
                        <a:lnTo>
                          <a:pt x="51" y="75"/>
                        </a:lnTo>
                        <a:lnTo>
                          <a:pt x="55" y="73"/>
                        </a:lnTo>
                        <a:lnTo>
                          <a:pt x="57" y="71"/>
                        </a:lnTo>
                        <a:lnTo>
                          <a:pt x="61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9" y="61"/>
                        </a:lnTo>
                        <a:lnTo>
                          <a:pt x="71" y="59"/>
                        </a:lnTo>
                        <a:lnTo>
                          <a:pt x="74" y="56"/>
                        </a:lnTo>
                        <a:lnTo>
                          <a:pt x="75" y="53"/>
                        </a:lnTo>
                        <a:lnTo>
                          <a:pt x="76" y="48"/>
                        </a:lnTo>
                        <a:lnTo>
                          <a:pt x="77" y="45"/>
                        </a:lnTo>
                        <a:lnTo>
                          <a:pt x="78" y="41"/>
                        </a:lnTo>
                        <a:lnTo>
                          <a:pt x="78" y="38"/>
                        </a:lnTo>
                        <a:lnTo>
                          <a:pt x="78" y="34"/>
                        </a:lnTo>
                        <a:lnTo>
                          <a:pt x="77" y="31"/>
                        </a:lnTo>
                        <a:lnTo>
                          <a:pt x="76" y="26"/>
                        </a:lnTo>
                        <a:lnTo>
                          <a:pt x="75" y="22"/>
                        </a:lnTo>
                        <a:lnTo>
                          <a:pt x="74" y="19"/>
                        </a:lnTo>
                        <a:lnTo>
                          <a:pt x="71" y="15"/>
                        </a:lnTo>
                        <a:lnTo>
                          <a:pt x="69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1" y="4"/>
                        </a:lnTo>
                        <a:lnTo>
                          <a:pt x="57" y="3"/>
                        </a:lnTo>
                        <a:lnTo>
                          <a:pt x="55" y="2"/>
                        </a:lnTo>
                        <a:lnTo>
                          <a:pt x="51" y="0"/>
                        </a:lnTo>
                        <a:lnTo>
                          <a:pt x="48" y="0"/>
                        </a:lnTo>
                        <a:lnTo>
                          <a:pt x="43" y="0"/>
                        </a:lnTo>
                        <a:lnTo>
                          <a:pt x="41" y="0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7" y="0"/>
                        </a:lnTo>
                        <a:lnTo>
                          <a:pt x="25" y="2"/>
                        </a:lnTo>
                        <a:lnTo>
                          <a:pt x="20" y="3"/>
                        </a:lnTo>
                        <a:lnTo>
                          <a:pt x="18" y="4"/>
                        </a:lnTo>
                        <a:lnTo>
                          <a:pt x="16" y="7"/>
                        </a:lnTo>
                        <a:lnTo>
                          <a:pt x="13" y="10"/>
                        </a:lnTo>
                        <a:lnTo>
                          <a:pt x="10" y="13"/>
                        </a:lnTo>
                        <a:lnTo>
                          <a:pt x="7" y="15"/>
                        </a:lnTo>
                        <a:lnTo>
                          <a:pt x="5" y="19"/>
                        </a:lnTo>
                        <a:lnTo>
                          <a:pt x="4" y="22"/>
                        </a:lnTo>
                        <a:lnTo>
                          <a:pt x="3" y="26"/>
                        </a:lnTo>
                        <a:lnTo>
                          <a:pt x="1" y="31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1" y="45"/>
                        </a:lnTo>
                        <a:lnTo>
                          <a:pt x="3" y="48"/>
                        </a:lnTo>
                        <a:lnTo>
                          <a:pt x="4" y="53"/>
                        </a:lnTo>
                        <a:lnTo>
                          <a:pt x="5" y="56"/>
                        </a:lnTo>
                        <a:lnTo>
                          <a:pt x="7" y="59"/>
                        </a:lnTo>
                        <a:lnTo>
                          <a:pt x="10" y="61"/>
                        </a:lnTo>
                        <a:lnTo>
                          <a:pt x="13" y="65"/>
                        </a:lnTo>
                        <a:lnTo>
                          <a:pt x="16" y="67"/>
                        </a:lnTo>
                        <a:lnTo>
                          <a:pt x="18" y="70"/>
                        </a:lnTo>
                        <a:lnTo>
                          <a:pt x="20" y="71"/>
                        </a:lnTo>
                        <a:lnTo>
                          <a:pt x="25" y="73"/>
                        </a:lnTo>
                        <a:lnTo>
                          <a:pt x="27" y="75"/>
                        </a:lnTo>
                        <a:lnTo>
                          <a:pt x="31" y="76"/>
                        </a:lnTo>
                        <a:lnTo>
                          <a:pt x="36" y="76"/>
                        </a:lnTo>
                        <a:lnTo>
                          <a:pt x="41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91" name="Freeform 199">
                    <a:extLst>
                      <a:ext uri="{FF2B5EF4-FFF2-40B4-BE49-F238E27FC236}">
                        <a16:creationId xmlns:a16="http://schemas.microsoft.com/office/drawing/2014/main" id="{DCB827A8-B9ED-BA4C-BE9D-BE3E4095A4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11" y="1877"/>
                    <a:ext cx="26" cy="26"/>
                  </a:xfrm>
                  <a:custGeom>
                    <a:avLst/>
                    <a:gdLst>
                      <a:gd name="T0" fmla="*/ 0 w 76"/>
                      <a:gd name="T1" fmla="*/ 0 h 78"/>
                      <a:gd name="T2" fmla="*/ 0 w 76"/>
                      <a:gd name="T3" fmla="*/ 0 h 78"/>
                      <a:gd name="T4" fmla="*/ 0 w 76"/>
                      <a:gd name="T5" fmla="*/ 0 h 78"/>
                      <a:gd name="T6" fmla="*/ 0 w 76"/>
                      <a:gd name="T7" fmla="*/ 0 h 78"/>
                      <a:gd name="T8" fmla="*/ 0 w 76"/>
                      <a:gd name="T9" fmla="*/ 0 h 78"/>
                      <a:gd name="T10" fmla="*/ 0 w 76"/>
                      <a:gd name="T11" fmla="*/ 0 h 78"/>
                      <a:gd name="T12" fmla="*/ 0 w 76"/>
                      <a:gd name="T13" fmla="*/ 0 h 78"/>
                      <a:gd name="T14" fmla="*/ 0 w 76"/>
                      <a:gd name="T15" fmla="*/ 0 h 78"/>
                      <a:gd name="T16" fmla="*/ 0 w 76"/>
                      <a:gd name="T17" fmla="*/ 0 h 78"/>
                      <a:gd name="T18" fmla="*/ 0 w 76"/>
                      <a:gd name="T19" fmla="*/ 0 h 78"/>
                      <a:gd name="T20" fmla="*/ 0 w 76"/>
                      <a:gd name="T21" fmla="*/ 0 h 78"/>
                      <a:gd name="T22" fmla="*/ 0 w 76"/>
                      <a:gd name="T23" fmla="*/ 0 h 78"/>
                      <a:gd name="T24" fmla="*/ 0 w 76"/>
                      <a:gd name="T25" fmla="*/ 0 h 78"/>
                      <a:gd name="T26" fmla="*/ 0 w 76"/>
                      <a:gd name="T27" fmla="*/ 0 h 78"/>
                      <a:gd name="T28" fmla="*/ 0 w 76"/>
                      <a:gd name="T29" fmla="*/ 0 h 78"/>
                      <a:gd name="T30" fmla="*/ 0 w 76"/>
                      <a:gd name="T31" fmla="*/ 0 h 78"/>
                      <a:gd name="T32" fmla="*/ 0 w 76"/>
                      <a:gd name="T33" fmla="*/ 0 h 78"/>
                      <a:gd name="T34" fmla="*/ 0 w 76"/>
                      <a:gd name="T35" fmla="*/ 0 h 78"/>
                      <a:gd name="T36" fmla="*/ 0 w 76"/>
                      <a:gd name="T37" fmla="*/ 0 h 78"/>
                      <a:gd name="T38" fmla="*/ 0 w 76"/>
                      <a:gd name="T39" fmla="*/ 0 h 78"/>
                      <a:gd name="T40" fmla="*/ 0 w 76"/>
                      <a:gd name="T41" fmla="*/ 0 h 78"/>
                      <a:gd name="T42" fmla="*/ 0 w 76"/>
                      <a:gd name="T43" fmla="*/ 0 h 78"/>
                      <a:gd name="T44" fmla="*/ 0 w 76"/>
                      <a:gd name="T45" fmla="*/ 0 h 78"/>
                      <a:gd name="T46" fmla="*/ 0 w 76"/>
                      <a:gd name="T47" fmla="*/ 0 h 78"/>
                      <a:gd name="T48" fmla="*/ 0 w 76"/>
                      <a:gd name="T49" fmla="*/ 0 h 78"/>
                      <a:gd name="T50" fmla="*/ 0 w 76"/>
                      <a:gd name="T51" fmla="*/ 0 h 78"/>
                      <a:gd name="T52" fmla="*/ 0 w 76"/>
                      <a:gd name="T53" fmla="*/ 0 h 78"/>
                      <a:gd name="T54" fmla="*/ 0 w 76"/>
                      <a:gd name="T55" fmla="*/ 0 h 78"/>
                      <a:gd name="T56" fmla="*/ 0 w 76"/>
                      <a:gd name="T57" fmla="*/ 0 h 78"/>
                      <a:gd name="T58" fmla="*/ 0 w 76"/>
                      <a:gd name="T59" fmla="*/ 0 h 78"/>
                      <a:gd name="T60" fmla="*/ 0 w 76"/>
                      <a:gd name="T61" fmla="*/ 0 h 78"/>
                      <a:gd name="T62" fmla="*/ 0 w 76"/>
                      <a:gd name="T63" fmla="*/ 0 h 78"/>
                      <a:gd name="T64" fmla="*/ 0 w 76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6"/>
                      <a:gd name="T100" fmla="*/ 0 h 78"/>
                      <a:gd name="T101" fmla="*/ 76 w 76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6" h="78">
                        <a:moveTo>
                          <a:pt x="38" y="78"/>
                        </a:moveTo>
                        <a:lnTo>
                          <a:pt x="41" y="77"/>
                        </a:lnTo>
                        <a:lnTo>
                          <a:pt x="45" y="77"/>
                        </a:lnTo>
                        <a:lnTo>
                          <a:pt x="50" y="76"/>
                        </a:lnTo>
                        <a:lnTo>
                          <a:pt x="53" y="75"/>
                        </a:lnTo>
                        <a:lnTo>
                          <a:pt x="55" y="73"/>
                        </a:lnTo>
                        <a:lnTo>
                          <a:pt x="59" y="71"/>
                        </a:lnTo>
                        <a:lnTo>
                          <a:pt x="63" y="69"/>
                        </a:lnTo>
                        <a:lnTo>
                          <a:pt x="65" y="67"/>
                        </a:lnTo>
                        <a:lnTo>
                          <a:pt x="67" y="64"/>
                        </a:lnTo>
                        <a:lnTo>
                          <a:pt x="70" y="61"/>
                        </a:lnTo>
                        <a:lnTo>
                          <a:pt x="71" y="57"/>
                        </a:lnTo>
                        <a:lnTo>
                          <a:pt x="73" y="55"/>
                        </a:lnTo>
                        <a:lnTo>
                          <a:pt x="74" y="51"/>
                        </a:lnTo>
                        <a:lnTo>
                          <a:pt x="76" y="46"/>
                        </a:lnTo>
                        <a:lnTo>
                          <a:pt x="76" y="43"/>
                        </a:lnTo>
                        <a:lnTo>
                          <a:pt x="76" y="39"/>
                        </a:lnTo>
                        <a:lnTo>
                          <a:pt x="76" y="36"/>
                        </a:lnTo>
                        <a:lnTo>
                          <a:pt x="76" y="31"/>
                        </a:lnTo>
                        <a:lnTo>
                          <a:pt x="74" y="27"/>
                        </a:lnTo>
                        <a:lnTo>
                          <a:pt x="73" y="24"/>
                        </a:lnTo>
                        <a:lnTo>
                          <a:pt x="71" y="20"/>
                        </a:lnTo>
                        <a:lnTo>
                          <a:pt x="70" y="17"/>
                        </a:lnTo>
                        <a:lnTo>
                          <a:pt x="67" y="14"/>
                        </a:lnTo>
                        <a:lnTo>
                          <a:pt x="65" y="12"/>
                        </a:lnTo>
                        <a:lnTo>
                          <a:pt x="63" y="8"/>
                        </a:lnTo>
                        <a:lnTo>
                          <a:pt x="59" y="7"/>
                        </a:lnTo>
                        <a:lnTo>
                          <a:pt x="55" y="5"/>
                        </a:lnTo>
                        <a:lnTo>
                          <a:pt x="53" y="2"/>
                        </a:lnTo>
                        <a:lnTo>
                          <a:pt x="50" y="2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6" y="2"/>
                        </a:lnTo>
                        <a:lnTo>
                          <a:pt x="22" y="2"/>
                        </a:lnTo>
                        <a:lnTo>
                          <a:pt x="19" y="5"/>
                        </a:lnTo>
                        <a:lnTo>
                          <a:pt x="15" y="7"/>
                        </a:lnTo>
                        <a:lnTo>
                          <a:pt x="13" y="8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6" y="17"/>
                        </a:lnTo>
                        <a:lnTo>
                          <a:pt x="3" y="20"/>
                        </a:lnTo>
                        <a:lnTo>
                          <a:pt x="2" y="24"/>
                        </a:lnTo>
                        <a:lnTo>
                          <a:pt x="1" y="27"/>
                        </a:lnTo>
                        <a:lnTo>
                          <a:pt x="0" y="31"/>
                        </a:lnTo>
                        <a:lnTo>
                          <a:pt x="0" y="36"/>
                        </a:lnTo>
                        <a:lnTo>
                          <a:pt x="0" y="39"/>
                        </a:lnTo>
                        <a:lnTo>
                          <a:pt x="0" y="43"/>
                        </a:lnTo>
                        <a:lnTo>
                          <a:pt x="0" y="46"/>
                        </a:lnTo>
                        <a:lnTo>
                          <a:pt x="1" y="51"/>
                        </a:lnTo>
                        <a:lnTo>
                          <a:pt x="2" y="55"/>
                        </a:lnTo>
                        <a:lnTo>
                          <a:pt x="3" y="57"/>
                        </a:lnTo>
                        <a:lnTo>
                          <a:pt x="6" y="61"/>
                        </a:lnTo>
                        <a:lnTo>
                          <a:pt x="7" y="64"/>
                        </a:lnTo>
                        <a:lnTo>
                          <a:pt x="10" y="67"/>
                        </a:lnTo>
                        <a:lnTo>
                          <a:pt x="13" y="69"/>
                        </a:lnTo>
                        <a:lnTo>
                          <a:pt x="15" y="71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6"/>
                        </a:lnTo>
                        <a:lnTo>
                          <a:pt x="29" y="77"/>
                        </a:lnTo>
                        <a:lnTo>
                          <a:pt x="34" y="77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92" name="Freeform 200">
                    <a:extLst>
                      <a:ext uri="{FF2B5EF4-FFF2-40B4-BE49-F238E27FC236}">
                        <a16:creationId xmlns:a16="http://schemas.microsoft.com/office/drawing/2014/main" id="{B1D0F629-CF0F-9549-9D0D-FB6626468D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60" y="1876"/>
                    <a:ext cx="26" cy="26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9" y="77"/>
                        </a:moveTo>
                        <a:lnTo>
                          <a:pt x="42" y="76"/>
                        </a:lnTo>
                        <a:lnTo>
                          <a:pt x="46" y="76"/>
                        </a:lnTo>
                        <a:lnTo>
                          <a:pt x="49" y="75"/>
                        </a:lnTo>
                        <a:lnTo>
                          <a:pt x="53" y="73"/>
                        </a:lnTo>
                        <a:lnTo>
                          <a:pt x="55" y="71"/>
                        </a:lnTo>
                        <a:lnTo>
                          <a:pt x="59" y="70"/>
                        </a:lnTo>
                        <a:lnTo>
                          <a:pt x="63" y="67"/>
                        </a:lnTo>
                        <a:lnTo>
                          <a:pt x="66" y="65"/>
                        </a:lnTo>
                        <a:lnTo>
                          <a:pt x="67" y="61"/>
                        </a:lnTo>
                        <a:lnTo>
                          <a:pt x="70" y="59"/>
                        </a:lnTo>
                        <a:lnTo>
                          <a:pt x="72" y="56"/>
                        </a:lnTo>
                        <a:lnTo>
                          <a:pt x="73" y="53"/>
                        </a:lnTo>
                        <a:lnTo>
                          <a:pt x="74" y="48"/>
                        </a:lnTo>
                        <a:lnTo>
                          <a:pt x="77" y="45"/>
                        </a:lnTo>
                        <a:lnTo>
                          <a:pt x="77" y="41"/>
                        </a:lnTo>
                        <a:lnTo>
                          <a:pt x="77" y="38"/>
                        </a:lnTo>
                        <a:lnTo>
                          <a:pt x="77" y="34"/>
                        </a:lnTo>
                        <a:lnTo>
                          <a:pt x="77" y="31"/>
                        </a:lnTo>
                        <a:lnTo>
                          <a:pt x="74" y="26"/>
                        </a:lnTo>
                        <a:lnTo>
                          <a:pt x="73" y="22"/>
                        </a:lnTo>
                        <a:lnTo>
                          <a:pt x="72" y="19"/>
                        </a:lnTo>
                        <a:lnTo>
                          <a:pt x="70" y="15"/>
                        </a:lnTo>
                        <a:lnTo>
                          <a:pt x="67" y="13"/>
                        </a:lnTo>
                        <a:lnTo>
                          <a:pt x="66" y="10"/>
                        </a:lnTo>
                        <a:lnTo>
                          <a:pt x="63" y="7"/>
                        </a:lnTo>
                        <a:lnTo>
                          <a:pt x="59" y="4"/>
                        </a:lnTo>
                        <a:lnTo>
                          <a:pt x="55" y="3"/>
                        </a:lnTo>
                        <a:lnTo>
                          <a:pt x="53" y="2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2" y="0"/>
                        </a:lnTo>
                        <a:lnTo>
                          <a:pt x="39" y="0"/>
                        </a:lnTo>
                        <a:lnTo>
                          <a:pt x="35" y="0"/>
                        </a:lnTo>
                        <a:lnTo>
                          <a:pt x="30" y="0"/>
                        </a:lnTo>
                        <a:lnTo>
                          <a:pt x="27" y="0"/>
                        </a:lnTo>
                        <a:lnTo>
                          <a:pt x="23" y="2"/>
                        </a:lnTo>
                        <a:lnTo>
                          <a:pt x="20" y="3"/>
                        </a:lnTo>
                        <a:lnTo>
                          <a:pt x="16" y="4"/>
                        </a:lnTo>
                        <a:lnTo>
                          <a:pt x="13" y="7"/>
                        </a:lnTo>
                        <a:lnTo>
                          <a:pt x="11" y="10"/>
                        </a:lnTo>
                        <a:lnTo>
                          <a:pt x="8" y="13"/>
                        </a:lnTo>
                        <a:lnTo>
                          <a:pt x="6" y="15"/>
                        </a:lnTo>
                        <a:lnTo>
                          <a:pt x="4" y="19"/>
                        </a:lnTo>
                        <a:lnTo>
                          <a:pt x="3" y="22"/>
                        </a:lnTo>
                        <a:lnTo>
                          <a:pt x="1" y="26"/>
                        </a:lnTo>
                        <a:lnTo>
                          <a:pt x="1" y="31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1" y="45"/>
                        </a:lnTo>
                        <a:lnTo>
                          <a:pt x="1" y="48"/>
                        </a:lnTo>
                        <a:lnTo>
                          <a:pt x="3" y="53"/>
                        </a:lnTo>
                        <a:lnTo>
                          <a:pt x="4" y="56"/>
                        </a:lnTo>
                        <a:lnTo>
                          <a:pt x="6" y="59"/>
                        </a:lnTo>
                        <a:lnTo>
                          <a:pt x="8" y="61"/>
                        </a:lnTo>
                        <a:lnTo>
                          <a:pt x="11" y="65"/>
                        </a:lnTo>
                        <a:lnTo>
                          <a:pt x="13" y="67"/>
                        </a:lnTo>
                        <a:lnTo>
                          <a:pt x="16" y="70"/>
                        </a:lnTo>
                        <a:lnTo>
                          <a:pt x="20" y="71"/>
                        </a:lnTo>
                        <a:lnTo>
                          <a:pt x="23" y="73"/>
                        </a:lnTo>
                        <a:lnTo>
                          <a:pt x="27" y="75"/>
                        </a:lnTo>
                        <a:lnTo>
                          <a:pt x="30" y="76"/>
                        </a:lnTo>
                        <a:lnTo>
                          <a:pt x="35" y="76"/>
                        </a:lnTo>
                        <a:lnTo>
                          <a:pt x="39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93" name="Freeform 201">
                    <a:extLst>
                      <a:ext uri="{FF2B5EF4-FFF2-40B4-BE49-F238E27FC236}">
                        <a16:creationId xmlns:a16="http://schemas.microsoft.com/office/drawing/2014/main" id="{2014AD39-017E-D04B-BE9C-080413ADB9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12" y="1877"/>
                    <a:ext cx="26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w 78"/>
                      <a:gd name="T25" fmla="*/ 0 h 78"/>
                      <a:gd name="T26" fmla="*/ 0 w 78"/>
                      <a:gd name="T27" fmla="*/ 0 h 78"/>
                      <a:gd name="T28" fmla="*/ 0 w 78"/>
                      <a:gd name="T29" fmla="*/ 0 h 78"/>
                      <a:gd name="T30" fmla="*/ 0 w 78"/>
                      <a:gd name="T31" fmla="*/ 0 h 78"/>
                      <a:gd name="T32" fmla="*/ 0 w 78"/>
                      <a:gd name="T33" fmla="*/ 0 h 78"/>
                      <a:gd name="T34" fmla="*/ 0 w 78"/>
                      <a:gd name="T35" fmla="*/ 0 h 78"/>
                      <a:gd name="T36" fmla="*/ 0 w 78"/>
                      <a:gd name="T37" fmla="*/ 0 h 78"/>
                      <a:gd name="T38" fmla="*/ 0 w 78"/>
                      <a:gd name="T39" fmla="*/ 0 h 78"/>
                      <a:gd name="T40" fmla="*/ 0 w 78"/>
                      <a:gd name="T41" fmla="*/ 0 h 78"/>
                      <a:gd name="T42" fmla="*/ 0 w 78"/>
                      <a:gd name="T43" fmla="*/ 0 h 78"/>
                      <a:gd name="T44" fmla="*/ 0 w 78"/>
                      <a:gd name="T45" fmla="*/ 0 h 78"/>
                      <a:gd name="T46" fmla="*/ 0 w 78"/>
                      <a:gd name="T47" fmla="*/ 0 h 78"/>
                      <a:gd name="T48" fmla="*/ 0 w 78"/>
                      <a:gd name="T49" fmla="*/ 0 h 78"/>
                      <a:gd name="T50" fmla="*/ 0 w 78"/>
                      <a:gd name="T51" fmla="*/ 0 h 78"/>
                      <a:gd name="T52" fmla="*/ 0 w 78"/>
                      <a:gd name="T53" fmla="*/ 0 h 78"/>
                      <a:gd name="T54" fmla="*/ 0 w 78"/>
                      <a:gd name="T55" fmla="*/ 0 h 78"/>
                      <a:gd name="T56" fmla="*/ 0 w 78"/>
                      <a:gd name="T57" fmla="*/ 0 h 78"/>
                      <a:gd name="T58" fmla="*/ 0 w 78"/>
                      <a:gd name="T59" fmla="*/ 0 h 78"/>
                      <a:gd name="T60" fmla="*/ 0 w 78"/>
                      <a:gd name="T61" fmla="*/ 0 h 78"/>
                      <a:gd name="T62" fmla="*/ 0 w 78"/>
                      <a:gd name="T63" fmla="*/ 0 h 78"/>
                      <a:gd name="T64" fmla="*/ 0 w 78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8"/>
                      <a:gd name="T101" fmla="*/ 78 w 78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8">
                        <a:moveTo>
                          <a:pt x="39" y="78"/>
                        </a:moveTo>
                        <a:lnTo>
                          <a:pt x="43" y="77"/>
                        </a:lnTo>
                        <a:lnTo>
                          <a:pt x="46" y="77"/>
                        </a:lnTo>
                        <a:lnTo>
                          <a:pt x="50" y="76"/>
                        </a:lnTo>
                        <a:lnTo>
                          <a:pt x="55" y="75"/>
                        </a:lnTo>
                        <a:lnTo>
                          <a:pt x="57" y="73"/>
                        </a:lnTo>
                        <a:lnTo>
                          <a:pt x="61" y="71"/>
                        </a:lnTo>
                        <a:lnTo>
                          <a:pt x="63" y="69"/>
                        </a:lnTo>
                        <a:lnTo>
                          <a:pt x="67" y="67"/>
                        </a:lnTo>
                        <a:lnTo>
                          <a:pt x="68" y="64"/>
                        </a:lnTo>
                        <a:lnTo>
                          <a:pt x="70" y="61"/>
                        </a:lnTo>
                        <a:lnTo>
                          <a:pt x="74" y="57"/>
                        </a:lnTo>
                        <a:lnTo>
                          <a:pt x="75" y="55"/>
                        </a:lnTo>
                        <a:lnTo>
                          <a:pt x="76" y="51"/>
                        </a:lnTo>
                        <a:lnTo>
                          <a:pt x="77" y="46"/>
                        </a:lnTo>
                        <a:lnTo>
                          <a:pt x="78" y="43"/>
                        </a:lnTo>
                        <a:lnTo>
                          <a:pt x="78" y="39"/>
                        </a:lnTo>
                        <a:lnTo>
                          <a:pt x="78" y="36"/>
                        </a:lnTo>
                        <a:lnTo>
                          <a:pt x="77" y="31"/>
                        </a:lnTo>
                        <a:lnTo>
                          <a:pt x="76" y="27"/>
                        </a:lnTo>
                        <a:lnTo>
                          <a:pt x="75" y="24"/>
                        </a:lnTo>
                        <a:lnTo>
                          <a:pt x="74" y="20"/>
                        </a:lnTo>
                        <a:lnTo>
                          <a:pt x="70" y="17"/>
                        </a:lnTo>
                        <a:lnTo>
                          <a:pt x="68" y="14"/>
                        </a:lnTo>
                        <a:lnTo>
                          <a:pt x="67" y="12"/>
                        </a:lnTo>
                        <a:lnTo>
                          <a:pt x="63" y="8"/>
                        </a:lnTo>
                        <a:lnTo>
                          <a:pt x="61" y="7"/>
                        </a:lnTo>
                        <a:lnTo>
                          <a:pt x="57" y="5"/>
                        </a:lnTo>
                        <a:lnTo>
                          <a:pt x="55" y="2"/>
                        </a:lnTo>
                        <a:lnTo>
                          <a:pt x="50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9" y="0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7" y="2"/>
                        </a:lnTo>
                        <a:lnTo>
                          <a:pt x="24" y="2"/>
                        </a:lnTo>
                        <a:lnTo>
                          <a:pt x="20" y="5"/>
                        </a:lnTo>
                        <a:lnTo>
                          <a:pt x="18" y="7"/>
                        </a:lnTo>
                        <a:lnTo>
                          <a:pt x="14" y="8"/>
                        </a:lnTo>
                        <a:lnTo>
                          <a:pt x="12" y="12"/>
                        </a:lnTo>
                        <a:lnTo>
                          <a:pt x="8" y="14"/>
                        </a:lnTo>
                        <a:lnTo>
                          <a:pt x="7" y="17"/>
                        </a:lnTo>
                        <a:lnTo>
                          <a:pt x="5" y="20"/>
                        </a:lnTo>
                        <a:lnTo>
                          <a:pt x="4" y="24"/>
                        </a:lnTo>
                        <a:lnTo>
                          <a:pt x="2" y="27"/>
                        </a:lnTo>
                        <a:lnTo>
                          <a:pt x="1" y="31"/>
                        </a:lnTo>
                        <a:lnTo>
                          <a:pt x="0" y="36"/>
                        </a:lnTo>
                        <a:lnTo>
                          <a:pt x="0" y="39"/>
                        </a:lnTo>
                        <a:lnTo>
                          <a:pt x="0" y="43"/>
                        </a:lnTo>
                        <a:lnTo>
                          <a:pt x="1" y="46"/>
                        </a:lnTo>
                        <a:lnTo>
                          <a:pt x="2" y="51"/>
                        </a:lnTo>
                        <a:lnTo>
                          <a:pt x="4" y="55"/>
                        </a:lnTo>
                        <a:lnTo>
                          <a:pt x="5" y="57"/>
                        </a:lnTo>
                        <a:lnTo>
                          <a:pt x="7" y="61"/>
                        </a:lnTo>
                        <a:lnTo>
                          <a:pt x="8" y="64"/>
                        </a:lnTo>
                        <a:lnTo>
                          <a:pt x="12" y="67"/>
                        </a:lnTo>
                        <a:lnTo>
                          <a:pt x="14" y="69"/>
                        </a:lnTo>
                        <a:lnTo>
                          <a:pt x="18" y="71"/>
                        </a:lnTo>
                        <a:lnTo>
                          <a:pt x="20" y="73"/>
                        </a:lnTo>
                        <a:lnTo>
                          <a:pt x="24" y="75"/>
                        </a:lnTo>
                        <a:lnTo>
                          <a:pt x="27" y="76"/>
                        </a:lnTo>
                        <a:lnTo>
                          <a:pt x="31" y="77"/>
                        </a:lnTo>
                        <a:lnTo>
                          <a:pt x="36" y="77"/>
                        </a:lnTo>
                        <a:lnTo>
                          <a:pt x="39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94" name="Freeform 202">
                    <a:extLst>
                      <a:ext uri="{FF2B5EF4-FFF2-40B4-BE49-F238E27FC236}">
                        <a16:creationId xmlns:a16="http://schemas.microsoft.com/office/drawing/2014/main" id="{2611E31E-2DBD-BA4E-9D6C-EDF8C8D40C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62" y="1876"/>
                    <a:ext cx="25" cy="26"/>
                  </a:xfrm>
                  <a:custGeom>
                    <a:avLst/>
                    <a:gdLst>
                      <a:gd name="T0" fmla="*/ 0 w 75"/>
                      <a:gd name="T1" fmla="*/ 0 h 78"/>
                      <a:gd name="T2" fmla="*/ 0 w 75"/>
                      <a:gd name="T3" fmla="*/ 0 h 78"/>
                      <a:gd name="T4" fmla="*/ 0 w 75"/>
                      <a:gd name="T5" fmla="*/ 0 h 78"/>
                      <a:gd name="T6" fmla="*/ 0 w 75"/>
                      <a:gd name="T7" fmla="*/ 0 h 78"/>
                      <a:gd name="T8" fmla="*/ 0 w 75"/>
                      <a:gd name="T9" fmla="*/ 0 h 78"/>
                      <a:gd name="T10" fmla="*/ 0 w 75"/>
                      <a:gd name="T11" fmla="*/ 0 h 78"/>
                      <a:gd name="T12" fmla="*/ 0 w 75"/>
                      <a:gd name="T13" fmla="*/ 0 h 78"/>
                      <a:gd name="T14" fmla="*/ 0 w 75"/>
                      <a:gd name="T15" fmla="*/ 0 h 78"/>
                      <a:gd name="T16" fmla="*/ 0 w 75"/>
                      <a:gd name="T17" fmla="*/ 0 h 78"/>
                      <a:gd name="T18" fmla="*/ 0 w 75"/>
                      <a:gd name="T19" fmla="*/ 0 h 78"/>
                      <a:gd name="T20" fmla="*/ 0 w 75"/>
                      <a:gd name="T21" fmla="*/ 0 h 78"/>
                      <a:gd name="T22" fmla="*/ 0 w 75"/>
                      <a:gd name="T23" fmla="*/ 0 h 78"/>
                      <a:gd name="T24" fmla="*/ 0 w 75"/>
                      <a:gd name="T25" fmla="*/ 0 h 78"/>
                      <a:gd name="T26" fmla="*/ 0 w 75"/>
                      <a:gd name="T27" fmla="*/ 0 h 78"/>
                      <a:gd name="T28" fmla="*/ 0 w 75"/>
                      <a:gd name="T29" fmla="*/ 0 h 78"/>
                      <a:gd name="T30" fmla="*/ 0 w 75"/>
                      <a:gd name="T31" fmla="*/ 0 h 78"/>
                      <a:gd name="T32" fmla="*/ 0 w 75"/>
                      <a:gd name="T33" fmla="*/ 0 h 78"/>
                      <a:gd name="T34" fmla="*/ 0 w 75"/>
                      <a:gd name="T35" fmla="*/ 0 h 78"/>
                      <a:gd name="T36" fmla="*/ 0 w 75"/>
                      <a:gd name="T37" fmla="*/ 0 h 78"/>
                      <a:gd name="T38" fmla="*/ 0 w 75"/>
                      <a:gd name="T39" fmla="*/ 0 h 78"/>
                      <a:gd name="T40" fmla="*/ 0 w 75"/>
                      <a:gd name="T41" fmla="*/ 0 h 78"/>
                      <a:gd name="T42" fmla="*/ 0 w 75"/>
                      <a:gd name="T43" fmla="*/ 0 h 78"/>
                      <a:gd name="T44" fmla="*/ 0 w 75"/>
                      <a:gd name="T45" fmla="*/ 0 h 78"/>
                      <a:gd name="T46" fmla="*/ 0 w 75"/>
                      <a:gd name="T47" fmla="*/ 0 h 78"/>
                      <a:gd name="T48" fmla="*/ 0 w 75"/>
                      <a:gd name="T49" fmla="*/ 0 h 78"/>
                      <a:gd name="T50" fmla="*/ 0 w 75"/>
                      <a:gd name="T51" fmla="*/ 0 h 78"/>
                      <a:gd name="T52" fmla="*/ 0 w 75"/>
                      <a:gd name="T53" fmla="*/ 0 h 78"/>
                      <a:gd name="T54" fmla="*/ 0 w 75"/>
                      <a:gd name="T55" fmla="*/ 0 h 78"/>
                      <a:gd name="T56" fmla="*/ 0 w 75"/>
                      <a:gd name="T57" fmla="*/ 0 h 78"/>
                      <a:gd name="T58" fmla="*/ 0 w 75"/>
                      <a:gd name="T59" fmla="*/ 0 h 78"/>
                      <a:gd name="T60" fmla="*/ 0 w 75"/>
                      <a:gd name="T61" fmla="*/ 0 h 78"/>
                      <a:gd name="T62" fmla="*/ 0 w 75"/>
                      <a:gd name="T63" fmla="*/ 0 h 78"/>
                      <a:gd name="T64" fmla="*/ 0 w 75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5"/>
                      <a:gd name="T100" fmla="*/ 0 h 78"/>
                      <a:gd name="T101" fmla="*/ 75 w 75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5" h="78">
                        <a:moveTo>
                          <a:pt x="38" y="78"/>
                        </a:moveTo>
                        <a:lnTo>
                          <a:pt x="41" y="78"/>
                        </a:lnTo>
                        <a:lnTo>
                          <a:pt x="45" y="77"/>
                        </a:lnTo>
                        <a:lnTo>
                          <a:pt x="48" y="76"/>
                        </a:lnTo>
                        <a:lnTo>
                          <a:pt x="52" y="75"/>
                        </a:lnTo>
                        <a:lnTo>
                          <a:pt x="54" y="72"/>
                        </a:lnTo>
                        <a:lnTo>
                          <a:pt x="58" y="71"/>
                        </a:lnTo>
                        <a:lnTo>
                          <a:pt x="61" y="69"/>
                        </a:lnTo>
                        <a:lnTo>
                          <a:pt x="65" y="66"/>
                        </a:lnTo>
                        <a:lnTo>
                          <a:pt x="66" y="63"/>
                        </a:lnTo>
                        <a:lnTo>
                          <a:pt x="68" y="60"/>
                        </a:lnTo>
                        <a:lnTo>
                          <a:pt x="70" y="57"/>
                        </a:lnTo>
                        <a:lnTo>
                          <a:pt x="72" y="53"/>
                        </a:lnTo>
                        <a:lnTo>
                          <a:pt x="73" y="51"/>
                        </a:lnTo>
                        <a:lnTo>
                          <a:pt x="75" y="46"/>
                        </a:lnTo>
                        <a:lnTo>
                          <a:pt x="75" y="42"/>
                        </a:lnTo>
                        <a:lnTo>
                          <a:pt x="75" y="39"/>
                        </a:lnTo>
                        <a:lnTo>
                          <a:pt x="75" y="35"/>
                        </a:lnTo>
                        <a:lnTo>
                          <a:pt x="75" y="31"/>
                        </a:lnTo>
                        <a:lnTo>
                          <a:pt x="73" y="26"/>
                        </a:lnTo>
                        <a:lnTo>
                          <a:pt x="72" y="23"/>
                        </a:lnTo>
                        <a:lnTo>
                          <a:pt x="70" y="20"/>
                        </a:lnTo>
                        <a:lnTo>
                          <a:pt x="68" y="18"/>
                        </a:lnTo>
                        <a:lnTo>
                          <a:pt x="66" y="14"/>
                        </a:lnTo>
                        <a:lnTo>
                          <a:pt x="65" y="12"/>
                        </a:lnTo>
                        <a:lnTo>
                          <a:pt x="61" y="9"/>
                        </a:lnTo>
                        <a:lnTo>
                          <a:pt x="58" y="7"/>
                        </a:lnTo>
                        <a:lnTo>
                          <a:pt x="54" y="4"/>
                        </a:lnTo>
                        <a:lnTo>
                          <a:pt x="52" y="2"/>
                        </a:lnTo>
                        <a:lnTo>
                          <a:pt x="48" y="2"/>
                        </a:lnTo>
                        <a:lnTo>
                          <a:pt x="45" y="1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3" y="0"/>
                        </a:lnTo>
                        <a:lnTo>
                          <a:pt x="29" y="1"/>
                        </a:lnTo>
                        <a:lnTo>
                          <a:pt x="24" y="2"/>
                        </a:lnTo>
                        <a:lnTo>
                          <a:pt x="22" y="2"/>
                        </a:lnTo>
                        <a:lnTo>
                          <a:pt x="19" y="4"/>
                        </a:lnTo>
                        <a:lnTo>
                          <a:pt x="15" y="7"/>
                        </a:lnTo>
                        <a:lnTo>
                          <a:pt x="13" y="9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4" y="18"/>
                        </a:lnTo>
                        <a:lnTo>
                          <a:pt x="3" y="20"/>
                        </a:lnTo>
                        <a:lnTo>
                          <a:pt x="2" y="23"/>
                        </a:lnTo>
                        <a:lnTo>
                          <a:pt x="0" y="26"/>
                        </a:lnTo>
                        <a:lnTo>
                          <a:pt x="0" y="31"/>
                        </a:lnTo>
                        <a:lnTo>
                          <a:pt x="0" y="35"/>
                        </a:lnTo>
                        <a:lnTo>
                          <a:pt x="0" y="39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0" y="51"/>
                        </a:lnTo>
                        <a:lnTo>
                          <a:pt x="2" y="53"/>
                        </a:lnTo>
                        <a:lnTo>
                          <a:pt x="3" y="57"/>
                        </a:lnTo>
                        <a:lnTo>
                          <a:pt x="4" y="60"/>
                        </a:lnTo>
                        <a:lnTo>
                          <a:pt x="7" y="63"/>
                        </a:lnTo>
                        <a:lnTo>
                          <a:pt x="10" y="66"/>
                        </a:lnTo>
                        <a:lnTo>
                          <a:pt x="13" y="69"/>
                        </a:lnTo>
                        <a:lnTo>
                          <a:pt x="15" y="71"/>
                        </a:lnTo>
                        <a:lnTo>
                          <a:pt x="19" y="72"/>
                        </a:lnTo>
                        <a:lnTo>
                          <a:pt x="22" y="75"/>
                        </a:lnTo>
                        <a:lnTo>
                          <a:pt x="24" y="76"/>
                        </a:lnTo>
                        <a:lnTo>
                          <a:pt x="29" y="77"/>
                        </a:lnTo>
                        <a:lnTo>
                          <a:pt x="33" y="78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95" name="Freeform 203">
                    <a:extLst>
                      <a:ext uri="{FF2B5EF4-FFF2-40B4-BE49-F238E27FC236}">
                        <a16:creationId xmlns:a16="http://schemas.microsoft.com/office/drawing/2014/main" id="{A8C2C8DD-C395-D744-BE0A-11151A1DC3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86" y="1906"/>
                    <a:ext cx="26" cy="26"/>
                  </a:xfrm>
                  <a:custGeom>
                    <a:avLst/>
                    <a:gdLst>
                      <a:gd name="T0" fmla="*/ 0 w 77"/>
                      <a:gd name="T1" fmla="*/ 0 h 78"/>
                      <a:gd name="T2" fmla="*/ 0 w 77"/>
                      <a:gd name="T3" fmla="*/ 0 h 78"/>
                      <a:gd name="T4" fmla="*/ 0 w 77"/>
                      <a:gd name="T5" fmla="*/ 0 h 78"/>
                      <a:gd name="T6" fmla="*/ 0 w 77"/>
                      <a:gd name="T7" fmla="*/ 0 h 78"/>
                      <a:gd name="T8" fmla="*/ 0 w 77"/>
                      <a:gd name="T9" fmla="*/ 0 h 78"/>
                      <a:gd name="T10" fmla="*/ 0 w 77"/>
                      <a:gd name="T11" fmla="*/ 0 h 78"/>
                      <a:gd name="T12" fmla="*/ 0 w 77"/>
                      <a:gd name="T13" fmla="*/ 0 h 78"/>
                      <a:gd name="T14" fmla="*/ 0 w 77"/>
                      <a:gd name="T15" fmla="*/ 0 h 78"/>
                      <a:gd name="T16" fmla="*/ 0 w 77"/>
                      <a:gd name="T17" fmla="*/ 0 h 78"/>
                      <a:gd name="T18" fmla="*/ 0 w 77"/>
                      <a:gd name="T19" fmla="*/ 0 h 78"/>
                      <a:gd name="T20" fmla="*/ 0 w 77"/>
                      <a:gd name="T21" fmla="*/ 0 h 78"/>
                      <a:gd name="T22" fmla="*/ 0 w 77"/>
                      <a:gd name="T23" fmla="*/ 0 h 78"/>
                      <a:gd name="T24" fmla="*/ 0 w 77"/>
                      <a:gd name="T25" fmla="*/ 0 h 78"/>
                      <a:gd name="T26" fmla="*/ 0 w 77"/>
                      <a:gd name="T27" fmla="*/ 0 h 78"/>
                      <a:gd name="T28" fmla="*/ 0 w 77"/>
                      <a:gd name="T29" fmla="*/ 0 h 78"/>
                      <a:gd name="T30" fmla="*/ 0 w 77"/>
                      <a:gd name="T31" fmla="*/ 0 h 78"/>
                      <a:gd name="T32" fmla="*/ 0 w 77"/>
                      <a:gd name="T33" fmla="*/ 0 h 78"/>
                      <a:gd name="T34" fmla="*/ 0 w 77"/>
                      <a:gd name="T35" fmla="*/ 0 h 78"/>
                      <a:gd name="T36" fmla="*/ 0 w 77"/>
                      <a:gd name="T37" fmla="*/ 0 h 78"/>
                      <a:gd name="T38" fmla="*/ 0 w 77"/>
                      <a:gd name="T39" fmla="*/ 0 h 78"/>
                      <a:gd name="T40" fmla="*/ 0 w 77"/>
                      <a:gd name="T41" fmla="*/ 0 h 78"/>
                      <a:gd name="T42" fmla="*/ 0 w 77"/>
                      <a:gd name="T43" fmla="*/ 0 h 78"/>
                      <a:gd name="T44" fmla="*/ 0 w 77"/>
                      <a:gd name="T45" fmla="*/ 0 h 78"/>
                      <a:gd name="T46" fmla="*/ 0 w 77"/>
                      <a:gd name="T47" fmla="*/ 0 h 78"/>
                      <a:gd name="T48" fmla="*/ 0 w 77"/>
                      <a:gd name="T49" fmla="*/ 0 h 78"/>
                      <a:gd name="T50" fmla="*/ 0 w 77"/>
                      <a:gd name="T51" fmla="*/ 0 h 78"/>
                      <a:gd name="T52" fmla="*/ 0 w 77"/>
                      <a:gd name="T53" fmla="*/ 0 h 78"/>
                      <a:gd name="T54" fmla="*/ 0 w 77"/>
                      <a:gd name="T55" fmla="*/ 0 h 78"/>
                      <a:gd name="T56" fmla="*/ 0 w 77"/>
                      <a:gd name="T57" fmla="*/ 0 h 78"/>
                      <a:gd name="T58" fmla="*/ 0 w 77"/>
                      <a:gd name="T59" fmla="*/ 0 h 78"/>
                      <a:gd name="T60" fmla="*/ 0 w 77"/>
                      <a:gd name="T61" fmla="*/ 0 h 78"/>
                      <a:gd name="T62" fmla="*/ 0 w 77"/>
                      <a:gd name="T63" fmla="*/ 0 h 78"/>
                      <a:gd name="T64" fmla="*/ 0 w 77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8"/>
                      <a:gd name="T101" fmla="*/ 77 w 77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8">
                        <a:moveTo>
                          <a:pt x="38" y="78"/>
                        </a:moveTo>
                        <a:lnTo>
                          <a:pt x="41" y="77"/>
                        </a:lnTo>
                        <a:lnTo>
                          <a:pt x="45" y="76"/>
                        </a:lnTo>
                        <a:lnTo>
                          <a:pt x="50" y="76"/>
                        </a:lnTo>
                        <a:lnTo>
                          <a:pt x="53" y="73"/>
                        </a:lnTo>
                        <a:lnTo>
                          <a:pt x="56" y="72"/>
                        </a:lnTo>
                        <a:lnTo>
                          <a:pt x="59" y="70"/>
                        </a:lnTo>
                        <a:lnTo>
                          <a:pt x="63" y="67"/>
                        </a:lnTo>
                        <a:lnTo>
                          <a:pt x="65" y="65"/>
                        </a:lnTo>
                        <a:lnTo>
                          <a:pt x="67" y="63"/>
                        </a:lnTo>
                        <a:lnTo>
                          <a:pt x="70" y="60"/>
                        </a:lnTo>
                        <a:lnTo>
                          <a:pt x="71" y="56"/>
                        </a:lnTo>
                        <a:lnTo>
                          <a:pt x="73" y="53"/>
                        </a:lnTo>
                        <a:lnTo>
                          <a:pt x="74" y="50"/>
                        </a:lnTo>
                        <a:lnTo>
                          <a:pt x="76" y="46"/>
                        </a:lnTo>
                        <a:lnTo>
                          <a:pt x="76" y="42"/>
                        </a:lnTo>
                        <a:lnTo>
                          <a:pt x="77" y="39"/>
                        </a:lnTo>
                        <a:lnTo>
                          <a:pt x="76" y="35"/>
                        </a:lnTo>
                        <a:lnTo>
                          <a:pt x="76" y="29"/>
                        </a:lnTo>
                        <a:lnTo>
                          <a:pt x="74" y="27"/>
                        </a:lnTo>
                        <a:lnTo>
                          <a:pt x="73" y="24"/>
                        </a:lnTo>
                        <a:lnTo>
                          <a:pt x="71" y="20"/>
                        </a:lnTo>
                        <a:lnTo>
                          <a:pt x="70" y="16"/>
                        </a:lnTo>
                        <a:lnTo>
                          <a:pt x="67" y="14"/>
                        </a:lnTo>
                        <a:lnTo>
                          <a:pt x="65" y="12"/>
                        </a:lnTo>
                        <a:lnTo>
                          <a:pt x="63" y="8"/>
                        </a:lnTo>
                        <a:lnTo>
                          <a:pt x="59" y="6"/>
                        </a:lnTo>
                        <a:lnTo>
                          <a:pt x="56" y="5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2" y="2"/>
                        </a:lnTo>
                        <a:lnTo>
                          <a:pt x="20" y="5"/>
                        </a:lnTo>
                        <a:lnTo>
                          <a:pt x="16" y="6"/>
                        </a:lnTo>
                        <a:lnTo>
                          <a:pt x="13" y="8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4" y="16"/>
                        </a:lnTo>
                        <a:lnTo>
                          <a:pt x="3" y="20"/>
                        </a:lnTo>
                        <a:lnTo>
                          <a:pt x="2" y="24"/>
                        </a:lnTo>
                        <a:lnTo>
                          <a:pt x="1" y="27"/>
                        </a:lnTo>
                        <a:lnTo>
                          <a:pt x="0" y="29"/>
                        </a:lnTo>
                        <a:lnTo>
                          <a:pt x="0" y="35"/>
                        </a:lnTo>
                        <a:lnTo>
                          <a:pt x="0" y="39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50"/>
                        </a:lnTo>
                        <a:lnTo>
                          <a:pt x="2" y="53"/>
                        </a:lnTo>
                        <a:lnTo>
                          <a:pt x="3" y="56"/>
                        </a:lnTo>
                        <a:lnTo>
                          <a:pt x="4" y="60"/>
                        </a:lnTo>
                        <a:lnTo>
                          <a:pt x="7" y="63"/>
                        </a:lnTo>
                        <a:lnTo>
                          <a:pt x="10" y="65"/>
                        </a:lnTo>
                        <a:lnTo>
                          <a:pt x="13" y="67"/>
                        </a:lnTo>
                        <a:lnTo>
                          <a:pt x="16" y="70"/>
                        </a:lnTo>
                        <a:lnTo>
                          <a:pt x="20" y="72"/>
                        </a:lnTo>
                        <a:lnTo>
                          <a:pt x="22" y="73"/>
                        </a:lnTo>
                        <a:lnTo>
                          <a:pt x="26" y="76"/>
                        </a:lnTo>
                        <a:lnTo>
                          <a:pt x="31" y="76"/>
                        </a:lnTo>
                        <a:lnTo>
                          <a:pt x="34" y="77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96" name="Freeform 204">
                    <a:extLst>
                      <a:ext uri="{FF2B5EF4-FFF2-40B4-BE49-F238E27FC236}">
                        <a16:creationId xmlns:a16="http://schemas.microsoft.com/office/drawing/2014/main" id="{BDE63E6A-CC7E-9B4A-8AA8-2BD68FB8BE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38" y="1906"/>
                    <a:ext cx="27" cy="25"/>
                  </a:xfrm>
                  <a:custGeom>
                    <a:avLst/>
                    <a:gdLst>
                      <a:gd name="T0" fmla="*/ 0 w 79"/>
                      <a:gd name="T1" fmla="*/ 0 h 76"/>
                      <a:gd name="T2" fmla="*/ 0 w 79"/>
                      <a:gd name="T3" fmla="*/ 0 h 76"/>
                      <a:gd name="T4" fmla="*/ 0 w 79"/>
                      <a:gd name="T5" fmla="*/ 0 h 76"/>
                      <a:gd name="T6" fmla="*/ 0 w 79"/>
                      <a:gd name="T7" fmla="*/ 0 h 76"/>
                      <a:gd name="T8" fmla="*/ 0 w 79"/>
                      <a:gd name="T9" fmla="*/ 0 h 76"/>
                      <a:gd name="T10" fmla="*/ 0 w 79"/>
                      <a:gd name="T11" fmla="*/ 0 h 76"/>
                      <a:gd name="T12" fmla="*/ 0 w 79"/>
                      <a:gd name="T13" fmla="*/ 0 h 76"/>
                      <a:gd name="T14" fmla="*/ 0 w 79"/>
                      <a:gd name="T15" fmla="*/ 0 h 76"/>
                      <a:gd name="T16" fmla="*/ 0 w 79"/>
                      <a:gd name="T17" fmla="*/ 0 h 76"/>
                      <a:gd name="T18" fmla="*/ 0 w 79"/>
                      <a:gd name="T19" fmla="*/ 0 h 76"/>
                      <a:gd name="T20" fmla="*/ 0 w 79"/>
                      <a:gd name="T21" fmla="*/ 0 h 76"/>
                      <a:gd name="T22" fmla="*/ 0 w 79"/>
                      <a:gd name="T23" fmla="*/ 0 h 76"/>
                      <a:gd name="T24" fmla="*/ 0 w 79"/>
                      <a:gd name="T25" fmla="*/ 0 h 76"/>
                      <a:gd name="T26" fmla="*/ 0 w 79"/>
                      <a:gd name="T27" fmla="*/ 0 h 76"/>
                      <a:gd name="T28" fmla="*/ 0 w 79"/>
                      <a:gd name="T29" fmla="*/ 0 h 76"/>
                      <a:gd name="T30" fmla="*/ 0 w 79"/>
                      <a:gd name="T31" fmla="*/ 0 h 76"/>
                      <a:gd name="T32" fmla="*/ 0 w 79"/>
                      <a:gd name="T33" fmla="*/ 0 h 76"/>
                      <a:gd name="T34" fmla="*/ 0 w 79"/>
                      <a:gd name="T35" fmla="*/ 0 h 76"/>
                      <a:gd name="T36" fmla="*/ 0 w 79"/>
                      <a:gd name="T37" fmla="*/ 0 h 76"/>
                      <a:gd name="T38" fmla="*/ 0 w 79"/>
                      <a:gd name="T39" fmla="*/ 0 h 76"/>
                      <a:gd name="T40" fmla="*/ 0 w 79"/>
                      <a:gd name="T41" fmla="*/ 0 h 76"/>
                      <a:gd name="T42" fmla="*/ 0 w 79"/>
                      <a:gd name="T43" fmla="*/ 0 h 76"/>
                      <a:gd name="T44" fmla="*/ 0 w 79"/>
                      <a:gd name="T45" fmla="*/ 0 h 76"/>
                      <a:gd name="T46" fmla="*/ 0 w 79"/>
                      <a:gd name="T47" fmla="*/ 0 h 76"/>
                      <a:gd name="T48" fmla="*/ 0 w 79"/>
                      <a:gd name="T49" fmla="*/ 0 h 76"/>
                      <a:gd name="T50" fmla="*/ 0 w 79"/>
                      <a:gd name="T51" fmla="*/ 0 h 76"/>
                      <a:gd name="T52" fmla="*/ 0 w 79"/>
                      <a:gd name="T53" fmla="*/ 0 h 76"/>
                      <a:gd name="T54" fmla="*/ 0 w 79"/>
                      <a:gd name="T55" fmla="*/ 0 h 76"/>
                      <a:gd name="T56" fmla="*/ 0 w 79"/>
                      <a:gd name="T57" fmla="*/ 0 h 76"/>
                      <a:gd name="T58" fmla="*/ 0 w 79"/>
                      <a:gd name="T59" fmla="*/ 0 h 76"/>
                      <a:gd name="T60" fmla="*/ 0 w 79"/>
                      <a:gd name="T61" fmla="*/ 0 h 76"/>
                      <a:gd name="T62" fmla="*/ 0 w 79"/>
                      <a:gd name="T63" fmla="*/ 0 h 76"/>
                      <a:gd name="T64" fmla="*/ 0 w 79"/>
                      <a:gd name="T65" fmla="*/ 0 h 7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9"/>
                      <a:gd name="T100" fmla="*/ 0 h 76"/>
                      <a:gd name="T101" fmla="*/ 79 w 79"/>
                      <a:gd name="T102" fmla="*/ 76 h 7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9" h="76">
                        <a:moveTo>
                          <a:pt x="40" y="76"/>
                        </a:moveTo>
                        <a:lnTo>
                          <a:pt x="43" y="76"/>
                        </a:lnTo>
                        <a:lnTo>
                          <a:pt x="47" y="76"/>
                        </a:lnTo>
                        <a:lnTo>
                          <a:pt x="50" y="73"/>
                        </a:lnTo>
                        <a:lnTo>
                          <a:pt x="54" y="73"/>
                        </a:lnTo>
                        <a:lnTo>
                          <a:pt x="56" y="71"/>
                        </a:lnTo>
                        <a:lnTo>
                          <a:pt x="61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9" y="61"/>
                        </a:lnTo>
                        <a:lnTo>
                          <a:pt x="72" y="58"/>
                        </a:lnTo>
                        <a:lnTo>
                          <a:pt x="73" y="56"/>
                        </a:lnTo>
                        <a:lnTo>
                          <a:pt x="74" y="53"/>
                        </a:lnTo>
                        <a:lnTo>
                          <a:pt x="76" y="48"/>
                        </a:lnTo>
                        <a:lnTo>
                          <a:pt x="76" y="45"/>
                        </a:lnTo>
                        <a:lnTo>
                          <a:pt x="77" y="40"/>
                        </a:lnTo>
                        <a:lnTo>
                          <a:pt x="79" y="38"/>
                        </a:lnTo>
                        <a:lnTo>
                          <a:pt x="77" y="33"/>
                        </a:lnTo>
                        <a:lnTo>
                          <a:pt x="76" y="29"/>
                        </a:lnTo>
                        <a:lnTo>
                          <a:pt x="76" y="25"/>
                        </a:lnTo>
                        <a:lnTo>
                          <a:pt x="74" y="22"/>
                        </a:lnTo>
                        <a:lnTo>
                          <a:pt x="73" y="19"/>
                        </a:lnTo>
                        <a:lnTo>
                          <a:pt x="72" y="15"/>
                        </a:lnTo>
                        <a:lnTo>
                          <a:pt x="69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1" y="5"/>
                        </a:lnTo>
                        <a:lnTo>
                          <a:pt x="56" y="3"/>
                        </a:lnTo>
                        <a:lnTo>
                          <a:pt x="54" y="2"/>
                        </a:lnTo>
                        <a:lnTo>
                          <a:pt x="50" y="0"/>
                        </a:lnTo>
                        <a:lnTo>
                          <a:pt x="47" y="0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5" y="0"/>
                        </a:lnTo>
                        <a:lnTo>
                          <a:pt x="31" y="0"/>
                        </a:lnTo>
                        <a:lnTo>
                          <a:pt x="28" y="0"/>
                        </a:lnTo>
                        <a:lnTo>
                          <a:pt x="24" y="2"/>
                        </a:lnTo>
                        <a:lnTo>
                          <a:pt x="21" y="3"/>
                        </a:lnTo>
                        <a:lnTo>
                          <a:pt x="17" y="5"/>
                        </a:lnTo>
                        <a:lnTo>
                          <a:pt x="15" y="7"/>
                        </a:lnTo>
                        <a:lnTo>
                          <a:pt x="12" y="10"/>
                        </a:lnTo>
                        <a:lnTo>
                          <a:pt x="9" y="13"/>
                        </a:lnTo>
                        <a:lnTo>
                          <a:pt x="6" y="15"/>
                        </a:lnTo>
                        <a:lnTo>
                          <a:pt x="5" y="19"/>
                        </a:lnTo>
                        <a:lnTo>
                          <a:pt x="3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lnTo>
                          <a:pt x="0" y="33"/>
                        </a:lnTo>
                        <a:lnTo>
                          <a:pt x="0" y="38"/>
                        </a:lnTo>
                        <a:lnTo>
                          <a:pt x="0" y="40"/>
                        </a:lnTo>
                        <a:lnTo>
                          <a:pt x="0" y="45"/>
                        </a:lnTo>
                        <a:lnTo>
                          <a:pt x="2" y="48"/>
                        </a:lnTo>
                        <a:lnTo>
                          <a:pt x="3" y="53"/>
                        </a:lnTo>
                        <a:lnTo>
                          <a:pt x="5" y="56"/>
                        </a:lnTo>
                        <a:lnTo>
                          <a:pt x="6" y="58"/>
                        </a:lnTo>
                        <a:lnTo>
                          <a:pt x="9" y="61"/>
                        </a:lnTo>
                        <a:lnTo>
                          <a:pt x="12" y="65"/>
                        </a:lnTo>
                        <a:lnTo>
                          <a:pt x="15" y="67"/>
                        </a:lnTo>
                        <a:lnTo>
                          <a:pt x="17" y="70"/>
                        </a:lnTo>
                        <a:lnTo>
                          <a:pt x="21" y="71"/>
                        </a:lnTo>
                        <a:lnTo>
                          <a:pt x="24" y="73"/>
                        </a:lnTo>
                        <a:lnTo>
                          <a:pt x="28" y="73"/>
                        </a:lnTo>
                        <a:lnTo>
                          <a:pt x="31" y="76"/>
                        </a:lnTo>
                        <a:lnTo>
                          <a:pt x="35" y="76"/>
                        </a:lnTo>
                        <a:lnTo>
                          <a:pt x="40" y="7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97" name="Freeform 205">
                    <a:extLst>
                      <a:ext uri="{FF2B5EF4-FFF2-40B4-BE49-F238E27FC236}">
                        <a16:creationId xmlns:a16="http://schemas.microsoft.com/office/drawing/2014/main" id="{EEEC409D-731B-8B4A-8031-913BB33DBB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87" y="1905"/>
                    <a:ext cx="27" cy="26"/>
                  </a:xfrm>
                  <a:custGeom>
                    <a:avLst/>
                    <a:gdLst>
                      <a:gd name="T0" fmla="*/ 0 w 79"/>
                      <a:gd name="T1" fmla="*/ 0 h 79"/>
                      <a:gd name="T2" fmla="*/ 0 w 79"/>
                      <a:gd name="T3" fmla="*/ 0 h 79"/>
                      <a:gd name="T4" fmla="*/ 0 w 79"/>
                      <a:gd name="T5" fmla="*/ 0 h 79"/>
                      <a:gd name="T6" fmla="*/ 0 w 79"/>
                      <a:gd name="T7" fmla="*/ 0 h 79"/>
                      <a:gd name="T8" fmla="*/ 0 w 79"/>
                      <a:gd name="T9" fmla="*/ 0 h 79"/>
                      <a:gd name="T10" fmla="*/ 0 w 79"/>
                      <a:gd name="T11" fmla="*/ 0 h 79"/>
                      <a:gd name="T12" fmla="*/ 0 w 79"/>
                      <a:gd name="T13" fmla="*/ 0 h 79"/>
                      <a:gd name="T14" fmla="*/ 0 w 79"/>
                      <a:gd name="T15" fmla="*/ 0 h 79"/>
                      <a:gd name="T16" fmla="*/ 0 w 79"/>
                      <a:gd name="T17" fmla="*/ 0 h 79"/>
                      <a:gd name="T18" fmla="*/ 0 w 79"/>
                      <a:gd name="T19" fmla="*/ 0 h 79"/>
                      <a:gd name="T20" fmla="*/ 0 w 79"/>
                      <a:gd name="T21" fmla="*/ 0 h 79"/>
                      <a:gd name="T22" fmla="*/ 0 w 79"/>
                      <a:gd name="T23" fmla="*/ 0 h 79"/>
                      <a:gd name="T24" fmla="*/ 0 w 79"/>
                      <a:gd name="T25" fmla="*/ 0 h 79"/>
                      <a:gd name="T26" fmla="*/ 0 w 79"/>
                      <a:gd name="T27" fmla="*/ 0 h 79"/>
                      <a:gd name="T28" fmla="*/ 0 w 79"/>
                      <a:gd name="T29" fmla="*/ 0 h 79"/>
                      <a:gd name="T30" fmla="*/ 0 w 79"/>
                      <a:gd name="T31" fmla="*/ 0 h 79"/>
                      <a:gd name="T32" fmla="*/ 0 w 79"/>
                      <a:gd name="T33" fmla="*/ 0 h 79"/>
                      <a:gd name="T34" fmla="*/ 0 w 79"/>
                      <a:gd name="T35" fmla="*/ 0 h 79"/>
                      <a:gd name="T36" fmla="*/ 0 w 79"/>
                      <a:gd name="T37" fmla="*/ 0 h 79"/>
                      <a:gd name="T38" fmla="*/ 0 w 79"/>
                      <a:gd name="T39" fmla="*/ 0 h 79"/>
                      <a:gd name="T40" fmla="*/ 0 w 79"/>
                      <a:gd name="T41" fmla="*/ 0 h 79"/>
                      <a:gd name="T42" fmla="*/ 0 w 79"/>
                      <a:gd name="T43" fmla="*/ 0 h 79"/>
                      <a:gd name="T44" fmla="*/ 0 w 79"/>
                      <a:gd name="T45" fmla="*/ 0 h 79"/>
                      <a:gd name="T46" fmla="*/ 0 w 79"/>
                      <a:gd name="T47" fmla="*/ 0 h 79"/>
                      <a:gd name="T48" fmla="*/ 0 w 79"/>
                      <a:gd name="T49" fmla="*/ 0 h 79"/>
                      <a:gd name="T50" fmla="*/ 0 w 79"/>
                      <a:gd name="T51" fmla="*/ 0 h 79"/>
                      <a:gd name="T52" fmla="*/ 0 w 79"/>
                      <a:gd name="T53" fmla="*/ 0 h 79"/>
                      <a:gd name="T54" fmla="*/ 0 w 79"/>
                      <a:gd name="T55" fmla="*/ 0 h 79"/>
                      <a:gd name="T56" fmla="*/ 0 w 79"/>
                      <a:gd name="T57" fmla="*/ 0 h 79"/>
                      <a:gd name="T58" fmla="*/ 0 w 79"/>
                      <a:gd name="T59" fmla="*/ 0 h 79"/>
                      <a:gd name="T60" fmla="*/ 0 w 79"/>
                      <a:gd name="T61" fmla="*/ 0 h 79"/>
                      <a:gd name="T62" fmla="*/ 0 w 79"/>
                      <a:gd name="T63" fmla="*/ 0 h 79"/>
                      <a:gd name="T64" fmla="*/ 0 w 79"/>
                      <a:gd name="T65" fmla="*/ 0 h 7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9"/>
                      <a:gd name="T100" fmla="*/ 0 h 79"/>
                      <a:gd name="T101" fmla="*/ 79 w 79"/>
                      <a:gd name="T102" fmla="*/ 79 h 7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9" h="79">
                        <a:moveTo>
                          <a:pt x="40" y="79"/>
                        </a:moveTo>
                        <a:lnTo>
                          <a:pt x="43" y="79"/>
                        </a:lnTo>
                        <a:lnTo>
                          <a:pt x="47" y="78"/>
                        </a:lnTo>
                        <a:lnTo>
                          <a:pt x="52" y="76"/>
                        </a:lnTo>
                        <a:lnTo>
                          <a:pt x="54" y="75"/>
                        </a:lnTo>
                        <a:lnTo>
                          <a:pt x="57" y="73"/>
                        </a:lnTo>
                        <a:lnTo>
                          <a:pt x="61" y="70"/>
                        </a:lnTo>
                        <a:lnTo>
                          <a:pt x="63" y="68"/>
                        </a:lnTo>
                        <a:lnTo>
                          <a:pt x="67" y="67"/>
                        </a:lnTo>
                        <a:lnTo>
                          <a:pt x="69" y="63"/>
                        </a:lnTo>
                        <a:lnTo>
                          <a:pt x="72" y="61"/>
                        </a:lnTo>
                        <a:lnTo>
                          <a:pt x="73" y="59"/>
                        </a:lnTo>
                        <a:lnTo>
                          <a:pt x="75" y="55"/>
                        </a:lnTo>
                        <a:lnTo>
                          <a:pt x="76" y="50"/>
                        </a:lnTo>
                        <a:lnTo>
                          <a:pt x="78" y="48"/>
                        </a:lnTo>
                        <a:lnTo>
                          <a:pt x="78" y="43"/>
                        </a:lnTo>
                        <a:lnTo>
                          <a:pt x="79" y="41"/>
                        </a:lnTo>
                        <a:lnTo>
                          <a:pt x="78" y="35"/>
                        </a:lnTo>
                        <a:lnTo>
                          <a:pt x="78" y="31"/>
                        </a:lnTo>
                        <a:lnTo>
                          <a:pt x="76" y="28"/>
                        </a:lnTo>
                        <a:lnTo>
                          <a:pt x="75" y="25"/>
                        </a:lnTo>
                        <a:lnTo>
                          <a:pt x="73" y="21"/>
                        </a:lnTo>
                        <a:lnTo>
                          <a:pt x="72" y="18"/>
                        </a:lnTo>
                        <a:lnTo>
                          <a:pt x="69" y="15"/>
                        </a:lnTo>
                        <a:lnTo>
                          <a:pt x="67" y="12"/>
                        </a:lnTo>
                        <a:lnTo>
                          <a:pt x="63" y="10"/>
                        </a:lnTo>
                        <a:lnTo>
                          <a:pt x="61" y="8"/>
                        </a:lnTo>
                        <a:lnTo>
                          <a:pt x="57" y="5"/>
                        </a:lnTo>
                        <a:lnTo>
                          <a:pt x="54" y="4"/>
                        </a:lnTo>
                        <a:lnTo>
                          <a:pt x="52" y="3"/>
                        </a:lnTo>
                        <a:lnTo>
                          <a:pt x="47" y="2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6" y="0"/>
                        </a:lnTo>
                        <a:lnTo>
                          <a:pt x="31" y="2"/>
                        </a:lnTo>
                        <a:lnTo>
                          <a:pt x="28" y="3"/>
                        </a:lnTo>
                        <a:lnTo>
                          <a:pt x="24" y="4"/>
                        </a:lnTo>
                        <a:lnTo>
                          <a:pt x="21" y="5"/>
                        </a:lnTo>
                        <a:lnTo>
                          <a:pt x="18" y="8"/>
                        </a:lnTo>
                        <a:lnTo>
                          <a:pt x="15" y="10"/>
                        </a:lnTo>
                        <a:lnTo>
                          <a:pt x="12" y="12"/>
                        </a:lnTo>
                        <a:lnTo>
                          <a:pt x="10" y="15"/>
                        </a:lnTo>
                        <a:lnTo>
                          <a:pt x="8" y="18"/>
                        </a:lnTo>
                        <a:lnTo>
                          <a:pt x="5" y="21"/>
                        </a:lnTo>
                        <a:lnTo>
                          <a:pt x="4" y="25"/>
                        </a:lnTo>
                        <a:lnTo>
                          <a:pt x="3" y="28"/>
                        </a:lnTo>
                        <a:lnTo>
                          <a:pt x="2" y="31"/>
                        </a:lnTo>
                        <a:lnTo>
                          <a:pt x="0" y="35"/>
                        </a:lnTo>
                        <a:lnTo>
                          <a:pt x="0" y="41"/>
                        </a:lnTo>
                        <a:lnTo>
                          <a:pt x="0" y="43"/>
                        </a:lnTo>
                        <a:lnTo>
                          <a:pt x="2" y="48"/>
                        </a:lnTo>
                        <a:lnTo>
                          <a:pt x="3" y="50"/>
                        </a:lnTo>
                        <a:lnTo>
                          <a:pt x="4" y="55"/>
                        </a:lnTo>
                        <a:lnTo>
                          <a:pt x="5" y="59"/>
                        </a:lnTo>
                        <a:lnTo>
                          <a:pt x="8" y="61"/>
                        </a:lnTo>
                        <a:lnTo>
                          <a:pt x="10" y="63"/>
                        </a:lnTo>
                        <a:lnTo>
                          <a:pt x="12" y="67"/>
                        </a:lnTo>
                        <a:lnTo>
                          <a:pt x="15" y="68"/>
                        </a:lnTo>
                        <a:lnTo>
                          <a:pt x="18" y="70"/>
                        </a:lnTo>
                        <a:lnTo>
                          <a:pt x="21" y="73"/>
                        </a:lnTo>
                        <a:lnTo>
                          <a:pt x="24" y="75"/>
                        </a:lnTo>
                        <a:lnTo>
                          <a:pt x="28" y="76"/>
                        </a:lnTo>
                        <a:lnTo>
                          <a:pt x="31" y="78"/>
                        </a:lnTo>
                        <a:lnTo>
                          <a:pt x="36" y="79"/>
                        </a:lnTo>
                        <a:lnTo>
                          <a:pt x="40" y="7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98" name="Freeform 206">
                    <a:extLst>
                      <a:ext uri="{FF2B5EF4-FFF2-40B4-BE49-F238E27FC236}">
                        <a16:creationId xmlns:a16="http://schemas.microsoft.com/office/drawing/2014/main" id="{CF6610F7-DCEA-8F48-8098-6F75B3D0D1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36" y="1906"/>
                    <a:ext cx="26" cy="25"/>
                  </a:xfrm>
                  <a:custGeom>
                    <a:avLst/>
                    <a:gdLst>
                      <a:gd name="T0" fmla="*/ 0 w 78"/>
                      <a:gd name="T1" fmla="*/ 0 h 76"/>
                      <a:gd name="T2" fmla="*/ 0 w 78"/>
                      <a:gd name="T3" fmla="*/ 0 h 76"/>
                      <a:gd name="T4" fmla="*/ 0 w 78"/>
                      <a:gd name="T5" fmla="*/ 0 h 76"/>
                      <a:gd name="T6" fmla="*/ 0 w 78"/>
                      <a:gd name="T7" fmla="*/ 0 h 76"/>
                      <a:gd name="T8" fmla="*/ 0 w 78"/>
                      <a:gd name="T9" fmla="*/ 0 h 76"/>
                      <a:gd name="T10" fmla="*/ 0 w 78"/>
                      <a:gd name="T11" fmla="*/ 0 h 76"/>
                      <a:gd name="T12" fmla="*/ 0 w 78"/>
                      <a:gd name="T13" fmla="*/ 0 h 76"/>
                      <a:gd name="T14" fmla="*/ 0 w 78"/>
                      <a:gd name="T15" fmla="*/ 0 h 76"/>
                      <a:gd name="T16" fmla="*/ 0 w 78"/>
                      <a:gd name="T17" fmla="*/ 0 h 76"/>
                      <a:gd name="T18" fmla="*/ 0 w 78"/>
                      <a:gd name="T19" fmla="*/ 0 h 76"/>
                      <a:gd name="T20" fmla="*/ 0 w 78"/>
                      <a:gd name="T21" fmla="*/ 0 h 76"/>
                      <a:gd name="T22" fmla="*/ 0 w 78"/>
                      <a:gd name="T23" fmla="*/ 0 h 76"/>
                      <a:gd name="T24" fmla="*/ 0 w 78"/>
                      <a:gd name="T25" fmla="*/ 0 h 76"/>
                      <a:gd name="T26" fmla="*/ 0 w 78"/>
                      <a:gd name="T27" fmla="*/ 0 h 76"/>
                      <a:gd name="T28" fmla="*/ 0 w 78"/>
                      <a:gd name="T29" fmla="*/ 0 h 76"/>
                      <a:gd name="T30" fmla="*/ 0 w 78"/>
                      <a:gd name="T31" fmla="*/ 0 h 76"/>
                      <a:gd name="T32" fmla="*/ 0 w 78"/>
                      <a:gd name="T33" fmla="*/ 0 h 76"/>
                      <a:gd name="T34" fmla="*/ 0 w 78"/>
                      <a:gd name="T35" fmla="*/ 0 h 76"/>
                      <a:gd name="T36" fmla="*/ 0 w 78"/>
                      <a:gd name="T37" fmla="*/ 0 h 76"/>
                      <a:gd name="T38" fmla="*/ 0 w 78"/>
                      <a:gd name="T39" fmla="*/ 0 h 76"/>
                      <a:gd name="T40" fmla="*/ 0 w 78"/>
                      <a:gd name="T41" fmla="*/ 0 h 76"/>
                      <a:gd name="T42" fmla="*/ 0 w 78"/>
                      <a:gd name="T43" fmla="*/ 0 h 76"/>
                      <a:gd name="T44" fmla="*/ 0 w 78"/>
                      <a:gd name="T45" fmla="*/ 0 h 76"/>
                      <a:gd name="T46" fmla="*/ 0 w 78"/>
                      <a:gd name="T47" fmla="*/ 0 h 76"/>
                      <a:gd name="T48" fmla="*/ 0 w 78"/>
                      <a:gd name="T49" fmla="*/ 0 h 76"/>
                      <a:gd name="T50" fmla="*/ 0 w 78"/>
                      <a:gd name="T51" fmla="*/ 0 h 76"/>
                      <a:gd name="T52" fmla="*/ 0 w 78"/>
                      <a:gd name="T53" fmla="*/ 0 h 76"/>
                      <a:gd name="T54" fmla="*/ 0 w 78"/>
                      <a:gd name="T55" fmla="*/ 0 h 76"/>
                      <a:gd name="T56" fmla="*/ 0 w 78"/>
                      <a:gd name="T57" fmla="*/ 0 h 76"/>
                      <a:gd name="T58" fmla="*/ 0 w 78"/>
                      <a:gd name="T59" fmla="*/ 0 h 76"/>
                      <a:gd name="T60" fmla="*/ 0 w 78"/>
                      <a:gd name="T61" fmla="*/ 0 h 76"/>
                      <a:gd name="T62" fmla="*/ 0 w 78"/>
                      <a:gd name="T63" fmla="*/ 0 h 76"/>
                      <a:gd name="T64" fmla="*/ 0 w 78"/>
                      <a:gd name="T65" fmla="*/ 0 h 7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6"/>
                      <a:gd name="T101" fmla="*/ 78 w 78"/>
                      <a:gd name="T102" fmla="*/ 76 h 7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6">
                        <a:moveTo>
                          <a:pt x="40" y="76"/>
                        </a:moveTo>
                        <a:lnTo>
                          <a:pt x="43" y="76"/>
                        </a:lnTo>
                        <a:lnTo>
                          <a:pt x="47" y="76"/>
                        </a:lnTo>
                        <a:lnTo>
                          <a:pt x="50" y="73"/>
                        </a:lnTo>
                        <a:lnTo>
                          <a:pt x="54" y="73"/>
                        </a:lnTo>
                        <a:lnTo>
                          <a:pt x="57" y="71"/>
                        </a:lnTo>
                        <a:lnTo>
                          <a:pt x="60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8" y="63"/>
                        </a:lnTo>
                        <a:lnTo>
                          <a:pt x="70" y="59"/>
                        </a:lnTo>
                        <a:lnTo>
                          <a:pt x="73" y="56"/>
                        </a:lnTo>
                        <a:lnTo>
                          <a:pt x="75" y="53"/>
                        </a:lnTo>
                        <a:lnTo>
                          <a:pt x="75" y="50"/>
                        </a:lnTo>
                        <a:lnTo>
                          <a:pt x="78" y="45"/>
                        </a:lnTo>
                        <a:lnTo>
                          <a:pt x="78" y="41"/>
                        </a:lnTo>
                        <a:lnTo>
                          <a:pt x="78" y="38"/>
                        </a:lnTo>
                        <a:lnTo>
                          <a:pt x="78" y="34"/>
                        </a:lnTo>
                        <a:lnTo>
                          <a:pt x="78" y="29"/>
                        </a:lnTo>
                        <a:lnTo>
                          <a:pt x="75" y="26"/>
                        </a:lnTo>
                        <a:lnTo>
                          <a:pt x="75" y="22"/>
                        </a:lnTo>
                        <a:lnTo>
                          <a:pt x="73" y="19"/>
                        </a:lnTo>
                        <a:lnTo>
                          <a:pt x="70" y="15"/>
                        </a:lnTo>
                        <a:lnTo>
                          <a:pt x="68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0" y="6"/>
                        </a:lnTo>
                        <a:lnTo>
                          <a:pt x="57" y="3"/>
                        </a:lnTo>
                        <a:lnTo>
                          <a:pt x="54" y="2"/>
                        </a:lnTo>
                        <a:lnTo>
                          <a:pt x="50" y="1"/>
                        </a:lnTo>
                        <a:lnTo>
                          <a:pt x="47" y="0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5" y="0"/>
                        </a:lnTo>
                        <a:lnTo>
                          <a:pt x="31" y="0"/>
                        </a:lnTo>
                        <a:lnTo>
                          <a:pt x="27" y="1"/>
                        </a:lnTo>
                        <a:lnTo>
                          <a:pt x="24" y="2"/>
                        </a:lnTo>
                        <a:lnTo>
                          <a:pt x="21" y="3"/>
                        </a:lnTo>
                        <a:lnTo>
                          <a:pt x="17" y="6"/>
                        </a:lnTo>
                        <a:lnTo>
                          <a:pt x="13" y="7"/>
                        </a:lnTo>
                        <a:lnTo>
                          <a:pt x="11" y="10"/>
                        </a:lnTo>
                        <a:lnTo>
                          <a:pt x="9" y="13"/>
                        </a:lnTo>
                        <a:lnTo>
                          <a:pt x="6" y="15"/>
                        </a:lnTo>
                        <a:lnTo>
                          <a:pt x="4" y="19"/>
                        </a:lnTo>
                        <a:lnTo>
                          <a:pt x="4" y="22"/>
                        </a:lnTo>
                        <a:lnTo>
                          <a:pt x="2" y="26"/>
                        </a:lnTo>
                        <a:lnTo>
                          <a:pt x="2" y="29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2" y="45"/>
                        </a:lnTo>
                        <a:lnTo>
                          <a:pt x="2" y="50"/>
                        </a:lnTo>
                        <a:lnTo>
                          <a:pt x="4" y="53"/>
                        </a:lnTo>
                        <a:lnTo>
                          <a:pt x="4" y="56"/>
                        </a:lnTo>
                        <a:lnTo>
                          <a:pt x="6" y="59"/>
                        </a:lnTo>
                        <a:lnTo>
                          <a:pt x="9" y="63"/>
                        </a:lnTo>
                        <a:lnTo>
                          <a:pt x="11" y="65"/>
                        </a:lnTo>
                        <a:lnTo>
                          <a:pt x="13" y="67"/>
                        </a:lnTo>
                        <a:lnTo>
                          <a:pt x="17" y="70"/>
                        </a:lnTo>
                        <a:lnTo>
                          <a:pt x="21" y="71"/>
                        </a:lnTo>
                        <a:lnTo>
                          <a:pt x="24" y="73"/>
                        </a:lnTo>
                        <a:lnTo>
                          <a:pt x="27" y="73"/>
                        </a:lnTo>
                        <a:lnTo>
                          <a:pt x="31" y="76"/>
                        </a:lnTo>
                        <a:lnTo>
                          <a:pt x="35" y="76"/>
                        </a:lnTo>
                        <a:lnTo>
                          <a:pt x="40" y="7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99" name="Freeform 207">
                    <a:extLst>
                      <a:ext uri="{FF2B5EF4-FFF2-40B4-BE49-F238E27FC236}">
                        <a16:creationId xmlns:a16="http://schemas.microsoft.com/office/drawing/2014/main" id="{E70A925F-2431-DF4E-A4CD-2F1A650ED9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88" y="1906"/>
                    <a:ext cx="26" cy="26"/>
                  </a:xfrm>
                  <a:custGeom>
                    <a:avLst/>
                    <a:gdLst>
                      <a:gd name="T0" fmla="*/ 0 w 78"/>
                      <a:gd name="T1" fmla="*/ 0 h 77"/>
                      <a:gd name="T2" fmla="*/ 0 w 78"/>
                      <a:gd name="T3" fmla="*/ 0 h 77"/>
                      <a:gd name="T4" fmla="*/ 0 w 78"/>
                      <a:gd name="T5" fmla="*/ 0 h 77"/>
                      <a:gd name="T6" fmla="*/ 0 w 78"/>
                      <a:gd name="T7" fmla="*/ 0 h 77"/>
                      <a:gd name="T8" fmla="*/ 0 w 78"/>
                      <a:gd name="T9" fmla="*/ 0 h 77"/>
                      <a:gd name="T10" fmla="*/ 0 w 78"/>
                      <a:gd name="T11" fmla="*/ 0 h 77"/>
                      <a:gd name="T12" fmla="*/ 0 w 78"/>
                      <a:gd name="T13" fmla="*/ 0 h 77"/>
                      <a:gd name="T14" fmla="*/ 0 w 78"/>
                      <a:gd name="T15" fmla="*/ 0 h 77"/>
                      <a:gd name="T16" fmla="*/ 0 w 78"/>
                      <a:gd name="T17" fmla="*/ 0 h 77"/>
                      <a:gd name="T18" fmla="*/ 0 w 78"/>
                      <a:gd name="T19" fmla="*/ 0 h 77"/>
                      <a:gd name="T20" fmla="*/ 0 w 78"/>
                      <a:gd name="T21" fmla="*/ 0 h 77"/>
                      <a:gd name="T22" fmla="*/ 0 w 78"/>
                      <a:gd name="T23" fmla="*/ 0 h 77"/>
                      <a:gd name="T24" fmla="*/ 0 w 78"/>
                      <a:gd name="T25" fmla="*/ 0 h 77"/>
                      <a:gd name="T26" fmla="*/ 0 w 78"/>
                      <a:gd name="T27" fmla="*/ 0 h 77"/>
                      <a:gd name="T28" fmla="*/ 0 w 78"/>
                      <a:gd name="T29" fmla="*/ 0 h 77"/>
                      <a:gd name="T30" fmla="*/ 0 w 78"/>
                      <a:gd name="T31" fmla="*/ 0 h 77"/>
                      <a:gd name="T32" fmla="*/ 0 w 78"/>
                      <a:gd name="T33" fmla="*/ 0 h 77"/>
                      <a:gd name="T34" fmla="*/ 0 w 78"/>
                      <a:gd name="T35" fmla="*/ 0 h 77"/>
                      <a:gd name="T36" fmla="*/ 0 w 78"/>
                      <a:gd name="T37" fmla="*/ 0 h 77"/>
                      <a:gd name="T38" fmla="*/ 0 w 78"/>
                      <a:gd name="T39" fmla="*/ 0 h 77"/>
                      <a:gd name="T40" fmla="*/ 0 w 78"/>
                      <a:gd name="T41" fmla="*/ 0 h 77"/>
                      <a:gd name="T42" fmla="*/ 0 w 78"/>
                      <a:gd name="T43" fmla="*/ 0 h 77"/>
                      <a:gd name="T44" fmla="*/ 0 w 78"/>
                      <a:gd name="T45" fmla="*/ 0 h 77"/>
                      <a:gd name="T46" fmla="*/ 0 w 78"/>
                      <a:gd name="T47" fmla="*/ 0 h 77"/>
                      <a:gd name="T48" fmla="*/ 0 w 78"/>
                      <a:gd name="T49" fmla="*/ 0 h 77"/>
                      <a:gd name="T50" fmla="*/ 0 w 78"/>
                      <a:gd name="T51" fmla="*/ 0 h 77"/>
                      <a:gd name="T52" fmla="*/ 0 w 78"/>
                      <a:gd name="T53" fmla="*/ 0 h 77"/>
                      <a:gd name="T54" fmla="*/ 0 w 78"/>
                      <a:gd name="T55" fmla="*/ 0 h 77"/>
                      <a:gd name="T56" fmla="*/ 0 w 78"/>
                      <a:gd name="T57" fmla="*/ 0 h 77"/>
                      <a:gd name="T58" fmla="*/ 0 w 78"/>
                      <a:gd name="T59" fmla="*/ 0 h 77"/>
                      <a:gd name="T60" fmla="*/ 0 w 78"/>
                      <a:gd name="T61" fmla="*/ 0 h 77"/>
                      <a:gd name="T62" fmla="*/ 0 w 78"/>
                      <a:gd name="T63" fmla="*/ 0 h 77"/>
                      <a:gd name="T64" fmla="*/ 0 w 78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7"/>
                      <a:gd name="T101" fmla="*/ 78 w 78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7">
                        <a:moveTo>
                          <a:pt x="38" y="77"/>
                        </a:moveTo>
                        <a:lnTo>
                          <a:pt x="41" y="76"/>
                        </a:lnTo>
                        <a:lnTo>
                          <a:pt x="45" y="75"/>
                        </a:lnTo>
                        <a:lnTo>
                          <a:pt x="50" y="75"/>
                        </a:lnTo>
                        <a:lnTo>
                          <a:pt x="53" y="72"/>
                        </a:lnTo>
                        <a:lnTo>
                          <a:pt x="56" y="71"/>
                        </a:lnTo>
                        <a:lnTo>
                          <a:pt x="60" y="69"/>
                        </a:lnTo>
                        <a:lnTo>
                          <a:pt x="63" y="66"/>
                        </a:lnTo>
                        <a:lnTo>
                          <a:pt x="65" y="64"/>
                        </a:lnTo>
                        <a:lnTo>
                          <a:pt x="67" y="62"/>
                        </a:lnTo>
                        <a:lnTo>
                          <a:pt x="70" y="59"/>
                        </a:lnTo>
                        <a:lnTo>
                          <a:pt x="71" y="56"/>
                        </a:lnTo>
                        <a:lnTo>
                          <a:pt x="73" y="53"/>
                        </a:lnTo>
                        <a:lnTo>
                          <a:pt x="76" y="49"/>
                        </a:lnTo>
                        <a:lnTo>
                          <a:pt x="76" y="45"/>
                        </a:lnTo>
                        <a:lnTo>
                          <a:pt x="77" y="41"/>
                        </a:lnTo>
                        <a:lnTo>
                          <a:pt x="78" y="38"/>
                        </a:lnTo>
                        <a:lnTo>
                          <a:pt x="77" y="34"/>
                        </a:lnTo>
                        <a:lnTo>
                          <a:pt x="76" y="28"/>
                        </a:lnTo>
                        <a:lnTo>
                          <a:pt x="76" y="26"/>
                        </a:lnTo>
                        <a:lnTo>
                          <a:pt x="73" y="23"/>
                        </a:lnTo>
                        <a:lnTo>
                          <a:pt x="71" y="19"/>
                        </a:lnTo>
                        <a:lnTo>
                          <a:pt x="70" y="17"/>
                        </a:lnTo>
                        <a:lnTo>
                          <a:pt x="67" y="13"/>
                        </a:lnTo>
                        <a:lnTo>
                          <a:pt x="65" y="11"/>
                        </a:lnTo>
                        <a:lnTo>
                          <a:pt x="63" y="8"/>
                        </a:lnTo>
                        <a:lnTo>
                          <a:pt x="60" y="6"/>
                        </a:lnTo>
                        <a:lnTo>
                          <a:pt x="56" y="4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2" y="2"/>
                        </a:lnTo>
                        <a:lnTo>
                          <a:pt x="20" y="4"/>
                        </a:lnTo>
                        <a:lnTo>
                          <a:pt x="16" y="6"/>
                        </a:lnTo>
                        <a:lnTo>
                          <a:pt x="13" y="8"/>
                        </a:lnTo>
                        <a:lnTo>
                          <a:pt x="11" y="11"/>
                        </a:lnTo>
                        <a:lnTo>
                          <a:pt x="8" y="13"/>
                        </a:lnTo>
                        <a:lnTo>
                          <a:pt x="6" y="17"/>
                        </a:lnTo>
                        <a:lnTo>
                          <a:pt x="5" y="19"/>
                        </a:lnTo>
                        <a:lnTo>
                          <a:pt x="2" y="23"/>
                        </a:lnTo>
                        <a:lnTo>
                          <a:pt x="1" y="26"/>
                        </a:lnTo>
                        <a:lnTo>
                          <a:pt x="0" y="28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0" y="45"/>
                        </a:lnTo>
                        <a:lnTo>
                          <a:pt x="1" y="49"/>
                        </a:lnTo>
                        <a:lnTo>
                          <a:pt x="2" y="53"/>
                        </a:lnTo>
                        <a:lnTo>
                          <a:pt x="5" y="56"/>
                        </a:lnTo>
                        <a:lnTo>
                          <a:pt x="6" y="59"/>
                        </a:lnTo>
                        <a:lnTo>
                          <a:pt x="8" y="62"/>
                        </a:lnTo>
                        <a:lnTo>
                          <a:pt x="11" y="64"/>
                        </a:lnTo>
                        <a:lnTo>
                          <a:pt x="13" y="66"/>
                        </a:lnTo>
                        <a:lnTo>
                          <a:pt x="16" y="69"/>
                        </a:lnTo>
                        <a:lnTo>
                          <a:pt x="20" y="71"/>
                        </a:lnTo>
                        <a:lnTo>
                          <a:pt x="22" y="72"/>
                        </a:lnTo>
                        <a:lnTo>
                          <a:pt x="26" y="75"/>
                        </a:lnTo>
                        <a:lnTo>
                          <a:pt x="31" y="75"/>
                        </a:lnTo>
                        <a:lnTo>
                          <a:pt x="34" y="76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00" name="Freeform 208">
                    <a:extLst>
                      <a:ext uri="{FF2B5EF4-FFF2-40B4-BE49-F238E27FC236}">
                        <a16:creationId xmlns:a16="http://schemas.microsoft.com/office/drawing/2014/main" id="{189443FB-8D0D-794A-A6F6-9F38D193B7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39" y="1907"/>
                    <a:ext cx="25" cy="25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8" y="77"/>
                        </a:moveTo>
                        <a:lnTo>
                          <a:pt x="41" y="77"/>
                        </a:lnTo>
                        <a:lnTo>
                          <a:pt x="45" y="76"/>
                        </a:lnTo>
                        <a:lnTo>
                          <a:pt x="48" y="75"/>
                        </a:lnTo>
                        <a:lnTo>
                          <a:pt x="53" y="75"/>
                        </a:lnTo>
                        <a:lnTo>
                          <a:pt x="56" y="73"/>
                        </a:lnTo>
                        <a:lnTo>
                          <a:pt x="59" y="70"/>
                        </a:lnTo>
                        <a:lnTo>
                          <a:pt x="61" y="67"/>
                        </a:lnTo>
                        <a:lnTo>
                          <a:pt x="65" y="66"/>
                        </a:lnTo>
                        <a:lnTo>
                          <a:pt x="67" y="62"/>
                        </a:lnTo>
                        <a:lnTo>
                          <a:pt x="70" y="60"/>
                        </a:lnTo>
                        <a:lnTo>
                          <a:pt x="71" y="57"/>
                        </a:lnTo>
                        <a:lnTo>
                          <a:pt x="73" y="53"/>
                        </a:lnTo>
                        <a:lnTo>
                          <a:pt x="74" y="50"/>
                        </a:lnTo>
                        <a:lnTo>
                          <a:pt x="76" y="45"/>
                        </a:lnTo>
                        <a:lnTo>
                          <a:pt x="76" y="42"/>
                        </a:lnTo>
                        <a:lnTo>
                          <a:pt x="77" y="38"/>
                        </a:lnTo>
                        <a:lnTo>
                          <a:pt x="76" y="35"/>
                        </a:lnTo>
                        <a:lnTo>
                          <a:pt x="76" y="30"/>
                        </a:lnTo>
                        <a:lnTo>
                          <a:pt x="74" y="26"/>
                        </a:lnTo>
                        <a:lnTo>
                          <a:pt x="73" y="23"/>
                        </a:lnTo>
                        <a:lnTo>
                          <a:pt x="71" y="19"/>
                        </a:lnTo>
                        <a:lnTo>
                          <a:pt x="70" y="17"/>
                        </a:lnTo>
                        <a:lnTo>
                          <a:pt x="67" y="13"/>
                        </a:lnTo>
                        <a:lnTo>
                          <a:pt x="65" y="11"/>
                        </a:lnTo>
                        <a:lnTo>
                          <a:pt x="61" y="9"/>
                        </a:lnTo>
                        <a:lnTo>
                          <a:pt x="59" y="6"/>
                        </a:lnTo>
                        <a:lnTo>
                          <a:pt x="56" y="4"/>
                        </a:lnTo>
                        <a:lnTo>
                          <a:pt x="53" y="3"/>
                        </a:lnTo>
                        <a:lnTo>
                          <a:pt x="48" y="2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3" y="0"/>
                        </a:lnTo>
                        <a:lnTo>
                          <a:pt x="31" y="0"/>
                        </a:lnTo>
                        <a:lnTo>
                          <a:pt x="26" y="2"/>
                        </a:lnTo>
                        <a:lnTo>
                          <a:pt x="22" y="3"/>
                        </a:lnTo>
                        <a:lnTo>
                          <a:pt x="19" y="4"/>
                        </a:lnTo>
                        <a:lnTo>
                          <a:pt x="15" y="6"/>
                        </a:lnTo>
                        <a:lnTo>
                          <a:pt x="13" y="9"/>
                        </a:lnTo>
                        <a:lnTo>
                          <a:pt x="10" y="11"/>
                        </a:lnTo>
                        <a:lnTo>
                          <a:pt x="7" y="13"/>
                        </a:lnTo>
                        <a:lnTo>
                          <a:pt x="4" y="17"/>
                        </a:lnTo>
                        <a:lnTo>
                          <a:pt x="3" y="19"/>
                        </a:lnTo>
                        <a:lnTo>
                          <a:pt x="2" y="23"/>
                        </a:lnTo>
                        <a:lnTo>
                          <a:pt x="0" y="26"/>
                        </a:lnTo>
                        <a:lnTo>
                          <a:pt x="0" y="30"/>
                        </a:lnTo>
                        <a:lnTo>
                          <a:pt x="0" y="35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5"/>
                        </a:lnTo>
                        <a:lnTo>
                          <a:pt x="0" y="50"/>
                        </a:lnTo>
                        <a:lnTo>
                          <a:pt x="2" y="53"/>
                        </a:lnTo>
                        <a:lnTo>
                          <a:pt x="3" y="57"/>
                        </a:lnTo>
                        <a:lnTo>
                          <a:pt x="4" y="60"/>
                        </a:lnTo>
                        <a:lnTo>
                          <a:pt x="7" y="62"/>
                        </a:lnTo>
                        <a:lnTo>
                          <a:pt x="10" y="66"/>
                        </a:lnTo>
                        <a:lnTo>
                          <a:pt x="13" y="67"/>
                        </a:lnTo>
                        <a:lnTo>
                          <a:pt x="15" y="70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5"/>
                        </a:lnTo>
                        <a:lnTo>
                          <a:pt x="31" y="76"/>
                        </a:lnTo>
                        <a:lnTo>
                          <a:pt x="33" y="77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01" name="Freeform 209">
                    <a:extLst>
                      <a:ext uri="{FF2B5EF4-FFF2-40B4-BE49-F238E27FC236}">
                        <a16:creationId xmlns:a16="http://schemas.microsoft.com/office/drawing/2014/main" id="{EE3C0571-109A-4347-BB68-3E706ECC87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91" y="1538"/>
                    <a:ext cx="19" cy="9"/>
                  </a:xfrm>
                  <a:custGeom>
                    <a:avLst/>
                    <a:gdLst>
                      <a:gd name="T0" fmla="*/ 0 w 56"/>
                      <a:gd name="T1" fmla="*/ 0 h 27"/>
                      <a:gd name="T2" fmla="*/ 0 w 56"/>
                      <a:gd name="T3" fmla="*/ 0 h 27"/>
                      <a:gd name="T4" fmla="*/ 0 w 56"/>
                      <a:gd name="T5" fmla="*/ 0 h 27"/>
                      <a:gd name="T6" fmla="*/ 0 w 56"/>
                      <a:gd name="T7" fmla="*/ 0 h 27"/>
                      <a:gd name="T8" fmla="*/ 0 w 56"/>
                      <a:gd name="T9" fmla="*/ 0 h 27"/>
                      <a:gd name="T10" fmla="*/ 0 w 56"/>
                      <a:gd name="T11" fmla="*/ 0 h 27"/>
                      <a:gd name="T12" fmla="*/ 0 w 56"/>
                      <a:gd name="T13" fmla="*/ 0 h 27"/>
                      <a:gd name="T14" fmla="*/ 0 w 56"/>
                      <a:gd name="T15" fmla="*/ 0 h 27"/>
                      <a:gd name="T16" fmla="*/ 0 w 56"/>
                      <a:gd name="T17" fmla="*/ 0 h 27"/>
                      <a:gd name="T18" fmla="*/ 0 w 56"/>
                      <a:gd name="T19" fmla="*/ 0 h 27"/>
                      <a:gd name="T20" fmla="*/ 0 w 56"/>
                      <a:gd name="T21" fmla="*/ 0 h 27"/>
                      <a:gd name="T22" fmla="*/ 0 w 56"/>
                      <a:gd name="T23" fmla="*/ 0 h 27"/>
                      <a:gd name="T24" fmla="*/ 0 w 56"/>
                      <a:gd name="T25" fmla="*/ 0 h 27"/>
                      <a:gd name="T26" fmla="*/ 0 w 56"/>
                      <a:gd name="T27" fmla="*/ 0 h 27"/>
                      <a:gd name="T28" fmla="*/ 0 w 56"/>
                      <a:gd name="T29" fmla="*/ 0 h 27"/>
                      <a:gd name="T30" fmla="*/ 0 w 56"/>
                      <a:gd name="T31" fmla="*/ 0 h 27"/>
                      <a:gd name="T32" fmla="*/ 0 w 56"/>
                      <a:gd name="T33" fmla="*/ 0 h 27"/>
                      <a:gd name="T34" fmla="*/ 0 w 56"/>
                      <a:gd name="T35" fmla="*/ 0 h 27"/>
                      <a:gd name="T36" fmla="*/ 0 w 56"/>
                      <a:gd name="T37" fmla="*/ 0 h 27"/>
                      <a:gd name="T38" fmla="*/ 0 w 56"/>
                      <a:gd name="T39" fmla="*/ 0 h 27"/>
                      <a:gd name="T40" fmla="*/ 0 w 56"/>
                      <a:gd name="T41" fmla="*/ 0 h 27"/>
                      <a:gd name="T42" fmla="*/ 0 w 56"/>
                      <a:gd name="T43" fmla="*/ 0 h 27"/>
                      <a:gd name="T44" fmla="*/ 0 w 56"/>
                      <a:gd name="T45" fmla="*/ 0 h 27"/>
                      <a:gd name="T46" fmla="*/ 0 w 56"/>
                      <a:gd name="T47" fmla="*/ 0 h 27"/>
                      <a:gd name="T48" fmla="*/ 0 w 56"/>
                      <a:gd name="T49" fmla="*/ 0 h 27"/>
                      <a:gd name="T50" fmla="*/ 0 w 56"/>
                      <a:gd name="T51" fmla="*/ 0 h 27"/>
                      <a:gd name="T52" fmla="*/ 0 w 56"/>
                      <a:gd name="T53" fmla="*/ 0 h 27"/>
                      <a:gd name="T54" fmla="*/ 0 w 56"/>
                      <a:gd name="T55" fmla="*/ 0 h 27"/>
                      <a:gd name="T56" fmla="*/ 0 w 56"/>
                      <a:gd name="T57" fmla="*/ 0 h 27"/>
                      <a:gd name="T58" fmla="*/ 0 w 56"/>
                      <a:gd name="T59" fmla="*/ 0 h 27"/>
                      <a:gd name="T60" fmla="*/ 0 w 56"/>
                      <a:gd name="T61" fmla="*/ 0 h 27"/>
                      <a:gd name="T62" fmla="*/ 0 w 56"/>
                      <a:gd name="T63" fmla="*/ 0 h 27"/>
                      <a:gd name="T64" fmla="*/ 0 w 56"/>
                      <a:gd name="T65" fmla="*/ 0 h 27"/>
                      <a:gd name="T66" fmla="*/ 0 w 56"/>
                      <a:gd name="T67" fmla="*/ 0 h 27"/>
                      <a:gd name="T68" fmla="*/ 0 w 56"/>
                      <a:gd name="T69" fmla="*/ 0 h 27"/>
                      <a:gd name="T70" fmla="*/ 0 w 56"/>
                      <a:gd name="T71" fmla="*/ 0 h 27"/>
                      <a:gd name="T72" fmla="*/ 0 w 56"/>
                      <a:gd name="T73" fmla="*/ 0 h 27"/>
                      <a:gd name="T74" fmla="*/ 0 w 56"/>
                      <a:gd name="T75" fmla="*/ 0 h 27"/>
                      <a:gd name="T76" fmla="*/ 0 w 56"/>
                      <a:gd name="T77" fmla="*/ 0 h 27"/>
                      <a:gd name="T78" fmla="*/ 0 w 56"/>
                      <a:gd name="T79" fmla="*/ 0 h 27"/>
                      <a:gd name="T80" fmla="*/ 0 w 56"/>
                      <a:gd name="T81" fmla="*/ 0 h 27"/>
                      <a:gd name="T82" fmla="*/ 0 w 56"/>
                      <a:gd name="T83" fmla="*/ 0 h 2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56"/>
                      <a:gd name="T127" fmla="*/ 0 h 27"/>
                      <a:gd name="T128" fmla="*/ 56 w 56"/>
                      <a:gd name="T129" fmla="*/ 27 h 27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56" h="27">
                        <a:moveTo>
                          <a:pt x="51" y="0"/>
                        </a:moveTo>
                        <a:lnTo>
                          <a:pt x="51" y="4"/>
                        </a:lnTo>
                        <a:lnTo>
                          <a:pt x="51" y="8"/>
                        </a:lnTo>
                        <a:lnTo>
                          <a:pt x="51" y="12"/>
                        </a:lnTo>
                        <a:lnTo>
                          <a:pt x="53" y="15"/>
                        </a:lnTo>
                        <a:lnTo>
                          <a:pt x="53" y="19"/>
                        </a:lnTo>
                        <a:lnTo>
                          <a:pt x="54" y="22"/>
                        </a:lnTo>
                        <a:lnTo>
                          <a:pt x="55" y="25"/>
                        </a:lnTo>
                        <a:lnTo>
                          <a:pt x="56" y="27"/>
                        </a:lnTo>
                        <a:lnTo>
                          <a:pt x="51" y="27"/>
                        </a:lnTo>
                        <a:lnTo>
                          <a:pt x="48" y="27"/>
                        </a:lnTo>
                        <a:lnTo>
                          <a:pt x="44" y="27"/>
                        </a:lnTo>
                        <a:lnTo>
                          <a:pt x="41" y="27"/>
                        </a:lnTo>
                        <a:lnTo>
                          <a:pt x="37" y="26"/>
                        </a:lnTo>
                        <a:lnTo>
                          <a:pt x="34" y="25"/>
                        </a:lnTo>
                        <a:lnTo>
                          <a:pt x="29" y="23"/>
                        </a:lnTo>
                        <a:lnTo>
                          <a:pt x="26" y="22"/>
                        </a:lnTo>
                        <a:lnTo>
                          <a:pt x="23" y="20"/>
                        </a:lnTo>
                        <a:lnTo>
                          <a:pt x="19" y="18"/>
                        </a:lnTo>
                        <a:lnTo>
                          <a:pt x="16" y="14"/>
                        </a:lnTo>
                        <a:lnTo>
                          <a:pt x="13" y="12"/>
                        </a:lnTo>
                        <a:lnTo>
                          <a:pt x="9" y="9"/>
                        </a:lnTo>
                        <a:lnTo>
                          <a:pt x="6" y="7"/>
                        </a:lnTo>
                        <a:lnTo>
                          <a:pt x="3" y="4"/>
                        </a:lnTo>
                        <a:lnTo>
                          <a:pt x="0" y="2"/>
                        </a:lnTo>
                        <a:lnTo>
                          <a:pt x="3" y="1"/>
                        </a:lnTo>
                        <a:lnTo>
                          <a:pt x="6" y="1"/>
                        </a:lnTo>
                        <a:lnTo>
                          <a:pt x="9" y="1"/>
                        </a:lnTo>
                        <a:lnTo>
                          <a:pt x="13" y="1"/>
                        </a:lnTo>
                        <a:lnTo>
                          <a:pt x="16" y="1"/>
                        </a:lnTo>
                        <a:lnTo>
                          <a:pt x="19" y="1"/>
                        </a:lnTo>
                        <a:lnTo>
                          <a:pt x="23" y="1"/>
                        </a:lnTo>
                        <a:lnTo>
                          <a:pt x="26" y="1"/>
                        </a:lnTo>
                        <a:lnTo>
                          <a:pt x="29" y="0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40" y="0"/>
                        </a:lnTo>
                        <a:lnTo>
                          <a:pt x="42" y="0"/>
                        </a:lnTo>
                        <a:lnTo>
                          <a:pt x="44" y="0"/>
                        </a:lnTo>
                        <a:lnTo>
                          <a:pt x="48" y="0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02" name="Freeform 210">
                    <a:extLst>
                      <a:ext uri="{FF2B5EF4-FFF2-40B4-BE49-F238E27FC236}">
                        <a16:creationId xmlns:a16="http://schemas.microsoft.com/office/drawing/2014/main" id="{17BED768-5C57-0A46-A076-8EB337ECE7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54" y="1538"/>
                    <a:ext cx="326" cy="47"/>
                  </a:xfrm>
                  <a:custGeom>
                    <a:avLst/>
                    <a:gdLst>
                      <a:gd name="T0" fmla="*/ 0 w 976"/>
                      <a:gd name="T1" fmla="*/ 0 h 139"/>
                      <a:gd name="T2" fmla="*/ 0 w 976"/>
                      <a:gd name="T3" fmla="*/ 0 h 139"/>
                      <a:gd name="T4" fmla="*/ 0 w 976"/>
                      <a:gd name="T5" fmla="*/ 0 h 139"/>
                      <a:gd name="T6" fmla="*/ 0 w 976"/>
                      <a:gd name="T7" fmla="*/ 0 h 139"/>
                      <a:gd name="T8" fmla="*/ 0 w 976"/>
                      <a:gd name="T9" fmla="*/ 0 h 139"/>
                      <a:gd name="T10" fmla="*/ 0 w 976"/>
                      <a:gd name="T11" fmla="*/ 0 h 139"/>
                      <a:gd name="T12" fmla="*/ 0 w 976"/>
                      <a:gd name="T13" fmla="*/ 0 h 139"/>
                      <a:gd name="T14" fmla="*/ 0 w 976"/>
                      <a:gd name="T15" fmla="*/ 0 h 139"/>
                      <a:gd name="T16" fmla="*/ 0 w 976"/>
                      <a:gd name="T17" fmla="*/ 0 h 139"/>
                      <a:gd name="T18" fmla="*/ 0 w 976"/>
                      <a:gd name="T19" fmla="*/ 0 h 139"/>
                      <a:gd name="T20" fmla="*/ 0 w 976"/>
                      <a:gd name="T21" fmla="*/ 0 h 139"/>
                      <a:gd name="T22" fmla="*/ 0 w 976"/>
                      <a:gd name="T23" fmla="*/ 0 h 139"/>
                      <a:gd name="T24" fmla="*/ 0 w 976"/>
                      <a:gd name="T25" fmla="*/ 0 h 139"/>
                      <a:gd name="T26" fmla="*/ 0 w 976"/>
                      <a:gd name="T27" fmla="*/ 0 h 139"/>
                      <a:gd name="T28" fmla="*/ 0 w 976"/>
                      <a:gd name="T29" fmla="*/ 0 h 139"/>
                      <a:gd name="T30" fmla="*/ 0 w 976"/>
                      <a:gd name="T31" fmla="*/ 0 h 139"/>
                      <a:gd name="T32" fmla="*/ 0 w 976"/>
                      <a:gd name="T33" fmla="*/ 0 h 139"/>
                      <a:gd name="T34" fmla="*/ 0 w 976"/>
                      <a:gd name="T35" fmla="*/ 0 h 139"/>
                      <a:gd name="T36" fmla="*/ 0 w 976"/>
                      <a:gd name="T37" fmla="*/ 0 h 139"/>
                      <a:gd name="T38" fmla="*/ 0 w 976"/>
                      <a:gd name="T39" fmla="*/ 0 h 139"/>
                      <a:gd name="T40" fmla="*/ 0 w 976"/>
                      <a:gd name="T41" fmla="*/ 0 h 139"/>
                      <a:gd name="T42" fmla="*/ 0 w 976"/>
                      <a:gd name="T43" fmla="*/ 0 h 139"/>
                      <a:gd name="T44" fmla="*/ 0 w 976"/>
                      <a:gd name="T45" fmla="*/ 0 h 139"/>
                      <a:gd name="T46" fmla="*/ 0 w 976"/>
                      <a:gd name="T47" fmla="*/ 0 h 139"/>
                      <a:gd name="T48" fmla="*/ 0 w 976"/>
                      <a:gd name="T49" fmla="*/ 0 h 139"/>
                      <a:gd name="T50" fmla="*/ 0 w 976"/>
                      <a:gd name="T51" fmla="*/ 0 h 139"/>
                      <a:gd name="T52" fmla="*/ 0 w 976"/>
                      <a:gd name="T53" fmla="*/ 0 h 139"/>
                      <a:gd name="T54" fmla="*/ 0 w 976"/>
                      <a:gd name="T55" fmla="*/ 0 h 139"/>
                      <a:gd name="T56" fmla="*/ 0 w 976"/>
                      <a:gd name="T57" fmla="*/ 0 h 139"/>
                      <a:gd name="T58" fmla="*/ 0 w 976"/>
                      <a:gd name="T59" fmla="*/ 0 h 139"/>
                      <a:gd name="T60" fmla="*/ 0 w 976"/>
                      <a:gd name="T61" fmla="*/ 0 h 139"/>
                      <a:gd name="T62" fmla="*/ 0 w 976"/>
                      <a:gd name="T63" fmla="*/ 0 h 139"/>
                      <a:gd name="T64" fmla="*/ 0 w 976"/>
                      <a:gd name="T65" fmla="*/ 0 h 139"/>
                      <a:gd name="T66" fmla="*/ 0 w 976"/>
                      <a:gd name="T67" fmla="*/ 0 h 139"/>
                      <a:gd name="T68" fmla="*/ 0 w 976"/>
                      <a:gd name="T69" fmla="*/ 0 h 139"/>
                      <a:gd name="T70" fmla="*/ 0 w 976"/>
                      <a:gd name="T71" fmla="*/ 0 h 139"/>
                      <a:gd name="T72" fmla="*/ 0 w 976"/>
                      <a:gd name="T73" fmla="*/ 0 h 139"/>
                      <a:gd name="T74" fmla="*/ 0 w 976"/>
                      <a:gd name="T75" fmla="*/ 0 h 139"/>
                      <a:gd name="T76" fmla="*/ 0 w 976"/>
                      <a:gd name="T77" fmla="*/ 0 h 139"/>
                      <a:gd name="T78" fmla="*/ 0 w 976"/>
                      <a:gd name="T79" fmla="*/ 0 h 139"/>
                      <a:gd name="T80" fmla="*/ 0 w 976"/>
                      <a:gd name="T81" fmla="*/ 0 h 139"/>
                      <a:gd name="T82" fmla="*/ 0 w 976"/>
                      <a:gd name="T83" fmla="*/ 0 h 139"/>
                      <a:gd name="T84" fmla="*/ 0 w 976"/>
                      <a:gd name="T85" fmla="*/ 0 h 139"/>
                      <a:gd name="T86" fmla="*/ 0 w 976"/>
                      <a:gd name="T87" fmla="*/ 0 h 139"/>
                      <a:gd name="T88" fmla="*/ 0 w 976"/>
                      <a:gd name="T89" fmla="*/ 0 h 139"/>
                      <a:gd name="T90" fmla="*/ 0 w 976"/>
                      <a:gd name="T91" fmla="*/ 0 h 139"/>
                      <a:gd name="T92" fmla="*/ 0 w 976"/>
                      <a:gd name="T93" fmla="*/ 0 h 139"/>
                      <a:gd name="T94" fmla="*/ 0 w 976"/>
                      <a:gd name="T95" fmla="*/ 0 h 139"/>
                      <a:gd name="T96" fmla="*/ 0 w 976"/>
                      <a:gd name="T97" fmla="*/ 0 h 139"/>
                      <a:gd name="T98" fmla="*/ 0 w 976"/>
                      <a:gd name="T99" fmla="*/ 0 h 139"/>
                      <a:gd name="T100" fmla="*/ 0 w 976"/>
                      <a:gd name="T101" fmla="*/ 0 h 139"/>
                      <a:gd name="T102" fmla="*/ 0 w 976"/>
                      <a:gd name="T103" fmla="*/ 0 h 139"/>
                      <a:gd name="T104" fmla="*/ 0 w 976"/>
                      <a:gd name="T105" fmla="*/ 0 h 139"/>
                      <a:gd name="T106" fmla="*/ 0 w 976"/>
                      <a:gd name="T107" fmla="*/ 0 h 139"/>
                      <a:gd name="T108" fmla="*/ 0 w 976"/>
                      <a:gd name="T109" fmla="*/ 0 h 139"/>
                      <a:gd name="T110" fmla="*/ 0 w 976"/>
                      <a:gd name="T111" fmla="*/ 0 h 139"/>
                      <a:gd name="T112" fmla="*/ 0 w 976"/>
                      <a:gd name="T113" fmla="*/ 0 h 139"/>
                      <a:gd name="T114" fmla="*/ 0 w 976"/>
                      <a:gd name="T115" fmla="*/ 0 h 139"/>
                      <a:gd name="T116" fmla="*/ 0 w 976"/>
                      <a:gd name="T117" fmla="*/ 0 h 139"/>
                      <a:gd name="T118" fmla="*/ 0 w 976"/>
                      <a:gd name="T119" fmla="*/ 0 h 139"/>
                      <a:gd name="T120" fmla="*/ 0 w 976"/>
                      <a:gd name="T121" fmla="*/ 0 h 139"/>
                      <a:gd name="T122" fmla="*/ 0 w 976"/>
                      <a:gd name="T123" fmla="*/ 0 h 139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976"/>
                      <a:gd name="T187" fmla="*/ 0 h 139"/>
                      <a:gd name="T188" fmla="*/ 976 w 976"/>
                      <a:gd name="T189" fmla="*/ 139 h 139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976" h="139">
                        <a:moveTo>
                          <a:pt x="811" y="11"/>
                        </a:moveTo>
                        <a:lnTo>
                          <a:pt x="812" y="11"/>
                        </a:lnTo>
                        <a:lnTo>
                          <a:pt x="816" y="11"/>
                        </a:lnTo>
                        <a:lnTo>
                          <a:pt x="818" y="11"/>
                        </a:lnTo>
                        <a:lnTo>
                          <a:pt x="822" y="12"/>
                        </a:lnTo>
                        <a:lnTo>
                          <a:pt x="824" y="12"/>
                        </a:lnTo>
                        <a:lnTo>
                          <a:pt x="829" y="12"/>
                        </a:lnTo>
                        <a:lnTo>
                          <a:pt x="827" y="13"/>
                        </a:lnTo>
                        <a:lnTo>
                          <a:pt x="824" y="14"/>
                        </a:lnTo>
                        <a:lnTo>
                          <a:pt x="821" y="16"/>
                        </a:lnTo>
                        <a:lnTo>
                          <a:pt x="818" y="18"/>
                        </a:lnTo>
                        <a:lnTo>
                          <a:pt x="816" y="18"/>
                        </a:lnTo>
                        <a:lnTo>
                          <a:pt x="812" y="20"/>
                        </a:lnTo>
                        <a:lnTo>
                          <a:pt x="810" y="21"/>
                        </a:lnTo>
                        <a:lnTo>
                          <a:pt x="808" y="23"/>
                        </a:lnTo>
                        <a:lnTo>
                          <a:pt x="804" y="24"/>
                        </a:lnTo>
                        <a:lnTo>
                          <a:pt x="802" y="25"/>
                        </a:lnTo>
                        <a:lnTo>
                          <a:pt x="798" y="26"/>
                        </a:lnTo>
                        <a:lnTo>
                          <a:pt x="795" y="27"/>
                        </a:lnTo>
                        <a:lnTo>
                          <a:pt x="792" y="29"/>
                        </a:lnTo>
                        <a:lnTo>
                          <a:pt x="790" y="30"/>
                        </a:lnTo>
                        <a:lnTo>
                          <a:pt x="785" y="31"/>
                        </a:lnTo>
                        <a:lnTo>
                          <a:pt x="783" y="32"/>
                        </a:lnTo>
                        <a:lnTo>
                          <a:pt x="779" y="33"/>
                        </a:lnTo>
                        <a:lnTo>
                          <a:pt x="777" y="33"/>
                        </a:lnTo>
                        <a:lnTo>
                          <a:pt x="772" y="35"/>
                        </a:lnTo>
                        <a:lnTo>
                          <a:pt x="770" y="36"/>
                        </a:lnTo>
                        <a:lnTo>
                          <a:pt x="766" y="36"/>
                        </a:lnTo>
                        <a:lnTo>
                          <a:pt x="764" y="36"/>
                        </a:lnTo>
                        <a:lnTo>
                          <a:pt x="761" y="36"/>
                        </a:lnTo>
                        <a:lnTo>
                          <a:pt x="758" y="36"/>
                        </a:lnTo>
                        <a:lnTo>
                          <a:pt x="755" y="35"/>
                        </a:lnTo>
                        <a:lnTo>
                          <a:pt x="752" y="33"/>
                        </a:lnTo>
                        <a:lnTo>
                          <a:pt x="750" y="32"/>
                        </a:lnTo>
                        <a:lnTo>
                          <a:pt x="748" y="31"/>
                        </a:lnTo>
                        <a:lnTo>
                          <a:pt x="746" y="29"/>
                        </a:lnTo>
                        <a:lnTo>
                          <a:pt x="744" y="26"/>
                        </a:lnTo>
                        <a:lnTo>
                          <a:pt x="741" y="24"/>
                        </a:lnTo>
                        <a:lnTo>
                          <a:pt x="740" y="21"/>
                        </a:lnTo>
                        <a:lnTo>
                          <a:pt x="735" y="24"/>
                        </a:lnTo>
                        <a:lnTo>
                          <a:pt x="732" y="25"/>
                        </a:lnTo>
                        <a:lnTo>
                          <a:pt x="727" y="27"/>
                        </a:lnTo>
                        <a:lnTo>
                          <a:pt x="723" y="30"/>
                        </a:lnTo>
                        <a:lnTo>
                          <a:pt x="721" y="32"/>
                        </a:lnTo>
                        <a:lnTo>
                          <a:pt x="719" y="33"/>
                        </a:lnTo>
                        <a:lnTo>
                          <a:pt x="716" y="36"/>
                        </a:lnTo>
                        <a:lnTo>
                          <a:pt x="715" y="38"/>
                        </a:lnTo>
                        <a:lnTo>
                          <a:pt x="712" y="40"/>
                        </a:lnTo>
                        <a:lnTo>
                          <a:pt x="710" y="43"/>
                        </a:lnTo>
                        <a:lnTo>
                          <a:pt x="708" y="45"/>
                        </a:lnTo>
                        <a:lnTo>
                          <a:pt x="707" y="46"/>
                        </a:lnTo>
                        <a:lnTo>
                          <a:pt x="704" y="46"/>
                        </a:lnTo>
                        <a:lnTo>
                          <a:pt x="702" y="46"/>
                        </a:lnTo>
                        <a:lnTo>
                          <a:pt x="698" y="44"/>
                        </a:lnTo>
                        <a:lnTo>
                          <a:pt x="695" y="42"/>
                        </a:lnTo>
                        <a:lnTo>
                          <a:pt x="691" y="39"/>
                        </a:lnTo>
                        <a:lnTo>
                          <a:pt x="688" y="38"/>
                        </a:lnTo>
                        <a:lnTo>
                          <a:pt x="684" y="36"/>
                        </a:lnTo>
                        <a:lnTo>
                          <a:pt x="681" y="32"/>
                        </a:lnTo>
                        <a:lnTo>
                          <a:pt x="678" y="31"/>
                        </a:lnTo>
                        <a:lnTo>
                          <a:pt x="676" y="30"/>
                        </a:lnTo>
                        <a:lnTo>
                          <a:pt x="672" y="27"/>
                        </a:lnTo>
                        <a:lnTo>
                          <a:pt x="670" y="26"/>
                        </a:lnTo>
                        <a:lnTo>
                          <a:pt x="666" y="24"/>
                        </a:lnTo>
                        <a:lnTo>
                          <a:pt x="664" y="23"/>
                        </a:lnTo>
                        <a:lnTo>
                          <a:pt x="661" y="20"/>
                        </a:lnTo>
                        <a:lnTo>
                          <a:pt x="658" y="18"/>
                        </a:lnTo>
                        <a:lnTo>
                          <a:pt x="656" y="23"/>
                        </a:lnTo>
                        <a:lnTo>
                          <a:pt x="653" y="29"/>
                        </a:lnTo>
                        <a:lnTo>
                          <a:pt x="652" y="32"/>
                        </a:lnTo>
                        <a:lnTo>
                          <a:pt x="650" y="38"/>
                        </a:lnTo>
                        <a:lnTo>
                          <a:pt x="650" y="42"/>
                        </a:lnTo>
                        <a:lnTo>
                          <a:pt x="649" y="45"/>
                        </a:lnTo>
                        <a:lnTo>
                          <a:pt x="647" y="49"/>
                        </a:lnTo>
                        <a:lnTo>
                          <a:pt x="647" y="52"/>
                        </a:lnTo>
                        <a:lnTo>
                          <a:pt x="647" y="55"/>
                        </a:lnTo>
                        <a:lnTo>
                          <a:pt x="647" y="58"/>
                        </a:lnTo>
                        <a:lnTo>
                          <a:pt x="647" y="61"/>
                        </a:lnTo>
                        <a:lnTo>
                          <a:pt x="650" y="63"/>
                        </a:lnTo>
                        <a:lnTo>
                          <a:pt x="650" y="67"/>
                        </a:lnTo>
                        <a:lnTo>
                          <a:pt x="653" y="70"/>
                        </a:lnTo>
                        <a:lnTo>
                          <a:pt x="657" y="71"/>
                        </a:lnTo>
                        <a:lnTo>
                          <a:pt x="661" y="74"/>
                        </a:lnTo>
                        <a:lnTo>
                          <a:pt x="664" y="74"/>
                        </a:lnTo>
                        <a:lnTo>
                          <a:pt x="669" y="74"/>
                        </a:lnTo>
                        <a:lnTo>
                          <a:pt x="671" y="74"/>
                        </a:lnTo>
                        <a:lnTo>
                          <a:pt x="674" y="74"/>
                        </a:lnTo>
                        <a:lnTo>
                          <a:pt x="677" y="74"/>
                        </a:lnTo>
                        <a:lnTo>
                          <a:pt x="681" y="74"/>
                        </a:lnTo>
                        <a:lnTo>
                          <a:pt x="683" y="73"/>
                        </a:lnTo>
                        <a:lnTo>
                          <a:pt x="685" y="73"/>
                        </a:lnTo>
                        <a:lnTo>
                          <a:pt x="688" y="71"/>
                        </a:lnTo>
                        <a:lnTo>
                          <a:pt x="691" y="71"/>
                        </a:lnTo>
                        <a:lnTo>
                          <a:pt x="695" y="70"/>
                        </a:lnTo>
                        <a:lnTo>
                          <a:pt x="697" y="69"/>
                        </a:lnTo>
                        <a:lnTo>
                          <a:pt x="701" y="68"/>
                        </a:lnTo>
                        <a:lnTo>
                          <a:pt x="704" y="67"/>
                        </a:lnTo>
                        <a:lnTo>
                          <a:pt x="707" y="65"/>
                        </a:lnTo>
                        <a:lnTo>
                          <a:pt x="710" y="65"/>
                        </a:lnTo>
                        <a:lnTo>
                          <a:pt x="714" y="64"/>
                        </a:lnTo>
                        <a:lnTo>
                          <a:pt x="717" y="63"/>
                        </a:lnTo>
                        <a:lnTo>
                          <a:pt x="720" y="62"/>
                        </a:lnTo>
                        <a:lnTo>
                          <a:pt x="723" y="61"/>
                        </a:lnTo>
                        <a:lnTo>
                          <a:pt x="726" y="59"/>
                        </a:lnTo>
                        <a:lnTo>
                          <a:pt x="729" y="58"/>
                        </a:lnTo>
                        <a:lnTo>
                          <a:pt x="733" y="58"/>
                        </a:lnTo>
                        <a:lnTo>
                          <a:pt x="736" y="57"/>
                        </a:lnTo>
                        <a:lnTo>
                          <a:pt x="739" y="56"/>
                        </a:lnTo>
                        <a:lnTo>
                          <a:pt x="741" y="56"/>
                        </a:lnTo>
                        <a:lnTo>
                          <a:pt x="744" y="55"/>
                        </a:lnTo>
                        <a:lnTo>
                          <a:pt x="747" y="55"/>
                        </a:lnTo>
                        <a:lnTo>
                          <a:pt x="751" y="54"/>
                        </a:lnTo>
                        <a:lnTo>
                          <a:pt x="753" y="54"/>
                        </a:lnTo>
                        <a:lnTo>
                          <a:pt x="758" y="52"/>
                        </a:lnTo>
                        <a:lnTo>
                          <a:pt x="763" y="54"/>
                        </a:lnTo>
                        <a:lnTo>
                          <a:pt x="766" y="54"/>
                        </a:lnTo>
                        <a:lnTo>
                          <a:pt x="770" y="55"/>
                        </a:lnTo>
                        <a:lnTo>
                          <a:pt x="772" y="56"/>
                        </a:lnTo>
                        <a:lnTo>
                          <a:pt x="774" y="59"/>
                        </a:lnTo>
                        <a:lnTo>
                          <a:pt x="774" y="63"/>
                        </a:lnTo>
                        <a:lnTo>
                          <a:pt x="777" y="65"/>
                        </a:lnTo>
                        <a:lnTo>
                          <a:pt x="777" y="68"/>
                        </a:lnTo>
                        <a:lnTo>
                          <a:pt x="779" y="71"/>
                        </a:lnTo>
                        <a:lnTo>
                          <a:pt x="780" y="74"/>
                        </a:lnTo>
                        <a:lnTo>
                          <a:pt x="782" y="77"/>
                        </a:lnTo>
                        <a:lnTo>
                          <a:pt x="784" y="80"/>
                        </a:lnTo>
                        <a:lnTo>
                          <a:pt x="786" y="82"/>
                        </a:lnTo>
                        <a:lnTo>
                          <a:pt x="790" y="83"/>
                        </a:lnTo>
                        <a:lnTo>
                          <a:pt x="792" y="86"/>
                        </a:lnTo>
                        <a:lnTo>
                          <a:pt x="795" y="87"/>
                        </a:lnTo>
                        <a:lnTo>
                          <a:pt x="798" y="88"/>
                        </a:lnTo>
                        <a:lnTo>
                          <a:pt x="801" y="88"/>
                        </a:lnTo>
                        <a:lnTo>
                          <a:pt x="804" y="90"/>
                        </a:lnTo>
                        <a:lnTo>
                          <a:pt x="808" y="90"/>
                        </a:lnTo>
                        <a:lnTo>
                          <a:pt x="812" y="92"/>
                        </a:lnTo>
                        <a:lnTo>
                          <a:pt x="816" y="92"/>
                        </a:lnTo>
                        <a:lnTo>
                          <a:pt x="820" y="92"/>
                        </a:lnTo>
                        <a:lnTo>
                          <a:pt x="823" y="90"/>
                        </a:lnTo>
                        <a:lnTo>
                          <a:pt x="828" y="89"/>
                        </a:lnTo>
                        <a:lnTo>
                          <a:pt x="831" y="88"/>
                        </a:lnTo>
                        <a:lnTo>
                          <a:pt x="836" y="86"/>
                        </a:lnTo>
                        <a:lnTo>
                          <a:pt x="840" y="83"/>
                        </a:lnTo>
                        <a:lnTo>
                          <a:pt x="846" y="82"/>
                        </a:lnTo>
                        <a:lnTo>
                          <a:pt x="849" y="78"/>
                        </a:lnTo>
                        <a:lnTo>
                          <a:pt x="853" y="76"/>
                        </a:lnTo>
                        <a:lnTo>
                          <a:pt x="857" y="71"/>
                        </a:lnTo>
                        <a:lnTo>
                          <a:pt x="862" y="68"/>
                        </a:lnTo>
                        <a:lnTo>
                          <a:pt x="867" y="63"/>
                        </a:lnTo>
                        <a:lnTo>
                          <a:pt x="871" y="58"/>
                        </a:lnTo>
                        <a:lnTo>
                          <a:pt x="873" y="56"/>
                        </a:lnTo>
                        <a:lnTo>
                          <a:pt x="875" y="54"/>
                        </a:lnTo>
                        <a:lnTo>
                          <a:pt x="878" y="50"/>
                        </a:lnTo>
                        <a:lnTo>
                          <a:pt x="880" y="48"/>
                        </a:lnTo>
                        <a:lnTo>
                          <a:pt x="878" y="45"/>
                        </a:lnTo>
                        <a:lnTo>
                          <a:pt x="875" y="44"/>
                        </a:lnTo>
                        <a:lnTo>
                          <a:pt x="873" y="43"/>
                        </a:lnTo>
                        <a:lnTo>
                          <a:pt x="868" y="43"/>
                        </a:lnTo>
                        <a:lnTo>
                          <a:pt x="865" y="43"/>
                        </a:lnTo>
                        <a:lnTo>
                          <a:pt x="860" y="43"/>
                        </a:lnTo>
                        <a:lnTo>
                          <a:pt x="855" y="43"/>
                        </a:lnTo>
                        <a:lnTo>
                          <a:pt x="850" y="43"/>
                        </a:lnTo>
                        <a:lnTo>
                          <a:pt x="847" y="43"/>
                        </a:lnTo>
                        <a:lnTo>
                          <a:pt x="844" y="43"/>
                        </a:lnTo>
                        <a:lnTo>
                          <a:pt x="842" y="43"/>
                        </a:lnTo>
                        <a:lnTo>
                          <a:pt x="840" y="44"/>
                        </a:lnTo>
                        <a:lnTo>
                          <a:pt x="835" y="44"/>
                        </a:lnTo>
                        <a:lnTo>
                          <a:pt x="830" y="44"/>
                        </a:lnTo>
                        <a:lnTo>
                          <a:pt x="825" y="43"/>
                        </a:lnTo>
                        <a:lnTo>
                          <a:pt x="823" y="43"/>
                        </a:lnTo>
                        <a:lnTo>
                          <a:pt x="820" y="40"/>
                        </a:lnTo>
                        <a:lnTo>
                          <a:pt x="820" y="39"/>
                        </a:lnTo>
                        <a:lnTo>
                          <a:pt x="821" y="37"/>
                        </a:lnTo>
                        <a:lnTo>
                          <a:pt x="822" y="33"/>
                        </a:lnTo>
                        <a:lnTo>
                          <a:pt x="824" y="31"/>
                        </a:lnTo>
                        <a:lnTo>
                          <a:pt x="827" y="30"/>
                        </a:lnTo>
                        <a:lnTo>
                          <a:pt x="829" y="25"/>
                        </a:lnTo>
                        <a:lnTo>
                          <a:pt x="833" y="23"/>
                        </a:lnTo>
                        <a:lnTo>
                          <a:pt x="834" y="19"/>
                        </a:lnTo>
                        <a:lnTo>
                          <a:pt x="836" y="17"/>
                        </a:lnTo>
                        <a:lnTo>
                          <a:pt x="837" y="14"/>
                        </a:lnTo>
                        <a:lnTo>
                          <a:pt x="839" y="12"/>
                        </a:lnTo>
                        <a:lnTo>
                          <a:pt x="842" y="12"/>
                        </a:lnTo>
                        <a:lnTo>
                          <a:pt x="847" y="12"/>
                        </a:lnTo>
                        <a:lnTo>
                          <a:pt x="852" y="12"/>
                        </a:lnTo>
                        <a:lnTo>
                          <a:pt x="857" y="13"/>
                        </a:lnTo>
                        <a:lnTo>
                          <a:pt x="860" y="13"/>
                        </a:lnTo>
                        <a:lnTo>
                          <a:pt x="862" y="13"/>
                        </a:lnTo>
                        <a:lnTo>
                          <a:pt x="865" y="13"/>
                        </a:lnTo>
                        <a:lnTo>
                          <a:pt x="868" y="13"/>
                        </a:lnTo>
                        <a:lnTo>
                          <a:pt x="871" y="13"/>
                        </a:lnTo>
                        <a:lnTo>
                          <a:pt x="873" y="14"/>
                        </a:lnTo>
                        <a:lnTo>
                          <a:pt x="875" y="14"/>
                        </a:lnTo>
                        <a:lnTo>
                          <a:pt x="879" y="16"/>
                        </a:lnTo>
                        <a:lnTo>
                          <a:pt x="881" y="16"/>
                        </a:lnTo>
                        <a:lnTo>
                          <a:pt x="885" y="16"/>
                        </a:lnTo>
                        <a:lnTo>
                          <a:pt x="888" y="16"/>
                        </a:lnTo>
                        <a:lnTo>
                          <a:pt x="891" y="16"/>
                        </a:lnTo>
                        <a:lnTo>
                          <a:pt x="893" y="16"/>
                        </a:lnTo>
                        <a:lnTo>
                          <a:pt x="895" y="16"/>
                        </a:lnTo>
                        <a:lnTo>
                          <a:pt x="899" y="16"/>
                        </a:lnTo>
                        <a:lnTo>
                          <a:pt x="901" y="16"/>
                        </a:lnTo>
                        <a:lnTo>
                          <a:pt x="904" y="16"/>
                        </a:lnTo>
                        <a:lnTo>
                          <a:pt x="907" y="16"/>
                        </a:lnTo>
                        <a:lnTo>
                          <a:pt x="910" y="16"/>
                        </a:lnTo>
                        <a:lnTo>
                          <a:pt x="913" y="16"/>
                        </a:lnTo>
                        <a:lnTo>
                          <a:pt x="916" y="16"/>
                        </a:lnTo>
                        <a:lnTo>
                          <a:pt x="918" y="17"/>
                        </a:lnTo>
                        <a:lnTo>
                          <a:pt x="922" y="17"/>
                        </a:lnTo>
                        <a:lnTo>
                          <a:pt x="924" y="18"/>
                        </a:lnTo>
                        <a:lnTo>
                          <a:pt x="929" y="18"/>
                        </a:lnTo>
                        <a:lnTo>
                          <a:pt x="935" y="18"/>
                        </a:lnTo>
                        <a:lnTo>
                          <a:pt x="939" y="18"/>
                        </a:lnTo>
                        <a:lnTo>
                          <a:pt x="944" y="18"/>
                        </a:lnTo>
                        <a:lnTo>
                          <a:pt x="949" y="18"/>
                        </a:lnTo>
                        <a:lnTo>
                          <a:pt x="954" y="18"/>
                        </a:lnTo>
                        <a:lnTo>
                          <a:pt x="956" y="18"/>
                        </a:lnTo>
                        <a:lnTo>
                          <a:pt x="961" y="19"/>
                        </a:lnTo>
                        <a:lnTo>
                          <a:pt x="964" y="19"/>
                        </a:lnTo>
                        <a:lnTo>
                          <a:pt x="967" y="19"/>
                        </a:lnTo>
                        <a:lnTo>
                          <a:pt x="969" y="19"/>
                        </a:lnTo>
                        <a:lnTo>
                          <a:pt x="971" y="20"/>
                        </a:lnTo>
                        <a:lnTo>
                          <a:pt x="974" y="20"/>
                        </a:lnTo>
                        <a:lnTo>
                          <a:pt x="976" y="20"/>
                        </a:lnTo>
                        <a:lnTo>
                          <a:pt x="973" y="106"/>
                        </a:lnTo>
                        <a:lnTo>
                          <a:pt x="806" y="97"/>
                        </a:lnTo>
                        <a:lnTo>
                          <a:pt x="793" y="96"/>
                        </a:lnTo>
                        <a:lnTo>
                          <a:pt x="782" y="96"/>
                        </a:lnTo>
                        <a:lnTo>
                          <a:pt x="770" y="95"/>
                        </a:lnTo>
                        <a:lnTo>
                          <a:pt x="757" y="95"/>
                        </a:lnTo>
                        <a:lnTo>
                          <a:pt x="744" y="94"/>
                        </a:lnTo>
                        <a:lnTo>
                          <a:pt x="732" y="94"/>
                        </a:lnTo>
                        <a:lnTo>
                          <a:pt x="719" y="93"/>
                        </a:lnTo>
                        <a:lnTo>
                          <a:pt x="706" y="92"/>
                        </a:lnTo>
                        <a:lnTo>
                          <a:pt x="694" y="92"/>
                        </a:lnTo>
                        <a:lnTo>
                          <a:pt x="681" y="90"/>
                        </a:lnTo>
                        <a:lnTo>
                          <a:pt x="668" y="89"/>
                        </a:lnTo>
                        <a:lnTo>
                          <a:pt x="656" y="88"/>
                        </a:lnTo>
                        <a:lnTo>
                          <a:pt x="643" y="88"/>
                        </a:lnTo>
                        <a:lnTo>
                          <a:pt x="630" y="88"/>
                        </a:lnTo>
                        <a:lnTo>
                          <a:pt x="618" y="87"/>
                        </a:lnTo>
                        <a:lnTo>
                          <a:pt x="606" y="87"/>
                        </a:lnTo>
                        <a:lnTo>
                          <a:pt x="593" y="86"/>
                        </a:lnTo>
                        <a:lnTo>
                          <a:pt x="580" y="86"/>
                        </a:lnTo>
                        <a:lnTo>
                          <a:pt x="568" y="86"/>
                        </a:lnTo>
                        <a:lnTo>
                          <a:pt x="555" y="86"/>
                        </a:lnTo>
                        <a:lnTo>
                          <a:pt x="543" y="84"/>
                        </a:lnTo>
                        <a:lnTo>
                          <a:pt x="530" y="84"/>
                        </a:lnTo>
                        <a:lnTo>
                          <a:pt x="518" y="84"/>
                        </a:lnTo>
                        <a:lnTo>
                          <a:pt x="505" y="84"/>
                        </a:lnTo>
                        <a:lnTo>
                          <a:pt x="492" y="84"/>
                        </a:lnTo>
                        <a:lnTo>
                          <a:pt x="480" y="84"/>
                        </a:lnTo>
                        <a:lnTo>
                          <a:pt x="468" y="84"/>
                        </a:lnTo>
                        <a:lnTo>
                          <a:pt x="455" y="84"/>
                        </a:lnTo>
                        <a:lnTo>
                          <a:pt x="442" y="84"/>
                        </a:lnTo>
                        <a:lnTo>
                          <a:pt x="430" y="84"/>
                        </a:lnTo>
                        <a:lnTo>
                          <a:pt x="418" y="86"/>
                        </a:lnTo>
                        <a:lnTo>
                          <a:pt x="407" y="86"/>
                        </a:lnTo>
                        <a:lnTo>
                          <a:pt x="394" y="86"/>
                        </a:lnTo>
                        <a:lnTo>
                          <a:pt x="382" y="86"/>
                        </a:lnTo>
                        <a:lnTo>
                          <a:pt x="369" y="86"/>
                        </a:lnTo>
                        <a:lnTo>
                          <a:pt x="357" y="87"/>
                        </a:lnTo>
                        <a:lnTo>
                          <a:pt x="344" y="87"/>
                        </a:lnTo>
                        <a:lnTo>
                          <a:pt x="332" y="88"/>
                        </a:lnTo>
                        <a:lnTo>
                          <a:pt x="320" y="88"/>
                        </a:lnTo>
                        <a:lnTo>
                          <a:pt x="308" y="90"/>
                        </a:lnTo>
                        <a:lnTo>
                          <a:pt x="295" y="90"/>
                        </a:lnTo>
                        <a:lnTo>
                          <a:pt x="283" y="92"/>
                        </a:lnTo>
                        <a:lnTo>
                          <a:pt x="270" y="93"/>
                        </a:lnTo>
                        <a:lnTo>
                          <a:pt x="258" y="94"/>
                        </a:lnTo>
                        <a:lnTo>
                          <a:pt x="245" y="95"/>
                        </a:lnTo>
                        <a:lnTo>
                          <a:pt x="235" y="96"/>
                        </a:lnTo>
                        <a:lnTo>
                          <a:pt x="223" y="99"/>
                        </a:lnTo>
                        <a:lnTo>
                          <a:pt x="210" y="100"/>
                        </a:lnTo>
                        <a:lnTo>
                          <a:pt x="198" y="101"/>
                        </a:lnTo>
                        <a:lnTo>
                          <a:pt x="186" y="103"/>
                        </a:lnTo>
                        <a:lnTo>
                          <a:pt x="174" y="105"/>
                        </a:lnTo>
                        <a:lnTo>
                          <a:pt x="162" y="106"/>
                        </a:lnTo>
                        <a:lnTo>
                          <a:pt x="150" y="108"/>
                        </a:lnTo>
                        <a:lnTo>
                          <a:pt x="138" y="111"/>
                        </a:lnTo>
                        <a:lnTo>
                          <a:pt x="127" y="113"/>
                        </a:lnTo>
                        <a:lnTo>
                          <a:pt x="116" y="115"/>
                        </a:lnTo>
                        <a:lnTo>
                          <a:pt x="103" y="118"/>
                        </a:lnTo>
                        <a:lnTo>
                          <a:pt x="92" y="120"/>
                        </a:lnTo>
                        <a:lnTo>
                          <a:pt x="80" y="124"/>
                        </a:lnTo>
                        <a:lnTo>
                          <a:pt x="70" y="126"/>
                        </a:lnTo>
                        <a:lnTo>
                          <a:pt x="58" y="130"/>
                        </a:lnTo>
                        <a:lnTo>
                          <a:pt x="46" y="132"/>
                        </a:lnTo>
                        <a:lnTo>
                          <a:pt x="35" y="134"/>
                        </a:lnTo>
                        <a:lnTo>
                          <a:pt x="23" y="139"/>
                        </a:lnTo>
                        <a:lnTo>
                          <a:pt x="0" y="56"/>
                        </a:lnTo>
                        <a:lnTo>
                          <a:pt x="4" y="54"/>
                        </a:lnTo>
                        <a:lnTo>
                          <a:pt x="10" y="52"/>
                        </a:lnTo>
                        <a:lnTo>
                          <a:pt x="13" y="51"/>
                        </a:lnTo>
                        <a:lnTo>
                          <a:pt x="15" y="50"/>
                        </a:lnTo>
                        <a:lnTo>
                          <a:pt x="17" y="50"/>
                        </a:lnTo>
                        <a:lnTo>
                          <a:pt x="21" y="49"/>
                        </a:lnTo>
                        <a:lnTo>
                          <a:pt x="26" y="48"/>
                        </a:lnTo>
                        <a:lnTo>
                          <a:pt x="30" y="46"/>
                        </a:lnTo>
                        <a:lnTo>
                          <a:pt x="33" y="45"/>
                        </a:lnTo>
                        <a:lnTo>
                          <a:pt x="36" y="45"/>
                        </a:lnTo>
                        <a:lnTo>
                          <a:pt x="39" y="44"/>
                        </a:lnTo>
                        <a:lnTo>
                          <a:pt x="42" y="44"/>
                        </a:lnTo>
                        <a:lnTo>
                          <a:pt x="45" y="43"/>
                        </a:lnTo>
                        <a:lnTo>
                          <a:pt x="47" y="43"/>
                        </a:lnTo>
                        <a:lnTo>
                          <a:pt x="49" y="42"/>
                        </a:lnTo>
                        <a:lnTo>
                          <a:pt x="53" y="40"/>
                        </a:lnTo>
                        <a:lnTo>
                          <a:pt x="55" y="40"/>
                        </a:lnTo>
                        <a:lnTo>
                          <a:pt x="58" y="39"/>
                        </a:lnTo>
                        <a:lnTo>
                          <a:pt x="60" y="38"/>
                        </a:lnTo>
                        <a:lnTo>
                          <a:pt x="64" y="38"/>
                        </a:lnTo>
                        <a:lnTo>
                          <a:pt x="66" y="37"/>
                        </a:lnTo>
                        <a:lnTo>
                          <a:pt x="68" y="37"/>
                        </a:lnTo>
                        <a:lnTo>
                          <a:pt x="71" y="36"/>
                        </a:lnTo>
                        <a:lnTo>
                          <a:pt x="74" y="36"/>
                        </a:lnTo>
                        <a:lnTo>
                          <a:pt x="77" y="35"/>
                        </a:lnTo>
                        <a:lnTo>
                          <a:pt x="80" y="35"/>
                        </a:lnTo>
                        <a:lnTo>
                          <a:pt x="83" y="33"/>
                        </a:lnTo>
                        <a:lnTo>
                          <a:pt x="86" y="33"/>
                        </a:lnTo>
                        <a:lnTo>
                          <a:pt x="89" y="32"/>
                        </a:lnTo>
                        <a:lnTo>
                          <a:pt x="91" y="32"/>
                        </a:lnTo>
                        <a:lnTo>
                          <a:pt x="93" y="31"/>
                        </a:lnTo>
                        <a:lnTo>
                          <a:pt x="96" y="31"/>
                        </a:lnTo>
                        <a:lnTo>
                          <a:pt x="98" y="30"/>
                        </a:lnTo>
                        <a:lnTo>
                          <a:pt x="100" y="30"/>
                        </a:lnTo>
                        <a:lnTo>
                          <a:pt x="104" y="29"/>
                        </a:lnTo>
                        <a:lnTo>
                          <a:pt x="108" y="29"/>
                        </a:lnTo>
                        <a:lnTo>
                          <a:pt x="110" y="27"/>
                        </a:lnTo>
                        <a:lnTo>
                          <a:pt x="112" y="27"/>
                        </a:lnTo>
                        <a:lnTo>
                          <a:pt x="115" y="27"/>
                        </a:lnTo>
                        <a:lnTo>
                          <a:pt x="118" y="26"/>
                        </a:lnTo>
                        <a:lnTo>
                          <a:pt x="121" y="26"/>
                        </a:lnTo>
                        <a:lnTo>
                          <a:pt x="123" y="25"/>
                        </a:lnTo>
                        <a:lnTo>
                          <a:pt x="127" y="25"/>
                        </a:lnTo>
                        <a:lnTo>
                          <a:pt x="129" y="25"/>
                        </a:lnTo>
                        <a:lnTo>
                          <a:pt x="131" y="24"/>
                        </a:lnTo>
                        <a:lnTo>
                          <a:pt x="134" y="24"/>
                        </a:lnTo>
                        <a:lnTo>
                          <a:pt x="136" y="23"/>
                        </a:lnTo>
                        <a:lnTo>
                          <a:pt x="140" y="23"/>
                        </a:lnTo>
                        <a:lnTo>
                          <a:pt x="142" y="21"/>
                        </a:lnTo>
                        <a:lnTo>
                          <a:pt x="144" y="21"/>
                        </a:lnTo>
                        <a:lnTo>
                          <a:pt x="148" y="20"/>
                        </a:lnTo>
                        <a:lnTo>
                          <a:pt x="150" y="20"/>
                        </a:lnTo>
                        <a:lnTo>
                          <a:pt x="153" y="20"/>
                        </a:lnTo>
                        <a:lnTo>
                          <a:pt x="156" y="20"/>
                        </a:lnTo>
                        <a:lnTo>
                          <a:pt x="159" y="20"/>
                        </a:lnTo>
                        <a:lnTo>
                          <a:pt x="162" y="20"/>
                        </a:lnTo>
                        <a:lnTo>
                          <a:pt x="165" y="19"/>
                        </a:lnTo>
                        <a:lnTo>
                          <a:pt x="167" y="18"/>
                        </a:lnTo>
                        <a:lnTo>
                          <a:pt x="170" y="18"/>
                        </a:lnTo>
                        <a:lnTo>
                          <a:pt x="173" y="18"/>
                        </a:lnTo>
                        <a:lnTo>
                          <a:pt x="173" y="20"/>
                        </a:lnTo>
                        <a:lnTo>
                          <a:pt x="174" y="24"/>
                        </a:lnTo>
                        <a:lnTo>
                          <a:pt x="175" y="26"/>
                        </a:lnTo>
                        <a:lnTo>
                          <a:pt x="176" y="30"/>
                        </a:lnTo>
                        <a:lnTo>
                          <a:pt x="176" y="32"/>
                        </a:lnTo>
                        <a:lnTo>
                          <a:pt x="178" y="36"/>
                        </a:lnTo>
                        <a:lnTo>
                          <a:pt x="179" y="38"/>
                        </a:lnTo>
                        <a:lnTo>
                          <a:pt x="179" y="43"/>
                        </a:lnTo>
                        <a:lnTo>
                          <a:pt x="184" y="43"/>
                        </a:lnTo>
                        <a:lnTo>
                          <a:pt x="187" y="43"/>
                        </a:lnTo>
                        <a:lnTo>
                          <a:pt x="192" y="43"/>
                        </a:lnTo>
                        <a:lnTo>
                          <a:pt x="197" y="43"/>
                        </a:lnTo>
                        <a:lnTo>
                          <a:pt x="200" y="43"/>
                        </a:lnTo>
                        <a:lnTo>
                          <a:pt x="205" y="43"/>
                        </a:lnTo>
                        <a:lnTo>
                          <a:pt x="210" y="43"/>
                        </a:lnTo>
                        <a:lnTo>
                          <a:pt x="214" y="43"/>
                        </a:lnTo>
                        <a:lnTo>
                          <a:pt x="214" y="39"/>
                        </a:lnTo>
                        <a:lnTo>
                          <a:pt x="217" y="36"/>
                        </a:lnTo>
                        <a:lnTo>
                          <a:pt x="219" y="33"/>
                        </a:lnTo>
                        <a:lnTo>
                          <a:pt x="220" y="32"/>
                        </a:lnTo>
                        <a:lnTo>
                          <a:pt x="224" y="27"/>
                        </a:lnTo>
                        <a:lnTo>
                          <a:pt x="227" y="25"/>
                        </a:lnTo>
                        <a:lnTo>
                          <a:pt x="230" y="24"/>
                        </a:lnTo>
                        <a:lnTo>
                          <a:pt x="233" y="23"/>
                        </a:lnTo>
                        <a:lnTo>
                          <a:pt x="237" y="23"/>
                        </a:lnTo>
                        <a:lnTo>
                          <a:pt x="241" y="23"/>
                        </a:lnTo>
                        <a:lnTo>
                          <a:pt x="243" y="23"/>
                        </a:lnTo>
                        <a:lnTo>
                          <a:pt x="245" y="25"/>
                        </a:lnTo>
                        <a:lnTo>
                          <a:pt x="248" y="26"/>
                        </a:lnTo>
                        <a:lnTo>
                          <a:pt x="250" y="30"/>
                        </a:lnTo>
                        <a:lnTo>
                          <a:pt x="252" y="32"/>
                        </a:lnTo>
                        <a:lnTo>
                          <a:pt x="256" y="36"/>
                        </a:lnTo>
                        <a:lnTo>
                          <a:pt x="258" y="38"/>
                        </a:lnTo>
                        <a:lnTo>
                          <a:pt x="262" y="43"/>
                        </a:lnTo>
                        <a:lnTo>
                          <a:pt x="264" y="46"/>
                        </a:lnTo>
                        <a:lnTo>
                          <a:pt x="267" y="50"/>
                        </a:lnTo>
                        <a:lnTo>
                          <a:pt x="269" y="54"/>
                        </a:lnTo>
                        <a:lnTo>
                          <a:pt x="273" y="58"/>
                        </a:lnTo>
                        <a:lnTo>
                          <a:pt x="275" y="62"/>
                        </a:lnTo>
                        <a:lnTo>
                          <a:pt x="277" y="65"/>
                        </a:lnTo>
                        <a:lnTo>
                          <a:pt x="281" y="69"/>
                        </a:lnTo>
                        <a:lnTo>
                          <a:pt x="284" y="73"/>
                        </a:lnTo>
                        <a:lnTo>
                          <a:pt x="287" y="75"/>
                        </a:lnTo>
                        <a:lnTo>
                          <a:pt x="290" y="78"/>
                        </a:lnTo>
                        <a:lnTo>
                          <a:pt x="293" y="81"/>
                        </a:lnTo>
                        <a:lnTo>
                          <a:pt x="297" y="82"/>
                        </a:lnTo>
                        <a:lnTo>
                          <a:pt x="301" y="83"/>
                        </a:lnTo>
                        <a:lnTo>
                          <a:pt x="305" y="83"/>
                        </a:lnTo>
                        <a:lnTo>
                          <a:pt x="308" y="83"/>
                        </a:lnTo>
                        <a:lnTo>
                          <a:pt x="314" y="83"/>
                        </a:lnTo>
                        <a:lnTo>
                          <a:pt x="315" y="81"/>
                        </a:lnTo>
                        <a:lnTo>
                          <a:pt x="316" y="77"/>
                        </a:lnTo>
                        <a:lnTo>
                          <a:pt x="319" y="75"/>
                        </a:lnTo>
                        <a:lnTo>
                          <a:pt x="320" y="73"/>
                        </a:lnTo>
                        <a:lnTo>
                          <a:pt x="321" y="70"/>
                        </a:lnTo>
                        <a:lnTo>
                          <a:pt x="321" y="67"/>
                        </a:lnTo>
                        <a:lnTo>
                          <a:pt x="322" y="64"/>
                        </a:lnTo>
                        <a:lnTo>
                          <a:pt x="324" y="62"/>
                        </a:lnTo>
                        <a:lnTo>
                          <a:pt x="324" y="59"/>
                        </a:lnTo>
                        <a:lnTo>
                          <a:pt x="324" y="57"/>
                        </a:lnTo>
                        <a:lnTo>
                          <a:pt x="324" y="54"/>
                        </a:lnTo>
                        <a:lnTo>
                          <a:pt x="324" y="51"/>
                        </a:lnTo>
                        <a:lnTo>
                          <a:pt x="324" y="46"/>
                        </a:lnTo>
                        <a:lnTo>
                          <a:pt x="324" y="42"/>
                        </a:lnTo>
                        <a:lnTo>
                          <a:pt x="321" y="36"/>
                        </a:lnTo>
                        <a:lnTo>
                          <a:pt x="320" y="31"/>
                        </a:lnTo>
                        <a:lnTo>
                          <a:pt x="318" y="26"/>
                        </a:lnTo>
                        <a:lnTo>
                          <a:pt x="315" y="21"/>
                        </a:lnTo>
                        <a:lnTo>
                          <a:pt x="311" y="18"/>
                        </a:lnTo>
                        <a:lnTo>
                          <a:pt x="308" y="12"/>
                        </a:lnTo>
                        <a:lnTo>
                          <a:pt x="303" y="8"/>
                        </a:lnTo>
                        <a:lnTo>
                          <a:pt x="300" y="5"/>
                        </a:lnTo>
                        <a:lnTo>
                          <a:pt x="303" y="5"/>
                        </a:lnTo>
                        <a:lnTo>
                          <a:pt x="307" y="4"/>
                        </a:lnTo>
                        <a:lnTo>
                          <a:pt x="309" y="2"/>
                        </a:lnTo>
                        <a:lnTo>
                          <a:pt x="314" y="2"/>
                        </a:lnTo>
                        <a:lnTo>
                          <a:pt x="316" y="2"/>
                        </a:lnTo>
                        <a:lnTo>
                          <a:pt x="320" y="2"/>
                        </a:lnTo>
                        <a:lnTo>
                          <a:pt x="324" y="2"/>
                        </a:lnTo>
                        <a:lnTo>
                          <a:pt x="327" y="2"/>
                        </a:lnTo>
                        <a:lnTo>
                          <a:pt x="331" y="2"/>
                        </a:lnTo>
                        <a:lnTo>
                          <a:pt x="334" y="2"/>
                        </a:lnTo>
                        <a:lnTo>
                          <a:pt x="337" y="1"/>
                        </a:lnTo>
                        <a:lnTo>
                          <a:pt x="341" y="1"/>
                        </a:lnTo>
                        <a:lnTo>
                          <a:pt x="344" y="1"/>
                        </a:lnTo>
                        <a:lnTo>
                          <a:pt x="347" y="1"/>
                        </a:lnTo>
                        <a:lnTo>
                          <a:pt x="351" y="1"/>
                        </a:lnTo>
                        <a:lnTo>
                          <a:pt x="354" y="1"/>
                        </a:lnTo>
                        <a:lnTo>
                          <a:pt x="353" y="4"/>
                        </a:lnTo>
                        <a:lnTo>
                          <a:pt x="352" y="6"/>
                        </a:lnTo>
                        <a:lnTo>
                          <a:pt x="350" y="10"/>
                        </a:lnTo>
                        <a:lnTo>
                          <a:pt x="348" y="13"/>
                        </a:lnTo>
                        <a:lnTo>
                          <a:pt x="353" y="16"/>
                        </a:lnTo>
                        <a:lnTo>
                          <a:pt x="357" y="18"/>
                        </a:lnTo>
                        <a:lnTo>
                          <a:pt x="360" y="19"/>
                        </a:lnTo>
                        <a:lnTo>
                          <a:pt x="364" y="21"/>
                        </a:lnTo>
                        <a:lnTo>
                          <a:pt x="366" y="23"/>
                        </a:lnTo>
                        <a:lnTo>
                          <a:pt x="370" y="26"/>
                        </a:lnTo>
                        <a:lnTo>
                          <a:pt x="373" y="27"/>
                        </a:lnTo>
                        <a:lnTo>
                          <a:pt x="378" y="31"/>
                        </a:lnTo>
                        <a:lnTo>
                          <a:pt x="379" y="33"/>
                        </a:lnTo>
                        <a:lnTo>
                          <a:pt x="382" y="37"/>
                        </a:lnTo>
                        <a:lnTo>
                          <a:pt x="384" y="39"/>
                        </a:lnTo>
                        <a:lnTo>
                          <a:pt x="386" y="43"/>
                        </a:lnTo>
                        <a:lnTo>
                          <a:pt x="391" y="48"/>
                        </a:lnTo>
                        <a:lnTo>
                          <a:pt x="396" y="52"/>
                        </a:lnTo>
                        <a:lnTo>
                          <a:pt x="401" y="56"/>
                        </a:lnTo>
                        <a:lnTo>
                          <a:pt x="407" y="58"/>
                        </a:lnTo>
                        <a:lnTo>
                          <a:pt x="409" y="59"/>
                        </a:lnTo>
                        <a:lnTo>
                          <a:pt x="411" y="61"/>
                        </a:lnTo>
                        <a:lnTo>
                          <a:pt x="415" y="62"/>
                        </a:lnTo>
                        <a:lnTo>
                          <a:pt x="417" y="63"/>
                        </a:lnTo>
                        <a:lnTo>
                          <a:pt x="420" y="63"/>
                        </a:lnTo>
                        <a:lnTo>
                          <a:pt x="422" y="64"/>
                        </a:lnTo>
                        <a:lnTo>
                          <a:pt x="424" y="64"/>
                        </a:lnTo>
                        <a:lnTo>
                          <a:pt x="428" y="64"/>
                        </a:lnTo>
                        <a:lnTo>
                          <a:pt x="430" y="64"/>
                        </a:lnTo>
                        <a:lnTo>
                          <a:pt x="434" y="64"/>
                        </a:lnTo>
                        <a:lnTo>
                          <a:pt x="436" y="64"/>
                        </a:lnTo>
                        <a:lnTo>
                          <a:pt x="440" y="65"/>
                        </a:lnTo>
                        <a:lnTo>
                          <a:pt x="442" y="64"/>
                        </a:lnTo>
                        <a:lnTo>
                          <a:pt x="445" y="64"/>
                        </a:lnTo>
                        <a:lnTo>
                          <a:pt x="448" y="63"/>
                        </a:lnTo>
                        <a:lnTo>
                          <a:pt x="451" y="63"/>
                        </a:lnTo>
                        <a:lnTo>
                          <a:pt x="453" y="62"/>
                        </a:lnTo>
                        <a:lnTo>
                          <a:pt x="455" y="62"/>
                        </a:lnTo>
                        <a:lnTo>
                          <a:pt x="458" y="61"/>
                        </a:lnTo>
                        <a:lnTo>
                          <a:pt x="461" y="61"/>
                        </a:lnTo>
                        <a:lnTo>
                          <a:pt x="466" y="57"/>
                        </a:lnTo>
                        <a:lnTo>
                          <a:pt x="471" y="55"/>
                        </a:lnTo>
                        <a:lnTo>
                          <a:pt x="475" y="52"/>
                        </a:lnTo>
                        <a:lnTo>
                          <a:pt x="480" y="49"/>
                        </a:lnTo>
                        <a:lnTo>
                          <a:pt x="485" y="45"/>
                        </a:lnTo>
                        <a:lnTo>
                          <a:pt x="488" y="42"/>
                        </a:lnTo>
                        <a:lnTo>
                          <a:pt x="493" y="38"/>
                        </a:lnTo>
                        <a:lnTo>
                          <a:pt x="497" y="35"/>
                        </a:lnTo>
                        <a:lnTo>
                          <a:pt x="499" y="30"/>
                        </a:lnTo>
                        <a:lnTo>
                          <a:pt x="503" y="25"/>
                        </a:lnTo>
                        <a:lnTo>
                          <a:pt x="505" y="21"/>
                        </a:lnTo>
                        <a:lnTo>
                          <a:pt x="507" y="18"/>
                        </a:lnTo>
                        <a:lnTo>
                          <a:pt x="509" y="12"/>
                        </a:lnTo>
                        <a:lnTo>
                          <a:pt x="510" y="7"/>
                        </a:lnTo>
                        <a:lnTo>
                          <a:pt x="511" y="4"/>
                        </a:lnTo>
                        <a:lnTo>
                          <a:pt x="511" y="0"/>
                        </a:lnTo>
                        <a:lnTo>
                          <a:pt x="515" y="0"/>
                        </a:lnTo>
                        <a:lnTo>
                          <a:pt x="518" y="0"/>
                        </a:lnTo>
                        <a:lnTo>
                          <a:pt x="523" y="0"/>
                        </a:lnTo>
                        <a:lnTo>
                          <a:pt x="528" y="0"/>
                        </a:lnTo>
                        <a:lnTo>
                          <a:pt x="531" y="0"/>
                        </a:lnTo>
                        <a:lnTo>
                          <a:pt x="535" y="0"/>
                        </a:lnTo>
                        <a:lnTo>
                          <a:pt x="538" y="0"/>
                        </a:lnTo>
                        <a:lnTo>
                          <a:pt x="544" y="0"/>
                        </a:lnTo>
                        <a:lnTo>
                          <a:pt x="538" y="2"/>
                        </a:lnTo>
                        <a:lnTo>
                          <a:pt x="536" y="5"/>
                        </a:lnTo>
                        <a:lnTo>
                          <a:pt x="534" y="7"/>
                        </a:lnTo>
                        <a:lnTo>
                          <a:pt x="531" y="10"/>
                        </a:lnTo>
                        <a:lnTo>
                          <a:pt x="526" y="16"/>
                        </a:lnTo>
                        <a:lnTo>
                          <a:pt x="522" y="20"/>
                        </a:lnTo>
                        <a:lnTo>
                          <a:pt x="518" y="24"/>
                        </a:lnTo>
                        <a:lnTo>
                          <a:pt x="517" y="29"/>
                        </a:lnTo>
                        <a:lnTo>
                          <a:pt x="516" y="33"/>
                        </a:lnTo>
                        <a:lnTo>
                          <a:pt x="516" y="38"/>
                        </a:lnTo>
                        <a:lnTo>
                          <a:pt x="516" y="40"/>
                        </a:lnTo>
                        <a:lnTo>
                          <a:pt x="516" y="45"/>
                        </a:lnTo>
                        <a:lnTo>
                          <a:pt x="518" y="48"/>
                        </a:lnTo>
                        <a:lnTo>
                          <a:pt x="521" y="51"/>
                        </a:lnTo>
                        <a:lnTo>
                          <a:pt x="523" y="54"/>
                        </a:lnTo>
                        <a:lnTo>
                          <a:pt x="525" y="57"/>
                        </a:lnTo>
                        <a:lnTo>
                          <a:pt x="529" y="59"/>
                        </a:lnTo>
                        <a:lnTo>
                          <a:pt x="534" y="62"/>
                        </a:lnTo>
                        <a:lnTo>
                          <a:pt x="536" y="63"/>
                        </a:lnTo>
                        <a:lnTo>
                          <a:pt x="541" y="65"/>
                        </a:lnTo>
                        <a:lnTo>
                          <a:pt x="545" y="67"/>
                        </a:lnTo>
                        <a:lnTo>
                          <a:pt x="549" y="68"/>
                        </a:lnTo>
                        <a:lnTo>
                          <a:pt x="554" y="69"/>
                        </a:lnTo>
                        <a:lnTo>
                          <a:pt x="558" y="70"/>
                        </a:lnTo>
                        <a:lnTo>
                          <a:pt x="564" y="70"/>
                        </a:lnTo>
                        <a:lnTo>
                          <a:pt x="569" y="71"/>
                        </a:lnTo>
                        <a:lnTo>
                          <a:pt x="573" y="71"/>
                        </a:lnTo>
                        <a:lnTo>
                          <a:pt x="577" y="71"/>
                        </a:lnTo>
                        <a:lnTo>
                          <a:pt x="582" y="71"/>
                        </a:lnTo>
                        <a:lnTo>
                          <a:pt x="586" y="71"/>
                        </a:lnTo>
                        <a:lnTo>
                          <a:pt x="589" y="70"/>
                        </a:lnTo>
                        <a:lnTo>
                          <a:pt x="593" y="70"/>
                        </a:lnTo>
                        <a:lnTo>
                          <a:pt x="595" y="69"/>
                        </a:lnTo>
                        <a:lnTo>
                          <a:pt x="599" y="68"/>
                        </a:lnTo>
                        <a:lnTo>
                          <a:pt x="598" y="64"/>
                        </a:lnTo>
                        <a:lnTo>
                          <a:pt x="596" y="61"/>
                        </a:lnTo>
                        <a:lnTo>
                          <a:pt x="596" y="58"/>
                        </a:lnTo>
                        <a:lnTo>
                          <a:pt x="596" y="56"/>
                        </a:lnTo>
                        <a:lnTo>
                          <a:pt x="595" y="52"/>
                        </a:lnTo>
                        <a:lnTo>
                          <a:pt x="595" y="50"/>
                        </a:lnTo>
                        <a:lnTo>
                          <a:pt x="594" y="48"/>
                        </a:lnTo>
                        <a:lnTo>
                          <a:pt x="594" y="45"/>
                        </a:lnTo>
                        <a:lnTo>
                          <a:pt x="593" y="40"/>
                        </a:lnTo>
                        <a:lnTo>
                          <a:pt x="592" y="37"/>
                        </a:lnTo>
                        <a:lnTo>
                          <a:pt x="591" y="33"/>
                        </a:lnTo>
                        <a:lnTo>
                          <a:pt x="591" y="31"/>
                        </a:lnTo>
                        <a:lnTo>
                          <a:pt x="589" y="27"/>
                        </a:lnTo>
                        <a:lnTo>
                          <a:pt x="588" y="26"/>
                        </a:lnTo>
                        <a:lnTo>
                          <a:pt x="587" y="24"/>
                        </a:lnTo>
                        <a:lnTo>
                          <a:pt x="586" y="23"/>
                        </a:lnTo>
                        <a:lnTo>
                          <a:pt x="583" y="20"/>
                        </a:lnTo>
                        <a:lnTo>
                          <a:pt x="582" y="19"/>
                        </a:lnTo>
                        <a:lnTo>
                          <a:pt x="577" y="18"/>
                        </a:lnTo>
                        <a:lnTo>
                          <a:pt x="575" y="17"/>
                        </a:lnTo>
                        <a:lnTo>
                          <a:pt x="572" y="16"/>
                        </a:lnTo>
                        <a:lnTo>
                          <a:pt x="569" y="14"/>
                        </a:lnTo>
                        <a:lnTo>
                          <a:pt x="564" y="12"/>
                        </a:lnTo>
                        <a:lnTo>
                          <a:pt x="562" y="8"/>
                        </a:lnTo>
                        <a:lnTo>
                          <a:pt x="558" y="6"/>
                        </a:lnTo>
                        <a:lnTo>
                          <a:pt x="556" y="5"/>
                        </a:lnTo>
                        <a:lnTo>
                          <a:pt x="554" y="2"/>
                        </a:lnTo>
                        <a:lnTo>
                          <a:pt x="551" y="0"/>
                        </a:lnTo>
                        <a:lnTo>
                          <a:pt x="556" y="0"/>
                        </a:lnTo>
                        <a:lnTo>
                          <a:pt x="560" y="0"/>
                        </a:lnTo>
                        <a:lnTo>
                          <a:pt x="564" y="0"/>
                        </a:lnTo>
                        <a:lnTo>
                          <a:pt x="568" y="0"/>
                        </a:lnTo>
                        <a:lnTo>
                          <a:pt x="572" y="0"/>
                        </a:lnTo>
                        <a:lnTo>
                          <a:pt x="576" y="0"/>
                        </a:lnTo>
                        <a:lnTo>
                          <a:pt x="580" y="0"/>
                        </a:lnTo>
                        <a:lnTo>
                          <a:pt x="585" y="0"/>
                        </a:lnTo>
                        <a:lnTo>
                          <a:pt x="588" y="0"/>
                        </a:lnTo>
                        <a:lnTo>
                          <a:pt x="592" y="0"/>
                        </a:lnTo>
                        <a:lnTo>
                          <a:pt x="596" y="0"/>
                        </a:lnTo>
                        <a:lnTo>
                          <a:pt x="600" y="0"/>
                        </a:lnTo>
                        <a:lnTo>
                          <a:pt x="605" y="0"/>
                        </a:lnTo>
                        <a:lnTo>
                          <a:pt x="608" y="0"/>
                        </a:lnTo>
                        <a:lnTo>
                          <a:pt x="612" y="0"/>
                        </a:lnTo>
                        <a:lnTo>
                          <a:pt x="617" y="1"/>
                        </a:lnTo>
                        <a:lnTo>
                          <a:pt x="620" y="1"/>
                        </a:lnTo>
                        <a:lnTo>
                          <a:pt x="625" y="1"/>
                        </a:lnTo>
                        <a:lnTo>
                          <a:pt x="628" y="1"/>
                        </a:lnTo>
                        <a:lnTo>
                          <a:pt x="632" y="2"/>
                        </a:lnTo>
                        <a:lnTo>
                          <a:pt x="637" y="2"/>
                        </a:lnTo>
                        <a:lnTo>
                          <a:pt x="640" y="2"/>
                        </a:lnTo>
                        <a:lnTo>
                          <a:pt x="645" y="2"/>
                        </a:lnTo>
                        <a:lnTo>
                          <a:pt x="650" y="2"/>
                        </a:lnTo>
                        <a:lnTo>
                          <a:pt x="652" y="2"/>
                        </a:lnTo>
                        <a:lnTo>
                          <a:pt x="657" y="2"/>
                        </a:lnTo>
                        <a:lnTo>
                          <a:pt x="661" y="2"/>
                        </a:lnTo>
                        <a:lnTo>
                          <a:pt x="665" y="2"/>
                        </a:lnTo>
                        <a:lnTo>
                          <a:pt x="669" y="2"/>
                        </a:lnTo>
                        <a:lnTo>
                          <a:pt x="672" y="4"/>
                        </a:lnTo>
                        <a:lnTo>
                          <a:pt x="678" y="4"/>
                        </a:lnTo>
                        <a:lnTo>
                          <a:pt x="682" y="5"/>
                        </a:lnTo>
                        <a:lnTo>
                          <a:pt x="685" y="5"/>
                        </a:lnTo>
                        <a:lnTo>
                          <a:pt x="689" y="5"/>
                        </a:lnTo>
                        <a:lnTo>
                          <a:pt x="694" y="5"/>
                        </a:lnTo>
                        <a:lnTo>
                          <a:pt x="697" y="5"/>
                        </a:lnTo>
                        <a:lnTo>
                          <a:pt x="701" y="5"/>
                        </a:lnTo>
                        <a:lnTo>
                          <a:pt x="706" y="5"/>
                        </a:lnTo>
                        <a:lnTo>
                          <a:pt x="709" y="5"/>
                        </a:lnTo>
                        <a:lnTo>
                          <a:pt x="714" y="5"/>
                        </a:lnTo>
                        <a:lnTo>
                          <a:pt x="717" y="5"/>
                        </a:lnTo>
                        <a:lnTo>
                          <a:pt x="721" y="5"/>
                        </a:lnTo>
                        <a:lnTo>
                          <a:pt x="726" y="6"/>
                        </a:lnTo>
                        <a:lnTo>
                          <a:pt x="731" y="6"/>
                        </a:lnTo>
                        <a:lnTo>
                          <a:pt x="734" y="6"/>
                        </a:lnTo>
                        <a:lnTo>
                          <a:pt x="738" y="6"/>
                        </a:lnTo>
                        <a:lnTo>
                          <a:pt x="741" y="7"/>
                        </a:lnTo>
                        <a:lnTo>
                          <a:pt x="746" y="7"/>
                        </a:lnTo>
                        <a:lnTo>
                          <a:pt x="751" y="7"/>
                        </a:lnTo>
                        <a:lnTo>
                          <a:pt x="754" y="7"/>
                        </a:lnTo>
                        <a:lnTo>
                          <a:pt x="759" y="7"/>
                        </a:lnTo>
                        <a:lnTo>
                          <a:pt x="763" y="7"/>
                        </a:lnTo>
                        <a:lnTo>
                          <a:pt x="766" y="7"/>
                        </a:lnTo>
                        <a:lnTo>
                          <a:pt x="770" y="8"/>
                        </a:lnTo>
                        <a:lnTo>
                          <a:pt x="774" y="8"/>
                        </a:lnTo>
                        <a:lnTo>
                          <a:pt x="779" y="10"/>
                        </a:lnTo>
                        <a:lnTo>
                          <a:pt x="783" y="10"/>
                        </a:lnTo>
                        <a:lnTo>
                          <a:pt x="786" y="10"/>
                        </a:lnTo>
                        <a:lnTo>
                          <a:pt x="791" y="10"/>
                        </a:lnTo>
                        <a:lnTo>
                          <a:pt x="795" y="10"/>
                        </a:lnTo>
                        <a:lnTo>
                          <a:pt x="799" y="10"/>
                        </a:lnTo>
                        <a:lnTo>
                          <a:pt x="803" y="10"/>
                        </a:lnTo>
                        <a:lnTo>
                          <a:pt x="808" y="11"/>
                        </a:lnTo>
                        <a:lnTo>
                          <a:pt x="811" y="1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03" name="Freeform 211">
                    <a:extLst>
                      <a:ext uri="{FF2B5EF4-FFF2-40B4-BE49-F238E27FC236}">
                        <a16:creationId xmlns:a16="http://schemas.microsoft.com/office/drawing/2014/main" id="{C60C0B24-F612-0A4E-AE35-BFF57ABEA4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20" y="1690"/>
                    <a:ext cx="4" cy="4"/>
                  </a:xfrm>
                  <a:custGeom>
                    <a:avLst/>
                    <a:gdLst>
                      <a:gd name="T0" fmla="*/ 0 w 13"/>
                      <a:gd name="T1" fmla="*/ 0 h 14"/>
                      <a:gd name="T2" fmla="*/ 0 w 13"/>
                      <a:gd name="T3" fmla="*/ 0 h 14"/>
                      <a:gd name="T4" fmla="*/ 0 w 13"/>
                      <a:gd name="T5" fmla="*/ 0 h 14"/>
                      <a:gd name="T6" fmla="*/ 0 w 13"/>
                      <a:gd name="T7" fmla="*/ 0 h 14"/>
                      <a:gd name="T8" fmla="*/ 0 w 13"/>
                      <a:gd name="T9" fmla="*/ 0 h 14"/>
                      <a:gd name="T10" fmla="*/ 0 w 13"/>
                      <a:gd name="T11" fmla="*/ 0 h 14"/>
                      <a:gd name="T12" fmla="*/ 0 w 13"/>
                      <a:gd name="T13" fmla="*/ 0 h 14"/>
                      <a:gd name="T14" fmla="*/ 0 w 13"/>
                      <a:gd name="T15" fmla="*/ 0 h 14"/>
                      <a:gd name="T16" fmla="*/ 0 w 13"/>
                      <a:gd name="T17" fmla="*/ 0 h 14"/>
                      <a:gd name="T18" fmla="*/ 0 w 13"/>
                      <a:gd name="T19" fmla="*/ 0 h 14"/>
                      <a:gd name="T20" fmla="*/ 0 w 13"/>
                      <a:gd name="T21" fmla="*/ 0 h 14"/>
                      <a:gd name="T22" fmla="*/ 0 w 13"/>
                      <a:gd name="T23" fmla="*/ 0 h 14"/>
                      <a:gd name="T24" fmla="*/ 0 w 13"/>
                      <a:gd name="T25" fmla="*/ 0 h 14"/>
                      <a:gd name="T26" fmla="*/ 0 w 13"/>
                      <a:gd name="T27" fmla="*/ 0 h 14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13"/>
                      <a:gd name="T43" fmla="*/ 0 h 14"/>
                      <a:gd name="T44" fmla="*/ 13 w 13"/>
                      <a:gd name="T45" fmla="*/ 14 h 14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13" h="14">
                        <a:moveTo>
                          <a:pt x="13" y="14"/>
                        </a:moveTo>
                        <a:lnTo>
                          <a:pt x="8" y="11"/>
                        </a:lnTo>
                        <a:lnTo>
                          <a:pt x="5" y="8"/>
                        </a:lnTo>
                        <a:lnTo>
                          <a:pt x="1" y="4"/>
                        </a:lnTo>
                        <a:lnTo>
                          <a:pt x="0" y="3"/>
                        </a:lnTo>
                        <a:lnTo>
                          <a:pt x="2" y="2"/>
                        </a:lnTo>
                        <a:lnTo>
                          <a:pt x="6" y="1"/>
                        </a:lnTo>
                        <a:lnTo>
                          <a:pt x="9" y="0"/>
                        </a:lnTo>
                        <a:lnTo>
                          <a:pt x="13" y="0"/>
                        </a:lnTo>
                        <a:lnTo>
                          <a:pt x="13" y="2"/>
                        </a:lnTo>
                        <a:lnTo>
                          <a:pt x="13" y="7"/>
                        </a:lnTo>
                        <a:lnTo>
                          <a:pt x="13" y="10"/>
                        </a:lnTo>
                        <a:lnTo>
                          <a:pt x="13" y="1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04" name="Freeform 212">
                    <a:extLst>
                      <a:ext uri="{FF2B5EF4-FFF2-40B4-BE49-F238E27FC236}">
                        <a16:creationId xmlns:a16="http://schemas.microsoft.com/office/drawing/2014/main" id="{6BEF420A-E2DA-C745-8BA3-B6E3DBA3F9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5" y="1942"/>
                    <a:ext cx="475" cy="36"/>
                  </a:xfrm>
                  <a:custGeom>
                    <a:avLst/>
                    <a:gdLst>
                      <a:gd name="T0" fmla="*/ 0 w 1425"/>
                      <a:gd name="T1" fmla="*/ 0 h 109"/>
                      <a:gd name="T2" fmla="*/ 0 w 1425"/>
                      <a:gd name="T3" fmla="*/ 0 h 109"/>
                      <a:gd name="T4" fmla="*/ 0 w 1425"/>
                      <a:gd name="T5" fmla="*/ 0 h 109"/>
                      <a:gd name="T6" fmla="*/ 0 w 1425"/>
                      <a:gd name="T7" fmla="*/ 0 h 109"/>
                      <a:gd name="T8" fmla="*/ 0 w 1425"/>
                      <a:gd name="T9" fmla="*/ 0 h 109"/>
                      <a:gd name="T10" fmla="*/ 0 w 1425"/>
                      <a:gd name="T11" fmla="*/ 0 h 109"/>
                      <a:gd name="T12" fmla="*/ 0 w 1425"/>
                      <a:gd name="T13" fmla="*/ 0 h 109"/>
                      <a:gd name="T14" fmla="*/ 0 w 1425"/>
                      <a:gd name="T15" fmla="*/ 0 h 109"/>
                      <a:gd name="T16" fmla="*/ 0 w 1425"/>
                      <a:gd name="T17" fmla="*/ 0 h 109"/>
                      <a:gd name="T18" fmla="*/ 0 w 1425"/>
                      <a:gd name="T19" fmla="*/ 0 h 109"/>
                      <a:gd name="T20" fmla="*/ 0 w 1425"/>
                      <a:gd name="T21" fmla="*/ 0 h 109"/>
                      <a:gd name="T22" fmla="*/ 0 w 1425"/>
                      <a:gd name="T23" fmla="*/ 0 h 109"/>
                      <a:gd name="T24" fmla="*/ 0 w 1425"/>
                      <a:gd name="T25" fmla="*/ 0 h 109"/>
                      <a:gd name="T26" fmla="*/ 0 w 1425"/>
                      <a:gd name="T27" fmla="*/ 0 h 109"/>
                      <a:gd name="T28" fmla="*/ 0 w 1425"/>
                      <a:gd name="T29" fmla="*/ 0 h 109"/>
                      <a:gd name="T30" fmla="*/ 0 w 1425"/>
                      <a:gd name="T31" fmla="*/ 0 h 109"/>
                      <a:gd name="T32" fmla="*/ 0 w 1425"/>
                      <a:gd name="T33" fmla="*/ 0 h 109"/>
                      <a:gd name="T34" fmla="*/ 0 w 1425"/>
                      <a:gd name="T35" fmla="*/ 0 h 109"/>
                      <a:gd name="T36" fmla="*/ 0 w 1425"/>
                      <a:gd name="T37" fmla="*/ 0 h 109"/>
                      <a:gd name="T38" fmla="*/ 0 w 1425"/>
                      <a:gd name="T39" fmla="*/ 0 h 109"/>
                      <a:gd name="T40" fmla="*/ 0 w 1425"/>
                      <a:gd name="T41" fmla="*/ 0 h 109"/>
                      <a:gd name="T42" fmla="*/ 0 w 1425"/>
                      <a:gd name="T43" fmla="*/ 0 h 109"/>
                      <a:gd name="T44" fmla="*/ 0 w 1425"/>
                      <a:gd name="T45" fmla="*/ 0 h 109"/>
                      <a:gd name="T46" fmla="*/ 0 w 1425"/>
                      <a:gd name="T47" fmla="*/ 0 h 109"/>
                      <a:gd name="T48" fmla="*/ 0 w 1425"/>
                      <a:gd name="T49" fmla="*/ 0 h 109"/>
                      <a:gd name="T50" fmla="*/ 0 w 1425"/>
                      <a:gd name="T51" fmla="*/ 0 h 109"/>
                      <a:gd name="T52" fmla="*/ 0 w 1425"/>
                      <a:gd name="T53" fmla="*/ 0 h 109"/>
                      <a:gd name="T54" fmla="*/ 0 w 1425"/>
                      <a:gd name="T55" fmla="*/ 0 h 109"/>
                      <a:gd name="T56" fmla="*/ 0 w 1425"/>
                      <a:gd name="T57" fmla="*/ 0 h 109"/>
                      <a:gd name="T58" fmla="*/ 0 w 1425"/>
                      <a:gd name="T59" fmla="*/ 0 h 109"/>
                      <a:gd name="T60" fmla="*/ 0 w 1425"/>
                      <a:gd name="T61" fmla="*/ 0 h 109"/>
                      <a:gd name="T62" fmla="*/ 0 w 1425"/>
                      <a:gd name="T63" fmla="*/ 0 h 109"/>
                      <a:gd name="T64" fmla="*/ 0 w 1425"/>
                      <a:gd name="T65" fmla="*/ 0 h 109"/>
                      <a:gd name="T66" fmla="*/ 0 w 1425"/>
                      <a:gd name="T67" fmla="*/ 0 h 109"/>
                      <a:gd name="T68" fmla="*/ 0 w 1425"/>
                      <a:gd name="T69" fmla="*/ 0 h 109"/>
                      <a:gd name="T70" fmla="*/ 0 w 1425"/>
                      <a:gd name="T71" fmla="*/ 0 h 109"/>
                      <a:gd name="T72" fmla="*/ 0 w 1425"/>
                      <a:gd name="T73" fmla="*/ 0 h 109"/>
                      <a:gd name="T74" fmla="*/ 0 w 1425"/>
                      <a:gd name="T75" fmla="*/ 0 h 109"/>
                      <a:gd name="T76" fmla="*/ 0 w 1425"/>
                      <a:gd name="T77" fmla="*/ 0 h 109"/>
                      <a:gd name="T78" fmla="*/ 0 w 1425"/>
                      <a:gd name="T79" fmla="*/ 0 h 109"/>
                      <a:gd name="T80" fmla="*/ 0 w 1425"/>
                      <a:gd name="T81" fmla="*/ 0 h 109"/>
                      <a:gd name="T82" fmla="*/ 0 w 1425"/>
                      <a:gd name="T83" fmla="*/ 0 h 109"/>
                      <a:gd name="T84" fmla="*/ 0 w 1425"/>
                      <a:gd name="T85" fmla="*/ 0 h 109"/>
                      <a:gd name="T86" fmla="*/ 0 w 1425"/>
                      <a:gd name="T87" fmla="*/ 0 h 109"/>
                      <a:gd name="T88" fmla="*/ 0 w 1425"/>
                      <a:gd name="T89" fmla="*/ 0 h 109"/>
                      <a:gd name="T90" fmla="*/ 0 w 1425"/>
                      <a:gd name="T91" fmla="*/ 0 h 109"/>
                      <a:gd name="T92" fmla="*/ 0 w 1425"/>
                      <a:gd name="T93" fmla="*/ 0 h 109"/>
                      <a:gd name="T94" fmla="*/ 0 w 1425"/>
                      <a:gd name="T95" fmla="*/ 0 h 109"/>
                      <a:gd name="T96" fmla="*/ 0 w 1425"/>
                      <a:gd name="T97" fmla="*/ 0 h 109"/>
                      <a:gd name="T98" fmla="*/ 0 w 1425"/>
                      <a:gd name="T99" fmla="*/ 0 h 109"/>
                      <a:gd name="T100" fmla="*/ 0 w 1425"/>
                      <a:gd name="T101" fmla="*/ 0 h 109"/>
                      <a:gd name="T102" fmla="*/ 0 w 1425"/>
                      <a:gd name="T103" fmla="*/ 0 h 109"/>
                      <a:gd name="T104" fmla="*/ 0 w 1425"/>
                      <a:gd name="T105" fmla="*/ 0 h 109"/>
                      <a:gd name="T106" fmla="*/ 0 w 1425"/>
                      <a:gd name="T107" fmla="*/ 0 h 109"/>
                      <a:gd name="T108" fmla="*/ 0 w 1425"/>
                      <a:gd name="T109" fmla="*/ 0 h 109"/>
                      <a:gd name="T110" fmla="*/ 0 w 1425"/>
                      <a:gd name="T111" fmla="*/ 0 h 109"/>
                      <a:gd name="T112" fmla="*/ 0 w 1425"/>
                      <a:gd name="T113" fmla="*/ 0 h 109"/>
                      <a:gd name="T114" fmla="*/ 0 w 1425"/>
                      <a:gd name="T115" fmla="*/ 0 h 109"/>
                      <a:gd name="T116" fmla="*/ 0 w 1425"/>
                      <a:gd name="T117" fmla="*/ 0 h 109"/>
                      <a:gd name="T118" fmla="*/ 0 w 1425"/>
                      <a:gd name="T119" fmla="*/ 0 h 109"/>
                      <a:gd name="T120" fmla="*/ 0 w 1425"/>
                      <a:gd name="T121" fmla="*/ 0 h 109"/>
                      <a:gd name="T122" fmla="*/ 0 w 1425"/>
                      <a:gd name="T123" fmla="*/ 0 h 109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1425"/>
                      <a:gd name="T187" fmla="*/ 0 h 109"/>
                      <a:gd name="T188" fmla="*/ 1425 w 1425"/>
                      <a:gd name="T189" fmla="*/ 109 h 109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1425" h="109">
                        <a:moveTo>
                          <a:pt x="13" y="6"/>
                        </a:moveTo>
                        <a:lnTo>
                          <a:pt x="14" y="6"/>
                        </a:lnTo>
                        <a:lnTo>
                          <a:pt x="17" y="6"/>
                        </a:lnTo>
                        <a:lnTo>
                          <a:pt x="20" y="6"/>
                        </a:lnTo>
                        <a:lnTo>
                          <a:pt x="24" y="6"/>
                        </a:lnTo>
                        <a:lnTo>
                          <a:pt x="28" y="7"/>
                        </a:lnTo>
                        <a:lnTo>
                          <a:pt x="31" y="7"/>
                        </a:lnTo>
                        <a:lnTo>
                          <a:pt x="34" y="8"/>
                        </a:lnTo>
                        <a:lnTo>
                          <a:pt x="37" y="8"/>
                        </a:lnTo>
                        <a:lnTo>
                          <a:pt x="40" y="8"/>
                        </a:lnTo>
                        <a:lnTo>
                          <a:pt x="44" y="8"/>
                        </a:lnTo>
                        <a:lnTo>
                          <a:pt x="47" y="9"/>
                        </a:lnTo>
                        <a:lnTo>
                          <a:pt x="51" y="9"/>
                        </a:lnTo>
                        <a:lnTo>
                          <a:pt x="55" y="10"/>
                        </a:lnTo>
                        <a:lnTo>
                          <a:pt x="58" y="10"/>
                        </a:lnTo>
                        <a:lnTo>
                          <a:pt x="63" y="10"/>
                        </a:lnTo>
                        <a:lnTo>
                          <a:pt x="68" y="10"/>
                        </a:lnTo>
                        <a:lnTo>
                          <a:pt x="71" y="12"/>
                        </a:lnTo>
                        <a:lnTo>
                          <a:pt x="76" y="12"/>
                        </a:lnTo>
                        <a:lnTo>
                          <a:pt x="81" y="13"/>
                        </a:lnTo>
                        <a:lnTo>
                          <a:pt x="85" y="13"/>
                        </a:lnTo>
                        <a:lnTo>
                          <a:pt x="90" y="13"/>
                        </a:lnTo>
                        <a:lnTo>
                          <a:pt x="95" y="14"/>
                        </a:lnTo>
                        <a:lnTo>
                          <a:pt x="101" y="14"/>
                        </a:lnTo>
                        <a:lnTo>
                          <a:pt x="104" y="15"/>
                        </a:lnTo>
                        <a:lnTo>
                          <a:pt x="112" y="15"/>
                        </a:lnTo>
                        <a:lnTo>
                          <a:pt x="116" y="15"/>
                        </a:lnTo>
                        <a:lnTo>
                          <a:pt x="121" y="16"/>
                        </a:lnTo>
                        <a:lnTo>
                          <a:pt x="126" y="16"/>
                        </a:lnTo>
                        <a:lnTo>
                          <a:pt x="132" y="18"/>
                        </a:lnTo>
                        <a:lnTo>
                          <a:pt x="136" y="18"/>
                        </a:lnTo>
                        <a:lnTo>
                          <a:pt x="142" y="18"/>
                        </a:lnTo>
                        <a:lnTo>
                          <a:pt x="147" y="18"/>
                        </a:lnTo>
                        <a:lnTo>
                          <a:pt x="153" y="19"/>
                        </a:lnTo>
                        <a:lnTo>
                          <a:pt x="159" y="19"/>
                        </a:lnTo>
                        <a:lnTo>
                          <a:pt x="165" y="19"/>
                        </a:lnTo>
                        <a:lnTo>
                          <a:pt x="170" y="20"/>
                        </a:lnTo>
                        <a:lnTo>
                          <a:pt x="176" y="20"/>
                        </a:lnTo>
                        <a:lnTo>
                          <a:pt x="182" y="20"/>
                        </a:lnTo>
                        <a:lnTo>
                          <a:pt x="187" y="21"/>
                        </a:lnTo>
                        <a:lnTo>
                          <a:pt x="193" y="21"/>
                        </a:lnTo>
                        <a:lnTo>
                          <a:pt x="199" y="21"/>
                        </a:lnTo>
                        <a:lnTo>
                          <a:pt x="204" y="21"/>
                        </a:lnTo>
                        <a:lnTo>
                          <a:pt x="210" y="21"/>
                        </a:lnTo>
                        <a:lnTo>
                          <a:pt x="215" y="21"/>
                        </a:lnTo>
                        <a:lnTo>
                          <a:pt x="221" y="22"/>
                        </a:lnTo>
                        <a:lnTo>
                          <a:pt x="225" y="22"/>
                        </a:lnTo>
                        <a:lnTo>
                          <a:pt x="231" y="22"/>
                        </a:lnTo>
                        <a:lnTo>
                          <a:pt x="237" y="22"/>
                        </a:lnTo>
                        <a:lnTo>
                          <a:pt x="243" y="22"/>
                        </a:lnTo>
                        <a:lnTo>
                          <a:pt x="248" y="22"/>
                        </a:lnTo>
                        <a:lnTo>
                          <a:pt x="253" y="22"/>
                        </a:lnTo>
                        <a:lnTo>
                          <a:pt x="259" y="22"/>
                        </a:lnTo>
                        <a:lnTo>
                          <a:pt x="263" y="22"/>
                        </a:lnTo>
                        <a:lnTo>
                          <a:pt x="268" y="22"/>
                        </a:lnTo>
                        <a:lnTo>
                          <a:pt x="274" y="22"/>
                        </a:lnTo>
                        <a:lnTo>
                          <a:pt x="279" y="22"/>
                        </a:lnTo>
                        <a:lnTo>
                          <a:pt x="284" y="22"/>
                        </a:lnTo>
                        <a:lnTo>
                          <a:pt x="288" y="21"/>
                        </a:lnTo>
                        <a:lnTo>
                          <a:pt x="292" y="21"/>
                        </a:lnTo>
                        <a:lnTo>
                          <a:pt x="294" y="21"/>
                        </a:lnTo>
                        <a:lnTo>
                          <a:pt x="297" y="21"/>
                        </a:lnTo>
                        <a:lnTo>
                          <a:pt x="299" y="21"/>
                        </a:lnTo>
                        <a:lnTo>
                          <a:pt x="303" y="21"/>
                        </a:lnTo>
                        <a:lnTo>
                          <a:pt x="305" y="20"/>
                        </a:lnTo>
                        <a:lnTo>
                          <a:pt x="306" y="20"/>
                        </a:lnTo>
                        <a:lnTo>
                          <a:pt x="310" y="20"/>
                        </a:lnTo>
                        <a:lnTo>
                          <a:pt x="313" y="20"/>
                        </a:lnTo>
                        <a:lnTo>
                          <a:pt x="316" y="20"/>
                        </a:lnTo>
                        <a:lnTo>
                          <a:pt x="319" y="20"/>
                        </a:lnTo>
                        <a:lnTo>
                          <a:pt x="322" y="20"/>
                        </a:lnTo>
                        <a:lnTo>
                          <a:pt x="324" y="20"/>
                        </a:lnTo>
                        <a:lnTo>
                          <a:pt x="327" y="19"/>
                        </a:lnTo>
                        <a:lnTo>
                          <a:pt x="330" y="19"/>
                        </a:lnTo>
                        <a:lnTo>
                          <a:pt x="335" y="19"/>
                        </a:lnTo>
                        <a:lnTo>
                          <a:pt x="337" y="19"/>
                        </a:lnTo>
                        <a:lnTo>
                          <a:pt x="339" y="19"/>
                        </a:lnTo>
                        <a:lnTo>
                          <a:pt x="344" y="19"/>
                        </a:lnTo>
                        <a:lnTo>
                          <a:pt x="346" y="19"/>
                        </a:lnTo>
                        <a:lnTo>
                          <a:pt x="351" y="19"/>
                        </a:lnTo>
                        <a:lnTo>
                          <a:pt x="355" y="18"/>
                        </a:lnTo>
                        <a:lnTo>
                          <a:pt x="357" y="18"/>
                        </a:lnTo>
                        <a:lnTo>
                          <a:pt x="361" y="18"/>
                        </a:lnTo>
                        <a:lnTo>
                          <a:pt x="364" y="18"/>
                        </a:lnTo>
                        <a:lnTo>
                          <a:pt x="369" y="18"/>
                        </a:lnTo>
                        <a:lnTo>
                          <a:pt x="373" y="18"/>
                        </a:lnTo>
                        <a:lnTo>
                          <a:pt x="376" y="18"/>
                        </a:lnTo>
                        <a:lnTo>
                          <a:pt x="381" y="18"/>
                        </a:lnTo>
                        <a:lnTo>
                          <a:pt x="384" y="18"/>
                        </a:lnTo>
                        <a:lnTo>
                          <a:pt x="388" y="18"/>
                        </a:lnTo>
                        <a:lnTo>
                          <a:pt x="392" y="18"/>
                        </a:lnTo>
                        <a:lnTo>
                          <a:pt x="396" y="18"/>
                        </a:lnTo>
                        <a:lnTo>
                          <a:pt x="400" y="16"/>
                        </a:lnTo>
                        <a:lnTo>
                          <a:pt x="403" y="16"/>
                        </a:lnTo>
                        <a:lnTo>
                          <a:pt x="408" y="16"/>
                        </a:lnTo>
                        <a:lnTo>
                          <a:pt x="412" y="16"/>
                        </a:lnTo>
                        <a:lnTo>
                          <a:pt x="415" y="16"/>
                        </a:lnTo>
                        <a:lnTo>
                          <a:pt x="420" y="16"/>
                        </a:lnTo>
                        <a:lnTo>
                          <a:pt x="425" y="16"/>
                        </a:lnTo>
                        <a:lnTo>
                          <a:pt x="428" y="16"/>
                        </a:lnTo>
                        <a:lnTo>
                          <a:pt x="433" y="16"/>
                        </a:lnTo>
                        <a:lnTo>
                          <a:pt x="438" y="16"/>
                        </a:lnTo>
                        <a:lnTo>
                          <a:pt x="441" y="16"/>
                        </a:lnTo>
                        <a:lnTo>
                          <a:pt x="446" y="16"/>
                        </a:lnTo>
                        <a:lnTo>
                          <a:pt x="451" y="15"/>
                        </a:lnTo>
                        <a:lnTo>
                          <a:pt x="456" y="15"/>
                        </a:lnTo>
                        <a:lnTo>
                          <a:pt x="459" y="15"/>
                        </a:lnTo>
                        <a:lnTo>
                          <a:pt x="463" y="15"/>
                        </a:lnTo>
                        <a:lnTo>
                          <a:pt x="469" y="15"/>
                        </a:lnTo>
                        <a:lnTo>
                          <a:pt x="472" y="15"/>
                        </a:lnTo>
                        <a:lnTo>
                          <a:pt x="477" y="15"/>
                        </a:lnTo>
                        <a:lnTo>
                          <a:pt x="482" y="15"/>
                        </a:lnTo>
                        <a:lnTo>
                          <a:pt x="486" y="15"/>
                        </a:lnTo>
                        <a:lnTo>
                          <a:pt x="490" y="15"/>
                        </a:lnTo>
                        <a:lnTo>
                          <a:pt x="495" y="15"/>
                        </a:lnTo>
                        <a:lnTo>
                          <a:pt x="500" y="15"/>
                        </a:lnTo>
                        <a:lnTo>
                          <a:pt x="504" y="15"/>
                        </a:lnTo>
                        <a:lnTo>
                          <a:pt x="509" y="15"/>
                        </a:lnTo>
                        <a:lnTo>
                          <a:pt x="514" y="15"/>
                        </a:lnTo>
                        <a:lnTo>
                          <a:pt x="519" y="15"/>
                        </a:lnTo>
                        <a:lnTo>
                          <a:pt x="516" y="16"/>
                        </a:lnTo>
                        <a:lnTo>
                          <a:pt x="513" y="18"/>
                        </a:lnTo>
                        <a:lnTo>
                          <a:pt x="510" y="18"/>
                        </a:lnTo>
                        <a:lnTo>
                          <a:pt x="507" y="20"/>
                        </a:lnTo>
                        <a:lnTo>
                          <a:pt x="504" y="21"/>
                        </a:lnTo>
                        <a:lnTo>
                          <a:pt x="501" y="21"/>
                        </a:lnTo>
                        <a:lnTo>
                          <a:pt x="498" y="24"/>
                        </a:lnTo>
                        <a:lnTo>
                          <a:pt x="497" y="25"/>
                        </a:lnTo>
                        <a:lnTo>
                          <a:pt x="491" y="27"/>
                        </a:lnTo>
                        <a:lnTo>
                          <a:pt x="488" y="29"/>
                        </a:lnTo>
                        <a:lnTo>
                          <a:pt x="483" y="33"/>
                        </a:lnTo>
                        <a:lnTo>
                          <a:pt x="479" y="37"/>
                        </a:lnTo>
                        <a:lnTo>
                          <a:pt x="476" y="40"/>
                        </a:lnTo>
                        <a:lnTo>
                          <a:pt x="473" y="45"/>
                        </a:lnTo>
                        <a:lnTo>
                          <a:pt x="471" y="46"/>
                        </a:lnTo>
                        <a:lnTo>
                          <a:pt x="471" y="48"/>
                        </a:lnTo>
                        <a:lnTo>
                          <a:pt x="470" y="51"/>
                        </a:lnTo>
                        <a:lnTo>
                          <a:pt x="469" y="54"/>
                        </a:lnTo>
                        <a:lnTo>
                          <a:pt x="469" y="56"/>
                        </a:lnTo>
                        <a:lnTo>
                          <a:pt x="469" y="59"/>
                        </a:lnTo>
                        <a:lnTo>
                          <a:pt x="467" y="62"/>
                        </a:lnTo>
                        <a:lnTo>
                          <a:pt x="467" y="65"/>
                        </a:lnTo>
                        <a:lnTo>
                          <a:pt x="467" y="69"/>
                        </a:lnTo>
                        <a:lnTo>
                          <a:pt x="467" y="71"/>
                        </a:lnTo>
                        <a:lnTo>
                          <a:pt x="469" y="75"/>
                        </a:lnTo>
                        <a:lnTo>
                          <a:pt x="469" y="79"/>
                        </a:lnTo>
                        <a:lnTo>
                          <a:pt x="471" y="78"/>
                        </a:lnTo>
                        <a:lnTo>
                          <a:pt x="473" y="78"/>
                        </a:lnTo>
                        <a:lnTo>
                          <a:pt x="476" y="77"/>
                        </a:lnTo>
                        <a:lnTo>
                          <a:pt x="479" y="77"/>
                        </a:lnTo>
                        <a:lnTo>
                          <a:pt x="482" y="76"/>
                        </a:lnTo>
                        <a:lnTo>
                          <a:pt x="484" y="76"/>
                        </a:lnTo>
                        <a:lnTo>
                          <a:pt x="486" y="76"/>
                        </a:lnTo>
                        <a:lnTo>
                          <a:pt x="490" y="75"/>
                        </a:lnTo>
                        <a:lnTo>
                          <a:pt x="495" y="73"/>
                        </a:lnTo>
                        <a:lnTo>
                          <a:pt x="500" y="71"/>
                        </a:lnTo>
                        <a:lnTo>
                          <a:pt x="504" y="71"/>
                        </a:lnTo>
                        <a:lnTo>
                          <a:pt x="510" y="70"/>
                        </a:lnTo>
                        <a:lnTo>
                          <a:pt x="515" y="67"/>
                        </a:lnTo>
                        <a:lnTo>
                          <a:pt x="519" y="66"/>
                        </a:lnTo>
                        <a:lnTo>
                          <a:pt x="524" y="64"/>
                        </a:lnTo>
                        <a:lnTo>
                          <a:pt x="529" y="63"/>
                        </a:lnTo>
                        <a:lnTo>
                          <a:pt x="534" y="60"/>
                        </a:lnTo>
                        <a:lnTo>
                          <a:pt x="539" y="59"/>
                        </a:lnTo>
                        <a:lnTo>
                          <a:pt x="543" y="56"/>
                        </a:lnTo>
                        <a:lnTo>
                          <a:pt x="548" y="54"/>
                        </a:lnTo>
                        <a:lnTo>
                          <a:pt x="552" y="52"/>
                        </a:lnTo>
                        <a:lnTo>
                          <a:pt x="556" y="51"/>
                        </a:lnTo>
                        <a:lnTo>
                          <a:pt x="562" y="48"/>
                        </a:lnTo>
                        <a:lnTo>
                          <a:pt x="567" y="46"/>
                        </a:lnTo>
                        <a:lnTo>
                          <a:pt x="571" y="44"/>
                        </a:lnTo>
                        <a:lnTo>
                          <a:pt x="577" y="41"/>
                        </a:lnTo>
                        <a:lnTo>
                          <a:pt x="581" y="39"/>
                        </a:lnTo>
                        <a:lnTo>
                          <a:pt x="586" y="38"/>
                        </a:lnTo>
                        <a:lnTo>
                          <a:pt x="591" y="35"/>
                        </a:lnTo>
                        <a:lnTo>
                          <a:pt x="596" y="34"/>
                        </a:lnTo>
                        <a:lnTo>
                          <a:pt x="600" y="33"/>
                        </a:lnTo>
                        <a:lnTo>
                          <a:pt x="606" y="31"/>
                        </a:lnTo>
                        <a:lnTo>
                          <a:pt x="611" y="29"/>
                        </a:lnTo>
                        <a:lnTo>
                          <a:pt x="616" y="28"/>
                        </a:lnTo>
                        <a:lnTo>
                          <a:pt x="619" y="27"/>
                        </a:lnTo>
                        <a:lnTo>
                          <a:pt x="622" y="27"/>
                        </a:lnTo>
                        <a:lnTo>
                          <a:pt x="625" y="26"/>
                        </a:lnTo>
                        <a:lnTo>
                          <a:pt x="628" y="26"/>
                        </a:lnTo>
                        <a:lnTo>
                          <a:pt x="625" y="24"/>
                        </a:lnTo>
                        <a:lnTo>
                          <a:pt x="624" y="21"/>
                        </a:lnTo>
                        <a:lnTo>
                          <a:pt x="621" y="18"/>
                        </a:lnTo>
                        <a:lnTo>
                          <a:pt x="618" y="14"/>
                        </a:lnTo>
                        <a:lnTo>
                          <a:pt x="621" y="13"/>
                        </a:lnTo>
                        <a:lnTo>
                          <a:pt x="625" y="13"/>
                        </a:lnTo>
                        <a:lnTo>
                          <a:pt x="628" y="13"/>
                        </a:lnTo>
                        <a:lnTo>
                          <a:pt x="632" y="13"/>
                        </a:lnTo>
                        <a:lnTo>
                          <a:pt x="637" y="13"/>
                        </a:lnTo>
                        <a:lnTo>
                          <a:pt x="641" y="13"/>
                        </a:lnTo>
                        <a:lnTo>
                          <a:pt x="644" y="13"/>
                        </a:lnTo>
                        <a:lnTo>
                          <a:pt x="648" y="13"/>
                        </a:lnTo>
                        <a:lnTo>
                          <a:pt x="651" y="13"/>
                        </a:lnTo>
                        <a:lnTo>
                          <a:pt x="656" y="13"/>
                        </a:lnTo>
                        <a:lnTo>
                          <a:pt x="660" y="13"/>
                        </a:lnTo>
                        <a:lnTo>
                          <a:pt x="663" y="13"/>
                        </a:lnTo>
                        <a:lnTo>
                          <a:pt x="667" y="13"/>
                        </a:lnTo>
                        <a:lnTo>
                          <a:pt x="670" y="13"/>
                        </a:lnTo>
                        <a:lnTo>
                          <a:pt x="674" y="13"/>
                        </a:lnTo>
                        <a:lnTo>
                          <a:pt x="679" y="13"/>
                        </a:lnTo>
                        <a:lnTo>
                          <a:pt x="682" y="13"/>
                        </a:lnTo>
                        <a:lnTo>
                          <a:pt x="686" y="13"/>
                        </a:lnTo>
                        <a:lnTo>
                          <a:pt x="689" y="13"/>
                        </a:lnTo>
                        <a:lnTo>
                          <a:pt x="693" y="13"/>
                        </a:lnTo>
                        <a:lnTo>
                          <a:pt x="696" y="13"/>
                        </a:lnTo>
                        <a:lnTo>
                          <a:pt x="700" y="13"/>
                        </a:lnTo>
                        <a:lnTo>
                          <a:pt x="704" y="13"/>
                        </a:lnTo>
                        <a:lnTo>
                          <a:pt x="707" y="13"/>
                        </a:lnTo>
                        <a:lnTo>
                          <a:pt x="711" y="13"/>
                        </a:lnTo>
                        <a:lnTo>
                          <a:pt x="714" y="13"/>
                        </a:lnTo>
                        <a:lnTo>
                          <a:pt x="718" y="13"/>
                        </a:lnTo>
                        <a:lnTo>
                          <a:pt x="721" y="13"/>
                        </a:lnTo>
                        <a:lnTo>
                          <a:pt x="724" y="13"/>
                        </a:lnTo>
                        <a:lnTo>
                          <a:pt x="729" y="13"/>
                        </a:lnTo>
                        <a:lnTo>
                          <a:pt x="731" y="13"/>
                        </a:lnTo>
                        <a:lnTo>
                          <a:pt x="734" y="14"/>
                        </a:lnTo>
                        <a:lnTo>
                          <a:pt x="738" y="14"/>
                        </a:lnTo>
                        <a:lnTo>
                          <a:pt x="742" y="14"/>
                        </a:lnTo>
                        <a:lnTo>
                          <a:pt x="744" y="14"/>
                        </a:lnTo>
                        <a:lnTo>
                          <a:pt x="746" y="14"/>
                        </a:lnTo>
                        <a:lnTo>
                          <a:pt x="750" y="14"/>
                        </a:lnTo>
                        <a:lnTo>
                          <a:pt x="753" y="14"/>
                        </a:lnTo>
                        <a:lnTo>
                          <a:pt x="756" y="14"/>
                        </a:lnTo>
                        <a:lnTo>
                          <a:pt x="759" y="14"/>
                        </a:lnTo>
                        <a:lnTo>
                          <a:pt x="762" y="14"/>
                        </a:lnTo>
                        <a:lnTo>
                          <a:pt x="764" y="14"/>
                        </a:lnTo>
                        <a:lnTo>
                          <a:pt x="766" y="14"/>
                        </a:lnTo>
                        <a:lnTo>
                          <a:pt x="770" y="15"/>
                        </a:lnTo>
                        <a:lnTo>
                          <a:pt x="772" y="15"/>
                        </a:lnTo>
                        <a:lnTo>
                          <a:pt x="775" y="15"/>
                        </a:lnTo>
                        <a:lnTo>
                          <a:pt x="778" y="15"/>
                        </a:lnTo>
                        <a:lnTo>
                          <a:pt x="781" y="15"/>
                        </a:lnTo>
                        <a:lnTo>
                          <a:pt x="785" y="15"/>
                        </a:lnTo>
                        <a:lnTo>
                          <a:pt x="790" y="15"/>
                        </a:lnTo>
                        <a:lnTo>
                          <a:pt x="795" y="15"/>
                        </a:lnTo>
                        <a:lnTo>
                          <a:pt x="800" y="16"/>
                        </a:lnTo>
                        <a:lnTo>
                          <a:pt x="804" y="16"/>
                        </a:lnTo>
                        <a:lnTo>
                          <a:pt x="808" y="16"/>
                        </a:lnTo>
                        <a:lnTo>
                          <a:pt x="813" y="18"/>
                        </a:lnTo>
                        <a:lnTo>
                          <a:pt x="816" y="18"/>
                        </a:lnTo>
                        <a:lnTo>
                          <a:pt x="815" y="21"/>
                        </a:lnTo>
                        <a:lnTo>
                          <a:pt x="816" y="25"/>
                        </a:lnTo>
                        <a:lnTo>
                          <a:pt x="816" y="28"/>
                        </a:lnTo>
                        <a:lnTo>
                          <a:pt x="818" y="33"/>
                        </a:lnTo>
                        <a:lnTo>
                          <a:pt x="820" y="37"/>
                        </a:lnTo>
                        <a:lnTo>
                          <a:pt x="821" y="41"/>
                        </a:lnTo>
                        <a:lnTo>
                          <a:pt x="823" y="45"/>
                        </a:lnTo>
                        <a:lnTo>
                          <a:pt x="827" y="48"/>
                        </a:lnTo>
                        <a:lnTo>
                          <a:pt x="829" y="52"/>
                        </a:lnTo>
                        <a:lnTo>
                          <a:pt x="833" y="56"/>
                        </a:lnTo>
                        <a:lnTo>
                          <a:pt x="835" y="59"/>
                        </a:lnTo>
                        <a:lnTo>
                          <a:pt x="840" y="64"/>
                        </a:lnTo>
                        <a:lnTo>
                          <a:pt x="842" y="66"/>
                        </a:lnTo>
                        <a:lnTo>
                          <a:pt x="847" y="70"/>
                        </a:lnTo>
                        <a:lnTo>
                          <a:pt x="852" y="73"/>
                        </a:lnTo>
                        <a:lnTo>
                          <a:pt x="855" y="76"/>
                        </a:lnTo>
                        <a:lnTo>
                          <a:pt x="860" y="79"/>
                        </a:lnTo>
                        <a:lnTo>
                          <a:pt x="865" y="82"/>
                        </a:lnTo>
                        <a:lnTo>
                          <a:pt x="870" y="83"/>
                        </a:lnTo>
                        <a:lnTo>
                          <a:pt x="874" y="85"/>
                        </a:lnTo>
                        <a:lnTo>
                          <a:pt x="878" y="86"/>
                        </a:lnTo>
                        <a:lnTo>
                          <a:pt x="884" y="89"/>
                        </a:lnTo>
                        <a:lnTo>
                          <a:pt x="889" y="89"/>
                        </a:lnTo>
                        <a:lnTo>
                          <a:pt x="893" y="91"/>
                        </a:lnTo>
                        <a:lnTo>
                          <a:pt x="898" y="91"/>
                        </a:lnTo>
                        <a:lnTo>
                          <a:pt x="902" y="91"/>
                        </a:lnTo>
                        <a:lnTo>
                          <a:pt x="906" y="91"/>
                        </a:lnTo>
                        <a:lnTo>
                          <a:pt x="911" y="91"/>
                        </a:lnTo>
                        <a:lnTo>
                          <a:pt x="915" y="89"/>
                        </a:lnTo>
                        <a:lnTo>
                          <a:pt x="920" y="89"/>
                        </a:lnTo>
                        <a:lnTo>
                          <a:pt x="923" y="86"/>
                        </a:lnTo>
                        <a:lnTo>
                          <a:pt x="927" y="85"/>
                        </a:lnTo>
                        <a:lnTo>
                          <a:pt x="925" y="83"/>
                        </a:lnTo>
                        <a:lnTo>
                          <a:pt x="924" y="79"/>
                        </a:lnTo>
                        <a:lnTo>
                          <a:pt x="923" y="77"/>
                        </a:lnTo>
                        <a:lnTo>
                          <a:pt x="922" y="75"/>
                        </a:lnTo>
                        <a:lnTo>
                          <a:pt x="920" y="70"/>
                        </a:lnTo>
                        <a:lnTo>
                          <a:pt x="917" y="65"/>
                        </a:lnTo>
                        <a:lnTo>
                          <a:pt x="915" y="62"/>
                        </a:lnTo>
                        <a:lnTo>
                          <a:pt x="911" y="56"/>
                        </a:lnTo>
                        <a:lnTo>
                          <a:pt x="909" y="52"/>
                        </a:lnTo>
                        <a:lnTo>
                          <a:pt x="906" y="48"/>
                        </a:lnTo>
                        <a:lnTo>
                          <a:pt x="902" y="44"/>
                        </a:lnTo>
                        <a:lnTo>
                          <a:pt x="898" y="40"/>
                        </a:lnTo>
                        <a:lnTo>
                          <a:pt x="895" y="37"/>
                        </a:lnTo>
                        <a:lnTo>
                          <a:pt x="891" y="33"/>
                        </a:lnTo>
                        <a:lnTo>
                          <a:pt x="889" y="31"/>
                        </a:lnTo>
                        <a:lnTo>
                          <a:pt x="884" y="27"/>
                        </a:lnTo>
                        <a:lnTo>
                          <a:pt x="879" y="25"/>
                        </a:lnTo>
                        <a:lnTo>
                          <a:pt x="876" y="22"/>
                        </a:lnTo>
                        <a:lnTo>
                          <a:pt x="878" y="22"/>
                        </a:lnTo>
                        <a:lnTo>
                          <a:pt x="880" y="22"/>
                        </a:lnTo>
                        <a:lnTo>
                          <a:pt x="884" y="22"/>
                        </a:lnTo>
                        <a:lnTo>
                          <a:pt x="886" y="22"/>
                        </a:lnTo>
                        <a:lnTo>
                          <a:pt x="890" y="22"/>
                        </a:lnTo>
                        <a:lnTo>
                          <a:pt x="892" y="22"/>
                        </a:lnTo>
                        <a:lnTo>
                          <a:pt x="896" y="22"/>
                        </a:lnTo>
                        <a:lnTo>
                          <a:pt x="898" y="22"/>
                        </a:lnTo>
                        <a:lnTo>
                          <a:pt x="902" y="22"/>
                        </a:lnTo>
                        <a:lnTo>
                          <a:pt x="904" y="22"/>
                        </a:lnTo>
                        <a:lnTo>
                          <a:pt x="908" y="22"/>
                        </a:lnTo>
                        <a:lnTo>
                          <a:pt x="911" y="22"/>
                        </a:lnTo>
                        <a:lnTo>
                          <a:pt x="915" y="22"/>
                        </a:lnTo>
                        <a:lnTo>
                          <a:pt x="918" y="22"/>
                        </a:lnTo>
                        <a:lnTo>
                          <a:pt x="922" y="22"/>
                        </a:lnTo>
                        <a:lnTo>
                          <a:pt x="925" y="22"/>
                        </a:lnTo>
                        <a:lnTo>
                          <a:pt x="928" y="21"/>
                        </a:lnTo>
                        <a:lnTo>
                          <a:pt x="931" y="21"/>
                        </a:lnTo>
                        <a:lnTo>
                          <a:pt x="935" y="21"/>
                        </a:lnTo>
                        <a:lnTo>
                          <a:pt x="940" y="21"/>
                        </a:lnTo>
                        <a:lnTo>
                          <a:pt x="942" y="21"/>
                        </a:lnTo>
                        <a:lnTo>
                          <a:pt x="947" y="21"/>
                        </a:lnTo>
                        <a:lnTo>
                          <a:pt x="949" y="21"/>
                        </a:lnTo>
                        <a:lnTo>
                          <a:pt x="954" y="21"/>
                        </a:lnTo>
                        <a:lnTo>
                          <a:pt x="956" y="21"/>
                        </a:lnTo>
                        <a:lnTo>
                          <a:pt x="961" y="21"/>
                        </a:lnTo>
                        <a:lnTo>
                          <a:pt x="965" y="21"/>
                        </a:lnTo>
                        <a:lnTo>
                          <a:pt x="969" y="21"/>
                        </a:lnTo>
                        <a:lnTo>
                          <a:pt x="972" y="21"/>
                        </a:lnTo>
                        <a:lnTo>
                          <a:pt x="976" y="21"/>
                        </a:lnTo>
                        <a:lnTo>
                          <a:pt x="980" y="21"/>
                        </a:lnTo>
                        <a:lnTo>
                          <a:pt x="985" y="21"/>
                        </a:lnTo>
                        <a:lnTo>
                          <a:pt x="988" y="21"/>
                        </a:lnTo>
                        <a:lnTo>
                          <a:pt x="992" y="21"/>
                        </a:lnTo>
                        <a:lnTo>
                          <a:pt x="995" y="21"/>
                        </a:lnTo>
                        <a:lnTo>
                          <a:pt x="1000" y="21"/>
                        </a:lnTo>
                        <a:lnTo>
                          <a:pt x="1004" y="20"/>
                        </a:lnTo>
                        <a:lnTo>
                          <a:pt x="1007" y="20"/>
                        </a:lnTo>
                        <a:lnTo>
                          <a:pt x="1012" y="20"/>
                        </a:lnTo>
                        <a:lnTo>
                          <a:pt x="1017" y="20"/>
                        </a:lnTo>
                        <a:lnTo>
                          <a:pt x="1020" y="20"/>
                        </a:lnTo>
                        <a:lnTo>
                          <a:pt x="1025" y="20"/>
                        </a:lnTo>
                        <a:lnTo>
                          <a:pt x="1029" y="20"/>
                        </a:lnTo>
                        <a:lnTo>
                          <a:pt x="1033" y="20"/>
                        </a:lnTo>
                        <a:lnTo>
                          <a:pt x="1038" y="20"/>
                        </a:lnTo>
                        <a:lnTo>
                          <a:pt x="1042" y="20"/>
                        </a:lnTo>
                        <a:lnTo>
                          <a:pt x="1047" y="20"/>
                        </a:lnTo>
                        <a:lnTo>
                          <a:pt x="1050" y="20"/>
                        </a:lnTo>
                        <a:lnTo>
                          <a:pt x="1055" y="19"/>
                        </a:lnTo>
                        <a:lnTo>
                          <a:pt x="1060" y="19"/>
                        </a:lnTo>
                        <a:lnTo>
                          <a:pt x="1063" y="19"/>
                        </a:lnTo>
                        <a:lnTo>
                          <a:pt x="1068" y="19"/>
                        </a:lnTo>
                        <a:lnTo>
                          <a:pt x="1073" y="19"/>
                        </a:lnTo>
                        <a:lnTo>
                          <a:pt x="1076" y="19"/>
                        </a:lnTo>
                        <a:lnTo>
                          <a:pt x="1081" y="19"/>
                        </a:lnTo>
                        <a:lnTo>
                          <a:pt x="1084" y="19"/>
                        </a:lnTo>
                        <a:lnTo>
                          <a:pt x="1089" y="18"/>
                        </a:lnTo>
                        <a:lnTo>
                          <a:pt x="1094" y="18"/>
                        </a:lnTo>
                        <a:lnTo>
                          <a:pt x="1099" y="18"/>
                        </a:lnTo>
                        <a:lnTo>
                          <a:pt x="1102" y="18"/>
                        </a:lnTo>
                        <a:lnTo>
                          <a:pt x="1107" y="18"/>
                        </a:lnTo>
                        <a:lnTo>
                          <a:pt x="1112" y="18"/>
                        </a:lnTo>
                        <a:lnTo>
                          <a:pt x="1115" y="18"/>
                        </a:lnTo>
                        <a:lnTo>
                          <a:pt x="1120" y="18"/>
                        </a:lnTo>
                        <a:lnTo>
                          <a:pt x="1118" y="21"/>
                        </a:lnTo>
                        <a:lnTo>
                          <a:pt x="1115" y="24"/>
                        </a:lnTo>
                        <a:lnTo>
                          <a:pt x="1113" y="27"/>
                        </a:lnTo>
                        <a:lnTo>
                          <a:pt x="1112" y="31"/>
                        </a:lnTo>
                        <a:lnTo>
                          <a:pt x="1108" y="34"/>
                        </a:lnTo>
                        <a:lnTo>
                          <a:pt x="1106" y="38"/>
                        </a:lnTo>
                        <a:lnTo>
                          <a:pt x="1103" y="41"/>
                        </a:lnTo>
                        <a:lnTo>
                          <a:pt x="1103" y="44"/>
                        </a:lnTo>
                        <a:lnTo>
                          <a:pt x="1107" y="44"/>
                        </a:lnTo>
                        <a:lnTo>
                          <a:pt x="1113" y="45"/>
                        </a:lnTo>
                        <a:lnTo>
                          <a:pt x="1117" y="46"/>
                        </a:lnTo>
                        <a:lnTo>
                          <a:pt x="1122" y="47"/>
                        </a:lnTo>
                        <a:lnTo>
                          <a:pt x="1127" y="48"/>
                        </a:lnTo>
                        <a:lnTo>
                          <a:pt x="1132" y="50"/>
                        </a:lnTo>
                        <a:lnTo>
                          <a:pt x="1137" y="52"/>
                        </a:lnTo>
                        <a:lnTo>
                          <a:pt x="1141" y="54"/>
                        </a:lnTo>
                        <a:lnTo>
                          <a:pt x="1146" y="56"/>
                        </a:lnTo>
                        <a:lnTo>
                          <a:pt x="1151" y="59"/>
                        </a:lnTo>
                        <a:lnTo>
                          <a:pt x="1156" y="60"/>
                        </a:lnTo>
                        <a:lnTo>
                          <a:pt x="1160" y="64"/>
                        </a:lnTo>
                        <a:lnTo>
                          <a:pt x="1164" y="66"/>
                        </a:lnTo>
                        <a:lnTo>
                          <a:pt x="1170" y="69"/>
                        </a:lnTo>
                        <a:lnTo>
                          <a:pt x="1175" y="71"/>
                        </a:lnTo>
                        <a:lnTo>
                          <a:pt x="1179" y="73"/>
                        </a:lnTo>
                        <a:lnTo>
                          <a:pt x="1184" y="75"/>
                        </a:lnTo>
                        <a:lnTo>
                          <a:pt x="1189" y="76"/>
                        </a:lnTo>
                        <a:lnTo>
                          <a:pt x="1194" y="78"/>
                        </a:lnTo>
                        <a:lnTo>
                          <a:pt x="1198" y="81"/>
                        </a:lnTo>
                        <a:lnTo>
                          <a:pt x="1202" y="82"/>
                        </a:lnTo>
                        <a:lnTo>
                          <a:pt x="1208" y="82"/>
                        </a:lnTo>
                        <a:lnTo>
                          <a:pt x="1213" y="83"/>
                        </a:lnTo>
                        <a:lnTo>
                          <a:pt x="1217" y="83"/>
                        </a:lnTo>
                        <a:lnTo>
                          <a:pt x="1221" y="83"/>
                        </a:lnTo>
                        <a:lnTo>
                          <a:pt x="1227" y="82"/>
                        </a:lnTo>
                        <a:lnTo>
                          <a:pt x="1230" y="81"/>
                        </a:lnTo>
                        <a:lnTo>
                          <a:pt x="1236" y="79"/>
                        </a:lnTo>
                        <a:lnTo>
                          <a:pt x="1241" y="76"/>
                        </a:lnTo>
                        <a:lnTo>
                          <a:pt x="1246" y="73"/>
                        </a:lnTo>
                        <a:lnTo>
                          <a:pt x="1251" y="71"/>
                        </a:lnTo>
                        <a:lnTo>
                          <a:pt x="1257" y="67"/>
                        </a:lnTo>
                        <a:lnTo>
                          <a:pt x="1251" y="64"/>
                        </a:lnTo>
                        <a:lnTo>
                          <a:pt x="1246" y="59"/>
                        </a:lnTo>
                        <a:lnTo>
                          <a:pt x="1241" y="56"/>
                        </a:lnTo>
                        <a:lnTo>
                          <a:pt x="1236" y="52"/>
                        </a:lnTo>
                        <a:lnTo>
                          <a:pt x="1232" y="48"/>
                        </a:lnTo>
                        <a:lnTo>
                          <a:pt x="1227" y="45"/>
                        </a:lnTo>
                        <a:lnTo>
                          <a:pt x="1222" y="41"/>
                        </a:lnTo>
                        <a:lnTo>
                          <a:pt x="1217" y="38"/>
                        </a:lnTo>
                        <a:lnTo>
                          <a:pt x="1213" y="34"/>
                        </a:lnTo>
                        <a:lnTo>
                          <a:pt x="1208" y="31"/>
                        </a:lnTo>
                        <a:lnTo>
                          <a:pt x="1202" y="28"/>
                        </a:lnTo>
                        <a:lnTo>
                          <a:pt x="1197" y="26"/>
                        </a:lnTo>
                        <a:lnTo>
                          <a:pt x="1192" y="22"/>
                        </a:lnTo>
                        <a:lnTo>
                          <a:pt x="1188" y="20"/>
                        </a:lnTo>
                        <a:lnTo>
                          <a:pt x="1182" y="18"/>
                        </a:lnTo>
                        <a:lnTo>
                          <a:pt x="1177" y="15"/>
                        </a:lnTo>
                        <a:lnTo>
                          <a:pt x="1182" y="15"/>
                        </a:lnTo>
                        <a:lnTo>
                          <a:pt x="1187" y="15"/>
                        </a:lnTo>
                        <a:lnTo>
                          <a:pt x="1190" y="14"/>
                        </a:lnTo>
                        <a:lnTo>
                          <a:pt x="1195" y="14"/>
                        </a:lnTo>
                        <a:lnTo>
                          <a:pt x="1200" y="14"/>
                        </a:lnTo>
                        <a:lnTo>
                          <a:pt x="1203" y="14"/>
                        </a:lnTo>
                        <a:lnTo>
                          <a:pt x="1208" y="13"/>
                        </a:lnTo>
                        <a:lnTo>
                          <a:pt x="1213" y="13"/>
                        </a:lnTo>
                        <a:lnTo>
                          <a:pt x="1217" y="13"/>
                        </a:lnTo>
                        <a:lnTo>
                          <a:pt x="1221" y="13"/>
                        </a:lnTo>
                        <a:lnTo>
                          <a:pt x="1226" y="13"/>
                        </a:lnTo>
                        <a:lnTo>
                          <a:pt x="1230" y="13"/>
                        </a:lnTo>
                        <a:lnTo>
                          <a:pt x="1234" y="12"/>
                        </a:lnTo>
                        <a:lnTo>
                          <a:pt x="1239" y="12"/>
                        </a:lnTo>
                        <a:lnTo>
                          <a:pt x="1243" y="12"/>
                        </a:lnTo>
                        <a:lnTo>
                          <a:pt x="1247" y="12"/>
                        </a:lnTo>
                        <a:lnTo>
                          <a:pt x="1251" y="12"/>
                        </a:lnTo>
                        <a:lnTo>
                          <a:pt x="1255" y="10"/>
                        </a:lnTo>
                        <a:lnTo>
                          <a:pt x="1260" y="10"/>
                        </a:lnTo>
                        <a:lnTo>
                          <a:pt x="1264" y="10"/>
                        </a:lnTo>
                        <a:lnTo>
                          <a:pt x="1268" y="10"/>
                        </a:lnTo>
                        <a:lnTo>
                          <a:pt x="1272" y="10"/>
                        </a:lnTo>
                        <a:lnTo>
                          <a:pt x="1275" y="9"/>
                        </a:lnTo>
                        <a:lnTo>
                          <a:pt x="1280" y="9"/>
                        </a:lnTo>
                        <a:lnTo>
                          <a:pt x="1284" y="9"/>
                        </a:lnTo>
                        <a:lnTo>
                          <a:pt x="1289" y="9"/>
                        </a:lnTo>
                        <a:lnTo>
                          <a:pt x="1291" y="8"/>
                        </a:lnTo>
                        <a:lnTo>
                          <a:pt x="1296" y="8"/>
                        </a:lnTo>
                        <a:lnTo>
                          <a:pt x="1300" y="8"/>
                        </a:lnTo>
                        <a:lnTo>
                          <a:pt x="1304" y="8"/>
                        </a:lnTo>
                        <a:lnTo>
                          <a:pt x="1309" y="8"/>
                        </a:lnTo>
                        <a:lnTo>
                          <a:pt x="1312" y="8"/>
                        </a:lnTo>
                        <a:lnTo>
                          <a:pt x="1316" y="8"/>
                        </a:lnTo>
                        <a:lnTo>
                          <a:pt x="1319" y="7"/>
                        </a:lnTo>
                        <a:lnTo>
                          <a:pt x="1323" y="7"/>
                        </a:lnTo>
                        <a:lnTo>
                          <a:pt x="1327" y="7"/>
                        </a:lnTo>
                        <a:lnTo>
                          <a:pt x="1330" y="6"/>
                        </a:lnTo>
                        <a:lnTo>
                          <a:pt x="1334" y="6"/>
                        </a:lnTo>
                        <a:lnTo>
                          <a:pt x="1338" y="6"/>
                        </a:lnTo>
                        <a:lnTo>
                          <a:pt x="1342" y="6"/>
                        </a:lnTo>
                        <a:lnTo>
                          <a:pt x="1346" y="6"/>
                        </a:lnTo>
                        <a:lnTo>
                          <a:pt x="1349" y="5"/>
                        </a:lnTo>
                        <a:lnTo>
                          <a:pt x="1351" y="5"/>
                        </a:lnTo>
                        <a:lnTo>
                          <a:pt x="1356" y="5"/>
                        </a:lnTo>
                        <a:lnTo>
                          <a:pt x="1359" y="5"/>
                        </a:lnTo>
                        <a:lnTo>
                          <a:pt x="1362" y="3"/>
                        </a:lnTo>
                        <a:lnTo>
                          <a:pt x="1366" y="3"/>
                        </a:lnTo>
                        <a:lnTo>
                          <a:pt x="1369" y="3"/>
                        </a:lnTo>
                        <a:lnTo>
                          <a:pt x="1372" y="3"/>
                        </a:lnTo>
                        <a:lnTo>
                          <a:pt x="1375" y="3"/>
                        </a:lnTo>
                        <a:lnTo>
                          <a:pt x="1379" y="3"/>
                        </a:lnTo>
                        <a:lnTo>
                          <a:pt x="1382" y="3"/>
                        </a:lnTo>
                        <a:lnTo>
                          <a:pt x="1385" y="2"/>
                        </a:lnTo>
                        <a:lnTo>
                          <a:pt x="1387" y="2"/>
                        </a:lnTo>
                        <a:lnTo>
                          <a:pt x="1389" y="1"/>
                        </a:lnTo>
                        <a:lnTo>
                          <a:pt x="1393" y="1"/>
                        </a:lnTo>
                        <a:lnTo>
                          <a:pt x="1395" y="1"/>
                        </a:lnTo>
                        <a:lnTo>
                          <a:pt x="1398" y="0"/>
                        </a:lnTo>
                        <a:lnTo>
                          <a:pt x="1401" y="0"/>
                        </a:lnTo>
                        <a:lnTo>
                          <a:pt x="1405" y="0"/>
                        </a:lnTo>
                        <a:lnTo>
                          <a:pt x="1407" y="0"/>
                        </a:lnTo>
                        <a:lnTo>
                          <a:pt x="1410" y="0"/>
                        </a:lnTo>
                        <a:lnTo>
                          <a:pt x="1412" y="0"/>
                        </a:lnTo>
                        <a:lnTo>
                          <a:pt x="1416" y="0"/>
                        </a:lnTo>
                        <a:lnTo>
                          <a:pt x="1425" y="84"/>
                        </a:lnTo>
                        <a:lnTo>
                          <a:pt x="1424" y="84"/>
                        </a:lnTo>
                        <a:lnTo>
                          <a:pt x="1421" y="84"/>
                        </a:lnTo>
                        <a:lnTo>
                          <a:pt x="1420" y="84"/>
                        </a:lnTo>
                        <a:lnTo>
                          <a:pt x="1416" y="84"/>
                        </a:lnTo>
                        <a:lnTo>
                          <a:pt x="1412" y="85"/>
                        </a:lnTo>
                        <a:lnTo>
                          <a:pt x="1407" y="85"/>
                        </a:lnTo>
                        <a:lnTo>
                          <a:pt x="1402" y="86"/>
                        </a:lnTo>
                        <a:lnTo>
                          <a:pt x="1400" y="86"/>
                        </a:lnTo>
                        <a:lnTo>
                          <a:pt x="1397" y="86"/>
                        </a:lnTo>
                        <a:lnTo>
                          <a:pt x="1393" y="86"/>
                        </a:lnTo>
                        <a:lnTo>
                          <a:pt x="1389" y="88"/>
                        </a:lnTo>
                        <a:lnTo>
                          <a:pt x="1387" y="88"/>
                        </a:lnTo>
                        <a:lnTo>
                          <a:pt x="1383" y="89"/>
                        </a:lnTo>
                        <a:lnTo>
                          <a:pt x="1380" y="89"/>
                        </a:lnTo>
                        <a:lnTo>
                          <a:pt x="1376" y="89"/>
                        </a:lnTo>
                        <a:lnTo>
                          <a:pt x="1372" y="89"/>
                        </a:lnTo>
                        <a:lnTo>
                          <a:pt x="1368" y="90"/>
                        </a:lnTo>
                        <a:lnTo>
                          <a:pt x="1363" y="90"/>
                        </a:lnTo>
                        <a:lnTo>
                          <a:pt x="1360" y="91"/>
                        </a:lnTo>
                        <a:lnTo>
                          <a:pt x="1354" y="91"/>
                        </a:lnTo>
                        <a:lnTo>
                          <a:pt x="1350" y="91"/>
                        </a:lnTo>
                        <a:lnTo>
                          <a:pt x="1346" y="92"/>
                        </a:lnTo>
                        <a:lnTo>
                          <a:pt x="1341" y="94"/>
                        </a:lnTo>
                        <a:lnTo>
                          <a:pt x="1335" y="94"/>
                        </a:lnTo>
                        <a:lnTo>
                          <a:pt x="1329" y="94"/>
                        </a:lnTo>
                        <a:lnTo>
                          <a:pt x="1324" y="94"/>
                        </a:lnTo>
                        <a:lnTo>
                          <a:pt x="1319" y="95"/>
                        </a:lnTo>
                        <a:lnTo>
                          <a:pt x="1312" y="96"/>
                        </a:lnTo>
                        <a:lnTo>
                          <a:pt x="1306" y="96"/>
                        </a:lnTo>
                        <a:lnTo>
                          <a:pt x="1302" y="97"/>
                        </a:lnTo>
                        <a:lnTo>
                          <a:pt x="1296" y="97"/>
                        </a:lnTo>
                        <a:lnTo>
                          <a:pt x="1289" y="97"/>
                        </a:lnTo>
                        <a:lnTo>
                          <a:pt x="1283" y="97"/>
                        </a:lnTo>
                        <a:lnTo>
                          <a:pt x="1275" y="98"/>
                        </a:lnTo>
                        <a:lnTo>
                          <a:pt x="1270" y="100"/>
                        </a:lnTo>
                        <a:lnTo>
                          <a:pt x="1262" y="100"/>
                        </a:lnTo>
                        <a:lnTo>
                          <a:pt x="1255" y="100"/>
                        </a:lnTo>
                        <a:lnTo>
                          <a:pt x="1249" y="100"/>
                        </a:lnTo>
                        <a:lnTo>
                          <a:pt x="1242" y="102"/>
                        </a:lnTo>
                        <a:lnTo>
                          <a:pt x="1235" y="102"/>
                        </a:lnTo>
                        <a:lnTo>
                          <a:pt x="1228" y="102"/>
                        </a:lnTo>
                        <a:lnTo>
                          <a:pt x="1220" y="102"/>
                        </a:lnTo>
                        <a:lnTo>
                          <a:pt x="1213" y="102"/>
                        </a:lnTo>
                        <a:lnTo>
                          <a:pt x="1205" y="103"/>
                        </a:lnTo>
                        <a:lnTo>
                          <a:pt x="1197" y="104"/>
                        </a:lnTo>
                        <a:lnTo>
                          <a:pt x="1190" y="104"/>
                        </a:lnTo>
                        <a:lnTo>
                          <a:pt x="1182" y="104"/>
                        </a:lnTo>
                        <a:lnTo>
                          <a:pt x="1173" y="104"/>
                        </a:lnTo>
                        <a:lnTo>
                          <a:pt x="1165" y="104"/>
                        </a:lnTo>
                        <a:lnTo>
                          <a:pt x="1157" y="105"/>
                        </a:lnTo>
                        <a:lnTo>
                          <a:pt x="1149" y="107"/>
                        </a:lnTo>
                        <a:lnTo>
                          <a:pt x="1140" y="107"/>
                        </a:lnTo>
                        <a:lnTo>
                          <a:pt x="1132" y="107"/>
                        </a:lnTo>
                        <a:lnTo>
                          <a:pt x="1122" y="107"/>
                        </a:lnTo>
                        <a:lnTo>
                          <a:pt x="1114" y="107"/>
                        </a:lnTo>
                        <a:lnTo>
                          <a:pt x="1112" y="103"/>
                        </a:lnTo>
                        <a:lnTo>
                          <a:pt x="1108" y="100"/>
                        </a:lnTo>
                        <a:lnTo>
                          <a:pt x="1106" y="95"/>
                        </a:lnTo>
                        <a:lnTo>
                          <a:pt x="1102" y="91"/>
                        </a:lnTo>
                        <a:lnTo>
                          <a:pt x="1099" y="89"/>
                        </a:lnTo>
                        <a:lnTo>
                          <a:pt x="1096" y="85"/>
                        </a:lnTo>
                        <a:lnTo>
                          <a:pt x="1094" y="82"/>
                        </a:lnTo>
                        <a:lnTo>
                          <a:pt x="1090" y="79"/>
                        </a:lnTo>
                        <a:lnTo>
                          <a:pt x="1086" y="76"/>
                        </a:lnTo>
                        <a:lnTo>
                          <a:pt x="1083" y="73"/>
                        </a:lnTo>
                        <a:lnTo>
                          <a:pt x="1080" y="71"/>
                        </a:lnTo>
                        <a:lnTo>
                          <a:pt x="1076" y="70"/>
                        </a:lnTo>
                        <a:lnTo>
                          <a:pt x="1074" y="67"/>
                        </a:lnTo>
                        <a:lnTo>
                          <a:pt x="1070" y="65"/>
                        </a:lnTo>
                        <a:lnTo>
                          <a:pt x="1065" y="64"/>
                        </a:lnTo>
                        <a:lnTo>
                          <a:pt x="1063" y="62"/>
                        </a:lnTo>
                        <a:lnTo>
                          <a:pt x="1060" y="60"/>
                        </a:lnTo>
                        <a:lnTo>
                          <a:pt x="1056" y="58"/>
                        </a:lnTo>
                        <a:lnTo>
                          <a:pt x="1051" y="56"/>
                        </a:lnTo>
                        <a:lnTo>
                          <a:pt x="1048" y="56"/>
                        </a:lnTo>
                        <a:lnTo>
                          <a:pt x="1044" y="53"/>
                        </a:lnTo>
                        <a:lnTo>
                          <a:pt x="1041" y="52"/>
                        </a:lnTo>
                        <a:lnTo>
                          <a:pt x="1037" y="51"/>
                        </a:lnTo>
                        <a:lnTo>
                          <a:pt x="1033" y="50"/>
                        </a:lnTo>
                        <a:lnTo>
                          <a:pt x="1030" y="48"/>
                        </a:lnTo>
                        <a:lnTo>
                          <a:pt x="1026" y="46"/>
                        </a:lnTo>
                        <a:lnTo>
                          <a:pt x="1022" y="45"/>
                        </a:lnTo>
                        <a:lnTo>
                          <a:pt x="1018" y="44"/>
                        </a:lnTo>
                        <a:lnTo>
                          <a:pt x="1014" y="43"/>
                        </a:lnTo>
                        <a:lnTo>
                          <a:pt x="1011" y="41"/>
                        </a:lnTo>
                        <a:lnTo>
                          <a:pt x="1007" y="39"/>
                        </a:lnTo>
                        <a:lnTo>
                          <a:pt x="1004" y="38"/>
                        </a:lnTo>
                        <a:lnTo>
                          <a:pt x="1001" y="38"/>
                        </a:lnTo>
                        <a:lnTo>
                          <a:pt x="1000" y="39"/>
                        </a:lnTo>
                        <a:lnTo>
                          <a:pt x="998" y="40"/>
                        </a:lnTo>
                        <a:lnTo>
                          <a:pt x="994" y="41"/>
                        </a:lnTo>
                        <a:lnTo>
                          <a:pt x="990" y="43"/>
                        </a:lnTo>
                        <a:lnTo>
                          <a:pt x="987" y="45"/>
                        </a:lnTo>
                        <a:lnTo>
                          <a:pt x="982" y="47"/>
                        </a:lnTo>
                        <a:lnTo>
                          <a:pt x="980" y="51"/>
                        </a:lnTo>
                        <a:lnTo>
                          <a:pt x="974" y="53"/>
                        </a:lnTo>
                        <a:lnTo>
                          <a:pt x="971" y="56"/>
                        </a:lnTo>
                        <a:lnTo>
                          <a:pt x="967" y="58"/>
                        </a:lnTo>
                        <a:lnTo>
                          <a:pt x="962" y="60"/>
                        </a:lnTo>
                        <a:lnTo>
                          <a:pt x="959" y="62"/>
                        </a:lnTo>
                        <a:lnTo>
                          <a:pt x="956" y="64"/>
                        </a:lnTo>
                        <a:lnTo>
                          <a:pt x="952" y="65"/>
                        </a:lnTo>
                        <a:lnTo>
                          <a:pt x="950" y="67"/>
                        </a:lnTo>
                        <a:lnTo>
                          <a:pt x="952" y="69"/>
                        </a:lnTo>
                        <a:lnTo>
                          <a:pt x="955" y="71"/>
                        </a:lnTo>
                        <a:lnTo>
                          <a:pt x="959" y="76"/>
                        </a:lnTo>
                        <a:lnTo>
                          <a:pt x="962" y="79"/>
                        </a:lnTo>
                        <a:lnTo>
                          <a:pt x="965" y="82"/>
                        </a:lnTo>
                        <a:lnTo>
                          <a:pt x="969" y="85"/>
                        </a:lnTo>
                        <a:lnTo>
                          <a:pt x="972" y="88"/>
                        </a:lnTo>
                        <a:lnTo>
                          <a:pt x="974" y="91"/>
                        </a:lnTo>
                        <a:lnTo>
                          <a:pt x="976" y="89"/>
                        </a:lnTo>
                        <a:lnTo>
                          <a:pt x="980" y="86"/>
                        </a:lnTo>
                        <a:lnTo>
                          <a:pt x="982" y="85"/>
                        </a:lnTo>
                        <a:lnTo>
                          <a:pt x="985" y="84"/>
                        </a:lnTo>
                        <a:lnTo>
                          <a:pt x="987" y="83"/>
                        </a:lnTo>
                        <a:lnTo>
                          <a:pt x="990" y="83"/>
                        </a:lnTo>
                        <a:lnTo>
                          <a:pt x="992" y="82"/>
                        </a:lnTo>
                        <a:lnTo>
                          <a:pt x="995" y="82"/>
                        </a:lnTo>
                        <a:lnTo>
                          <a:pt x="1000" y="82"/>
                        </a:lnTo>
                        <a:lnTo>
                          <a:pt x="1005" y="83"/>
                        </a:lnTo>
                        <a:lnTo>
                          <a:pt x="1010" y="84"/>
                        </a:lnTo>
                        <a:lnTo>
                          <a:pt x="1014" y="85"/>
                        </a:lnTo>
                        <a:lnTo>
                          <a:pt x="1018" y="86"/>
                        </a:lnTo>
                        <a:lnTo>
                          <a:pt x="1023" y="89"/>
                        </a:lnTo>
                        <a:lnTo>
                          <a:pt x="1026" y="91"/>
                        </a:lnTo>
                        <a:lnTo>
                          <a:pt x="1031" y="96"/>
                        </a:lnTo>
                        <a:lnTo>
                          <a:pt x="1035" y="98"/>
                        </a:lnTo>
                        <a:lnTo>
                          <a:pt x="1038" y="102"/>
                        </a:lnTo>
                        <a:lnTo>
                          <a:pt x="1043" y="104"/>
                        </a:lnTo>
                        <a:lnTo>
                          <a:pt x="1047" y="109"/>
                        </a:lnTo>
                        <a:lnTo>
                          <a:pt x="1042" y="109"/>
                        </a:lnTo>
                        <a:lnTo>
                          <a:pt x="1037" y="109"/>
                        </a:lnTo>
                        <a:lnTo>
                          <a:pt x="1032" y="109"/>
                        </a:lnTo>
                        <a:lnTo>
                          <a:pt x="1028" y="109"/>
                        </a:lnTo>
                        <a:lnTo>
                          <a:pt x="1022" y="109"/>
                        </a:lnTo>
                        <a:lnTo>
                          <a:pt x="1018" y="109"/>
                        </a:lnTo>
                        <a:lnTo>
                          <a:pt x="1012" y="109"/>
                        </a:lnTo>
                        <a:lnTo>
                          <a:pt x="1007" y="109"/>
                        </a:lnTo>
                        <a:lnTo>
                          <a:pt x="1003" y="108"/>
                        </a:lnTo>
                        <a:lnTo>
                          <a:pt x="998" y="108"/>
                        </a:lnTo>
                        <a:lnTo>
                          <a:pt x="992" y="108"/>
                        </a:lnTo>
                        <a:lnTo>
                          <a:pt x="987" y="108"/>
                        </a:lnTo>
                        <a:lnTo>
                          <a:pt x="982" y="108"/>
                        </a:lnTo>
                        <a:lnTo>
                          <a:pt x="978" y="108"/>
                        </a:lnTo>
                        <a:lnTo>
                          <a:pt x="973" y="108"/>
                        </a:lnTo>
                        <a:lnTo>
                          <a:pt x="968" y="108"/>
                        </a:lnTo>
                        <a:lnTo>
                          <a:pt x="965" y="107"/>
                        </a:lnTo>
                        <a:lnTo>
                          <a:pt x="962" y="107"/>
                        </a:lnTo>
                        <a:lnTo>
                          <a:pt x="960" y="107"/>
                        </a:lnTo>
                        <a:lnTo>
                          <a:pt x="958" y="107"/>
                        </a:lnTo>
                        <a:lnTo>
                          <a:pt x="954" y="107"/>
                        </a:lnTo>
                        <a:lnTo>
                          <a:pt x="952" y="107"/>
                        </a:lnTo>
                        <a:lnTo>
                          <a:pt x="949" y="107"/>
                        </a:lnTo>
                        <a:lnTo>
                          <a:pt x="947" y="107"/>
                        </a:lnTo>
                        <a:lnTo>
                          <a:pt x="944" y="107"/>
                        </a:lnTo>
                        <a:lnTo>
                          <a:pt x="942" y="107"/>
                        </a:lnTo>
                        <a:lnTo>
                          <a:pt x="940" y="107"/>
                        </a:lnTo>
                        <a:lnTo>
                          <a:pt x="936" y="107"/>
                        </a:lnTo>
                        <a:lnTo>
                          <a:pt x="931" y="107"/>
                        </a:lnTo>
                        <a:lnTo>
                          <a:pt x="927" y="107"/>
                        </a:lnTo>
                        <a:lnTo>
                          <a:pt x="924" y="107"/>
                        </a:lnTo>
                        <a:lnTo>
                          <a:pt x="921" y="107"/>
                        </a:lnTo>
                        <a:lnTo>
                          <a:pt x="918" y="107"/>
                        </a:lnTo>
                        <a:lnTo>
                          <a:pt x="916" y="107"/>
                        </a:lnTo>
                        <a:lnTo>
                          <a:pt x="914" y="107"/>
                        </a:lnTo>
                        <a:lnTo>
                          <a:pt x="910" y="107"/>
                        </a:lnTo>
                        <a:lnTo>
                          <a:pt x="908" y="107"/>
                        </a:lnTo>
                        <a:lnTo>
                          <a:pt x="905" y="107"/>
                        </a:lnTo>
                        <a:lnTo>
                          <a:pt x="903" y="105"/>
                        </a:lnTo>
                        <a:lnTo>
                          <a:pt x="899" y="105"/>
                        </a:lnTo>
                        <a:lnTo>
                          <a:pt x="897" y="105"/>
                        </a:lnTo>
                        <a:lnTo>
                          <a:pt x="895" y="105"/>
                        </a:lnTo>
                        <a:lnTo>
                          <a:pt x="892" y="105"/>
                        </a:lnTo>
                        <a:lnTo>
                          <a:pt x="889" y="105"/>
                        </a:lnTo>
                        <a:lnTo>
                          <a:pt x="886" y="105"/>
                        </a:lnTo>
                        <a:lnTo>
                          <a:pt x="884" y="105"/>
                        </a:lnTo>
                        <a:lnTo>
                          <a:pt x="880" y="104"/>
                        </a:lnTo>
                        <a:lnTo>
                          <a:pt x="877" y="104"/>
                        </a:lnTo>
                        <a:lnTo>
                          <a:pt x="873" y="104"/>
                        </a:lnTo>
                        <a:lnTo>
                          <a:pt x="870" y="104"/>
                        </a:lnTo>
                        <a:lnTo>
                          <a:pt x="866" y="104"/>
                        </a:lnTo>
                        <a:lnTo>
                          <a:pt x="863" y="104"/>
                        </a:lnTo>
                        <a:lnTo>
                          <a:pt x="858" y="104"/>
                        </a:lnTo>
                        <a:lnTo>
                          <a:pt x="855" y="104"/>
                        </a:lnTo>
                        <a:lnTo>
                          <a:pt x="852" y="104"/>
                        </a:lnTo>
                        <a:lnTo>
                          <a:pt x="848" y="104"/>
                        </a:lnTo>
                        <a:lnTo>
                          <a:pt x="845" y="104"/>
                        </a:lnTo>
                        <a:lnTo>
                          <a:pt x="840" y="104"/>
                        </a:lnTo>
                        <a:lnTo>
                          <a:pt x="838" y="104"/>
                        </a:lnTo>
                        <a:lnTo>
                          <a:pt x="834" y="104"/>
                        </a:lnTo>
                        <a:lnTo>
                          <a:pt x="831" y="104"/>
                        </a:lnTo>
                        <a:lnTo>
                          <a:pt x="827" y="104"/>
                        </a:lnTo>
                        <a:lnTo>
                          <a:pt x="826" y="100"/>
                        </a:lnTo>
                        <a:lnTo>
                          <a:pt x="826" y="96"/>
                        </a:lnTo>
                        <a:lnTo>
                          <a:pt x="825" y="91"/>
                        </a:lnTo>
                        <a:lnTo>
                          <a:pt x="823" y="89"/>
                        </a:lnTo>
                        <a:lnTo>
                          <a:pt x="822" y="84"/>
                        </a:lnTo>
                        <a:lnTo>
                          <a:pt x="822" y="81"/>
                        </a:lnTo>
                        <a:lnTo>
                          <a:pt x="821" y="76"/>
                        </a:lnTo>
                        <a:lnTo>
                          <a:pt x="821" y="73"/>
                        </a:lnTo>
                        <a:lnTo>
                          <a:pt x="818" y="73"/>
                        </a:lnTo>
                        <a:lnTo>
                          <a:pt x="814" y="76"/>
                        </a:lnTo>
                        <a:lnTo>
                          <a:pt x="810" y="76"/>
                        </a:lnTo>
                        <a:lnTo>
                          <a:pt x="807" y="78"/>
                        </a:lnTo>
                        <a:lnTo>
                          <a:pt x="803" y="78"/>
                        </a:lnTo>
                        <a:lnTo>
                          <a:pt x="800" y="78"/>
                        </a:lnTo>
                        <a:lnTo>
                          <a:pt x="797" y="76"/>
                        </a:lnTo>
                        <a:lnTo>
                          <a:pt x="795" y="76"/>
                        </a:lnTo>
                        <a:lnTo>
                          <a:pt x="793" y="75"/>
                        </a:lnTo>
                        <a:lnTo>
                          <a:pt x="790" y="73"/>
                        </a:lnTo>
                        <a:lnTo>
                          <a:pt x="787" y="71"/>
                        </a:lnTo>
                        <a:lnTo>
                          <a:pt x="784" y="70"/>
                        </a:lnTo>
                        <a:lnTo>
                          <a:pt x="780" y="66"/>
                        </a:lnTo>
                        <a:lnTo>
                          <a:pt x="775" y="62"/>
                        </a:lnTo>
                        <a:lnTo>
                          <a:pt x="772" y="59"/>
                        </a:lnTo>
                        <a:lnTo>
                          <a:pt x="770" y="56"/>
                        </a:lnTo>
                        <a:lnTo>
                          <a:pt x="766" y="53"/>
                        </a:lnTo>
                        <a:lnTo>
                          <a:pt x="765" y="51"/>
                        </a:lnTo>
                        <a:lnTo>
                          <a:pt x="761" y="46"/>
                        </a:lnTo>
                        <a:lnTo>
                          <a:pt x="756" y="41"/>
                        </a:lnTo>
                        <a:lnTo>
                          <a:pt x="753" y="39"/>
                        </a:lnTo>
                        <a:lnTo>
                          <a:pt x="751" y="38"/>
                        </a:lnTo>
                        <a:lnTo>
                          <a:pt x="748" y="35"/>
                        </a:lnTo>
                        <a:lnTo>
                          <a:pt x="745" y="34"/>
                        </a:lnTo>
                        <a:lnTo>
                          <a:pt x="742" y="33"/>
                        </a:lnTo>
                        <a:lnTo>
                          <a:pt x="739" y="33"/>
                        </a:lnTo>
                        <a:lnTo>
                          <a:pt x="737" y="32"/>
                        </a:lnTo>
                        <a:lnTo>
                          <a:pt x="733" y="32"/>
                        </a:lnTo>
                        <a:lnTo>
                          <a:pt x="729" y="37"/>
                        </a:lnTo>
                        <a:lnTo>
                          <a:pt x="726" y="41"/>
                        </a:lnTo>
                        <a:lnTo>
                          <a:pt x="724" y="46"/>
                        </a:lnTo>
                        <a:lnTo>
                          <a:pt x="721" y="52"/>
                        </a:lnTo>
                        <a:lnTo>
                          <a:pt x="720" y="56"/>
                        </a:lnTo>
                        <a:lnTo>
                          <a:pt x="720" y="62"/>
                        </a:lnTo>
                        <a:lnTo>
                          <a:pt x="721" y="66"/>
                        </a:lnTo>
                        <a:lnTo>
                          <a:pt x="723" y="71"/>
                        </a:lnTo>
                        <a:lnTo>
                          <a:pt x="724" y="73"/>
                        </a:lnTo>
                        <a:lnTo>
                          <a:pt x="726" y="79"/>
                        </a:lnTo>
                        <a:lnTo>
                          <a:pt x="729" y="83"/>
                        </a:lnTo>
                        <a:lnTo>
                          <a:pt x="732" y="86"/>
                        </a:lnTo>
                        <a:lnTo>
                          <a:pt x="734" y="91"/>
                        </a:lnTo>
                        <a:lnTo>
                          <a:pt x="739" y="94"/>
                        </a:lnTo>
                        <a:lnTo>
                          <a:pt x="744" y="97"/>
                        </a:lnTo>
                        <a:lnTo>
                          <a:pt x="749" y="102"/>
                        </a:lnTo>
                        <a:lnTo>
                          <a:pt x="744" y="102"/>
                        </a:lnTo>
                        <a:lnTo>
                          <a:pt x="742" y="102"/>
                        </a:lnTo>
                        <a:lnTo>
                          <a:pt x="739" y="102"/>
                        </a:lnTo>
                        <a:lnTo>
                          <a:pt x="737" y="102"/>
                        </a:lnTo>
                        <a:lnTo>
                          <a:pt x="733" y="101"/>
                        </a:lnTo>
                        <a:lnTo>
                          <a:pt x="730" y="101"/>
                        </a:lnTo>
                        <a:lnTo>
                          <a:pt x="726" y="101"/>
                        </a:lnTo>
                        <a:lnTo>
                          <a:pt x="724" y="101"/>
                        </a:lnTo>
                        <a:lnTo>
                          <a:pt x="721" y="101"/>
                        </a:lnTo>
                        <a:lnTo>
                          <a:pt x="719" y="101"/>
                        </a:lnTo>
                        <a:lnTo>
                          <a:pt x="715" y="101"/>
                        </a:lnTo>
                        <a:lnTo>
                          <a:pt x="713" y="101"/>
                        </a:lnTo>
                        <a:lnTo>
                          <a:pt x="710" y="101"/>
                        </a:lnTo>
                        <a:lnTo>
                          <a:pt x="707" y="101"/>
                        </a:lnTo>
                        <a:lnTo>
                          <a:pt x="704" y="101"/>
                        </a:lnTo>
                        <a:lnTo>
                          <a:pt x="701" y="101"/>
                        </a:lnTo>
                        <a:lnTo>
                          <a:pt x="699" y="100"/>
                        </a:lnTo>
                        <a:lnTo>
                          <a:pt x="695" y="100"/>
                        </a:lnTo>
                        <a:lnTo>
                          <a:pt x="693" y="100"/>
                        </a:lnTo>
                        <a:lnTo>
                          <a:pt x="689" y="100"/>
                        </a:lnTo>
                        <a:lnTo>
                          <a:pt x="687" y="100"/>
                        </a:lnTo>
                        <a:lnTo>
                          <a:pt x="683" y="100"/>
                        </a:lnTo>
                        <a:lnTo>
                          <a:pt x="681" y="100"/>
                        </a:lnTo>
                        <a:lnTo>
                          <a:pt x="679" y="100"/>
                        </a:lnTo>
                        <a:lnTo>
                          <a:pt x="676" y="100"/>
                        </a:lnTo>
                        <a:lnTo>
                          <a:pt x="673" y="100"/>
                        </a:lnTo>
                        <a:lnTo>
                          <a:pt x="669" y="100"/>
                        </a:lnTo>
                        <a:lnTo>
                          <a:pt x="667" y="100"/>
                        </a:lnTo>
                        <a:lnTo>
                          <a:pt x="664" y="100"/>
                        </a:lnTo>
                        <a:lnTo>
                          <a:pt x="662" y="100"/>
                        </a:lnTo>
                        <a:lnTo>
                          <a:pt x="659" y="100"/>
                        </a:lnTo>
                        <a:lnTo>
                          <a:pt x="656" y="100"/>
                        </a:lnTo>
                        <a:lnTo>
                          <a:pt x="661" y="96"/>
                        </a:lnTo>
                        <a:lnTo>
                          <a:pt x="666" y="91"/>
                        </a:lnTo>
                        <a:lnTo>
                          <a:pt x="670" y="86"/>
                        </a:lnTo>
                        <a:lnTo>
                          <a:pt x="675" y="82"/>
                        </a:lnTo>
                        <a:lnTo>
                          <a:pt x="676" y="79"/>
                        </a:lnTo>
                        <a:lnTo>
                          <a:pt x="679" y="76"/>
                        </a:lnTo>
                        <a:lnTo>
                          <a:pt x="679" y="72"/>
                        </a:lnTo>
                        <a:lnTo>
                          <a:pt x="681" y="70"/>
                        </a:lnTo>
                        <a:lnTo>
                          <a:pt x="682" y="66"/>
                        </a:lnTo>
                        <a:lnTo>
                          <a:pt x="683" y="63"/>
                        </a:lnTo>
                        <a:lnTo>
                          <a:pt x="685" y="59"/>
                        </a:lnTo>
                        <a:lnTo>
                          <a:pt x="686" y="56"/>
                        </a:lnTo>
                        <a:lnTo>
                          <a:pt x="683" y="53"/>
                        </a:lnTo>
                        <a:lnTo>
                          <a:pt x="680" y="52"/>
                        </a:lnTo>
                        <a:lnTo>
                          <a:pt x="677" y="51"/>
                        </a:lnTo>
                        <a:lnTo>
                          <a:pt x="674" y="51"/>
                        </a:lnTo>
                        <a:lnTo>
                          <a:pt x="670" y="50"/>
                        </a:lnTo>
                        <a:lnTo>
                          <a:pt x="668" y="50"/>
                        </a:lnTo>
                        <a:lnTo>
                          <a:pt x="664" y="50"/>
                        </a:lnTo>
                        <a:lnTo>
                          <a:pt x="662" y="50"/>
                        </a:lnTo>
                        <a:lnTo>
                          <a:pt x="659" y="48"/>
                        </a:lnTo>
                        <a:lnTo>
                          <a:pt x="656" y="48"/>
                        </a:lnTo>
                        <a:lnTo>
                          <a:pt x="651" y="50"/>
                        </a:lnTo>
                        <a:lnTo>
                          <a:pt x="649" y="50"/>
                        </a:lnTo>
                        <a:lnTo>
                          <a:pt x="645" y="50"/>
                        </a:lnTo>
                        <a:lnTo>
                          <a:pt x="643" y="51"/>
                        </a:lnTo>
                        <a:lnTo>
                          <a:pt x="640" y="51"/>
                        </a:lnTo>
                        <a:lnTo>
                          <a:pt x="636" y="52"/>
                        </a:lnTo>
                        <a:lnTo>
                          <a:pt x="632" y="52"/>
                        </a:lnTo>
                        <a:lnTo>
                          <a:pt x="630" y="52"/>
                        </a:lnTo>
                        <a:lnTo>
                          <a:pt x="625" y="52"/>
                        </a:lnTo>
                        <a:lnTo>
                          <a:pt x="623" y="53"/>
                        </a:lnTo>
                        <a:lnTo>
                          <a:pt x="619" y="53"/>
                        </a:lnTo>
                        <a:lnTo>
                          <a:pt x="616" y="53"/>
                        </a:lnTo>
                        <a:lnTo>
                          <a:pt x="612" y="53"/>
                        </a:lnTo>
                        <a:lnTo>
                          <a:pt x="610" y="53"/>
                        </a:lnTo>
                        <a:lnTo>
                          <a:pt x="607" y="52"/>
                        </a:lnTo>
                        <a:lnTo>
                          <a:pt x="604" y="52"/>
                        </a:lnTo>
                        <a:lnTo>
                          <a:pt x="600" y="51"/>
                        </a:lnTo>
                        <a:lnTo>
                          <a:pt x="598" y="51"/>
                        </a:lnTo>
                        <a:lnTo>
                          <a:pt x="594" y="48"/>
                        </a:lnTo>
                        <a:lnTo>
                          <a:pt x="592" y="47"/>
                        </a:lnTo>
                        <a:lnTo>
                          <a:pt x="589" y="46"/>
                        </a:lnTo>
                        <a:lnTo>
                          <a:pt x="586" y="44"/>
                        </a:lnTo>
                        <a:lnTo>
                          <a:pt x="585" y="46"/>
                        </a:lnTo>
                        <a:lnTo>
                          <a:pt x="585" y="48"/>
                        </a:lnTo>
                        <a:lnTo>
                          <a:pt x="584" y="51"/>
                        </a:lnTo>
                        <a:lnTo>
                          <a:pt x="583" y="53"/>
                        </a:lnTo>
                        <a:lnTo>
                          <a:pt x="583" y="56"/>
                        </a:lnTo>
                        <a:lnTo>
                          <a:pt x="581" y="60"/>
                        </a:lnTo>
                        <a:lnTo>
                          <a:pt x="580" y="64"/>
                        </a:lnTo>
                        <a:lnTo>
                          <a:pt x="580" y="69"/>
                        </a:lnTo>
                        <a:lnTo>
                          <a:pt x="579" y="72"/>
                        </a:lnTo>
                        <a:lnTo>
                          <a:pt x="579" y="76"/>
                        </a:lnTo>
                        <a:lnTo>
                          <a:pt x="578" y="81"/>
                        </a:lnTo>
                        <a:lnTo>
                          <a:pt x="577" y="85"/>
                        </a:lnTo>
                        <a:lnTo>
                          <a:pt x="577" y="89"/>
                        </a:lnTo>
                        <a:lnTo>
                          <a:pt x="577" y="92"/>
                        </a:lnTo>
                        <a:lnTo>
                          <a:pt x="575" y="97"/>
                        </a:lnTo>
                        <a:lnTo>
                          <a:pt x="575" y="101"/>
                        </a:lnTo>
                        <a:lnTo>
                          <a:pt x="572" y="101"/>
                        </a:lnTo>
                        <a:lnTo>
                          <a:pt x="570" y="101"/>
                        </a:lnTo>
                        <a:lnTo>
                          <a:pt x="567" y="101"/>
                        </a:lnTo>
                        <a:lnTo>
                          <a:pt x="564" y="101"/>
                        </a:lnTo>
                        <a:lnTo>
                          <a:pt x="560" y="101"/>
                        </a:lnTo>
                        <a:lnTo>
                          <a:pt x="556" y="101"/>
                        </a:lnTo>
                        <a:lnTo>
                          <a:pt x="554" y="101"/>
                        </a:lnTo>
                        <a:lnTo>
                          <a:pt x="552" y="101"/>
                        </a:lnTo>
                        <a:lnTo>
                          <a:pt x="549" y="101"/>
                        </a:lnTo>
                        <a:lnTo>
                          <a:pt x="546" y="101"/>
                        </a:lnTo>
                        <a:lnTo>
                          <a:pt x="542" y="101"/>
                        </a:lnTo>
                        <a:lnTo>
                          <a:pt x="540" y="101"/>
                        </a:lnTo>
                        <a:lnTo>
                          <a:pt x="536" y="101"/>
                        </a:lnTo>
                        <a:lnTo>
                          <a:pt x="534" y="101"/>
                        </a:lnTo>
                        <a:lnTo>
                          <a:pt x="532" y="101"/>
                        </a:lnTo>
                        <a:lnTo>
                          <a:pt x="529" y="101"/>
                        </a:lnTo>
                        <a:lnTo>
                          <a:pt x="526" y="101"/>
                        </a:lnTo>
                        <a:lnTo>
                          <a:pt x="523" y="101"/>
                        </a:lnTo>
                        <a:lnTo>
                          <a:pt x="520" y="101"/>
                        </a:lnTo>
                        <a:lnTo>
                          <a:pt x="516" y="101"/>
                        </a:lnTo>
                        <a:lnTo>
                          <a:pt x="514" y="101"/>
                        </a:lnTo>
                        <a:lnTo>
                          <a:pt x="511" y="101"/>
                        </a:lnTo>
                        <a:lnTo>
                          <a:pt x="509" y="101"/>
                        </a:lnTo>
                        <a:lnTo>
                          <a:pt x="507" y="101"/>
                        </a:lnTo>
                        <a:lnTo>
                          <a:pt x="503" y="101"/>
                        </a:lnTo>
                        <a:lnTo>
                          <a:pt x="501" y="101"/>
                        </a:lnTo>
                        <a:lnTo>
                          <a:pt x="497" y="101"/>
                        </a:lnTo>
                        <a:lnTo>
                          <a:pt x="495" y="101"/>
                        </a:lnTo>
                        <a:lnTo>
                          <a:pt x="492" y="101"/>
                        </a:lnTo>
                        <a:lnTo>
                          <a:pt x="490" y="101"/>
                        </a:lnTo>
                        <a:lnTo>
                          <a:pt x="486" y="101"/>
                        </a:lnTo>
                        <a:lnTo>
                          <a:pt x="484" y="102"/>
                        </a:lnTo>
                        <a:lnTo>
                          <a:pt x="482" y="102"/>
                        </a:lnTo>
                        <a:lnTo>
                          <a:pt x="478" y="102"/>
                        </a:lnTo>
                        <a:lnTo>
                          <a:pt x="476" y="102"/>
                        </a:lnTo>
                        <a:lnTo>
                          <a:pt x="473" y="102"/>
                        </a:lnTo>
                        <a:lnTo>
                          <a:pt x="471" y="102"/>
                        </a:lnTo>
                        <a:lnTo>
                          <a:pt x="469" y="102"/>
                        </a:lnTo>
                        <a:lnTo>
                          <a:pt x="466" y="102"/>
                        </a:lnTo>
                        <a:lnTo>
                          <a:pt x="463" y="102"/>
                        </a:lnTo>
                        <a:lnTo>
                          <a:pt x="460" y="102"/>
                        </a:lnTo>
                        <a:lnTo>
                          <a:pt x="457" y="102"/>
                        </a:lnTo>
                        <a:lnTo>
                          <a:pt x="456" y="102"/>
                        </a:lnTo>
                        <a:lnTo>
                          <a:pt x="453" y="102"/>
                        </a:lnTo>
                        <a:lnTo>
                          <a:pt x="447" y="102"/>
                        </a:lnTo>
                        <a:lnTo>
                          <a:pt x="443" y="102"/>
                        </a:lnTo>
                        <a:lnTo>
                          <a:pt x="440" y="102"/>
                        </a:lnTo>
                        <a:lnTo>
                          <a:pt x="437" y="102"/>
                        </a:lnTo>
                        <a:lnTo>
                          <a:pt x="434" y="102"/>
                        </a:lnTo>
                        <a:lnTo>
                          <a:pt x="432" y="102"/>
                        </a:lnTo>
                        <a:lnTo>
                          <a:pt x="427" y="102"/>
                        </a:lnTo>
                        <a:lnTo>
                          <a:pt x="422" y="102"/>
                        </a:lnTo>
                        <a:lnTo>
                          <a:pt x="416" y="102"/>
                        </a:lnTo>
                        <a:lnTo>
                          <a:pt x="413" y="103"/>
                        </a:lnTo>
                        <a:lnTo>
                          <a:pt x="407" y="103"/>
                        </a:lnTo>
                        <a:lnTo>
                          <a:pt x="402" y="104"/>
                        </a:lnTo>
                        <a:lnTo>
                          <a:pt x="405" y="100"/>
                        </a:lnTo>
                        <a:lnTo>
                          <a:pt x="405" y="97"/>
                        </a:lnTo>
                        <a:lnTo>
                          <a:pt x="407" y="94"/>
                        </a:lnTo>
                        <a:lnTo>
                          <a:pt x="408" y="91"/>
                        </a:lnTo>
                        <a:lnTo>
                          <a:pt x="408" y="86"/>
                        </a:lnTo>
                        <a:lnTo>
                          <a:pt x="409" y="84"/>
                        </a:lnTo>
                        <a:lnTo>
                          <a:pt x="408" y="82"/>
                        </a:lnTo>
                        <a:lnTo>
                          <a:pt x="408" y="78"/>
                        </a:lnTo>
                        <a:lnTo>
                          <a:pt x="407" y="76"/>
                        </a:lnTo>
                        <a:lnTo>
                          <a:pt x="405" y="73"/>
                        </a:lnTo>
                        <a:lnTo>
                          <a:pt x="403" y="71"/>
                        </a:lnTo>
                        <a:lnTo>
                          <a:pt x="402" y="69"/>
                        </a:lnTo>
                        <a:lnTo>
                          <a:pt x="399" y="67"/>
                        </a:lnTo>
                        <a:lnTo>
                          <a:pt x="395" y="66"/>
                        </a:lnTo>
                        <a:lnTo>
                          <a:pt x="392" y="66"/>
                        </a:lnTo>
                        <a:lnTo>
                          <a:pt x="387" y="67"/>
                        </a:lnTo>
                        <a:lnTo>
                          <a:pt x="383" y="71"/>
                        </a:lnTo>
                        <a:lnTo>
                          <a:pt x="381" y="73"/>
                        </a:lnTo>
                        <a:lnTo>
                          <a:pt x="378" y="76"/>
                        </a:lnTo>
                        <a:lnTo>
                          <a:pt x="375" y="79"/>
                        </a:lnTo>
                        <a:lnTo>
                          <a:pt x="375" y="83"/>
                        </a:lnTo>
                        <a:lnTo>
                          <a:pt x="375" y="86"/>
                        </a:lnTo>
                        <a:lnTo>
                          <a:pt x="375" y="89"/>
                        </a:lnTo>
                        <a:lnTo>
                          <a:pt x="375" y="94"/>
                        </a:lnTo>
                        <a:lnTo>
                          <a:pt x="375" y="96"/>
                        </a:lnTo>
                        <a:lnTo>
                          <a:pt x="375" y="100"/>
                        </a:lnTo>
                        <a:lnTo>
                          <a:pt x="375" y="102"/>
                        </a:lnTo>
                        <a:lnTo>
                          <a:pt x="376" y="104"/>
                        </a:lnTo>
                        <a:lnTo>
                          <a:pt x="373" y="104"/>
                        </a:lnTo>
                        <a:lnTo>
                          <a:pt x="369" y="104"/>
                        </a:lnTo>
                        <a:lnTo>
                          <a:pt x="365" y="104"/>
                        </a:lnTo>
                        <a:lnTo>
                          <a:pt x="363" y="104"/>
                        </a:lnTo>
                        <a:lnTo>
                          <a:pt x="360" y="104"/>
                        </a:lnTo>
                        <a:lnTo>
                          <a:pt x="357" y="104"/>
                        </a:lnTo>
                        <a:lnTo>
                          <a:pt x="355" y="104"/>
                        </a:lnTo>
                        <a:lnTo>
                          <a:pt x="351" y="104"/>
                        </a:lnTo>
                        <a:lnTo>
                          <a:pt x="348" y="104"/>
                        </a:lnTo>
                        <a:lnTo>
                          <a:pt x="344" y="104"/>
                        </a:lnTo>
                        <a:lnTo>
                          <a:pt x="342" y="104"/>
                        </a:lnTo>
                        <a:lnTo>
                          <a:pt x="339" y="104"/>
                        </a:lnTo>
                        <a:lnTo>
                          <a:pt x="337" y="104"/>
                        </a:lnTo>
                        <a:lnTo>
                          <a:pt x="333" y="104"/>
                        </a:lnTo>
                        <a:lnTo>
                          <a:pt x="330" y="104"/>
                        </a:lnTo>
                        <a:lnTo>
                          <a:pt x="327" y="104"/>
                        </a:lnTo>
                        <a:lnTo>
                          <a:pt x="324" y="104"/>
                        </a:lnTo>
                        <a:lnTo>
                          <a:pt x="322" y="104"/>
                        </a:lnTo>
                        <a:lnTo>
                          <a:pt x="319" y="104"/>
                        </a:lnTo>
                        <a:lnTo>
                          <a:pt x="317" y="104"/>
                        </a:lnTo>
                        <a:lnTo>
                          <a:pt x="313" y="104"/>
                        </a:lnTo>
                        <a:lnTo>
                          <a:pt x="311" y="104"/>
                        </a:lnTo>
                        <a:lnTo>
                          <a:pt x="307" y="104"/>
                        </a:lnTo>
                        <a:lnTo>
                          <a:pt x="305" y="104"/>
                        </a:lnTo>
                        <a:lnTo>
                          <a:pt x="303" y="104"/>
                        </a:lnTo>
                        <a:lnTo>
                          <a:pt x="299" y="104"/>
                        </a:lnTo>
                        <a:lnTo>
                          <a:pt x="297" y="104"/>
                        </a:lnTo>
                        <a:lnTo>
                          <a:pt x="294" y="104"/>
                        </a:lnTo>
                        <a:lnTo>
                          <a:pt x="288" y="104"/>
                        </a:lnTo>
                        <a:lnTo>
                          <a:pt x="284" y="105"/>
                        </a:lnTo>
                        <a:lnTo>
                          <a:pt x="281" y="105"/>
                        </a:lnTo>
                        <a:lnTo>
                          <a:pt x="279" y="105"/>
                        </a:lnTo>
                        <a:lnTo>
                          <a:pt x="276" y="105"/>
                        </a:lnTo>
                        <a:lnTo>
                          <a:pt x="273" y="105"/>
                        </a:lnTo>
                        <a:lnTo>
                          <a:pt x="268" y="105"/>
                        </a:lnTo>
                        <a:lnTo>
                          <a:pt x="263" y="105"/>
                        </a:lnTo>
                        <a:lnTo>
                          <a:pt x="259" y="105"/>
                        </a:lnTo>
                        <a:lnTo>
                          <a:pt x="253" y="105"/>
                        </a:lnTo>
                        <a:lnTo>
                          <a:pt x="249" y="105"/>
                        </a:lnTo>
                        <a:lnTo>
                          <a:pt x="246" y="105"/>
                        </a:lnTo>
                        <a:lnTo>
                          <a:pt x="241" y="105"/>
                        </a:lnTo>
                        <a:lnTo>
                          <a:pt x="235" y="105"/>
                        </a:lnTo>
                        <a:lnTo>
                          <a:pt x="230" y="105"/>
                        </a:lnTo>
                        <a:lnTo>
                          <a:pt x="227" y="105"/>
                        </a:lnTo>
                        <a:lnTo>
                          <a:pt x="223" y="105"/>
                        </a:lnTo>
                        <a:lnTo>
                          <a:pt x="218" y="105"/>
                        </a:lnTo>
                        <a:lnTo>
                          <a:pt x="215" y="105"/>
                        </a:lnTo>
                        <a:lnTo>
                          <a:pt x="210" y="105"/>
                        </a:lnTo>
                        <a:lnTo>
                          <a:pt x="204" y="104"/>
                        </a:lnTo>
                        <a:lnTo>
                          <a:pt x="198" y="104"/>
                        </a:lnTo>
                        <a:lnTo>
                          <a:pt x="192" y="104"/>
                        </a:lnTo>
                        <a:lnTo>
                          <a:pt x="187" y="104"/>
                        </a:lnTo>
                        <a:lnTo>
                          <a:pt x="182" y="104"/>
                        </a:lnTo>
                        <a:lnTo>
                          <a:pt x="176" y="104"/>
                        </a:lnTo>
                        <a:lnTo>
                          <a:pt x="170" y="104"/>
                        </a:lnTo>
                        <a:lnTo>
                          <a:pt x="165" y="104"/>
                        </a:lnTo>
                        <a:lnTo>
                          <a:pt x="159" y="103"/>
                        </a:lnTo>
                        <a:lnTo>
                          <a:pt x="153" y="102"/>
                        </a:lnTo>
                        <a:lnTo>
                          <a:pt x="148" y="102"/>
                        </a:lnTo>
                        <a:lnTo>
                          <a:pt x="144" y="102"/>
                        </a:lnTo>
                        <a:lnTo>
                          <a:pt x="138" y="102"/>
                        </a:lnTo>
                        <a:lnTo>
                          <a:pt x="134" y="102"/>
                        </a:lnTo>
                        <a:lnTo>
                          <a:pt x="128" y="102"/>
                        </a:lnTo>
                        <a:lnTo>
                          <a:pt x="125" y="102"/>
                        </a:lnTo>
                        <a:lnTo>
                          <a:pt x="119" y="102"/>
                        </a:lnTo>
                        <a:lnTo>
                          <a:pt x="114" y="101"/>
                        </a:lnTo>
                        <a:lnTo>
                          <a:pt x="109" y="100"/>
                        </a:lnTo>
                        <a:lnTo>
                          <a:pt x="104" y="100"/>
                        </a:lnTo>
                        <a:lnTo>
                          <a:pt x="100" y="100"/>
                        </a:lnTo>
                        <a:lnTo>
                          <a:pt x="96" y="100"/>
                        </a:lnTo>
                        <a:lnTo>
                          <a:pt x="91" y="100"/>
                        </a:lnTo>
                        <a:lnTo>
                          <a:pt x="88" y="100"/>
                        </a:lnTo>
                        <a:lnTo>
                          <a:pt x="83" y="100"/>
                        </a:lnTo>
                        <a:lnTo>
                          <a:pt x="78" y="98"/>
                        </a:lnTo>
                        <a:lnTo>
                          <a:pt x="75" y="97"/>
                        </a:lnTo>
                        <a:lnTo>
                          <a:pt x="71" y="97"/>
                        </a:lnTo>
                        <a:lnTo>
                          <a:pt x="68" y="97"/>
                        </a:lnTo>
                        <a:lnTo>
                          <a:pt x="64" y="97"/>
                        </a:lnTo>
                        <a:lnTo>
                          <a:pt x="61" y="97"/>
                        </a:lnTo>
                        <a:lnTo>
                          <a:pt x="57" y="97"/>
                        </a:lnTo>
                        <a:lnTo>
                          <a:pt x="53" y="97"/>
                        </a:lnTo>
                        <a:lnTo>
                          <a:pt x="50" y="96"/>
                        </a:lnTo>
                        <a:lnTo>
                          <a:pt x="46" y="96"/>
                        </a:lnTo>
                        <a:lnTo>
                          <a:pt x="44" y="96"/>
                        </a:lnTo>
                        <a:lnTo>
                          <a:pt x="40" y="95"/>
                        </a:lnTo>
                        <a:lnTo>
                          <a:pt x="38" y="94"/>
                        </a:lnTo>
                        <a:lnTo>
                          <a:pt x="34" y="94"/>
                        </a:lnTo>
                        <a:lnTo>
                          <a:pt x="33" y="94"/>
                        </a:lnTo>
                        <a:lnTo>
                          <a:pt x="30" y="94"/>
                        </a:lnTo>
                        <a:lnTo>
                          <a:pt x="26" y="94"/>
                        </a:lnTo>
                        <a:lnTo>
                          <a:pt x="24" y="94"/>
                        </a:lnTo>
                        <a:lnTo>
                          <a:pt x="23" y="94"/>
                        </a:lnTo>
                        <a:lnTo>
                          <a:pt x="18" y="91"/>
                        </a:lnTo>
                        <a:lnTo>
                          <a:pt x="14" y="91"/>
                        </a:lnTo>
                        <a:lnTo>
                          <a:pt x="11" y="91"/>
                        </a:lnTo>
                        <a:lnTo>
                          <a:pt x="7" y="91"/>
                        </a:lnTo>
                        <a:lnTo>
                          <a:pt x="5" y="91"/>
                        </a:lnTo>
                        <a:lnTo>
                          <a:pt x="2" y="91"/>
                        </a:lnTo>
                        <a:lnTo>
                          <a:pt x="0" y="91"/>
                        </a:lnTo>
                        <a:lnTo>
                          <a:pt x="13" y="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05" name="Freeform 213">
                    <a:extLst>
                      <a:ext uri="{FF2B5EF4-FFF2-40B4-BE49-F238E27FC236}">
                        <a16:creationId xmlns:a16="http://schemas.microsoft.com/office/drawing/2014/main" id="{FC4CB454-63AA-584D-9815-FE8FD8580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20" y="1680"/>
                    <a:ext cx="12" cy="31"/>
                  </a:xfrm>
                  <a:custGeom>
                    <a:avLst/>
                    <a:gdLst>
                      <a:gd name="T0" fmla="*/ 0 w 36"/>
                      <a:gd name="T1" fmla="*/ 0 h 91"/>
                      <a:gd name="T2" fmla="*/ 0 w 36"/>
                      <a:gd name="T3" fmla="*/ 0 h 91"/>
                      <a:gd name="T4" fmla="*/ 0 w 36"/>
                      <a:gd name="T5" fmla="*/ 0 h 91"/>
                      <a:gd name="T6" fmla="*/ 0 w 36"/>
                      <a:gd name="T7" fmla="*/ 0 h 91"/>
                      <a:gd name="T8" fmla="*/ 0 w 36"/>
                      <a:gd name="T9" fmla="*/ 0 h 91"/>
                      <a:gd name="T10" fmla="*/ 0 w 36"/>
                      <a:gd name="T11" fmla="*/ 0 h 91"/>
                      <a:gd name="T12" fmla="*/ 0 w 36"/>
                      <a:gd name="T13" fmla="*/ 0 h 91"/>
                      <a:gd name="T14" fmla="*/ 0 w 36"/>
                      <a:gd name="T15" fmla="*/ 0 h 91"/>
                      <a:gd name="T16" fmla="*/ 0 w 36"/>
                      <a:gd name="T17" fmla="*/ 0 h 91"/>
                      <a:gd name="T18" fmla="*/ 0 w 36"/>
                      <a:gd name="T19" fmla="*/ 0 h 91"/>
                      <a:gd name="T20" fmla="*/ 0 w 36"/>
                      <a:gd name="T21" fmla="*/ 0 h 91"/>
                      <a:gd name="T22" fmla="*/ 0 w 36"/>
                      <a:gd name="T23" fmla="*/ 0 h 91"/>
                      <a:gd name="T24" fmla="*/ 0 w 36"/>
                      <a:gd name="T25" fmla="*/ 0 h 91"/>
                      <a:gd name="T26" fmla="*/ 0 w 36"/>
                      <a:gd name="T27" fmla="*/ 0 h 91"/>
                      <a:gd name="T28" fmla="*/ 0 w 36"/>
                      <a:gd name="T29" fmla="*/ 0 h 91"/>
                      <a:gd name="T30" fmla="*/ 0 w 36"/>
                      <a:gd name="T31" fmla="*/ 0 h 91"/>
                      <a:gd name="T32" fmla="*/ 0 w 36"/>
                      <a:gd name="T33" fmla="*/ 0 h 91"/>
                      <a:gd name="T34" fmla="*/ 0 w 36"/>
                      <a:gd name="T35" fmla="*/ 0 h 91"/>
                      <a:gd name="T36" fmla="*/ 0 w 36"/>
                      <a:gd name="T37" fmla="*/ 0 h 91"/>
                      <a:gd name="T38" fmla="*/ 0 w 36"/>
                      <a:gd name="T39" fmla="*/ 0 h 91"/>
                      <a:gd name="T40" fmla="*/ 0 w 36"/>
                      <a:gd name="T41" fmla="*/ 0 h 91"/>
                      <a:gd name="T42" fmla="*/ 0 w 36"/>
                      <a:gd name="T43" fmla="*/ 0 h 91"/>
                      <a:gd name="T44" fmla="*/ 0 w 36"/>
                      <a:gd name="T45" fmla="*/ 0 h 91"/>
                      <a:gd name="T46" fmla="*/ 0 w 36"/>
                      <a:gd name="T47" fmla="*/ 0 h 91"/>
                      <a:gd name="T48" fmla="*/ 0 w 36"/>
                      <a:gd name="T49" fmla="*/ 0 h 91"/>
                      <a:gd name="T50" fmla="*/ 0 w 36"/>
                      <a:gd name="T51" fmla="*/ 0 h 91"/>
                      <a:gd name="T52" fmla="*/ 0 w 36"/>
                      <a:gd name="T53" fmla="*/ 0 h 91"/>
                      <a:gd name="T54" fmla="*/ 0 w 36"/>
                      <a:gd name="T55" fmla="*/ 0 h 91"/>
                      <a:gd name="T56" fmla="*/ 0 w 36"/>
                      <a:gd name="T57" fmla="*/ 0 h 91"/>
                      <a:gd name="T58" fmla="*/ 0 w 36"/>
                      <a:gd name="T59" fmla="*/ 0 h 91"/>
                      <a:gd name="T60" fmla="*/ 0 w 36"/>
                      <a:gd name="T61" fmla="*/ 0 h 91"/>
                      <a:gd name="T62" fmla="*/ 0 w 36"/>
                      <a:gd name="T63" fmla="*/ 0 h 91"/>
                      <a:gd name="T64" fmla="*/ 0 w 36"/>
                      <a:gd name="T65" fmla="*/ 0 h 91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36"/>
                      <a:gd name="T100" fmla="*/ 0 h 91"/>
                      <a:gd name="T101" fmla="*/ 36 w 36"/>
                      <a:gd name="T102" fmla="*/ 91 h 91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36" h="91">
                        <a:moveTo>
                          <a:pt x="36" y="91"/>
                        </a:moveTo>
                        <a:lnTo>
                          <a:pt x="33" y="91"/>
                        </a:lnTo>
                        <a:lnTo>
                          <a:pt x="29" y="91"/>
                        </a:lnTo>
                        <a:lnTo>
                          <a:pt x="27" y="89"/>
                        </a:lnTo>
                        <a:lnTo>
                          <a:pt x="23" y="89"/>
                        </a:lnTo>
                        <a:lnTo>
                          <a:pt x="17" y="88"/>
                        </a:lnTo>
                        <a:lnTo>
                          <a:pt x="15" y="87"/>
                        </a:lnTo>
                        <a:lnTo>
                          <a:pt x="10" y="85"/>
                        </a:lnTo>
                        <a:lnTo>
                          <a:pt x="8" y="83"/>
                        </a:lnTo>
                        <a:lnTo>
                          <a:pt x="4" y="81"/>
                        </a:lnTo>
                        <a:lnTo>
                          <a:pt x="3" y="80"/>
                        </a:lnTo>
                        <a:lnTo>
                          <a:pt x="0" y="75"/>
                        </a:lnTo>
                        <a:lnTo>
                          <a:pt x="0" y="70"/>
                        </a:lnTo>
                        <a:lnTo>
                          <a:pt x="0" y="67"/>
                        </a:lnTo>
                        <a:lnTo>
                          <a:pt x="0" y="64"/>
                        </a:lnTo>
                        <a:lnTo>
                          <a:pt x="1" y="61"/>
                        </a:lnTo>
                        <a:lnTo>
                          <a:pt x="3" y="58"/>
                        </a:lnTo>
                        <a:lnTo>
                          <a:pt x="3" y="55"/>
                        </a:lnTo>
                        <a:lnTo>
                          <a:pt x="6" y="51"/>
                        </a:lnTo>
                        <a:lnTo>
                          <a:pt x="7" y="48"/>
                        </a:lnTo>
                        <a:lnTo>
                          <a:pt x="9" y="45"/>
                        </a:lnTo>
                        <a:lnTo>
                          <a:pt x="11" y="41"/>
                        </a:lnTo>
                        <a:lnTo>
                          <a:pt x="13" y="37"/>
                        </a:lnTo>
                        <a:lnTo>
                          <a:pt x="15" y="34"/>
                        </a:lnTo>
                        <a:lnTo>
                          <a:pt x="19" y="30"/>
                        </a:lnTo>
                        <a:lnTo>
                          <a:pt x="20" y="26"/>
                        </a:lnTo>
                        <a:lnTo>
                          <a:pt x="23" y="23"/>
                        </a:lnTo>
                        <a:lnTo>
                          <a:pt x="26" y="19"/>
                        </a:lnTo>
                        <a:lnTo>
                          <a:pt x="28" y="15"/>
                        </a:lnTo>
                        <a:lnTo>
                          <a:pt x="30" y="12"/>
                        </a:lnTo>
                        <a:lnTo>
                          <a:pt x="32" y="7"/>
                        </a:lnTo>
                        <a:lnTo>
                          <a:pt x="33" y="4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5" y="6"/>
                        </a:lnTo>
                        <a:lnTo>
                          <a:pt x="35" y="10"/>
                        </a:lnTo>
                        <a:lnTo>
                          <a:pt x="35" y="12"/>
                        </a:lnTo>
                        <a:lnTo>
                          <a:pt x="35" y="15"/>
                        </a:lnTo>
                        <a:lnTo>
                          <a:pt x="35" y="17"/>
                        </a:lnTo>
                        <a:lnTo>
                          <a:pt x="35" y="20"/>
                        </a:lnTo>
                        <a:lnTo>
                          <a:pt x="35" y="23"/>
                        </a:lnTo>
                        <a:lnTo>
                          <a:pt x="35" y="26"/>
                        </a:lnTo>
                        <a:lnTo>
                          <a:pt x="35" y="30"/>
                        </a:lnTo>
                        <a:lnTo>
                          <a:pt x="35" y="32"/>
                        </a:lnTo>
                        <a:lnTo>
                          <a:pt x="35" y="35"/>
                        </a:lnTo>
                        <a:lnTo>
                          <a:pt x="35" y="37"/>
                        </a:lnTo>
                        <a:lnTo>
                          <a:pt x="35" y="41"/>
                        </a:lnTo>
                        <a:lnTo>
                          <a:pt x="35" y="43"/>
                        </a:lnTo>
                        <a:lnTo>
                          <a:pt x="35" y="47"/>
                        </a:lnTo>
                        <a:lnTo>
                          <a:pt x="35" y="49"/>
                        </a:lnTo>
                        <a:lnTo>
                          <a:pt x="35" y="53"/>
                        </a:lnTo>
                        <a:lnTo>
                          <a:pt x="35" y="55"/>
                        </a:lnTo>
                        <a:lnTo>
                          <a:pt x="35" y="57"/>
                        </a:lnTo>
                        <a:lnTo>
                          <a:pt x="35" y="61"/>
                        </a:lnTo>
                        <a:lnTo>
                          <a:pt x="35" y="63"/>
                        </a:lnTo>
                        <a:lnTo>
                          <a:pt x="35" y="67"/>
                        </a:lnTo>
                        <a:lnTo>
                          <a:pt x="35" y="69"/>
                        </a:lnTo>
                        <a:lnTo>
                          <a:pt x="35" y="72"/>
                        </a:lnTo>
                        <a:lnTo>
                          <a:pt x="35" y="75"/>
                        </a:lnTo>
                        <a:lnTo>
                          <a:pt x="35" y="77"/>
                        </a:lnTo>
                        <a:lnTo>
                          <a:pt x="35" y="80"/>
                        </a:lnTo>
                        <a:lnTo>
                          <a:pt x="35" y="82"/>
                        </a:lnTo>
                        <a:lnTo>
                          <a:pt x="35" y="86"/>
                        </a:lnTo>
                        <a:lnTo>
                          <a:pt x="35" y="88"/>
                        </a:lnTo>
                        <a:lnTo>
                          <a:pt x="36" y="9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06" name="Freeform 214">
                    <a:extLst>
                      <a:ext uri="{FF2B5EF4-FFF2-40B4-BE49-F238E27FC236}">
                        <a16:creationId xmlns:a16="http://schemas.microsoft.com/office/drawing/2014/main" id="{38132546-21CC-2B42-A7DA-7DEAD45D44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2" y="1599"/>
                    <a:ext cx="223" cy="177"/>
                  </a:xfrm>
                  <a:custGeom>
                    <a:avLst/>
                    <a:gdLst>
                      <a:gd name="T0" fmla="*/ 0 w 667"/>
                      <a:gd name="T1" fmla="*/ 0 h 531"/>
                      <a:gd name="T2" fmla="*/ 0 w 667"/>
                      <a:gd name="T3" fmla="*/ 0 h 531"/>
                      <a:gd name="T4" fmla="*/ 0 w 667"/>
                      <a:gd name="T5" fmla="*/ 0 h 531"/>
                      <a:gd name="T6" fmla="*/ 0 w 667"/>
                      <a:gd name="T7" fmla="*/ 0 h 531"/>
                      <a:gd name="T8" fmla="*/ 0 w 667"/>
                      <a:gd name="T9" fmla="*/ 0 h 531"/>
                      <a:gd name="T10" fmla="*/ 0 w 667"/>
                      <a:gd name="T11" fmla="*/ 0 h 531"/>
                      <a:gd name="T12" fmla="*/ 0 w 667"/>
                      <a:gd name="T13" fmla="*/ 0 h 531"/>
                      <a:gd name="T14" fmla="*/ 0 w 667"/>
                      <a:gd name="T15" fmla="*/ 0 h 531"/>
                      <a:gd name="T16" fmla="*/ 0 w 667"/>
                      <a:gd name="T17" fmla="*/ 0 h 531"/>
                      <a:gd name="T18" fmla="*/ 0 w 667"/>
                      <a:gd name="T19" fmla="*/ 0 h 531"/>
                      <a:gd name="T20" fmla="*/ 0 w 667"/>
                      <a:gd name="T21" fmla="*/ 0 h 531"/>
                      <a:gd name="T22" fmla="*/ 0 w 667"/>
                      <a:gd name="T23" fmla="*/ 0 h 531"/>
                      <a:gd name="T24" fmla="*/ 0 w 667"/>
                      <a:gd name="T25" fmla="*/ 0 h 531"/>
                      <a:gd name="T26" fmla="*/ 0 w 667"/>
                      <a:gd name="T27" fmla="*/ 0 h 531"/>
                      <a:gd name="T28" fmla="*/ 0 w 667"/>
                      <a:gd name="T29" fmla="*/ 0 h 531"/>
                      <a:gd name="T30" fmla="*/ 0 w 667"/>
                      <a:gd name="T31" fmla="*/ 0 h 531"/>
                      <a:gd name="T32" fmla="*/ 0 w 667"/>
                      <a:gd name="T33" fmla="*/ 0 h 531"/>
                      <a:gd name="T34" fmla="*/ 0 w 667"/>
                      <a:gd name="T35" fmla="*/ 0 h 531"/>
                      <a:gd name="T36" fmla="*/ 0 w 667"/>
                      <a:gd name="T37" fmla="*/ 0 h 531"/>
                      <a:gd name="T38" fmla="*/ 0 w 667"/>
                      <a:gd name="T39" fmla="*/ 0 h 531"/>
                      <a:gd name="T40" fmla="*/ 0 w 667"/>
                      <a:gd name="T41" fmla="*/ 0 h 531"/>
                      <a:gd name="T42" fmla="*/ 0 w 667"/>
                      <a:gd name="T43" fmla="*/ 0 h 531"/>
                      <a:gd name="T44" fmla="*/ 0 w 667"/>
                      <a:gd name="T45" fmla="*/ 0 h 531"/>
                      <a:gd name="T46" fmla="*/ 0 w 667"/>
                      <a:gd name="T47" fmla="*/ 0 h 531"/>
                      <a:gd name="T48" fmla="*/ 0 w 667"/>
                      <a:gd name="T49" fmla="*/ 0 h 531"/>
                      <a:gd name="T50" fmla="*/ 0 w 667"/>
                      <a:gd name="T51" fmla="*/ 0 h 531"/>
                      <a:gd name="T52" fmla="*/ 0 w 667"/>
                      <a:gd name="T53" fmla="*/ 0 h 531"/>
                      <a:gd name="T54" fmla="*/ 0 w 667"/>
                      <a:gd name="T55" fmla="*/ 0 h 531"/>
                      <a:gd name="T56" fmla="*/ 0 w 667"/>
                      <a:gd name="T57" fmla="*/ 0 h 531"/>
                      <a:gd name="T58" fmla="*/ 0 w 667"/>
                      <a:gd name="T59" fmla="*/ 0 h 531"/>
                      <a:gd name="T60" fmla="*/ 0 w 667"/>
                      <a:gd name="T61" fmla="*/ 0 h 531"/>
                      <a:gd name="T62" fmla="*/ 0 w 667"/>
                      <a:gd name="T63" fmla="*/ 0 h 531"/>
                      <a:gd name="T64" fmla="*/ 0 w 667"/>
                      <a:gd name="T65" fmla="*/ 0 h 531"/>
                      <a:gd name="T66" fmla="*/ 0 w 667"/>
                      <a:gd name="T67" fmla="*/ 0 h 531"/>
                      <a:gd name="T68" fmla="*/ 0 w 667"/>
                      <a:gd name="T69" fmla="*/ 0 h 531"/>
                      <a:gd name="T70" fmla="*/ 0 w 667"/>
                      <a:gd name="T71" fmla="*/ 0 h 531"/>
                      <a:gd name="T72" fmla="*/ 0 w 667"/>
                      <a:gd name="T73" fmla="*/ 0 h 531"/>
                      <a:gd name="T74" fmla="*/ 0 w 667"/>
                      <a:gd name="T75" fmla="*/ 0 h 531"/>
                      <a:gd name="T76" fmla="*/ 0 w 667"/>
                      <a:gd name="T77" fmla="*/ 0 h 531"/>
                      <a:gd name="T78" fmla="*/ 0 w 667"/>
                      <a:gd name="T79" fmla="*/ 0 h 531"/>
                      <a:gd name="T80" fmla="*/ 0 w 667"/>
                      <a:gd name="T81" fmla="*/ 0 h 531"/>
                      <a:gd name="T82" fmla="*/ 0 w 667"/>
                      <a:gd name="T83" fmla="*/ 0 h 531"/>
                      <a:gd name="T84" fmla="*/ 0 w 667"/>
                      <a:gd name="T85" fmla="*/ 0 h 531"/>
                      <a:gd name="T86" fmla="*/ 0 w 667"/>
                      <a:gd name="T87" fmla="*/ 0 h 531"/>
                      <a:gd name="T88" fmla="*/ 0 w 667"/>
                      <a:gd name="T89" fmla="*/ 0 h 531"/>
                      <a:gd name="T90" fmla="*/ 0 w 667"/>
                      <a:gd name="T91" fmla="*/ 0 h 531"/>
                      <a:gd name="T92" fmla="*/ 0 w 667"/>
                      <a:gd name="T93" fmla="*/ 0 h 531"/>
                      <a:gd name="T94" fmla="*/ 0 w 667"/>
                      <a:gd name="T95" fmla="*/ 0 h 531"/>
                      <a:gd name="T96" fmla="*/ 0 w 667"/>
                      <a:gd name="T97" fmla="*/ 0 h 531"/>
                      <a:gd name="T98" fmla="*/ 0 w 667"/>
                      <a:gd name="T99" fmla="*/ 0 h 531"/>
                      <a:gd name="T100" fmla="*/ 0 w 667"/>
                      <a:gd name="T101" fmla="*/ 0 h 531"/>
                      <a:gd name="T102" fmla="*/ 0 w 667"/>
                      <a:gd name="T103" fmla="*/ 0 h 531"/>
                      <a:gd name="T104" fmla="*/ 0 w 667"/>
                      <a:gd name="T105" fmla="*/ 0 h 531"/>
                      <a:gd name="T106" fmla="*/ 0 w 667"/>
                      <a:gd name="T107" fmla="*/ 0 h 531"/>
                      <a:gd name="T108" fmla="*/ 0 w 667"/>
                      <a:gd name="T109" fmla="*/ 0 h 531"/>
                      <a:gd name="T110" fmla="*/ 0 w 667"/>
                      <a:gd name="T111" fmla="*/ 0 h 531"/>
                      <a:gd name="T112" fmla="*/ 0 w 667"/>
                      <a:gd name="T113" fmla="*/ 0 h 531"/>
                      <a:gd name="T114" fmla="*/ 0 w 667"/>
                      <a:gd name="T115" fmla="*/ 0 h 531"/>
                      <a:gd name="T116" fmla="*/ 0 w 667"/>
                      <a:gd name="T117" fmla="*/ 0 h 531"/>
                      <a:gd name="T118" fmla="*/ 0 w 667"/>
                      <a:gd name="T119" fmla="*/ 0 h 531"/>
                      <a:gd name="T120" fmla="*/ 0 w 667"/>
                      <a:gd name="T121" fmla="*/ 0 h 531"/>
                      <a:gd name="T122" fmla="*/ 0 w 667"/>
                      <a:gd name="T123" fmla="*/ 0 h 531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667"/>
                      <a:gd name="T187" fmla="*/ 0 h 531"/>
                      <a:gd name="T188" fmla="*/ 667 w 667"/>
                      <a:gd name="T189" fmla="*/ 531 h 531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667" h="531">
                        <a:moveTo>
                          <a:pt x="22" y="4"/>
                        </a:moveTo>
                        <a:lnTo>
                          <a:pt x="105" y="26"/>
                        </a:lnTo>
                        <a:lnTo>
                          <a:pt x="105" y="27"/>
                        </a:lnTo>
                        <a:lnTo>
                          <a:pt x="105" y="29"/>
                        </a:lnTo>
                        <a:lnTo>
                          <a:pt x="104" y="30"/>
                        </a:lnTo>
                        <a:lnTo>
                          <a:pt x="104" y="33"/>
                        </a:lnTo>
                        <a:lnTo>
                          <a:pt x="104" y="35"/>
                        </a:lnTo>
                        <a:lnTo>
                          <a:pt x="104" y="38"/>
                        </a:lnTo>
                        <a:lnTo>
                          <a:pt x="104" y="41"/>
                        </a:lnTo>
                        <a:lnTo>
                          <a:pt x="104" y="45"/>
                        </a:lnTo>
                        <a:lnTo>
                          <a:pt x="102" y="48"/>
                        </a:lnTo>
                        <a:lnTo>
                          <a:pt x="101" y="53"/>
                        </a:lnTo>
                        <a:lnTo>
                          <a:pt x="101" y="54"/>
                        </a:lnTo>
                        <a:lnTo>
                          <a:pt x="101" y="57"/>
                        </a:lnTo>
                        <a:lnTo>
                          <a:pt x="101" y="59"/>
                        </a:lnTo>
                        <a:lnTo>
                          <a:pt x="101" y="62"/>
                        </a:lnTo>
                        <a:lnTo>
                          <a:pt x="101" y="65"/>
                        </a:lnTo>
                        <a:lnTo>
                          <a:pt x="101" y="67"/>
                        </a:lnTo>
                        <a:lnTo>
                          <a:pt x="101" y="71"/>
                        </a:lnTo>
                        <a:lnTo>
                          <a:pt x="101" y="73"/>
                        </a:lnTo>
                        <a:lnTo>
                          <a:pt x="100" y="76"/>
                        </a:lnTo>
                        <a:lnTo>
                          <a:pt x="99" y="79"/>
                        </a:lnTo>
                        <a:lnTo>
                          <a:pt x="99" y="81"/>
                        </a:lnTo>
                        <a:lnTo>
                          <a:pt x="99" y="85"/>
                        </a:lnTo>
                        <a:lnTo>
                          <a:pt x="99" y="87"/>
                        </a:lnTo>
                        <a:lnTo>
                          <a:pt x="99" y="90"/>
                        </a:lnTo>
                        <a:lnTo>
                          <a:pt x="99" y="95"/>
                        </a:lnTo>
                        <a:lnTo>
                          <a:pt x="99" y="97"/>
                        </a:lnTo>
                        <a:lnTo>
                          <a:pt x="98" y="100"/>
                        </a:lnTo>
                        <a:lnTo>
                          <a:pt x="97" y="105"/>
                        </a:lnTo>
                        <a:lnTo>
                          <a:pt x="97" y="108"/>
                        </a:lnTo>
                        <a:lnTo>
                          <a:pt x="97" y="112"/>
                        </a:lnTo>
                        <a:lnTo>
                          <a:pt x="97" y="115"/>
                        </a:lnTo>
                        <a:lnTo>
                          <a:pt x="97" y="119"/>
                        </a:lnTo>
                        <a:lnTo>
                          <a:pt x="97" y="123"/>
                        </a:lnTo>
                        <a:lnTo>
                          <a:pt x="97" y="128"/>
                        </a:lnTo>
                        <a:lnTo>
                          <a:pt x="95" y="131"/>
                        </a:lnTo>
                        <a:lnTo>
                          <a:pt x="94" y="135"/>
                        </a:lnTo>
                        <a:lnTo>
                          <a:pt x="94" y="138"/>
                        </a:lnTo>
                        <a:lnTo>
                          <a:pt x="94" y="143"/>
                        </a:lnTo>
                        <a:lnTo>
                          <a:pt x="94" y="148"/>
                        </a:lnTo>
                        <a:lnTo>
                          <a:pt x="94" y="152"/>
                        </a:lnTo>
                        <a:lnTo>
                          <a:pt x="93" y="156"/>
                        </a:lnTo>
                        <a:lnTo>
                          <a:pt x="93" y="161"/>
                        </a:lnTo>
                        <a:lnTo>
                          <a:pt x="92" y="165"/>
                        </a:lnTo>
                        <a:lnTo>
                          <a:pt x="92" y="169"/>
                        </a:lnTo>
                        <a:lnTo>
                          <a:pt x="91" y="173"/>
                        </a:lnTo>
                        <a:lnTo>
                          <a:pt x="91" y="179"/>
                        </a:lnTo>
                        <a:lnTo>
                          <a:pt x="91" y="182"/>
                        </a:lnTo>
                        <a:lnTo>
                          <a:pt x="91" y="187"/>
                        </a:lnTo>
                        <a:lnTo>
                          <a:pt x="91" y="192"/>
                        </a:lnTo>
                        <a:lnTo>
                          <a:pt x="91" y="198"/>
                        </a:lnTo>
                        <a:lnTo>
                          <a:pt x="89" y="201"/>
                        </a:lnTo>
                        <a:lnTo>
                          <a:pt x="89" y="207"/>
                        </a:lnTo>
                        <a:lnTo>
                          <a:pt x="89" y="211"/>
                        </a:lnTo>
                        <a:lnTo>
                          <a:pt x="89" y="217"/>
                        </a:lnTo>
                        <a:lnTo>
                          <a:pt x="88" y="214"/>
                        </a:lnTo>
                        <a:lnTo>
                          <a:pt x="86" y="211"/>
                        </a:lnTo>
                        <a:lnTo>
                          <a:pt x="83" y="207"/>
                        </a:lnTo>
                        <a:lnTo>
                          <a:pt x="80" y="205"/>
                        </a:lnTo>
                        <a:lnTo>
                          <a:pt x="76" y="201"/>
                        </a:lnTo>
                        <a:lnTo>
                          <a:pt x="70" y="199"/>
                        </a:lnTo>
                        <a:lnTo>
                          <a:pt x="68" y="198"/>
                        </a:lnTo>
                        <a:lnTo>
                          <a:pt x="66" y="197"/>
                        </a:lnTo>
                        <a:lnTo>
                          <a:pt x="63" y="197"/>
                        </a:lnTo>
                        <a:lnTo>
                          <a:pt x="61" y="195"/>
                        </a:lnTo>
                        <a:lnTo>
                          <a:pt x="60" y="197"/>
                        </a:lnTo>
                        <a:lnTo>
                          <a:pt x="59" y="199"/>
                        </a:lnTo>
                        <a:lnTo>
                          <a:pt x="59" y="201"/>
                        </a:lnTo>
                        <a:lnTo>
                          <a:pt x="57" y="206"/>
                        </a:lnTo>
                        <a:lnTo>
                          <a:pt x="56" y="208"/>
                        </a:lnTo>
                        <a:lnTo>
                          <a:pt x="55" y="213"/>
                        </a:lnTo>
                        <a:lnTo>
                          <a:pt x="54" y="218"/>
                        </a:lnTo>
                        <a:lnTo>
                          <a:pt x="54" y="222"/>
                        </a:lnTo>
                        <a:lnTo>
                          <a:pt x="53" y="226"/>
                        </a:lnTo>
                        <a:lnTo>
                          <a:pt x="53" y="231"/>
                        </a:lnTo>
                        <a:lnTo>
                          <a:pt x="53" y="235"/>
                        </a:lnTo>
                        <a:lnTo>
                          <a:pt x="53" y="239"/>
                        </a:lnTo>
                        <a:lnTo>
                          <a:pt x="53" y="243"/>
                        </a:lnTo>
                        <a:lnTo>
                          <a:pt x="53" y="246"/>
                        </a:lnTo>
                        <a:lnTo>
                          <a:pt x="54" y="250"/>
                        </a:lnTo>
                        <a:lnTo>
                          <a:pt x="56" y="254"/>
                        </a:lnTo>
                        <a:lnTo>
                          <a:pt x="51" y="255"/>
                        </a:lnTo>
                        <a:lnTo>
                          <a:pt x="48" y="257"/>
                        </a:lnTo>
                        <a:lnTo>
                          <a:pt x="44" y="257"/>
                        </a:lnTo>
                        <a:lnTo>
                          <a:pt x="41" y="260"/>
                        </a:lnTo>
                        <a:lnTo>
                          <a:pt x="38" y="262"/>
                        </a:lnTo>
                        <a:lnTo>
                          <a:pt x="35" y="263"/>
                        </a:lnTo>
                        <a:lnTo>
                          <a:pt x="32" y="264"/>
                        </a:lnTo>
                        <a:lnTo>
                          <a:pt x="30" y="267"/>
                        </a:lnTo>
                        <a:lnTo>
                          <a:pt x="25" y="271"/>
                        </a:lnTo>
                        <a:lnTo>
                          <a:pt x="22" y="275"/>
                        </a:lnTo>
                        <a:lnTo>
                          <a:pt x="19" y="280"/>
                        </a:lnTo>
                        <a:lnTo>
                          <a:pt x="17" y="284"/>
                        </a:lnTo>
                        <a:lnTo>
                          <a:pt x="15" y="289"/>
                        </a:lnTo>
                        <a:lnTo>
                          <a:pt x="13" y="294"/>
                        </a:lnTo>
                        <a:lnTo>
                          <a:pt x="12" y="299"/>
                        </a:lnTo>
                        <a:lnTo>
                          <a:pt x="12" y="303"/>
                        </a:lnTo>
                        <a:lnTo>
                          <a:pt x="12" y="306"/>
                        </a:lnTo>
                        <a:lnTo>
                          <a:pt x="12" y="308"/>
                        </a:lnTo>
                        <a:lnTo>
                          <a:pt x="12" y="312"/>
                        </a:lnTo>
                        <a:lnTo>
                          <a:pt x="13" y="314"/>
                        </a:lnTo>
                        <a:lnTo>
                          <a:pt x="13" y="317"/>
                        </a:lnTo>
                        <a:lnTo>
                          <a:pt x="15" y="319"/>
                        </a:lnTo>
                        <a:lnTo>
                          <a:pt x="15" y="322"/>
                        </a:lnTo>
                        <a:lnTo>
                          <a:pt x="17" y="325"/>
                        </a:lnTo>
                        <a:lnTo>
                          <a:pt x="18" y="330"/>
                        </a:lnTo>
                        <a:lnTo>
                          <a:pt x="21" y="336"/>
                        </a:lnTo>
                        <a:lnTo>
                          <a:pt x="21" y="338"/>
                        </a:lnTo>
                        <a:lnTo>
                          <a:pt x="23" y="340"/>
                        </a:lnTo>
                        <a:lnTo>
                          <a:pt x="24" y="343"/>
                        </a:lnTo>
                        <a:lnTo>
                          <a:pt x="25" y="345"/>
                        </a:lnTo>
                        <a:lnTo>
                          <a:pt x="28" y="351"/>
                        </a:lnTo>
                        <a:lnTo>
                          <a:pt x="31" y="356"/>
                        </a:lnTo>
                        <a:lnTo>
                          <a:pt x="32" y="358"/>
                        </a:lnTo>
                        <a:lnTo>
                          <a:pt x="35" y="360"/>
                        </a:lnTo>
                        <a:lnTo>
                          <a:pt x="36" y="364"/>
                        </a:lnTo>
                        <a:lnTo>
                          <a:pt x="38" y="368"/>
                        </a:lnTo>
                        <a:lnTo>
                          <a:pt x="42" y="372"/>
                        </a:lnTo>
                        <a:lnTo>
                          <a:pt x="45" y="376"/>
                        </a:lnTo>
                        <a:lnTo>
                          <a:pt x="49" y="381"/>
                        </a:lnTo>
                        <a:lnTo>
                          <a:pt x="53" y="387"/>
                        </a:lnTo>
                        <a:lnTo>
                          <a:pt x="56" y="391"/>
                        </a:lnTo>
                        <a:lnTo>
                          <a:pt x="60" y="396"/>
                        </a:lnTo>
                        <a:lnTo>
                          <a:pt x="63" y="400"/>
                        </a:lnTo>
                        <a:lnTo>
                          <a:pt x="67" y="404"/>
                        </a:lnTo>
                        <a:lnTo>
                          <a:pt x="68" y="401"/>
                        </a:lnTo>
                        <a:lnTo>
                          <a:pt x="70" y="396"/>
                        </a:lnTo>
                        <a:lnTo>
                          <a:pt x="73" y="394"/>
                        </a:lnTo>
                        <a:lnTo>
                          <a:pt x="74" y="391"/>
                        </a:lnTo>
                        <a:lnTo>
                          <a:pt x="76" y="388"/>
                        </a:lnTo>
                        <a:lnTo>
                          <a:pt x="78" y="384"/>
                        </a:lnTo>
                        <a:lnTo>
                          <a:pt x="79" y="381"/>
                        </a:lnTo>
                        <a:lnTo>
                          <a:pt x="81" y="378"/>
                        </a:lnTo>
                        <a:lnTo>
                          <a:pt x="81" y="374"/>
                        </a:lnTo>
                        <a:lnTo>
                          <a:pt x="83" y="371"/>
                        </a:lnTo>
                        <a:lnTo>
                          <a:pt x="86" y="366"/>
                        </a:lnTo>
                        <a:lnTo>
                          <a:pt x="87" y="363"/>
                        </a:lnTo>
                        <a:lnTo>
                          <a:pt x="88" y="358"/>
                        </a:lnTo>
                        <a:lnTo>
                          <a:pt x="91" y="356"/>
                        </a:lnTo>
                        <a:lnTo>
                          <a:pt x="91" y="359"/>
                        </a:lnTo>
                        <a:lnTo>
                          <a:pt x="91" y="363"/>
                        </a:lnTo>
                        <a:lnTo>
                          <a:pt x="91" y="366"/>
                        </a:lnTo>
                        <a:lnTo>
                          <a:pt x="91" y="370"/>
                        </a:lnTo>
                        <a:lnTo>
                          <a:pt x="91" y="374"/>
                        </a:lnTo>
                        <a:lnTo>
                          <a:pt x="91" y="376"/>
                        </a:lnTo>
                        <a:lnTo>
                          <a:pt x="92" y="379"/>
                        </a:lnTo>
                        <a:lnTo>
                          <a:pt x="92" y="383"/>
                        </a:lnTo>
                        <a:lnTo>
                          <a:pt x="92" y="387"/>
                        </a:lnTo>
                        <a:lnTo>
                          <a:pt x="93" y="389"/>
                        </a:lnTo>
                        <a:lnTo>
                          <a:pt x="94" y="391"/>
                        </a:lnTo>
                        <a:lnTo>
                          <a:pt x="94" y="396"/>
                        </a:lnTo>
                        <a:lnTo>
                          <a:pt x="94" y="398"/>
                        </a:lnTo>
                        <a:lnTo>
                          <a:pt x="94" y="401"/>
                        </a:lnTo>
                        <a:lnTo>
                          <a:pt x="94" y="404"/>
                        </a:lnTo>
                        <a:lnTo>
                          <a:pt x="95" y="407"/>
                        </a:lnTo>
                        <a:lnTo>
                          <a:pt x="92" y="408"/>
                        </a:lnTo>
                        <a:lnTo>
                          <a:pt x="88" y="409"/>
                        </a:lnTo>
                        <a:lnTo>
                          <a:pt x="83" y="411"/>
                        </a:lnTo>
                        <a:lnTo>
                          <a:pt x="81" y="414"/>
                        </a:lnTo>
                        <a:lnTo>
                          <a:pt x="76" y="416"/>
                        </a:lnTo>
                        <a:lnTo>
                          <a:pt x="70" y="419"/>
                        </a:lnTo>
                        <a:lnTo>
                          <a:pt x="66" y="421"/>
                        </a:lnTo>
                        <a:lnTo>
                          <a:pt x="62" y="425"/>
                        </a:lnTo>
                        <a:lnTo>
                          <a:pt x="57" y="427"/>
                        </a:lnTo>
                        <a:lnTo>
                          <a:pt x="53" y="429"/>
                        </a:lnTo>
                        <a:lnTo>
                          <a:pt x="48" y="432"/>
                        </a:lnTo>
                        <a:lnTo>
                          <a:pt x="44" y="435"/>
                        </a:lnTo>
                        <a:lnTo>
                          <a:pt x="40" y="438"/>
                        </a:lnTo>
                        <a:lnTo>
                          <a:pt x="37" y="440"/>
                        </a:lnTo>
                        <a:lnTo>
                          <a:pt x="34" y="442"/>
                        </a:lnTo>
                        <a:lnTo>
                          <a:pt x="32" y="445"/>
                        </a:lnTo>
                        <a:lnTo>
                          <a:pt x="36" y="445"/>
                        </a:lnTo>
                        <a:lnTo>
                          <a:pt x="41" y="445"/>
                        </a:lnTo>
                        <a:lnTo>
                          <a:pt x="44" y="445"/>
                        </a:lnTo>
                        <a:lnTo>
                          <a:pt x="48" y="445"/>
                        </a:lnTo>
                        <a:lnTo>
                          <a:pt x="53" y="445"/>
                        </a:lnTo>
                        <a:lnTo>
                          <a:pt x="56" y="445"/>
                        </a:lnTo>
                        <a:lnTo>
                          <a:pt x="61" y="445"/>
                        </a:lnTo>
                        <a:lnTo>
                          <a:pt x="66" y="445"/>
                        </a:lnTo>
                        <a:lnTo>
                          <a:pt x="66" y="447"/>
                        </a:lnTo>
                        <a:lnTo>
                          <a:pt x="68" y="449"/>
                        </a:lnTo>
                        <a:lnTo>
                          <a:pt x="69" y="452"/>
                        </a:lnTo>
                        <a:lnTo>
                          <a:pt x="70" y="454"/>
                        </a:lnTo>
                        <a:lnTo>
                          <a:pt x="74" y="457"/>
                        </a:lnTo>
                        <a:lnTo>
                          <a:pt x="78" y="460"/>
                        </a:lnTo>
                        <a:lnTo>
                          <a:pt x="81" y="461"/>
                        </a:lnTo>
                        <a:lnTo>
                          <a:pt x="85" y="463"/>
                        </a:lnTo>
                        <a:lnTo>
                          <a:pt x="88" y="463"/>
                        </a:lnTo>
                        <a:lnTo>
                          <a:pt x="92" y="463"/>
                        </a:lnTo>
                        <a:lnTo>
                          <a:pt x="94" y="461"/>
                        </a:lnTo>
                        <a:lnTo>
                          <a:pt x="99" y="459"/>
                        </a:lnTo>
                        <a:lnTo>
                          <a:pt x="101" y="458"/>
                        </a:lnTo>
                        <a:lnTo>
                          <a:pt x="104" y="455"/>
                        </a:lnTo>
                        <a:lnTo>
                          <a:pt x="107" y="452"/>
                        </a:lnTo>
                        <a:lnTo>
                          <a:pt x="110" y="449"/>
                        </a:lnTo>
                        <a:lnTo>
                          <a:pt x="112" y="446"/>
                        </a:lnTo>
                        <a:lnTo>
                          <a:pt x="114" y="442"/>
                        </a:lnTo>
                        <a:lnTo>
                          <a:pt x="117" y="442"/>
                        </a:lnTo>
                        <a:lnTo>
                          <a:pt x="121" y="444"/>
                        </a:lnTo>
                        <a:lnTo>
                          <a:pt x="125" y="445"/>
                        </a:lnTo>
                        <a:lnTo>
                          <a:pt x="130" y="446"/>
                        </a:lnTo>
                        <a:lnTo>
                          <a:pt x="133" y="446"/>
                        </a:lnTo>
                        <a:lnTo>
                          <a:pt x="138" y="446"/>
                        </a:lnTo>
                        <a:lnTo>
                          <a:pt x="142" y="446"/>
                        </a:lnTo>
                        <a:lnTo>
                          <a:pt x="146" y="447"/>
                        </a:lnTo>
                        <a:lnTo>
                          <a:pt x="149" y="446"/>
                        </a:lnTo>
                        <a:lnTo>
                          <a:pt x="152" y="446"/>
                        </a:lnTo>
                        <a:lnTo>
                          <a:pt x="156" y="446"/>
                        </a:lnTo>
                        <a:lnTo>
                          <a:pt x="158" y="446"/>
                        </a:lnTo>
                        <a:lnTo>
                          <a:pt x="162" y="446"/>
                        </a:lnTo>
                        <a:lnTo>
                          <a:pt x="164" y="446"/>
                        </a:lnTo>
                        <a:lnTo>
                          <a:pt x="175" y="446"/>
                        </a:lnTo>
                        <a:lnTo>
                          <a:pt x="184" y="447"/>
                        </a:lnTo>
                        <a:lnTo>
                          <a:pt x="195" y="447"/>
                        </a:lnTo>
                        <a:lnTo>
                          <a:pt x="204" y="447"/>
                        </a:lnTo>
                        <a:lnTo>
                          <a:pt x="215" y="447"/>
                        </a:lnTo>
                        <a:lnTo>
                          <a:pt x="225" y="447"/>
                        </a:lnTo>
                        <a:lnTo>
                          <a:pt x="235" y="447"/>
                        </a:lnTo>
                        <a:lnTo>
                          <a:pt x="246" y="447"/>
                        </a:lnTo>
                        <a:lnTo>
                          <a:pt x="255" y="447"/>
                        </a:lnTo>
                        <a:lnTo>
                          <a:pt x="265" y="447"/>
                        </a:lnTo>
                        <a:lnTo>
                          <a:pt x="274" y="447"/>
                        </a:lnTo>
                        <a:lnTo>
                          <a:pt x="285" y="447"/>
                        </a:lnTo>
                        <a:lnTo>
                          <a:pt x="293" y="447"/>
                        </a:lnTo>
                        <a:lnTo>
                          <a:pt x="304" y="447"/>
                        </a:lnTo>
                        <a:lnTo>
                          <a:pt x="314" y="447"/>
                        </a:lnTo>
                        <a:lnTo>
                          <a:pt x="323" y="447"/>
                        </a:lnTo>
                        <a:lnTo>
                          <a:pt x="331" y="447"/>
                        </a:lnTo>
                        <a:lnTo>
                          <a:pt x="341" y="446"/>
                        </a:lnTo>
                        <a:lnTo>
                          <a:pt x="349" y="446"/>
                        </a:lnTo>
                        <a:lnTo>
                          <a:pt x="359" y="446"/>
                        </a:lnTo>
                        <a:lnTo>
                          <a:pt x="367" y="445"/>
                        </a:lnTo>
                        <a:lnTo>
                          <a:pt x="377" y="445"/>
                        </a:lnTo>
                        <a:lnTo>
                          <a:pt x="385" y="445"/>
                        </a:lnTo>
                        <a:lnTo>
                          <a:pt x="393" y="445"/>
                        </a:lnTo>
                        <a:lnTo>
                          <a:pt x="401" y="445"/>
                        </a:lnTo>
                        <a:lnTo>
                          <a:pt x="410" y="444"/>
                        </a:lnTo>
                        <a:lnTo>
                          <a:pt x="417" y="444"/>
                        </a:lnTo>
                        <a:lnTo>
                          <a:pt x="425" y="444"/>
                        </a:lnTo>
                        <a:lnTo>
                          <a:pt x="432" y="442"/>
                        </a:lnTo>
                        <a:lnTo>
                          <a:pt x="441" y="442"/>
                        </a:lnTo>
                        <a:lnTo>
                          <a:pt x="448" y="442"/>
                        </a:lnTo>
                        <a:lnTo>
                          <a:pt x="455" y="442"/>
                        </a:lnTo>
                        <a:lnTo>
                          <a:pt x="462" y="441"/>
                        </a:lnTo>
                        <a:lnTo>
                          <a:pt x="468" y="441"/>
                        </a:lnTo>
                        <a:lnTo>
                          <a:pt x="475" y="440"/>
                        </a:lnTo>
                        <a:lnTo>
                          <a:pt x="482" y="440"/>
                        </a:lnTo>
                        <a:lnTo>
                          <a:pt x="488" y="439"/>
                        </a:lnTo>
                        <a:lnTo>
                          <a:pt x="494" y="439"/>
                        </a:lnTo>
                        <a:lnTo>
                          <a:pt x="500" y="439"/>
                        </a:lnTo>
                        <a:lnTo>
                          <a:pt x="506" y="439"/>
                        </a:lnTo>
                        <a:lnTo>
                          <a:pt x="512" y="438"/>
                        </a:lnTo>
                        <a:lnTo>
                          <a:pt x="517" y="438"/>
                        </a:lnTo>
                        <a:lnTo>
                          <a:pt x="521" y="436"/>
                        </a:lnTo>
                        <a:lnTo>
                          <a:pt x="526" y="436"/>
                        </a:lnTo>
                        <a:lnTo>
                          <a:pt x="532" y="436"/>
                        </a:lnTo>
                        <a:lnTo>
                          <a:pt x="537" y="436"/>
                        </a:lnTo>
                        <a:lnTo>
                          <a:pt x="540" y="435"/>
                        </a:lnTo>
                        <a:lnTo>
                          <a:pt x="545" y="435"/>
                        </a:lnTo>
                        <a:lnTo>
                          <a:pt x="549" y="435"/>
                        </a:lnTo>
                        <a:lnTo>
                          <a:pt x="552" y="434"/>
                        </a:lnTo>
                        <a:lnTo>
                          <a:pt x="556" y="434"/>
                        </a:lnTo>
                        <a:lnTo>
                          <a:pt x="559" y="434"/>
                        </a:lnTo>
                        <a:lnTo>
                          <a:pt x="562" y="434"/>
                        </a:lnTo>
                        <a:lnTo>
                          <a:pt x="564" y="433"/>
                        </a:lnTo>
                        <a:lnTo>
                          <a:pt x="566" y="433"/>
                        </a:lnTo>
                        <a:lnTo>
                          <a:pt x="570" y="433"/>
                        </a:lnTo>
                        <a:lnTo>
                          <a:pt x="572" y="433"/>
                        </a:lnTo>
                        <a:lnTo>
                          <a:pt x="576" y="433"/>
                        </a:lnTo>
                        <a:lnTo>
                          <a:pt x="577" y="433"/>
                        </a:lnTo>
                        <a:lnTo>
                          <a:pt x="578" y="433"/>
                        </a:lnTo>
                        <a:lnTo>
                          <a:pt x="578" y="432"/>
                        </a:lnTo>
                        <a:lnTo>
                          <a:pt x="578" y="428"/>
                        </a:lnTo>
                        <a:lnTo>
                          <a:pt x="578" y="425"/>
                        </a:lnTo>
                        <a:lnTo>
                          <a:pt x="578" y="422"/>
                        </a:lnTo>
                        <a:lnTo>
                          <a:pt x="578" y="419"/>
                        </a:lnTo>
                        <a:lnTo>
                          <a:pt x="578" y="415"/>
                        </a:lnTo>
                        <a:lnTo>
                          <a:pt x="578" y="410"/>
                        </a:lnTo>
                        <a:lnTo>
                          <a:pt x="578" y="406"/>
                        </a:lnTo>
                        <a:lnTo>
                          <a:pt x="578" y="402"/>
                        </a:lnTo>
                        <a:lnTo>
                          <a:pt x="578" y="400"/>
                        </a:lnTo>
                        <a:lnTo>
                          <a:pt x="578" y="397"/>
                        </a:lnTo>
                        <a:lnTo>
                          <a:pt x="578" y="395"/>
                        </a:lnTo>
                        <a:lnTo>
                          <a:pt x="578" y="391"/>
                        </a:lnTo>
                        <a:lnTo>
                          <a:pt x="578" y="389"/>
                        </a:lnTo>
                        <a:lnTo>
                          <a:pt x="578" y="385"/>
                        </a:lnTo>
                        <a:lnTo>
                          <a:pt x="578" y="383"/>
                        </a:lnTo>
                        <a:lnTo>
                          <a:pt x="578" y="378"/>
                        </a:lnTo>
                        <a:lnTo>
                          <a:pt x="578" y="376"/>
                        </a:lnTo>
                        <a:lnTo>
                          <a:pt x="578" y="372"/>
                        </a:lnTo>
                        <a:lnTo>
                          <a:pt x="579" y="369"/>
                        </a:lnTo>
                        <a:lnTo>
                          <a:pt x="578" y="364"/>
                        </a:lnTo>
                        <a:lnTo>
                          <a:pt x="578" y="360"/>
                        </a:lnTo>
                        <a:lnTo>
                          <a:pt x="578" y="357"/>
                        </a:lnTo>
                        <a:lnTo>
                          <a:pt x="578" y="353"/>
                        </a:lnTo>
                        <a:lnTo>
                          <a:pt x="578" y="349"/>
                        </a:lnTo>
                        <a:lnTo>
                          <a:pt x="578" y="344"/>
                        </a:lnTo>
                        <a:lnTo>
                          <a:pt x="578" y="340"/>
                        </a:lnTo>
                        <a:lnTo>
                          <a:pt x="578" y="336"/>
                        </a:lnTo>
                        <a:lnTo>
                          <a:pt x="578" y="331"/>
                        </a:lnTo>
                        <a:lnTo>
                          <a:pt x="578" y="327"/>
                        </a:lnTo>
                        <a:lnTo>
                          <a:pt x="578" y="322"/>
                        </a:lnTo>
                        <a:lnTo>
                          <a:pt x="578" y="318"/>
                        </a:lnTo>
                        <a:lnTo>
                          <a:pt x="578" y="313"/>
                        </a:lnTo>
                        <a:lnTo>
                          <a:pt x="578" y="308"/>
                        </a:lnTo>
                        <a:lnTo>
                          <a:pt x="578" y="303"/>
                        </a:lnTo>
                        <a:lnTo>
                          <a:pt x="578" y="300"/>
                        </a:lnTo>
                        <a:lnTo>
                          <a:pt x="578" y="294"/>
                        </a:lnTo>
                        <a:lnTo>
                          <a:pt x="578" y="290"/>
                        </a:lnTo>
                        <a:lnTo>
                          <a:pt x="578" y="284"/>
                        </a:lnTo>
                        <a:lnTo>
                          <a:pt x="578" y="280"/>
                        </a:lnTo>
                        <a:lnTo>
                          <a:pt x="578" y="275"/>
                        </a:lnTo>
                        <a:lnTo>
                          <a:pt x="578" y="269"/>
                        </a:lnTo>
                        <a:lnTo>
                          <a:pt x="578" y="264"/>
                        </a:lnTo>
                        <a:lnTo>
                          <a:pt x="578" y="260"/>
                        </a:lnTo>
                        <a:lnTo>
                          <a:pt x="578" y="254"/>
                        </a:lnTo>
                        <a:lnTo>
                          <a:pt x="578" y="249"/>
                        </a:lnTo>
                        <a:lnTo>
                          <a:pt x="578" y="243"/>
                        </a:lnTo>
                        <a:lnTo>
                          <a:pt x="578" y="237"/>
                        </a:lnTo>
                        <a:lnTo>
                          <a:pt x="578" y="232"/>
                        </a:lnTo>
                        <a:lnTo>
                          <a:pt x="578" y="226"/>
                        </a:lnTo>
                        <a:lnTo>
                          <a:pt x="578" y="222"/>
                        </a:lnTo>
                        <a:lnTo>
                          <a:pt x="578" y="217"/>
                        </a:lnTo>
                        <a:lnTo>
                          <a:pt x="578" y="211"/>
                        </a:lnTo>
                        <a:lnTo>
                          <a:pt x="578" y="205"/>
                        </a:lnTo>
                        <a:lnTo>
                          <a:pt x="577" y="200"/>
                        </a:lnTo>
                        <a:lnTo>
                          <a:pt x="577" y="195"/>
                        </a:lnTo>
                        <a:lnTo>
                          <a:pt x="577" y="190"/>
                        </a:lnTo>
                        <a:lnTo>
                          <a:pt x="577" y="185"/>
                        </a:lnTo>
                        <a:lnTo>
                          <a:pt x="577" y="180"/>
                        </a:lnTo>
                        <a:lnTo>
                          <a:pt x="577" y="176"/>
                        </a:lnTo>
                        <a:lnTo>
                          <a:pt x="576" y="171"/>
                        </a:lnTo>
                        <a:lnTo>
                          <a:pt x="576" y="166"/>
                        </a:lnTo>
                        <a:lnTo>
                          <a:pt x="575" y="162"/>
                        </a:lnTo>
                        <a:lnTo>
                          <a:pt x="575" y="159"/>
                        </a:lnTo>
                        <a:lnTo>
                          <a:pt x="575" y="154"/>
                        </a:lnTo>
                        <a:lnTo>
                          <a:pt x="575" y="150"/>
                        </a:lnTo>
                        <a:lnTo>
                          <a:pt x="575" y="146"/>
                        </a:lnTo>
                        <a:lnTo>
                          <a:pt x="575" y="143"/>
                        </a:lnTo>
                        <a:lnTo>
                          <a:pt x="573" y="138"/>
                        </a:lnTo>
                        <a:lnTo>
                          <a:pt x="573" y="135"/>
                        </a:lnTo>
                        <a:lnTo>
                          <a:pt x="572" y="131"/>
                        </a:lnTo>
                        <a:lnTo>
                          <a:pt x="572" y="128"/>
                        </a:lnTo>
                        <a:lnTo>
                          <a:pt x="571" y="125"/>
                        </a:lnTo>
                        <a:lnTo>
                          <a:pt x="571" y="122"/>
                        </a:lnTo>
                        <a:lnTo>
                          <a:pt x="570" y="118"/>
                        </a:lnTo>
                        <a:lnTo>
                          <a:pt x="570" y="116"/>
                        </a:lnTo>
                        <a:lnTo>
                          <a:pt x="570" y="112"/>
                        </a:lnTo>
                        <a:lnTo>
                          <a:pt x="570" y="110"/>
                        </a:lnTo>
                        <a:lnTo>
                          <a:pt x="569" y="108"/>
                        </a:lnTo>
                        <a:lnTo>
                          <a:pt x="569" y="105"/>
                        </a:lnTo>
                        <a:lnTo>
                          <a:pt x="568" y="100"/>
                        </a:lnTo>
                        <a:lnTo>
                          <a:pt x="566" y="95"/>
                        </a:lnTo>
                        <a:lnTo>
                          <a:pt x="565" y="90"/>
                        </a:lnTo>
                        <a:lnTo>
                          <a:pt x="565" y="87"/>
                        </a:lnTo>
                        <a:lnTo>
                          <a:pt x="564" y="83"/>
                        </a:lnTo>
                        <a:lnTo>
                          <a:pt x="563" y="79"/>
                        </a:lnTo>
                        <a:lnTo>
                          <a:pt x="562" y="77"/>
                        </a:lnTo>
                        <a:lnTo>
                          <a:pt x="562" y="74"/>
                        </a:lnTo>
                        <a:lnTo>
                          <a:pt x="560" y="71"/>
                        </a:lnTo>
                        <a:lnTo>
                          <a:pt x="560" y="70"/>
                        </a:lnTo>
                        <a:lnTo>
                          <a:pt x="559" y="66"/>
                        </a:lnTo>
                        <a:lnTo>
                          <a:pt x="558" y="64"/>
                        </a:lnTo>
                        <a:lnTo>
                          <a:pt x="557" y="62"/>
                        </a:lnTo>
                        <a:lnTo>
                          <a:pt x="626" y="0"/>
                        </a:lnTo>
                        <a:lnTo>
                          <a:pt x="628" y="3"/>
                        </a:lnTo>
                        <a:lnTo>
                          <a:pt x="633" y="8"/>
                        </a:lnTo>
                        <a:lnTo>
                          <a:pt x="634" y="10"/>
                        </a:lnTo>
                        <a:lnTo>
                          <a:pt x="635" y="13"/>
                        </a:lnTo>
                        <a:lnTo>
                          <a:pt x="638" y="16"/>
                        </a:lnTo>
                        <a:lnTo>
                          <a:pt x="640" y="19"/>
                        </a:lnTo>
                        <a:lnTo>
                          <a:pt x="640" y="21"/>
                        </a:lnTo>
                        <a:lnTo>
                          <a:pt x="642" y="24"/>
                        </a:lnTo>
                        <a:lnTo>
                          <a:pt x="643" y="28"/>
                        </a:lnTo>
                        <a:lnTo>
                          <a:pt x="646" y="32"/>
                        </a:lnTo>
                        <a:lnTo>
                          <a:pt x="646" y="34"/>
                        </a:lnTo>
                        <a:lnTo>
                          <a:pt x="648" y="39"/>
                        </a:lnTo>
                        <a:lnTo>
                          <a:pt x="648" y="41"/>
                        </a:lnTo>
                        <a:lnTo>
                          <a:pt x="651" y="46"/>
                        </a:lnTo>
                        <a:lnTo>
                          <a:pt x="651" y="49"/>
                        </a:lnTo>
                        <a:lnTo>
                          <a:pt x="652" y="53"/>
                        </a:lnTo>
                        <a:lnTo>
                          <a:pt x="653" y="58"/>
                        </a:lnTo>
                        <a:lnTo>
                          <a:pt x="653" y="62"/>
                        </a:lnTo>
                        <a:lnTo>
                          <a:pt x="654" y="66"/>
                        </a:lnTo>
                        <a:lnTo>
                          <a:pt x="655" y="71"/>
                        </a:lnTo>
                        <a:lnTo>
                          <a:pt x="655" y="74"/>
                        </a:lnTo>
                        <a:lnTo>
                          <a:pt x="657" y="79"/>
                        </a:lnTo>
                        <a:lnTo>
                          <a:pt x="658" y="83"/>
                        </a:lnTo>
                        <a:lnTo>
                          <a:pt x="658" y="87"/>
                        </a:lnTo>
                        <a:lnTo>
                          <a:pt x="658" y="92"/>
                        </a:lnTo>
                        <a:lnTo>
                          <a:pt x="659" y="97"/>
                        </a:lnTo>
                        <a:lnTo>
                          <a:pt x="660" y="100"/>
                        </a:lnTo>
                        <a:lnTo>
                          <a:pt x="660" y="105"/>
                        </a:lnTo>
                        <a:lnTo>
                          <a:pt x="660" y="110"/>
                        </a:lnTo>
                        <a:lnTo>
                          <a:pt x="661" y="115"/>
                        </a:lnTo>
                        <a:lnTo>
                          <a:pt x="661" y="121"/>
                        </a:lnTo>
                        <a:lnTo>
                          <a:pt x="662" y="124"/>
                        </a:lnTo>
                        <a:lnTo>
                          <a:pt x="662" y="129"/>
                        </a:lnTo>
                        <a:lnTo>
                          <a:pt x="662" y="134"/>
                        </a:lnTo>
                        <a:lnTo>
                          <a:pt x="662" y="138"/>
                        </a:lnTo>
                        <a:lnTo>
                          <a:pt x="664" y="142"/>
                        </a:lnTo>
                        <a:lnTo>
                          <a:pt x="664" y="147"/>
                        </a:lnTo>
                        <a:lnTo>
                          <a:pt x="664" y="152"/>
                        </a:lnTo>
                        <a:lnTo>
                          <a:pt x="664" y="156"/>
                        </a:lnTo>
                        <a:lnTo>
                          <a:pt x="664" y="161"/>
                        </a:lnTo>
                        <a:lnTo>
                          <a:pt x="664" y="165"/>
                        </a:lnTo>
                        <a:lnTo>
                          <a:pt x="664" y="169"/>
                        </a:lnTo>
                        <a:lnTo>
                          <a:pt x="664" y="173"/>
                        </a:lnTo>
                        <a:lnTo>
                          <a:pt x="664" y="178"/>
                        </a:lnTo>
                        <a:lnTo>
                          <a:pt x="664" y="182"/>
                        </a:lnTo>
                        <a:lnTo>
                          <a:pt x="665" y="186"/>
                        </a:lnTo>
                        <a:lnTo>
                          <a:pt x="665" y="191"/>
                        </a:lnTo>
                        <a:lnTo>
                          <a:pt x="665" y="193"/>
                        </a:lnTo>
                        <a:lnTo>
                          <a:pt x="665" y="198"/>
                        </a:lnTo>
                        <a:lnTo>
                          <a:pt x="665" y="201"/>
                        </a:lnTo>
                        <a:lnTo>
                          <a:pt x="665" y="205"/>
                        </a:lnTo>
                        <a:lnTo>
                          <a:pt x="665" y="208"/>
                        </a:lnTo>
                        <a:lnTo>
                          <a:pt x="665" y="212"/>
                        </a:lnTo>
                        <a:lnTo>
                          <a:pt x="665" y="217"/>
                        </a:lnTo>
                        <a:lnTo>
                          <a:pt x="665" y="219"/>
                        </a:lnTo>
                        <a:lnTo>
                          <a:pt x="665" y="222"/>
                        </a:lnTo>
                        <a:lnTo>
                          <a:pt x="665" y="224"/>
                        </a:lnTo>
                        <a:lnTo>
                          <a:pt x="666" y="229"/>
                        </a:lnTo>
                        <a:lnTo>
                          <a:pt x="666" y="231"/>
                        </a:lnTo>
                        <a:lnTo>
                          <a:pt x="666" y="233"/>
                        </a:lnTo>
                        <a:lnTo>
                          <a:pt x="666" y="236"/>
                        </a:lnTo>
                        <a:lnTo>
                          <a:pt x="666" y="239"/>
                        </a:lnTo>
                        <a:lnTo>
                          <a:pt x="666" y="241"/>
                        </a:lnTo>
                        <a:lnTo>
                          <a:pt x="666" y="243"/>
                        </a:lnTo>
                        <a:lnTo>
                          <a:pt x="666" y="246"/>
                        </a:lnTo>
                        <a:lnTo>
                          <a:pt x="666" y="249"/>
                        </a:lnTo>
                        <a:lnTo>
                          <a:pt x="666" y="252"/>
                        </a:lnTo>
                        <a:lnTo>
                          <a:pt x="666" y="256"/>
                        </a:lnTo>
                        <a:lnTo>
                          <a:pt x="666" y="260"/>
                        </a:lnTo>
                        <a:lnTo>
                          <a:pt x="666" y="264"/>
                        </a:lnTo>
                        <a:lnTo>
                          <a:pt x="666" y="267"/>
                        </a:lnTo>
                        <a:lnTo>
                          <a:pt x="666" y="273"/>
                        </a:lnTo>
                        <a:lnTo>
                          <a:pt x="666" y="276"/>
                        </a:lnTo>
                        <a:lnTo>
                          <a:pt x="666" y="281"/>
                        </a:lnTo>
                        <a:lnTo>
                          <a:pt x="666" y="284"/>
                        </a:lnTo>
                        <a:lnTo>
                          <a:pt x="666" y="290"/>
                        </a:lnTo>
                        <a:lnTo>
                          <a:pt x="666" y="295"/>
                        </a:lnTo>
                        <a:lnTo>
                          <a:pt x="667" y="301"/>
                        </a:lnTo>
                        <a:lnTo>
                          <a:pt x="666" y="306"/>
                        </a:lnTo>
                        <a:lnTo>
                          <a:pt x="666" y="311"/>
                        </a:lnTo>
                        <a:lnTo>
                          <a:pt x="666" y="317"/>
                        </a:lnTo>
                        <a:lnTo>
                          <a:pt x="666" y="322"/>
                        </a:lnTo>
                        <a:lnTo>
                          <a:pt x="666" y="328"/>
                        </a:lnTo>
                        <a:lnTo>
                          <a:pt x="666" y="334"/>
                        </a:lnTo>
                        <a:lnTo>
                          <a:pt x="666" y="340"/>
                        </a:lnTo>
                        <a:lnTo>
                          <a:pt x="666" y="345"/>
                        </a:lnTo>
                        <a:lnTo>
                          <a:pt x="666" y="351"/>
                        </a:lnTo>
                        <a:lnTo>
                          <a:pt x="666" y="357"/>
                        </a:lnTo>
                        <a:lnTo>
                          <a:pt x="666" y="363"/>
                        </a:lnTo>
                        <a:lnTo>
                          <a:pt x="666" y="370"/>
                        </a:lnTo>
                        <a:lnTo>
                          <a:pt x="666" y="376"/>
                        </a:lnTo>
                        <a:lnTo>
                          <a:pt x="666" y="381"/>
                        </a:lnTo>
                        <a:lnTo>
                          <a:pt x="666" y="387"/>
                        </a:lnTo>
                        <a:lnTo>
                          <a:pt x="666" y="394"/>
                        </a:lnTo>
                        <a:lnTo>
                          <a:pt x="665" y="398"/>
                        </a:lnTo>
                        <a:lnTo>
                          <a:pt x="665" y="404"/>
                        </a:lnTo>
                        <a:lnTo>
                          <a:pt x="665" y="411"/>
                        </a:lnTo>
                        <a:lnTo>
                          <a:pt x="665" y="416"/>
                        </a:lnTo>
                        <a:lnTo>
                          <a:pt x="665" y="421"/>
                        </a:lnTo>
                        <a:lnTo>
                          <a:pt x="665" y="427"/>
                        </a:lnTo>
                        <a:lnTo>
                          <a:pt x="665" y="433"/>
                        </a:lnTo>
                        <a:lnTo>
                          <a:pt x="665" y="439"/>
                        </a:lnTo>
                        <a:lnTo>
                          <a:pt x="664" y="444"/>
                        </a:lnTo>
                        <a:lnTo>
                          <a:pt x="664" y="448"/>
                        </a:lnTo>
                        <a:lnTo>
                          <a:pt x="664" y="453"/>
                        </a:lnTo>
                        <a:lnTo>
                          <a:pt x="664" y="459"/>
                        </a:lnTo>
                        <a:lnTo>
                          <a:pt x="664" y="464"/>
                        </a:lnTo>
                        <a:lnTo>
                          <a:pt x="664" y="468"/>
                        </a:lnTo>
                        <a:lnTo>
                          <a:pt x="664" y="472"/>
                        </a:lnTo>
                        <a:lnTo>
                          <a:pt x="664" y="477"/>
                        </a:lnTo>
                        <a:lnTo>
                          <a:pt x="664" y="482"/>
                        </a:lnTo>
                        <a:lnTo>
                          <a:pt x="664" y="485"/>
                        </a:lnTo>
                        <a:lnTo>
                          <a:pt x="664" y="489"/>
                        </a:lnTo>
                        <a:lnTo>
                          <a:pt x="664" y="492"/>
                        </a:lnTo>
                        <a:lnTo>
                          <a:pt x="664" y="495"/>
                        </a:lnTo>
                        <a:lnTo>
                          <a:pt x="664" y="498"/>
                        </a:lnTo>
                        <a:lnTo>
                          <a:pt x="664" y="501"/>
                        </a:lnTo>
                        <a:lnTo>
                          <a:pt x="664" y="504"/>
                        </a:lnTo>
                        <a:lnTo>
                          <a:pt x="664" y="508"/>
                        </a:lnTo>
                        <a:lnTo>
                          <a:pt x="664" y="510"/>
                        </a:lnTo>
                        <a:lnTo>
                          <a:pt x="664" y="512"/>
                        </a:lnTo>
                        <a:lnTo>
                          <a:pt x="664" y="514"/>
                        </a:lnTo>
                        <a:lnTo>
                          <a:pt x="659" y="515"/>
                        </a:lnTo>
                        <a:lnTo>
                          <a:pt x="655" y="515"/>
                        </a:lnTo>
                        <a:lnTo>
                          <a:pt x="652" y="515"/>
                        </a:lnTo>
                        <a:lnTo>
                          <a:pt x="649" y="516"/>
                        </a:lnTo>
                        <a:lnTo>
                          <a:pt x="647" y="517"/>
                        </a:lnTo>
                        <a:lnTo>
                          <a:pt x="645" y="518"/>
                        </a:lnTo>
                        <a:lnTo>
                          <a:pt x="641" y="518"/>
                        </a:lnTo>
                        <a:lnTo>
                          <a:pt x="638" y="518"/>
                        </a:lnTo>
                        <a:lnTo>
                          <a:pt x="635" y="518"/>
                        </a:lnTo>
                        <a:lnTo>
                          <a:pt x="632" y="520"/>
                        </a:lnTo>
                        <a:lnTo>
                          <a:pt x="628" y="520"/>
                        </a:lnTo>
                        <a:lnTo>
                          <a:pt x="624" y="521"/>
                        </a:lnTo>
                        <a:lnTo>
                          <a:pt x="620" y="521"/>
                        </a:lnTo>
                        <a:lnTo>
                          <a:pt x="617" y="521"/>
                        </a:lnTo>
                        <a:lnTo>
                          <a:pt x="613" y="521"/>
                        </a:lnTo>
                        <a:lnTo>
                          <a:pt x="608" y="522"/>
                        </a:lnTo>
                        <a:lnTo>
                          <a:pt x="604" y="522"/>
                        </a:lnTo>
                        <a:lnTo>
                          <a:pt x="600" y="523"/>
                        </a:lnTo>
                        <a:lnTo>
                          <a:pt x="596" y="523"/>
                        </a:lnTo>
                        <a:lnTo>
                          <a:pt x="591" y="523"/>
                        </a:lnTo>
                        <a:lnTo>
                          <a:pt x="588" y="523"/>
                        </a:lnTo>
                        <a:lnTo>
                          <a:pt x="583" y="524"/>
                        </a:lnTo>
                        <a:lnTo>
                          <a:pt x="578" y="524"/>
                        </a:lnTo>
                        <a:lnTo>
                          <a:pt x="575" y="524"/>
                        </a:lnTo>
                        <a:lnTo>
                          <a:pt x="570" y="524"/>
                        </a:lnTo>
                        <a:lnTo>
                          <a:pt x="565" y="525"/>
                        </a:lnTo>
                        <a:lnTo>
                          <a:pt x="560" y="525"/>
                        </a:lnTo>
                        <a:lnTo>
                          <a:pt x="556" y="525"/>
                        </a:lnTo>
                        <a:lnTo>
                          <a:pt x="552" y="525"/>
                        </a:lnTo>
                        <a:lnTo>
                          <a:pt x="547" y="525"/>
                        </a:lnTo>
                        <a:lnTo>
                          <a:pt x="543" y="525"/>
                        </a:lnTo>
                        <a:lnTo>
                          <a:pt x="538" y="525"/>
                        </a:lnTo>
                        <a:lnTo>
                          <a:pt x="534" y="525"/>
                        </a:lnTo>
                        <a:lnTo>
                          <a:pt x="528" y="527"/>
                        </a:lnTo>
                        <a:lnTo>
                          <a:pt x="525" y="527"/>
                        </a:lnTo>
                        <a:lnTo>
                          <a:pt x="521" y="527"/>
                        </a:lnTo>
                        <a:lnTo>
                          <a:pt x="517" y="527"/>
                        </a:lnTo>
                        <a:lnTo>
                          <a:pt x="513" y="528"/>
                        </a:lnTo>
                        <a:lnTo>
                          <a:pt x="508" y="528"/>
                        </a:lnTo>
                        <a:lnTo>
                          <a:pt x="503" y="528"/>
                        </a:lnTo>
                        <a:lnTo>
                          <a:pt x="501" y="528"/>
                        </a:lnTo>
                        <a:lnTo>
                          <a:pt x="498" y="528"/>
                        </a:lnTo>
                        <a:lnTo>
                          <a:pt x="494" y="528"/>
                        </a:lnTo>
                        <a:lnTo>
                          <a:pt x="490" y="528"/>
                        </a:lnTo>
                        <a:lnTo>
                          <a:pt x="486" y="528"/>
                        </a:lnTo>
                        <a:lnTo>
                          <a:pt x="483" y="528"/>
                        </a:lnTo>
                        <a:lnTo>
                          <a:pt x="481" y="528"/>
                        </a:lnTo>
                        <a:lnTo>
                          <a:pt x="477" y="528"/>
                        </a:lnTo>
                        <a:lnTo>
                          <a:pt x="475" y="528"/>
                        </a:lnTo>
                        <a:lnTo>
                          <a:pt x="473" y="529"/>
                        </a:lnTo>
                        <a:lnTo>
                          <a:pt x="468" y="529"/>
                        </a:lnTo>
                        <a:lnTo>
                          <a:pt x="463" y="530"/>
                        </a:lnTo>
                        <a:lnTo>
                          <a:pt x="461" y="530"/>
                        </a:lnTo>
                        <a:lnTo>
                          <a:pt x="458" y="530"/>
                        </a:lnTo>
                        <a:lnTo>
                          <a:pt x="456" y="530"/>
                        </a:lnTo>
                        <a:lnTo>
                          <a:pt x="445" y="530"/>
                        </a:lnTo>
                        <a:lnTo>
                          <a:pt x="436" y="530"/>
                        </a:lnTo>
                        <a:lnTo>
                          <a:pt x="425" y="530"/>
                        </a:lnTo>
                        <a:lnTo>
                          <a:pt x="414" y="530"/>
                        </a:lnTo>
                        <a:lnTo>
                          <a:pt x="405" y="530"/>
                        </a:lnTo>
                        <a:lnTo>
                          <a:pt x="394" y="530"/>
                        </a:lnTo>
                        <a:lnTo>
                          <a:pt x="385" y="530"/>
                        </a:lnTo>
                        <a:lnTo>
                          <a:pt x="374" y="531"/>
                        </a:lnTo>
                        <a:lnTo>
                          <a:pt x="365" y="530"/>
                        </a:lnTo>
                        <a:lnTo>
                          <a:pt x="354" y="530"/>
                        </a:lnTo>
                        <a:lnTo>
                          <a:pt x="344" y="530"/>
                        </a:lnTo>
                        <a:lnTo>
                          <a:pt x="336" y="530"/>
                        </a:lnTo>
                        <a:lnTo>
                          <a:pt x="327" y="530"/>
                        </a:lnTo>
                        <a:lnTo>
                          <a:pt x="317" y="530"/>
                        </a:lnTo>
                        <a:lnTo>
                          <a:pt x="309" y="530"/>
                        </a:lnTo>
                        <a:lnTo>
                          <a:pt x="299" y="530"/>
                        </a:lnTo>
                        <a:lnTo>
                          <a:pt x="291" y="530"/>
                        </a:lnTo>
                        <a:lnTo>
                          <a:pt x="280" y="530"/>
                        </a:lnTo>
                        <a:lnTo>
                          <a:pt x="273" y="529"/>
                        </a:lnTo>
                        <a:lnTo>
                          <a:pt x="264" y="529"/>
                        </a:lnTo>
                        <a:lnTo>
                          <a:pt x="255" y="528"/>
                        </a:lnTo>
                        <a:lnTo>
                          <a:pt x="247" y="528"/>
                        </a:lnTo>
                        <a:lnTo>
                          <a:pt x="239" y="528"/>
                        </a:lnTo>
                        <a:lnTo>
                          <a:pt x="232" y="528"/>
                        </a:lnTo>
                        <a:lnTo>
                          <a:pt x="223" y="527"/>
                        </a:lnTo>
                        <a:lnTo>
                          <a:pt x="215" y="527"/>
                        </a:lnTo>
                        <a:lnTo>
                          <a:pt x="208" y="525"/>
                        </a:lnTo>
                        <a:lnTo>
                          <a:pt x="201" y="525"/>
                        </a:lnTo>
                        <a:lnTo>
                          <a:pt x="194" y="525"/>
                        </a:lnTo>
                        <a:lnTo>
                          <a:pt x="187" y="525"/>
                        </a:lnTo>
                        <a:lnTo>
                          <a:pt x="180" y="524"/>
                        </a:lnTo>
                        <a:lnTo>
                          <a:pt x="174" y="524"/>
                        </a:lnTo>
                        <a:lnTo>
                          <a:pt x="167" y="523"/>
                        </a:lnTo>
                        <a:lnTo>
                          <a:pt x="161" y="523"/>
                        </a:lnTo>
                        <a:lnTo>
                          <a:pt x="155" y="522"/>
                        </a:lnTo>
                        <a:lnTo>
                          <a:pt x="149" y="522"/>
                        </a:lnTo>
                        <a:lnTo>
                          <a:pt x="142" y="521"/>
                        </a:lnTo>
                        <a:lnTo>
                          <a:pt x="137" y="521"/>
                        </a:lnTo>
                        <a:lnTo>
                          <a:pt x="131" y="520"/>
                        </a:lnTo>
                        <a:lnTo>
                          <a:pt x="126" y="520"/>
                        </a:lnTo>
                        <a:lnTo>
                          <a:pt x="120" y="518"/>
                        </a:lnTo>
                        <a:lnTo>
                          <a:pt x="115" y="518"/>
                        </a:lnTo>
                        <a:lnTo>
                          <a:pt x="110" y="518"/>
                        </a:lnTo>
                        <a:lnTo>
                          <a:pt x="106" y="518"/>
                        </a:lnTo>
                        <a:lnTo>
                          <a:pt x="101" y="517"/>
                        </a:lnTo>
                        <a:lnTo>
                          <a:pt x="97" y="517"/>
                        </a:lnTo>
                        <a:lnTo>
                          <a:pt x="94" y="516"/>
                        </a:lnTo>
                        <a:lnTo>
                          <a:pt x="89" y="516"/>
                        </a:lnTo>
                        <a:lnTo>
                          <a:pt x="86" y="515"/>
                        </a:lnTo>
                        <a:lnTo>
                          <a:pt x="82" y="515"/>
                        </a:lnTo>
                        <a:lnTo>
                          <a:pt x="80" y="515"/>
                        </a:lnTo>
                        <a:lnTo>
                          <a:pt x="76" y="515"/>
                        </a:lnTo>
                        <a:lnTo>
                          <a:pt x="73" y="514"/>
                        </a:lnTo>
                        <a:lnTo>
                          <a:pt x="70" y="512"/>
                        </a:lnTo>
                        <a:lnTo>
                          <a:pt x="68" y="512"/>
                        </a:lnTo>
                        <a:lnTo>
                          <a:pt x="63" y="512"/>
                        </a:lnTo>
                        <a:lnTo>
                          <a:pt x="61" y="512"/>
                        </a:lnTo>
                        <a:lnTo>
                          <a:pt x="60" y="512"/>
                        </a:lnTo>
                        <a:lnTo>
                          <a:pt x="56" y="509"/>
                        </a:lnTo>
                        <a:lnTo>
                          <a:pt x="51" y="506"/>
                        </a:lnTo>
                        <a:lnTo>
                          <a:pt x="48" y="503"/>
                        </a:lnTo>
                        <a:lnTo>
                          <a:pt x="44" y="499"/>
                        </a:lnTo>
                        <a:lnTo>
                          <a:pt x="41" y="495"/>
                        </a:lnTo>
                        <a:lnTo>
                          <a:pt x="37" y="490"/>
                        </a:lnTo>
                        <a:lnTo>
                          <a:pt x="34" y="485"/>
                        </a:lnTo>
                        <a:lnTo>
                          <a:pt x="31" y="480"/>
                        </a:lnTo>
                        <a:lnTo>
                          <a:pt x="30" y="477"/>
                        </a:lnTo>
                        <a:lnTo>
                          <a:pt x="28" y="473"/>
                        </a:lnTo>
                        <a:lnTo>
                          <a:pt x="26" y="470"/>
                        </a:lnTo>
                        <a:lnTo>
                          <a:pt x="25" y="467"/>
                        </a:lnTo>
                        <a:lnTo>
                          <a:pt x="24" y="464"/>
                        </a:lnTo>
                        <a:lnTo>
                          <a:pt x="23" y="460"/>
                        </a:lnTo>
                        <a:lnTo>
                          <a:pt x="22" y="457"/>
                        </a:lnTo>
                        <a:lnTo>
                          <a:pt x="21" y="454"/>
                        </a:lnTo>
                        <a:lnTo>
                          <a:pt x="19" y="451"/>
                        </a:lnTo>
                        <a:lnTo>
                          <a:pt x="18" y="447"/>
                        </a:lnTo>
                        <a:lnTo>
                          <a:pt x="17" y="444"/>
                        </a:lnTo>
                        <a:lnTo>
                          <a:pt x="16" y="440"/>
                        </a:lnTo>
                        <a:lnTo>
                          <a:pt x="15" y="436"/>
                        </a:lnTo>
                        <a:lnTo>
                          <a:pt x="15" y="433"/>
                        </a:lnTo>
                        <a:lnTo>
                          <a:pt x="13" y="429"/>
                        </a:lnTo>
                        <a:lnTo>
                          <a:pt x="12" y="426"/>
                        </a:lnTo>
                        <a:lnTo>
                          <a:pt x="11" y="421"/>
                        </a:lnTo>
                        <a:lnTo>
                          <a:pt x="11" y="417"/>
                        </a:lnTo>
                        <a:lnTo>
                          <a:pt x="10" y="414"/>
                        </a:lnTo>
                        <a:lnTo>
                          <a:pt x="9" y="409"/>
                        </a:lnTo>
                        <a:lnTo>
                          <a:pt x="8" y="404"/>
                        </a:lnTo>
                        <a:lnTo>
                          <a:pt x="8" y="401"/>
                        </a:lnTo>
                        <a:lnTo>
                          <a:pt x="6" y="397"/>
                        </a:lnTo>
                        <a:lnTo>
                          <a:pt x="6" y="394"/>
                        </a:lnTo>
                        <a:lnTo>
                          <a:pt x="5" y="389"/>
                        </a:lnTo>
                        <a:lnTo>
                          <a:pt x="5" y="384"/>
                        </a:lnTo>
                        <a:lnTo>
                          <a:pt x="5" y="381"/>
                        </a:lnTo>
                        <a:lnTo>
                          <a:pt x="5" y="376"/>
                        </a:lnTo>
                        <a:lnTo>
                          <a:pt x="4" y="372"/>
                        </a:lnTo>
                        <a:lnTo>
                          <a:pt x="3" y="369"/>
                        </a:lnTo>
                        <a:lnTo>
                          <a:pt x="3" y="363"/>
                        </a:lnTo>
                        <a:lnTo>
                          <a:pt x="3" y="360"/>
                        </a:lnTo>
                        <a:lnTo>
                          <a:pt x="3" y="356"/>
                        </a:lnTo>
                        <a:lnTo>
                          <a:pt x="2" y="351"/>
                        </a:lnTo>
                        <a:lnTo>
                          <a:pt x="0" y="347"/>
                        </a:lnTo>
                        <a:lnTo>
                          <a:pt x="0" y="343"/>
                        </a:lnTo>
                        <a:lnTo>
                          <a:pt x="0" y="338"/>
                        </a:lnTo>
                        <a:lnTo>
                          <a:pt x="0" y="334"/>
                        </a:lnTo>
                        <a:lnTo>
                          <a:pt x="0" y="330"/>
                        </a:lnTo>
                        <a:lnTo>
                          <a:pt x="0" y="325"/>
                        </a:lnTo>
                        <a:lnTo>
                          <a:pt x="0" y="321"/>
                        </a:lnTo>
                        <a:lnTo>
                          <a:pt x="0" y="317"/>
                        </a:lnTo>
                        <a:lnTo>
                          <a:pt x="0" y="313"/>
                        </a:lnTo>
                        <a:lnTo>
                          <a:pt x="0" y="308"/>
                        </a:lnTo>
                        <a:lnTo>
                          <a:pt x="0" y="303"/>
                        </a:lnTo>
                        <a:lnTo>
                          <a:pt x="0" y="300"/>
                        </a:lnTo>
                        <a:lnTo>
                          <a:pt x="0" y="295"/>
                        </a:lnTo>
                        <a:lnTo>
                          <a:pt x="0" y="292"/>
                        </a:lnTo>
                        <a:lnTo>
                          <a:pt x="0" y="287"/>
                        </a:lnTo>
                        <a:lnTo>
                          <a:pt x="0" y="282"/>
                        </a:lnTo>
                        <a:lnTo>
                          <a:pt x="3" y="281"/>
                        </a:lnTo>
                        <a:lnTo>
                          <a:pt x="6" y="280"/>
                        </a:lnTo>
                        <a:lnTo>
                          <a:pt x="10" y="277"/>
                        </a:lnTo>
                        <a:lnTo>
                          <a:pt x="15" y="275"/>
                        </a:lnTo>
                        <a:lnTo>
                          <a:pt x="18" y="271"/>
                        </a:lnTo>
                        <a:lnTo>
                          <a:pt x="22" y="268"/>
                        </a:lnTo>
                        <a:lnTo>
                          <a:pt x="24" y="264"/>
                        </a:lnTo>
                        <a:lnTo>
                          <a:pt x="28" y="260"/>
                        </a:lnTo>
                        <a:lnTo>
                          <a:pt x="30" y="255"/>
                        </a:lnTo>
                        <a:lnTo>
                          <a:pt x="31" y="250"/>
                        </a:lnTo>
                        <a:lnTo>
                          <a:pt x="32" y="246"/>
                        </a:lnTo>
                        <a:lnTo>
                          <a:pt x="32" y="242"/>
                        </a:lnTo>
                        <a:lnTo>
                          <a:pt x="31" y="238"/>
                        </a:lnTo>
                        <a:lnTo>
                          <a:pt x="29" y="235"/>
                        </a:lnTo>
                        <a:lnTo>
                          <a:pt x="26" y="233"/>
                        </a:lnTo>
                        <a:lnTo>
                          <a:pt x="25" y="231"/>
                        </a:lnTo>
                        <a:lnTo>
                          <a:pt x="23" y="231"/>
                        </a:lnTo>
                        <a:lnTo>
                          <a:pt x="21" y="230"/>
                        </a:lnTo>
                        <a:lnTo>
                          <a:pt x="16" y="235"/>
                        </a:lnTo>
                        <a:lnTo>
                          <a:pt x="11" y="239"/>
                        </a:lnTo>
                        <a:lnTo>
                          <a:pt x="8" y="242"/>
                        </a:lnTo>
                        <a:lnTo>
                          <a:pt x="5" y="244"/>
                        </a:lnTo>
                        <a:lnTo>
                          <a:pt x="3" y="246"/>
                        </a:lnTo>
                        <a:lnTo>
                          <a:pt x="0" y="249"/>
                        </a:lnTo>
                        <a:lnTo>
                          <a:pt x="0" y="246"/>
                        </a:lnTo>
                        <a:lnTo>
                          <a:pt x="0" y="244"/>
                        </a:lnTo>
                        <a:lnTo>
                          <a:pt x="0" y="242"/>
                        </a:lnTo>
                        <a:lnTo>
                          <a:pt x="0" y="239"/>
                        </a:lnTo>
                        <a:lnTo>
                          <a:pt x="0" y="236"/>
                        </a:lnTo>
                        <a:lnTo>
                          <a:pt x="0" y="233"/>
                        </a:lnTo>
                        <a:lnTo>
                          <a:pt x="0" y="231"/>
                        </a:lnTo>
                        <a:lnTo>
                          <a:pt x="2" y="229"/>
                        </a:lnTo>
                        <a:lnTo>
                          <a:pt x="2" y="225"/>
                        </a:lnTo>
                        <a:lnTo>
                          <a:pt x="2" y="223"/>
                        </a:lnTo>
                        <a:lnTo>
                          <a:pt x="2" y="219"/>
                        </a:lnTo>
                        <a:lnTo>
                          <a:pt x="3" y="217"/>
                        </a:lnTo>
                        <a:lnTo>
                          <a:pt x="3" y="214"/>
                        </a:lnTo>
                        <a:lnTo>
                          <a:pt x="3" y="211"/>
                        </a:lnTo>
                        <a:lnTo>
                          <a:pt x="3" y="208"/>
                        </a:lnTo>
                        <a:lnTo>
                          <a:pt x="3" y="206"/>
                        </a:lnTo>
                        <a:lnTo>
                          <a:pt x="3" y="204"/>
                        </a:lnTo>
                        <a:lnTo>
                          <a:pt x="3" y="201"/>
                        </a:lnTo>
                        <a:lnTo>
                          <a:pt x="3" y="198"/>
                        </a:lnTo>
                        <a:lnTo>
                          <a:pt x="3" y="195"/>
                        </a:lnTo>
                        <a:lnTo>
                          <a:pt x="3" y="192"/>
                        </a:lnTo>
                        <a:lnTo>
                          <a:pt x="4" y="190"/>
                        </a:lnTo>
                        <a:lnTo>
                          <a:pt x="5" y="186"/>
                        </a:lnTo>
                        <a:lnTo>
                          <a:pt x="5" y="184"/>
                        </a:lnTo>
                        <a:lnTo>
                          <a:pt x="5" y="181"/>
                        </a:lnTo>
                        <a:lnTo>
                          <a:pt x="5" y="178"/>
                        </a:lnTo>
                        <a:lnTo>
                          <a:pt x="5" y="175"/>
                        </a:lnTo>
                        <a:lnTo>
                          <a:pt x="5" y="172"/>
                        </a:lnTo>
                        <a:lnTo>
                          <a:pt x="5" y="169"/>
                        </a:lnTo>
                        <a:lnTo>
                          <a:pt x="5" y="166"/>
                        </a:lnTo>
                        <a:lnTo>
                          <a:pt x="6" y="163"/>
                        </a:lnTo>
                        <a:lnTo>
                          <a:pt x="6" y="161"/>
                        </a:lnTo>
                        <a:lnTo>
                          <a:pt x="8" y="165"/>
                        </a:lnTo>
                        <a:lnTo>
                          <a:pt x="11" y="167"/>
                        </a:lnTo>
                        <a:lnTo>
                          <a:pt x="13" y="167"/>
                        </a:lnTo>
                        <a:lnTo>
                          <a:pt x="16" y="168"/>
                        </a:lnTo>
                        <a:lnTo>
                          <a:pt x="19" y="168"/>
                        </a:lnTo>
                        <a:lnTo>
                          <a:pt x="23" y="168"/>
                        </a:lnTo>
                        <a:lnTo>
                          <a:pt x="25" y="166"/>
                        </a:lnTo>
                        <a:lnTo>
                          <a:pt x="29" y="166"/>
                        </a:lnTo>
                        <a:lnTo>
                          <a:pt x="32" y="163"/>
                        </a:lnTo>
                        <a:lnTo>
                          <a:pt x="36" y="162"/>
                        </a:lnTo>
                        <a:lnTo>
                          <a:pt x="40" y="160"/>
                        </a:lnTo>
                        <a:lnTo>
                          <a:pt x="43" y="159"/>
                        </a:lnTo>
                        <a:lnTo>
                          <a:pt x="47" y="155"/>
                        </a:lnTo>
                        <a:lnTo>
                          <a:pt x="50" y="153"/>
                        </a:lnTo>
                        <a:lnTo>
                          <a:pt x="53" y="150"/>
                        </a:lnTo>
                        <a:lnTo>
                          <a:pt x="56" y="147"/>
                        </a:lnTo>
                        <a:lnTo>
                          <a:pt x="59" y="143"/>
                        </a:lnTo>
                        <a:lnTo>
                          <a:pt x="61" y="141"/>
                        </a:lnTo>
                        <a:lnTo>
                          <a:pt x="62" y="136"/>
                        </a:lnTo>
                        <a:lnTo>
                          <a:pt x="64" y="133"/>
                        </a:lnTo>
                        <a:lnTo>
                          <a:pt x="66" y="129"/>
                        </a:lnTo>
                        <a:lnTo>
                          <a:pt x="66" y="125"/>
                        </a:lnTo>
                        <a:lnTo>
                          <a:pt x="66" y="122"/>
                        </a:lnTo>
                        <a:lnTo>
                          <a:pt x="66" y="117"/>
                        </a:lnTo>
                        <a:lnTo>
                          <a:pt x="63" y="114"/>
                        </a:lnTo>
                        <a:lnTo>
                          <a:pt x="62" y="110"/>
                        </a:lnTo>
                        <a:lnTo>
                          <a:pt x="59" y="105"/>
                        </a:lnTo>
                        <a:lnTo>
                          <a:pt x="56" y="102"/>
                        </a:lnTo>
                        <a:lnTo>
                          <a:pt x="51" y="97"/>
                        </a:lnTo>
                        <a:lnTo>
                          <a:pt x="47" y="95"/>
                        </a:lnTo>
                        <a:lnTo>
                          <a:pt x="44" y="97"/>
                        </a:lnTo>
                        <a:lnTo>
                          <a:pt x="42" y="99"/>
                        </a:lnTo>
                        <a:lnTo>
                          <a:pt x="40" y="103"/>
                        </a:lnTo>
                        <a:lnTo>
                          <a:pt x="38" y="105"/>
                        </a:lnTo>
                        <a:lnTo>
                          <a:pt x="35" y="110"/>
                        </a:lnTo>
                        <a:lnTo>
                          <a:pt x="32" y="112"/>
                        </a:lnTo>
                        <a:lnTo>
                          <a:pt x="30" y="115"/>
                        </a:lnTo>
                        <a:lnTo>
                          <a:pt x="29" y="117"/>
                        </a:lnTo>
                        <a:lnTo>
                          <a:pt x="25" y="121"/>
                        </a:lnTo>
                        <a:lnTo>
                          <a:pt x="24" y="123"/>
                        </a:lnTo>
                        <a:lnTo>
                          <a:pt x="22" y="125"/>
                        </a:lnTo>
                        <a:lnTo>
                          <a:pt x="19" y="129"/>
                        </a:lnTo>
                        <a:lnTo>
                          <a:pt x="16" y="134"/>
                        </a:lnTo>
                        <a:lnTo>
                          <a:pt x="13" y="138"/>
                        </a:lnTo>
                        <a:lnTo>
                          <a:pt x="10" y="142"/>
                        </a:lnTo>
                        <a:lnTo>
                          <a:pt x="9" y="147"/>
                        </a:lnTo>
                        <a:lnTo>
                          <a:pt x="8" y="150"/>
                        </a:lnTo>
                        <a:lnTo>
                          <a:pt x="8" y="154"/>
                        </a:lnTo>
                        <a:lnTo>
                          <a:pt x="8" y="150"/>
                        </a:lnTo>
                        <a:lnTo>
                          <a:pt x="8" y="147"/>
                        </a:lnTo>
                        <a:lnTo>
                          <a:pt x="8" y="143"/>
                        </a:lnTo>
                        <a:lnTo>
                          <a:pt x="8" y="140"/>
                        </a:lnTo>
                        <a:lnTo>
                          <a:pt x="8" y="135"/>
                        </a:lnTo>
                        <a:lnTo>
                          <a:pt x="9" y="133"/>
                        </a:lnTo>
                        <a:lnTo>
                          <a:pt x="9" y="128"/>
                        </a:lnTo>
                        <a:lnTo>
                          <a:pt x="10" y="125"/>
                        </a:lnTo>
                        <a:lnTo>
                          <a:pt x="10" y="121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10" y="110"/>
                        </a:lnTo>
                        <a:lnTo>
                          <a:pt x="10" y="108"/>
                        </a:lnTo>
                        <a:lnTo>
                          <a:pt x="11" y="104"/>
                        </a:lnTo>
                        <a:lnTo>
                          <a:pt x="11" y="100"/>
                        </a:lnTo>
                        <a:lnTo>
                          <a:pt x="12" y="97"/>
                        </a:lnTo>
                        <a:lnTo>
                          <a:pt x="12" y="95"/>
                        </a:lnTo>
                        <a:lnTo>
                          <a:pt x="12" y="91"/>
                        </a:lnTo>
                        <a:lnTo>
                          <a:pt x="12" y="87"/>
                        </a:lnTo>
                        <a:lnTo>
                          <a:pt x="12" y="85"/>
                        </a:lnTo>
                        <a:lnTo>
                          <a:pt x="12" y="81"/>
                        </a:lnTo>
                        <a:lnTo>
                          <a:pt x="13" y="78"/>
                        </a:lnTo>
                        <a:lnTo>
                          <a:pt x="13" y="74"/>
                        </a:lnTo>
                        <a:lnTo>
                          <a:pt x="15" y="72"/>
                        </a:lnTo>
                        <a:lnTo>
                          <a:pt x="15" y="70"/>
                        </a:lnTo>
                        <a:lnTo>
                          <a:pt x="15" y="67"/>
                        </a:lnTo>
                        <a:lnTo>
                          <a:pt x="15" y="64"/>
                        </a:lnTo>
                        <a:lnTo>
                          <a:pt x="15" y="61"/>
                        </a:lnTo>
                        <a:lnTo>
                          <a:pt x="15" y="58"/>
                        </a:lnTo>
                        <a:lnTo>
                          <a:pt x="16" y="55"/>
                        </a:lnTo>
                        <a:lnTo>
                          <a:pt x="16" y="53"/>
                        </a:lnTo>
                        <a:lnTo>
                          <a:pt x="17" y="51"/>
                        </a:lnTo>
                        <a:lnTo>
                          <a:pt x="17" y="47"/>
                        </a:lnTo>
                        <a:lnTo>
                          <a:pt x="17" y="45"/>
                        </a:lnTo>
                        <a:lnTo>
                          <a:pt x="17" y="41"/>
                        </a:lnTo>
                        <a:lnTo>
                          <a:pt x="17" y="40"/>
                        </a:lnTo>
                        <a:lnTo>
                          <a:pt x="18" y="35"/>
                        </a:lnTo>
                        <a:lnTo>
                          <a:pt x="18" y="32"/>
                        </a:lnTo>
                        <a:lnTo>
                          <a:pt x="18" y="27"/>
                        </a:lnTo>
                        <a:lnTo>
                          <a:pt x="19" y="23"/>
                        </a:lnTo>
                        <a:lnTo>
                          <a:pt x="19" y="20"/>
                        </a:lnTo>
                        <a:lnTo>
                          <a:pt x="21" y="16"/>
                        </a:lnTo>
                        <a:lnTo>
                          <a:pt x="21" y="14"/>
                        </a:lnTo>
                        <a:lnTo>
                          <a:pt x="21" y="11"/>
                        </a:lnTo>
                        <a:lnTo>
                          <a:pt x="21" y="9"/>
                        </a:lnTo>
                        <a:lnTo>
                          <a:pt x="21" y="8"/>
                        </a:lnTo>
                        <a:lnTo>
                          <a:pt x="21" y="5"/>
                        </a:lnTo>
                        <a:lnTo>
                          <a:pt x="22" y="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07" name="Freeform 215">
                    <a:extLst>
                      <a:ext uri="{FF2B5EF4-FFF2-40B4-BE49-F238E27FC236}">
                        <a16:creationId xmlns:a16="http://schemas.microsoft.com/office/drawing/2014/main" id="{F6CFBEDD-92EE-8647-9707-5FFE0690B5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58" y="1947"/>
                    <a:ext cx="14" cy="10"/>
                  </a:xfrm>
                  <a:custGeom>
                    <a:avLst/>
                    <a:gdLst>
                      <a:gd name="T0" fmla="*/ 0 w 43"/>
                      <a:gd name="T1" fmla="*/ 0 h 31"/>
                      <a:gd name="T2" fmla="*/ 0 w 43"/>
                      <a:gd name="T3" fmla="*/ 0 h 31"/>
                      <a:gd name="T4" fmla="*/ 0 w 43"/>
                      <a:gd name="T5" fmla="*/ 0 h 31"/>
                      <a:gd name="T6" fmla="*/ 0 w 43"/>
                      <a:gd name="T7" fmla="*/ 0 h 31"/>
                      <a:gd name="T8" fmla="*/ 0 w 43"/>
                      <a:gd name="T9" fmla="*/ 0 h 31"/>
                      <a:gd name="T10" fmla="*/ 0 w 43"/>
                      <a:gd name="T11" fmla="*/ 0 h 31"/>
                      <a:gd name="T12" fmla="*/ 0 w 43"/>
                      <a:gd name="T13" fmla="*/ 0 h 31"/>
                      <a:gd name="T14" fmla="*/ 0 w 43"/>
                      <a:gd name="T15" fmla="*/ 0 h 31"/>
                      <a:gd name="T16" fmla="*/ 0 w 43"/>
                      <a:gd name="T17" fmla="*/ 0 h 31"/>
                      <a:gd name="T18" fmla="*/ 0 w 43"/>
                      <a:gd name="T19" fmla="*/ 0 h 31"/>
                      <a:gd name="T20" fmla="*/ 0 w 43"/>
                      <a:gd name="T21" fmla="*/ 0 h 31"/>
                      <a:gd name="T22" fmla="*/ 0 w 43"/>
                      <a:gd name="T23" fmla="*/ 0 h 31"/>
                      <a:gd name="T24" fmla="*/ 0 w 43"/>
                      <a:gd name="T25" fmla="*/ 0 h 31"/>
                      <a:gd name="T26" fmla="*/ 0 w 43"/>
                      <a:gd name="T27" fmla="*/ 0 h 31"/>
                      <a:gd name="T28" fmla="*/ 0 w 43"/>
                      <a:gd name="T29" fmla="*/ 0 h 31"/>
                      <a:gd name="T30" fmla="*/ 0 w 43"/>
                      <a:gd name="T31" fmla="*/ 0 h 31"/>
                      <a:gd name="T32" fmla="*/ 0 w 43"/>
                      <a:gd name="T33" fmla="*/ 0 h 31"/>
                      <a:gd name="T34" fmla="*/ 0 w 43"/>
                      <a:gd name="T35" fmla="*/ 0 h 31"/>
                      <a:gd name="T36" fmla="*/ 0 w 43"/>
                      <a:gd name="T37" fmla="*/ 0 h 31"/>
                      <a:gd name="T38" fmla="*/ 0 w 43"/>
                      <a:gd name="T39" fmla="*/ 0 h 31"/>
                      <a:gd name="T40" fmla="*/ 0 w 43"/>
                      <a:gd name="T41" fmla="*/ 0 h 31"/>
                      <a:gd name="T42" fmla="*/ 0 w 43"/>
                      <a:gd name="T43" fmla="*/ 0 h 31"/>
                      <a:gd name="T44" fmla="*/ 0 w 43"/>
                      <a:gd name="T45" fmla="*/ 0 h 31"/>
                      <a:gd name="T46" fmla="*/ 0 w 43"/>
                      <a:gd name="T47" fmla="*/ 0 h 31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w 43"/>
                      <a:gd name="T73" fmla="*/ 0 h 31"/>
                      <a:gd name="T74" fmla="*/ 43 w 43"/>
                      <a:gd name="T75" fmla="*/ 31 h 31"/>
                    </a:gdLst>
                    <a:ahLst/>
                    <a:cxnLst>
                      <a:cxn ang="T48">
                        <a:pos x="T0" y="T1"/>
                      </a:cxn>
                      <a:cxn ang="T49">
                        <a:pos x="T2" y="T3"/>
                      </a:cxn>
                      <a:cxn ang="T50">
                        <a:pos x="T4" y="T5"/>
                      </a:cxn>
                      <a:cxn ang="T51">
                        <a:pos x="T6" y="T7"/>
                      </a:cxn>
                      <a:cxn ang="T52">
                        <a:pos x="T8" y="T9"/>
                      </a:cxn>
                      <a:cxn ang="T53">
                        <a:pos x="T10" y="T11"/>
                      </a:cxn>
                      <a:cxn ang="T54">
                        <a:pos x="T12" y="T13"/>
                      </a:cxn>
                      <a:cxn ang="T55">
                        <a:pos x="T14" y="T15"/>
                      </a:cxn>
                      <a:cxn ang="T56">
                        <a:pos x="T16" y="T17"/>
                      </a:cxn>
                      <a:cxn ang="T57">
                        <a:pos x="T18" y="T19"/>
                      </a:cxn>
                      <a:cxn ang="T58">
                        <a:pos x="T20" y="T21"/>
                      </a:cxn>
                      <a:cxn ang="T59">
                        <a:pos x="T22" y="T23"/>
                      </a:cxn>
                      <a:cxn ang="T60">
                        <a:pos x="T24" y="T25"/>
                      </a:cxn>
                      <a:cxn ang="T61">
                        <a:pos x="T26" y="T27"/>
                      </a:cxn>
                      <a:cxn ang="T62">
                        <a:pos x="T28" y="T29"/>
                      </a:cxn>
                      <a:cxn ang="T63">
                        <a:pos x="T30" y="T31"/>
                      </a:cxn>
                      <a:cxn ang="T64">
                        <a:pos x="T32" y="T33"/>
                      </a:cxn>
                      <a:cxn ang="T65">
                        <a:pos x="T34" y="T35"/>
                      </a:cxn>
                      <a:cxn ang="T66">
                        <a:pos x="T36" y="T37"/>
                      </a:cxn>
                      <a:cxn ang="T67">
                        <a:pos x="T38" y="T39"/>
                      </a:cxn>
                      <a:cxn ang="T68">
                        <a:pos x="T40" y="T41"/>
                      </a:cxn>
                      <a:cxn ang="T69">
                        <a:pos x="T42" y="T43"/>
                      </a:cxn>
                      <a:cxn ang="T70">
                        <a:pos x="T44" y="T45"/>
                      </a:cxn>
                      <a:cxn ang="T71">
                        <a:pos x="T46" y="T47"/>
                      </a:cxn>
                    </a:cxnLst>
                    <a:rect l="T72" t="T73" r="T74" b="T75"/>
                    <a:pathLst>
                      <a:path w="43" h="31">
                        <a:moveTo>
                          <a:pt x="0" y="0"/>
                        </a:moveTo>
                        <a:lnTo>
                          <a:pt x="43" y="3"/>
                        </a:lnTo>
                        <a:lnTo>
                          <a:pt x="42" y="6"/>
                        </a:lnTo>
                        <a:lnTo>
                          <a:pt x="41" y="9"/>
                        </a:lnTo>
                        <a:lnTo>
                          <a:pt x="40" y="11"/>
                        </a:lnTo>
                        <a:lnTo>
                          <a:pt x="37" y="13"/>
                        </a:lnTo>
                        <a:lnTo>
                          <a:pt x="37" y="16"/>
                        </a:lnTo>
                        <a:lnTo>
                          <a:pt x="35" y="18"/>
                        </a:lnTo>
                        <a:lnTo>
                          <a:pt x="33" y="20"/>
                        </a:lnTo>
                        <a:lnTo>
                          <a:pt x="32" y="23"/>
                        </a:lnTo>
                        <a:lnTo>
                          <a:pt x="30" y="26"/>
                        </a:lnTo>
                        <a:lnTo>
                          <a:pt x="26" y="29"/>
                        </a:lnTo>
                        <a:lnTo>
                          <a:pt x="20" y="31"/>
                        </a:lnTo>
                        <a:lnTo>
                          <a:pt x="16" y="30"/>
                        </a:lnTo>
                        <a:lnTo>
                          <a:pt x="13" y="28"/>
                        </a:lnTo>
                        <a:lnTo>
                          <a:pt x="13" y="24"/>
                        </a:lnTo>
                        <a:lnTo>
                          <a:pt x="13" y="20"/>
                        </a:lnTo>
                        <a:lnTo>
                          <a:pt x="13" y="17"/>
                        </a:lnTo>
                        <a:lnTo>
                          <a:pt x="13" y="13"/>
                        </a:lnTo>
                        <a:lnTo>
                          <a:pt x="14" y="11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08" name="Freeform 216">
                    <a:extLst>
                      <a:ext uri="{FF2B5EF4-FFF2-40B4-BE49-F238E27FC236}">
                        <a16:creationId xmlns:a16="http://schemas.microsoft.com/office/drawing/2014/main" id="{E195F2DC-6926-5B49-A909-688743A46D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87" y="1968"/>
                    <a:ext cx="19" cy="7"/>
                  </a:xfrm>
                  <a:custGeom>
                    <a:avLst/>
                    <a:gdLst>
                      <a:gd name="T0" fmla="*/ 0 w 57"/>
                      <a:gd name="T1" fmla="*/ 0 h 22"/>
                      <a:gd name="T2" fmla="*/ 0 w 57"/>
                      <a:gd name="T3" fmla="*/ 0 h 22"/>
                      <a:gd name="T4" fmla="*/ 0 w 57"/>
                      <a:gd name="T5" fmla="*/ 0 h 22"/>
                      <a:gd name="T6" fmla="*/ 0 w 57"/>
                      <a:gd name="T7" fmla="*/ 0 h 22"/>
                      <a:gd name="T8" fmla="*/ 0 w 57"/>
                      <a:gd name="T9" fmla="*/ 0 h 22"/>
                      <a:gd name="T10" fmla="*/ 0 w 57"/>
                      <a:gd name="T11" fmla="*/ 0 h 22"/>
                      <a:gd name="T12" fmla="*/ 0 w 57"/>
                      <a:gd name="T13" fmla="*/ 0 h 22"/>
                      <a:gd name="T14" fmla="*/ 0 w 57"/>
                      <a:gd name="T15" fmla="*/ 0 h 22"/>
                      <a:gd name="T16" fmla="*/ 0 w 57"/>
                      <a:gd name="T17" fmla="*/ 0 h 22"/>
                      <a:gd name="T18" fmla="*/ 0 w 57"/>
                      <a:gd name="T19" fmla="*/ 0 h 22"/>
                      <a:gd name="T20" fmla="*/ 0 w 57"/>
                      <a:gd name="T21" fmla="*/ 0 h 22"/>
                      <a:gd name="T22" fmla="*/ 0 w 57"/>
                      <a:gd name="T23" fmla="*/ 0 h 22"/>
                      <a:gd name="T24" fmla="*/ 0 w 57"/>
                      <a:gd name="T25" fmla="*/ 0 h 22"/>
                      <a:gd name="T26" fmla="*/ 0 w 57"/>
                      <a:gd name="T27" fmla="*/ 0 h 22"/>
                      <a:gd name="T28" fmla="*/ 0 w 57"/>
                      <a:gd name="T29" fmla="*/ 0 h 22"/>
                      <a:gd name="T30" fmla="*/ 0 w 57"/>
                      <a:gd name="T31" fmla="*/ 0 h 22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57"/>
                      <a:gd name="T49" fmla="*/ 0 h 22"/>
                      <a:gd name="T50" fmla="*/ 57 w 57"/>
                      <a:gd name="T51" fmla="*/ 22 h 22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57" h="22">
                        <a:moveTo>
                          <a:pt x="57" y="19"/>
                        </a:moveTo>
                        <a:lnTo>
                          <a:pt x="0" y="22"/>
                        </a:lnTo>
                        <a:lnTo>
                          <a:pt x="20" y="0"/>
                        </a:lnTo>
                        <a:lnTo>
                          <a:pt x="23" y="0"/>
                        </a:lnTo>
                        <a:lnTo>
                          <a:pt x="26" y="3"/>
                        </a:lnTo>
                        <a:lnTo>
                          <a:pt x="29" y="4"/>
                        </a:lnTo>
                        <a:lnTo>
                          <a:pt x="32" y="6"/>
                        </a:lnTo>
                        <a:lnTo>
                          <a:pt x="36" y="7"/>
                        </a:lnTo>
                        <a:lnTo>
                          <a:pt x="39" y="8"/>
                        </a:lnTo>
                        <a:lnTo>
                          <a:pt x="43" y="11"/>
                        </a:lnTo>
                        <a:lnTo>
                          <a:pt x="45" y="13"/>
                        </a:lnTo>
                        <a:lnTo>
                          <a:pt x="49" y="13"/>
                        </a:lnTo>
                        <a:lnTo>
                          <a:pt x="51" y="16"/>
                        </a:lnTo>
                        <a:lnTo>
                          <a:pt x="56" y="18"/>
                        </a:lnTo>
                        <a:lnTo>
                          <a:pt x="57" y="1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</p:grpSp>
        <p:grpSp>
          <p:nvGrpSpPr>
            <p:cNvPr id="16422" name="Group 217">
              <a:extLst>
                <a:ext uri="{FF2B5EF4-FFF2-40B4-BE49-F238E27FC236}">
                  <a16:creationId xmlns:a16="http://schemas.microsoft.com/office/drawing/2014/main" id="{907599D2-180A-9745-82A2-DE9D1032B5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8" y="2925"/>
              <a:ext cx="475" cy="442"/>
              <a:chOff x="288" y="2925"/>
              <a:chExt cx="475" cy="442"/>
            </a:xfrm>
          </p:grpSpPr>
          <p:sp>
            <p:nvSpPr>
              <p:cNvPr id="16439" name="Rectangle 218">
                <a:extLst>
                  <a:ext uri="{FF2B5EF4-FFF2-40B4-BE49-F238E27FC236}">
                    <a16:creationId xmlns:a16="http://schemas.microsoft.com/office/drawing/2014/main" id="{A4F375D4-89BA-F746-AC53-1B2DAF91B7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" y="2947"/>
                <a:ext cx="288" cy="240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sp>
            <p:nvSpPr>
              <p:cNvPr id="16440" name="Rectangle 219">
                <a:extLst>
                  <a:ext uri="{FF2B5EF4-FFF2-40B4-BE49-F238E27FC236}">
                    <a16:creationId xmlns:a16="http://schemas.microsoft.com/office/drawing/2014/main" id="{CE14361D-E539-5F49-942C-1983F16032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" y="3249"/>
                <a:ext cx="418" cy="96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grpSp>
            <p:nvGrpSpPr>
              <p:cNvPr id="16441" name="Group 220">
                <a:extLst>
                  <a:ext uri="{FF2B5EF4-FFF2-40B4-BE49-F238E27FC236}">
                    <a16:creationId xmlns:a16="http://schemas.microsoft.com/office/drawing/2014/main" id="{3A007A1F-FF6A-3040-BD5E-6BCD9BE23B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8" y="2925"/>
                <a:ext cx="475" cy="442"/>
                <a:chOff x="288" y="2925"/>
                <a:chExt cx="475" cy="442"/>
              </a:xfrm>
            </p:grpSpPr>
            <p:sp>
              <p:nvSpPr>
                <p:cNvPr id="16442" name="Rectangle 221">
                  <a:extLst>
                    <a:ext uri="{FF2B5EF4-FFF2-40B4-BE49-F238E27FC236}">
                      <a16:creationId xmlns:a16="http://schemas.microsoft.com/office/drawing/2014/main" id="{7EB69AAD-7328-1847-B465-9EAB429809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7" y="3001"/>
                  <a:ext cx="192" cy="144"/>
                </a:xfrm>
                <a:prstGeom prst="rect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6443" name="Group 222">
                  <a:extLst>
                    <a:ext uri="{FF2B5EF4-FFF2-40B4-BE49-F238E27FC236}">
                      <a16:creationId xmlns:a16="http://schemas.microsoft.com/office/drawing/2014/main" id="{E7E22B3A-0A55-194D-87E3-356CDEF64B6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88" y="2925"/>
                  <a:ext cx="475" cy="442"/>
                  <a:chOff x="5285" y="1536"/>
                  <a:chExt cx="475" cy="442"/>
                </a:xfrm>
              </p:grpSpPr>
              <p:sp>
                <p:nvSpPr>
                  <p:cNvPr id="16444" name="Freeform 223">
                    <a:extLst>
                      <a:ext uri="{FF2B5EF4-FFF2-40B4-BE49-F238E27FC236}">
                        <a16:creationId xmlns:a16="http://schemas.microsoft.com/office/drawing/2014/main" id="{9E89118F-B6C9-B549-9B3F-CED85F6797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5" y="1943"/>
                    <a:ext cx="369" cy="35"/>
                  </a:xfrm>
                  <a:custGeom>
                    <a:avLst/>
                    <a:gdLst>
                      <a:gd name="T0" fmla="*/ 0 w 1105"/>
                      <a:gd name="T1" fmla="*/ 0 h 104"/>
                      <a:gd name="T2" fmla="*/ 0 w 1105"/>
                      <a:gd name="T3" fmla="*/ 0 h 104"/>
                      <a:gd name="T4" fmla="*/ 0 w 1105"/>
                      <a:gd name="T5" fmla="*/ 0 h 104"/>
                      <a:gd name="T6" fmla="*/ 0 w 1105"/>
                      <a:gd name="T7" fmla="*/ 0 h 104"/>
                      <a:gd name="T8" fmla="*/ 0 w 1105"/>
                      <a:gd name="T9" fmla="*/ 0 h 104"/>
                      <a:gd name="T10" fmla="*/ 0 w 1105"/>
                      <a:gd name="T11" fmla="*/ 0 h 104"/>
                      <a:gd name="T12" fmla="*/ 0 w 1105"/>
                      <a:gd name="T13" fmla="*/ 0 h 104"/>
                      <a:gd name="T14" fmla="*/ 0 w 1105"/>
                      <a:gd name="T15" fmla="*/ 0 h 104"/>
                      <a:gd name="T16" fmla="*/ 0 w 1105"/>
                      <a:gd name="T17" fmla="*/ 0 h 104"/>
                      <a:gd name="T18" fmla="*/ 0 w 1105"/>
                      <a:gd name="T19" fmla="*/ 0 h 104"/>
                      <a:gd name="T20" fmla="*/ 0 w 1105"/>
                      <a:gd name="T21" fmla="*/ 0 h 104"/>
                      <a:gd name="T22" fmla="*/ 0 w 1105"/>
                      <a:gd name="T23" fmla="*/ 0 h 104"/>
                      <a:gd name="T24" fmla="*/ 0 w 1105"/>
                      <a:gd name="T25" fmla="*/ 0 h 104"/>
                      <a:gd name="T26" fmla="*/ 0 w 1105"/>
                      <a:gd name="T27" fmla="*/ 0 h 104"/>
                      <a:gd name="T28" fmla="*/ 0 w 1105"/>
                      <a:gd name="T29" fmla="*/ 0 h 104"/>
                      <a:gd name="T30" fmla="*/ 0 w 1105"/>
                      <a:gd name="T31" fmla="*/ 0 h 104"/>
                      <a:gd name="T32" fmla="*/ 0 w 1105"/>
                      <a:gd name="T33" fmla="*/ 0 h 104"/>
                      <a:gd name="T34" fmla="*/ 0 w 1105"/>
                      <a:gd name="T35" fmla="*/ 0 h 104"/>
                      <a:gd name="T36" fmla="*/ 0 w 1105"/>
                      <a:gd name="T37" fmla="*/ 0 h 104"/>
                      <a:gd name="T38" fmla="*/ 0 w 1105"/>
                      <a:gd name="T39" fmla="*/ 0 h 104"/>
                      <a:gd name="T40" fmla="*/ 0 w 1105"/>
                      <a:gd name="T41" fmla="*/ 0 h 104"/>
                      <a:gd name="T42" fmla="*/ 0 w 1105"/>
                      <a:gd name="T43" fmla="*/ 0 h 104"/>
                      <a:gd name="T44" fmla="*/ 0 w 1105"/>
                      <a:gd name="T45" fmla="*/ 0 h 104"/>
                      <a:gd name="T46" fmla="*/ 0 w 1105"/>
                      <a:gd name="T47" fmla="*/ 0 h 104"/>
                      <a:gd name="T48" fmla="*/ 0 w 1105"/>
                      <a:gd name="T49" fmla="*/ 0 h 104"/>
                      <a:gd name="T50" fmla="*/ 0 w 1105"/>
                      <a:gd name="T51" fmla="*/ 0 h 104"/>
                      <a:gd name="T52" fmla="*/ 0 w 1105"/>
                      <a:gd name="T53" fmla="*/ 0 h 104"/>
                      <a:gd name="T54" fmla="*/ 0 w 1105"/>
                      <a:gd name="T55" fmla="*/ 0 h 104"/>
                      <a:gd name="T56" fmla="*/ 0 w 1105"/>
                      <a:gd name="T57" fmla="*/ 0 h 104"/>
                      <a:gd name="T58" fmla="*/ 0 w 1105"/>
                      <a:gd name="T59" fmla="*/ 0 h 104"/>
                      <a:gd name="T60" fmla="*/ 0 w 1105"/>
                      <a:gd name="T61" fmla="*/ 0 h 104"/>
                      <a:gd name="T62" fmla="*/ 0 w 1105"/>
                      <a:gd name="T63" fmla="*/ 0 h 104"/>
                      <a:gd name="T64" fmla="*/ 0 w 1105"/>
                      <a:gd name="T65" fmla="*/ 0 h 104"/>
                      <a:gd name="T66" fmla="*/ 0 w 1105"/>
                      <a:gd name="T67" fmla="*/ 0 h 104"/>
                      <a:gd name="T68" fmla="*/ 0 w 1105"/>
                      <a:gd name="T69" fmla="*/ 0 h 104"/>
                      <a:gd name="T70" fmla="*/ 0 w 1105"/>
                      <a:gd name="T71" fmla="*/ 0 h 104"/>
                      <a:gd name="T72" fmla="*/ 0 w 1105"/>
                      <a:gd name="T73" fmla="*/ 0 h 104"/>
                      <a:gd name="T74" fmla="*/ 0 w 1105"/>
                      <a:gd name="T75" fmla="*/ 0 h 104"/>
                      <a:gd name="T76" fmla="*/ 0 w 1105"/>
                      <a:gd name="T77" fmla="*/ 0 h 104"/>
                      <a:gd name="T78" fmla="*/ 0 w 1105"/>
                      <a:gd name="T79" fmla="*/ 0 h 104"/>
                      <a:gd name="T80" fmla="*/ 0 w 1105"/>
                      <a:gd name="T81" fmla="*/ 0 h 104"/>
                      <a:gd name="T82" fmla="*/ 0 w 1105"/>
                      <a:gd name="T83" fmla="*/ 0 h 104"/>
                      <a:gd name="T84" fmla="*/ 0 w 1105"/>
                      <a:gd name="T85" fmla="*/ 0 h 104"/>
                      <a:gd name="T86" fmla="*/ 0 w 1105"/>
                      <a:gd name="T87" fmla="*/ 0 h 104"/>
                      <a:gd name="T88" fmla="*/ 0 w 1105"/>
                      <a:gd name="T89" fmla="*/ 0 h 104"/>
                      <a:gd name="T90" fmla="*/ 0 w 1105"/>
                      <a:gd name="T91" fmla="*/ 0 h 104"/>
                      <a:gd name="T92" fmla="*/ 0 w 1105"/>
                      <a:gd name="T93" fmla="*/ 0 h 104"/>
                      <a:gd name="T94" fmla="*/ 0 w 1105"/>
                      <a:gd name="T95" fmla="*/ 0 h 104"/>
                      <a:gd name="T96" fmla="*/ 0 w 1105"/>
                      <a:gd name="T97" fmla="*/ 0 h 104"/>
                      <a:gd name="T98" fmla="*/ 0 w 1105"/>
                      <a:gd name="T99" fmla="*/ 0 h 104"/>
                      <a:gd name="T100" fmla="*/ 0 w 1105"/>
                      <a:gd name="T101" fmla="*/ 0 h 104"/>
                      <a:gd name="T102" fmla="*/ 0 w 1105"/>
                      <a:gd name="T103" fmla="*/ 0 h 104"/>
                      <a:gd name="T104" fmla="*/ 0 w 1105"/>
                      <a:gd name="T105" fmla="*/ 0 h 104"/>
                      <a:gd name="T106" fmla="*/ 0 w 1105"/>
                      <a:gd name="T107" fmla="*/ 0 h 104"/>
                      <a:gd name="T108" fmla="*/ 0 w 1105"/>
                      <a:gd name="T109" fmla="*/ 0 h 104"/>
                      <a:gd name="T110" fmla="*/ 0 w 1105"/>
                      <a:gd name="T111" fmla="*/ 0 h 104"/>
                      <a:gd name="T112" fmla="*/ 0 w 1105"/>
                      <a:gd name="T113" fmla="*/ 0 h 104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w 1105"/>
                      <a:gd name="T172" fmla="*/ 0 h 104"/>
                      <a:gd name="T173" fmla="*/ 1105 w 1105"/>
                      <a:gd name="T174" fmla="*/ 104 h 104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T171" t="T172" r="T173" b="T174"/>
                    <a:pathLst>
                      <a:path w="1105" h="104">
                        <a:moveTo>
                          <a:pt x="872" y="13"/>
                        </a:moveTo>
                        <a:lnTo>
                          <a:pt x="876" y="13"/>
                        </a:lnTo>
                        <a:lnTo>
                          <a:pt x="879" y="13"/>
                        </a:lnTo>
                        <a:lnTo>
                          <a:pt x="883" y="13"/>
                        </a:lnTo>
                        <a:lnTo>
                          <a:pt x="886" y="13"/>
                        </a:lnTo>
                        <a:lnTo>
                          <a:pt x="890" y="13"/>
                        </a:lnTo>
                        <a:lnTo>
                          <a:pt x="893" y="13"/>
                        </a:lnTo>
                        <a:lnTo>
                          <a:pt x="897" y="13"/>
                        </a:lnTo>
                        <a:lnTo>
                          <a:pt x="900" y="13"/>
                        </a:lnTo>
                        <a:lnTo>
                          <a:pt x="904" y="13"/>
                        </a:lnTo>
                        <a:lnTo>
                          <a:pt x="909" y="13"/>
                        </a:lnTo>
                        <a:lnTo>
                          <a:pt x="911" y="13"/>
                        </a:lnTo>
                        <a:lnTo>
                          <a:pt x="916" y="13"/>
                        </a:lnTo>
                        <a:lnTo>
                          <a:pt x="918" y="11"/>
                        </a:lnTo>
                        <a:lnTo>
                          <a:pt x="923" y="11"/>
                        </a:lnTo>
                        <a:lnTo>
                          <a:pt x="927" y="11"/>
                        </a:lnTo>
                        <a:lnTo>
                          <a:pt x="930" y="11"/>
                        </a:lnTo>
                        <a:lnTo>
                          <a:pt x="932" y="10"/>
                        </a:lnTo>
                        <a:lnTo>
                          <a:pt x="936" y="10"/>
                        </a:lnTo>
                        <a:lnTo>
                          <a:pt x="940" y="10"/>
                        </a:lnTo>
                        <a:lnTo>
                          <a:pt x="943" y="10"/>
                        </a:lnTo>
                        <a:lnTo>
                          <a:pt x="947" y="9"/>
                        </a:lnTo>
                        <a:lnTo>
                          <a:pt x="950" y="9"/>
                        </a:lnTo>
                        <a:lnTo>
                          <a:pt x="954" y="8"/>
                        </a:lnTo>
                        <a:lnTo>
                          <a:pt x="957" y="8"/>
                        </a:lnTo>
                        <a:lnTo>
                          <a:pt x="960" y="8"/>
                        </a:lnTo>
                        <a:lnTo>
                          <a:pt x="964" y="8"/>
                        </a:lnTo>
                        <a:lnTo>
                          <a:pt x="967" y="7"/>
                        </a:lnTo>
                        <a:lnTo>
                          <a:pt x="972" y="7"/>
                        </a:lnTo>
                        <a:lnTo>
                          <a:pt x="974" y="5"/>
                        </a:lnTo>
                        <a:lnTo>
                          <a:pt x="978" y="5"/>
                        </a:lnTo>
                        <a:lnTo>
                          <a:pt x="981" y="5"/>
                        </a:lnTo>
                        <a:lnTo>
                          <a:pt x="985" y="5"/>
                        </a:lnTo>
                        <a:lnTo>
                          <a:pt x="988" y="4"/>
                        </a:lnTo>
                        <a:lnTo>
                          <a:pt x="992" y="3"/>
                        </a:lnTo>
                        <a:lnTo>
                          <a:pt x="994" y="3"/>
                        </a:lnTo>
                        <a:lnTo>
                          <a:pt x="998" y="3"/>
                        </a:lnTo>
                        <a:lnTo>
                          <a:pt x="1001" y="3"/>
                        </a:lnTo>
                        <a:lnTo>
                          <a:pt x="1005" y="2"/>
                        </a:lnTo>
                        <a:lnTo>
                          <a:pt x="1007" y="2"/>
                        </a:lnTo>
                        <a:lnTo>
                          <a:pt x="1012" y="2"/>
                        </a:lnTo>
                        <a:lnTo>
                          <a:pt x="1014" y="1"/>
                        </a:lnTo>
                        <a:lnTo>
                          <a:pt x="1018" y="1"/>
                        </a:lnTo>
                        <a:lnTo>
                          <a:pt x="1021" y="1"/>
                        </a:lnTo>
                        <a:lnTo>
                          <a:pt x="1025" y="1"/>
                        </a:lnTo>
                        <a:lnTo>
                          <a:pt x="1029" y="1"/>
                        </a:lnTo>
                        <a:lnTo>
                          <a:pt x="1032" y="1"/>
                        </a:lnTo>
                        <a:lnTo>
                          <a:pt x="1034" y="1"/>
                        </a:lnTo>
                        <a:lnTo>
                          <a:pt x="1039" y="1"/>
                        </a:lnTo>
                        <a:lnTo>
                          <a:pt x="1042" y="0"/>
                        </a:lnTo>
                        <a:lnTo>
                          <a:pt x="1045" y="0"/>
                        </a:lnTo>
                        <a:lnTo>
                          <a:pt x="1048" y="0"/>
                        </a:lnTo>
                        <a:lnTo>
                          <a:pt x="1052" y="0"/>
                        </a:lnTo>
                        <a:lnTo>
                          <a:pt x="1055" y="0"/>
                        </a:lnTo>
                        <a:lnTo>
                          <a:pt x="1058" y="1"/>
                        </a:lnTo>
                        <a:lnTo>
                          <a:pt x="1062" y="1"/>
                        </a:lnTo>
                        <a:lnTo>
                          <a:pt x="1065" y="1"/>
                        </a:lnTo>
                        <a:lnTo>
                          <a:pt x="1068" y="1"/>
                        </a:lnTo>
                        <a:lnTo>
                          <a:pt x="1072" y="2"/>
                        </a:lnTo>
                        <a:lnTo>
                          <a:pt x="1075" y="2"/>
                        </a:lnTo>
                        <a:lnTo>
                          <a:pt x="1078" y="3"/>
                        </a:lnTo>
                        <a:lnTo>
                          <a:pt x="1082" y="3"/>
                        </a:lnTo>
                        <a:lnTo>
                          <a:pt x="1086" y="4"/>
                        </a:lnTo>
                        <a:lnTo>
                          <a:pt x="1089" y="5"/>
                        </a:lnTo>
                        <a:lnTo>
                          <a:pt x="1093" y="7"/>
                        </a:lnTo>
                        <a:lnTo>
                          <a:pt x="1093" y="9"/>
                        </a:lnTo>
                        <a:lnTo>
                          <a:pt x="1094" y="11"/>
                        </a:lnTo>
                        <a:lnTo>
                          <a:pt x="1095" y="14"/>
                        </a:lnTo>
                        <a:lnTo>
                          <a:pt x="1095" y="17"/>
                        </a:lnTo>
                        <a:lnTo>
                          <a:pt x="1096" y="20"/>
                        </a:lnTo>
                        <a:lnTo>
                          <a:pt x="1097" y="22"/>
                        </a:lnTo>
                        <a:lnTo>
                          <a:pt x="1097" y="24"/>
                        </a:lnTo>
                        <a:lnTo>
                          <a:pt x="1099" y="28"/>
                        </a:lnTo>
                        <a:lnTo>
                          <a:pt x="1099" y="30"/>
                        </a:lnTo>
                        <a:lnTo>
                          <a:pt x="1100" y="33"/>
                        </a:lnTo>
                        <a:lnTo>
                          <a:pt x="1101" y="35"/>
                        </a:lnTo>
                        <a:lnTo>
                          <a:pt x="1101" y="39"/>
                        </a:lnTo>
                        <a:lnTo>
                          <a:pt x="1102" y="41"/>
                        </a:lnTo>
                        <a:lnTo>
                          <a:pt x="1103" y="43"/>
                        </a:lnTo>
                        <a:lnTo>
                          <a:pt x="1103" y="46"/>
                        </a:lnTo>
                        <a:lnTo>
                          <a:pt x="1105" y="49"/>
                        </a:lnTo>
                        <a:lnTo>
                          <a:pt x="1099" y="53"/>
                        </a:lnTo>
                        <a:lnTo>
                          <a:pt x="1093" y="57"/>
                        </a:lnTo>
                        <a:lnTo>
                          <a:pt x="1086" y="60"/>
                        </a:lnTo>
                        <a:lnTo>
                          <a:pt x="1077" y="64"/>
                        </a:lnTo>
                        <a:lnTo>
                          <a:pt x="1068" y="66"/>
                        </a:lnTo>
                        <a:lnTo>
                          <a:pt x="1057" y="68"/>
                        </a:lnTo>
                        <a:lnTo>
                          <a:pt x="1048" y="72"/>
                        </a:lnTo>
                        <a:lnTo>
                          <a:pt x="1036" y="76"/>
                        </a:lnTo>
                        <a:lnTo>
                          <a:pt x="1024" y="78"/>
                        </a:lnTo>
                        <a:lnTo>
                          <a:pt x="1011" y="80"/>
                        </a:lnTo>
                        <a:lnTo>
                          <a:pt x="997" y="81"/>
                        </a:lnTo>
                        <a:lnTo>
                          <a:pt x="982" y="84"/>
                        </a:lnTo>
                        <a:lnTo>
                          <a:pt x="968" y="86"/>
                        </a:lnTo>
                        <a:lnTo>
                          <a:pt x="953" y="89"/>
                        </a:lnTo>
                        <a:lnTo>
                          <a:pt x="936" y="90"/>
                        </a:lnTo>
                        <a:lnTo>
                          <a:pt x="921" y="92"/>
                        </a:lnTo>
                        <a:lnTo>
                          <a:pt x="903" y="92"/>
                        </a:lnTo>
                        <a:lnTo>
                          <a:pt x="885" y="95"/>
                        </a:lnTo>
                        <a:lnTo>
                          <a:pt x="866" y="96"/>
                        </a:lnTo>
                        <a:lnTo>
                          <a:pt x="847" y="97"/>
                        </a:lnTo>
                        <a:lnTo>
                          <a:pt x="829" y="98"/>
                        </a:lnTo>
                        <a:lnTo>
                          <a:pt x="809" y="99"/>
                        </a:lnTo>
                        <a:lnTo>
                          <a:pt x="790" y="99"/>
                        </a:lnTo>
                        <a:lnTo>
                          <a:pt x="770" y="102"/>
                        </a:lnTo>
                        <a:lnTo>
                          <a:pt x="750" y="102"/>
                        </a:lnTo>
                        <a:lnTo>
                          <a:pt x="728" y="102"/>
                        </a:lnTo>
                        <a:lnTo>
                          <a:pt x="708" y="102"/>
                        </a:lnTo>
                        <a:lnTo>
                          <a:pt x="688" y="104"/>
                        </a:lnTo>
                        <a:lnTo>
                          <a:pt x="665" y="104"/>
                        </a:lnTo>
                        <a:lnTo>
                          <a:pt x="645" y="104"/>
                        </a:lnTo>
                        <a:lnTo>
                          <a:pt x="623" y="104"/>
                        </a:lnTo>
                        <a:lnTo>
                          <a:pt x="601" y="104"/>
                        </a:lnTo>
                        <a:lnTo>
                          <a:pt x="580" y="104"/>
                        </a:lnTo>
                        <a:lnTo>
                          <a:pt x="558" y="104"/>
                        </a:lnTo>
                        <a:lnTo>
                          <a:pt x="536" y="104"/>
                        </a:lnTo>
                        <a:lnTo>
                          <a:pt x="514" y="104"/>
                        </a:lnTo>
                        <a:lnTo>
                          <a:pt x="492" y="104"/>
                        </a:lnTo>
                        <a:lnTo>
                          <a:pt x="471" y="104"/>
                        </a:lnTo>
                        <a:lnTo>
                          <a:pt x="450" y="104"/>
                        </a:lnTo>
                        <a:lnTo>
                          <a:pt x="427" y="104"/>
                        </a:lnTo>
                        <a:lnTo>
                          <a:pt x="407" y="104"/>
                        </a:lnTo>
                        <a:lnTo>
                          <a:pt x="384" y="104"/>
                        </a:lnTo>
                        <a:lnTo>
                          <a:pt x="363" y="103"/>
                        </a:lnTo>
                        <a:lnTo>
                          <a:pt x="343" y="103"/>
                        </a:lnTo>
                        <a:lnTo>
                          <a:pt x="321" y="102"/>
                        </a:lnTo>
                        <a:lnTo>
                          <a:pt x="301" y="102"/>
                        </a:lnTo>
                        <a:lnTo>
                          <a:pt x="282" y="102"/>
                        </a:lnTo>
                        <a:lnTo>
                          <a:pt x="263" y="102"/>
                        </a:lnTo>
                        <a:lnTo>
                          <a:pt x="243" y="102"/>
                        </a:lnTo>
                        <a:lnTo>
                          <a:pt x="224" y="102"/>
                        </a:lnTo>
                        <a:lnTo>
                          <a:pt x="205" y="100"/>
                        </a:lnTo>
                        <a:lnTo>
                          <a:pt x="187" y="100"/>
                        </a:lnTo>
                        <a:lnTo>
                          <a:pt x="170" y="99"/>
                        </a:lnTo>
                        <a:lnTo>
                          <a:pt x="153" y="99"/>
                        </a:lnTo>
                        <a:lnTo>
                          <a:pt x="136" y="99"/>
                        </a:lnTo>
                        <a:lnTo>
                          <a:pt x="120" y="99"/>
                        </a:lnTo>
                        <a:lnTo>
                          <a:pt x="104" y="99"/>
                        </a:lnTo>
                        <a:lnTo>
                          <a:pt x="89" y="99"/>
                        </a:lnTo>
                        <a:lnTo>
                          <a:pt x="76" y="99"/>
                        </a:lnTo>
                        <a:lnTo>
                          <a:pt x="63" y="99"/>
                        </a:lnTo>
                        <a:lnTo>
                          <a:pt x="49" y="99"/>
                        </a:lnTo>
                        <a:lnTo>
                          <a:pt x="37" y="99"/>
                        </a:lnTo>
                        <a:lnTo>
                          <a:pt x="25" y="99"/>
                        </a:lnTo>
                        <a:lnTo>
                          <a:pt x="15" y="99"/>
                        </a:lnTo>
                        <a:lnTo>
                          <a:pt x="14" y="97"/>
                        </a:lnTo>
                        <a:lnTo>
                          <a:pt x="12" y="93"/>
                        </a:lnTo>
                        <a:lnTo>
                          <a:pt x="11" y="91"/>
                        </a:lnTo>
                        <a:lnTo>
                          <a:pt x="9" y="89"/>
                        </a:lnTo>
                        <a:lnTo>
                          <a:pt x="7" y="83"/>
                        </a:lnTo>
                        <a:lnTo>
                          <a:pt x="6" y="78"/>
                        </a:lnTo>
                        <a:lnTo>
                          <a:pt x="5" y="76"/>
                        </a:lnTo>
                        <a:lnTo>
                          <a:pt x="5" y="73"/>
                        </a:lnTo>
                        <a:lnTo>
                          <a:pt x="3" y="70"/>
                        </a:lnTo>
                        <a:lnTo>
                          <a:pt x="2" y="67"/>
                        </a:lnTo>
                        <a:lnTo>
                          <a:pt x="2" y="65"/>
                        </a:lnTo>
                        <a:lnTo>
                          <a:pt x="2" y="62"/>
                        </a:lnTo>
                        <a:lnTo>
                          <a:pt x="0" y="59"/>
                        </a:lnTo>
                        <a:lnTo>
                          <a:pt x="0" y="57"/>
                        </a:lnTo>
                        <a:lnTo>
                          <a:pt x="2" y="54"/>
                        </a:lnTo>
                        <a:lnTo>
                          <a:pt x="7" y="51"/>
                        </a:lnTo>
                        <a:lnTo>
                          <a:pt x="9" y="48"/>
                        </a:lnTo>
                        <a:lnTo>
                          <a:pt x="14" y="46"/>
                        </a:lnTo>
                        <a:lnTo>
                          <a:pt x="18" y="42"/>
                        </a:lnTo>
                        <a:lnTo>
                          <a:pt x="21" y="41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32" y="35"/>
                        </a:lnTo>
                        <a:lnTo>
                          <a:pt x="35" y="33"/>
                        </a:lnTo>
                        <a:lnTo>
                          <a:pt x="40" y="32"/>
                        </a:lnTo>
                        <a:lnTo>
                          <a:pt x="44" y="30"/>
                        </a:lnTo>
                        <a:lnTo>
                          <a:pt x="47" y="29"/>
                        </a:lnTo>
                        <a:lnTo>
                          <a:pt x="52" y="28"/>
                        </a:lnTo>
                        <a:lnTo>
                          <a:pt x="57" y="27"/>
                        </a:lnTo>
                        <a:lnTo>
                          <a:pt x="60" y="26"/>
                        </a:lnTo>
                        <a:lnTo>
                          <a:pt x="65" y="24"/>
                        </a:lnTo>
                        <a:lnTo>
                          <a:pt x="69" y="23"/>
                        </a:lnTo>
                        <a:lnTo>
                          <a:pt x="73" y="23"/>
                        </a:lnTo>
                        <a:lnTo>
                          <a:pt x="78" y="23"/>
                        </a:lnTo>
                        <a:lnTo>
                          <a:pt x="82" y="22"/>
                        </a:lnTo>
                        <a:lnTo>
                          <a:pt x="85" y="21"/>
                        </a:lnTo>
                        <a:lnTo>
                          <a:pt x="91" y="21"/>
                        </a:lnTo>
                        <a:lnTo>
                          <a:pt x="95" y="21"/>
                        </a:lnTo>
                        <a:lnTo>
                          <a:pt x="98" y="21"/>
                        </a:lnTo>
                        <a:lnTo>
                          <a:pt x="103" y="21"/>
                        </a:lnTo>
                        <a:lnTo>
                          <a:pt x="108" y="21"/>
                        </a:lnTo>
                        <a:lnTo>
                          <a:pt x="113" y="21"/>
                        </a:lnTo>
                        <a:lnTo>
                          <a:pt x="116" y="21"/>
                        </a:lnTo>
                        <a:lnTo>
                          <a:pt x="121" y="21"/>
                        </a:lnTo>
                        <a:lnTo>
                          <a:pt x="126" y="21"/>
                        </a:lnTo>
                        <a:lnTo>
                          <a:pt x="130" y="21"/>
                        </a:lnTo>
                        <a:lnTo>
                          <a:pt x="135" y="21"/>
                        </a:lnTo>
                        <a:lnTo>
                          <a:pt x="139" y="21"/>
                        </a:lnTo>
                        <a:lnTo>
                          <a:pt x="143" y="21"/>
                        </a:lnTo>
                        <a:lnTo>
                          <a:pt x="148" y="21"/>
                        </a:lnTo>
                        <a:lnTo>
                          <a:pt x="153" y="21"/>
                        </a:lnTo>
                        <a:lnTo>
                          <a:pt x="158" y="22"/>
                        </a:lnTo>
                        <a:lnTo>
                          <a:pt x="161" y="22"/>
                        </a:lnTo>
                        <a:lnTo>
                          <a:pt x="167" y="23"/>
                        </a:lnTo>
                        <a:lnTo>
                          <a:pt x="171" y="23"/>
                        </a:lnTo>
                        <a:lnTo>
                          <a:pt x="175" y="23"/>
                        </a:lnTo>
                        <a:lnTo>
                          <a:pt x="179" y="23"/>
                        </a:lnTo>
                        <a:lnTo>
                          <a:pt x="184" y="23"/>
                        </a:lnTo>
                        <a:lnTo>
                          <a:pt x="190" y="23"/>
                        </a:lnTo>
                        <a:lnTo>
                          <a:pt x="194" y="23"/>
                        </a:lnTo>
                        <a:lnTo>
                          <a:pt x="199" y="23"/>
                        </a:lnTo>
                        <a:lnTo>
                          <a:pt x="203" y="24"/>
                        </a:lnTo>
                        <a:lnTo>
                          <a:pt x="208" y="23"/>
                        </a:lnTo>
                        <a:lnTo>
                          <a:pt x="212" y="23"/>
                        </a:lnTo>
                        <a:lnTo>
                          <a:pt x="216" y="23"/>
                        </a:lnTo>
                        <a:lnTo>
                          <a:pt x="221" y="23"/>
                        </a:lnTo>
                        <a:lnTo>
                          <a:pt x="225" y="23"/>
                        </a:lnTo>
                        <a:lnTo>
                          <a:pt x="230" y="23"/>
                        </a:lnTo>
                        <a:lnTo>
                          <a:pt x="234" y="23"/>
                        </a:lnTo>
                        <a:lnTo>
                          <a:pt x="238" y="23"/>
                        </a:lnTo>
                        <a:lnTo>
                          <a:pt x="243" y="22"/>
                        </a:lnTo>
                        <a:lnTo>
                          <a:pt x="248" y="22"/>
                        </a:lnTo>
                        <a:lnTo>
                          <a:pt x="251" y="21"/>
                        </a:lnTo>
                        <a:lnTo>
                          <a:pt x="256" y="21"/>
                        </a:lnTo>
                        <a:lnTo>
                          <a:pt x="260" y="21"/>
                        </a:lnTo>
                        <a:lnTo>
                          <a:pt x="264" y="20"/>
                        </a:lnTo>
                        <a:lnTo>
                          <a:pt x="269" y="19"/>
                        </a:lnTo>
                        <a:lnTo>
                          <a:pt x="273" y="19"/>
                        </a:lnTo>
                        <a:lnTo>
                          <a:pt x="282" y="17"/>
                        </a:lnTo>
                        <a:lnTo>
                          <a:pt x="291" y="17"/>
                        </a:lnTo>
                        <a:lnTo>
                          <a:pt x="300" y="17"/>
                        </a:lnTo>
                        <a:lnTo>
                          <a:pt x="310" y="17"/>
                        </a:lnTo>
                        <a:lnTo>
                          <a:pt x="319" y="16"/>
                        </a:lnTo>
                        <a:lnTo>
                          <a:pt x="329" y="16"/>
                        </a:lnTo>
                        <a:lnTo>
                          <a:pt x="337" y="16"/>
                        </a:lnTo>
                        <a:lnTo>
                          <a:pt x="346" y="16"/>
                        </a:lnTo>
                        <a:lnTo>
                          <a:pt x="356" y="16"/>
                        </a:lnTo>
                        <a:lnTo>
                          <a:pt x="365" y="16"/>
                        </a:lnTo>
                        <a:lnTo>
                          <a:pt x="374" y="16"/>
                        </a:lnTo>
                        <a:lnTo>
                          <a:pt x="384" y="16"/>
                        </a:lnTo>
                        <a:lnTo>
                          <a:pt x="394" y="16"/>
                        </a:lnTo>
                        <a:lnTo>
                          <a:pt x="402" y="16"/>
                        </a:lnTo>
                        <a:lnTo>
                          <a:pt x="412" y="16"/>
                        </a:lnTo>
                        <a:lnTo>
                          <a:pt x="422" y="17"/>
                        </a:lnTo>
                        <a:lnTo>
                          <a:pt x="431" y="17"/>
                        </a:lnTo>
                        <a:lnTo>
                          <a:pt x="440" y="17"/>
                        </a:lnTo>
                        <a:lnTo>
                          <a:pt x="450" y="17"/>
                        </a:lnTo>
                        <a:lnTo>
                          <a:pt x="459" y="17"/>
                        </a:lnTo>
                        <a:lnTo>
                          <a:pt x="469" y="17"/>
                        </a:lnTo>
                        <a:lnTo>
                          <a:pt x="478" y="17"/>
                        </a:lnTo>
                        <a:lnTo>
                          <a:pt x="488" y="17"/>
                        </a:lnTo>
                        <a:lnTo>
                          <a:pt x="498" y="17"/>
                        </a:lnTo>
                        <a:lnTo>
                          <a:pt x="507" y="17"/>
                        </a:lnTo>
                        <a:lnTo>
                          <a:pt x="516" y="17"/>
                        </a:lnTo>
                        <a:lnTo>
                          <a:pt x="525" y="17"/>
                        </a:lnTo>
                        <a:lnTo>
                          <a:pt x="536" y="17"/>
                        </a:lnTo>
                        <a:lnTo>
                          <a:pt x="544" y="17"/>
                        </a:lnTo>
                        <a:lnTo>
                          <a:pt x="554" y="17"/>
                        </a:lnTo>
                        <a:lnTo>
                          <a:pt x="563" y="17"/>
                        </a:lnTo>
                        <a:lnTo>
                          <a:pt x="574" y="19"/>
                        </a:lnTo>
                        <a:lnTo>
                          <a:pt x="582" y="17"/>
                        </a:lnTo>
                        <a:lnTo>
                          <a:pt x="592" y="17"/>
                        </a:lnTo>
                        <a:lnTo>
                          <a:pt x="601" y="17"/>
                        </a:lnTo>
                        <a:lnTo>
                          <a:pt x="611" y="17"/>
                        </a:lnTo>
                        <a:lnTo>
                          <a:pt x="619" y="17"/>
                        </a:lnTo>
                        <a:lnTo>
                          <a:pt x="630" y="17"/>
                        </a:lnTo>
                        <a:lnTo>
                          <a:pt x="639" y="17"/>
                        </a:lnTo>
                        <a:lnTo>
                          <a:pt x="649" y="17"/>
                        </a:lnTo>
                        <a:lnTo>
                          <a:pt x="657" y="17"/>
                        </a:lnTo>
                        <a:lnTo>
                          <a:pt x="668" y="17"/>
                        </a:lnTo>
                        <a:lnTo>
                          <a:pt x="677" y="17"/>
                        </a:lnTo>
                        <a:lnTo>
                          <a:pt x="687" y="17"/>
                        </a:lnTo>
                        <a:lnTo>
                          <a:pt x="695" y="17"/>
                        </a:lnTo>
                        <a:lnTo>
                          <a:pt x="706" y="17"/>
                        </a:lnTo>
                        <a:lnTo>
                          <a:pt x="715" y="17"/>
                        </a:lnTo>
                        <a:lnTo>
                          <a:pt x="724" y="17"/>
                        </a:lnTo>
                        <a:lnTo>
                          <a:pt x="733" y="16"/>
                        </a:lnTo>
                        <a:lnTo>
                          <a:pt x="743" y="16"/>
                        </a:lnTo>
                        <a:lnTo>
                          <a:pt x="751" y="16"/>
                        </a:lnTo>
                        <a:lnTo>
                          <a:pt x="762" y="16"/>
                        </a:lnTo>
                        <a:lnTo>
                          <a:pt x="770" y="16"/>
                        </a:lnTo>
                        <a:lnTo>
                          <a:pt x="779" y="16"/>
                        </a:lnTo>
                        <a:lnTo>
                          <a:pt x="789" y="15"/>
                        </a:lnTo>
                        <a:lnTo>
                          <a:pt x="798" y="15"/>
                        </a:lnTo>
                        <a:lnTo>
                          <a:pt x="807" y="15"/>
                        </a:lnTo>
                        <a:lnTo>
                          <a:pt x="817" y="14"/>
                        </a:lnTo>
                        <a:lnTo>
                          <a:pt x="824" y="14"/>
                        </a:lnTo>
                        <a:lnTo>
                          <a:pt x="835" y="14"/>
                        </a:lnTo>
                        <a:lnTo>
                          <a:pt x="843" y="13"/>
                        </a:lnTo>
                        <a:lnTo>
                          <a:pt x="853" y="13"/>
                        </a:lnTo>
                        <a:lnTo>
                          <a:pt x="862" y="13"/>
                        </a:lnTo>
                        <a:lnTo>
                          <a:pt x="872" y="13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45" name="Freeform 224">
                    <a:extLst>
                      <a:ext uri="{FF2B5EF4-FFF2-40B4-BE49-F238E27FC236}">
                        <a16:creationId xmlns:a16="http://schemas.microsoft.com/office/drawing/2014/main" id="{314157C1-D08B-1D4E-B61A-F8D6F036A6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5" y="1536"/>
                    <a:ext cx="315" cy="39"/>
                  </a:xfrm>
                  <a:custGeom>
                    <a:avLst/>
                    <a:gdLst>
                      <a:gd name="T0" fmla="*/ 0 w 943"/>
                      <a:gd name="T1" fmla="*/ 0 h 116"/>
                      <a:gd name="T2" fmla="*/ 0 w 943"/>
                      <a:gd name="T3" fmla="*/ 0 h 116"/>
                      <a:gd name="T4" fmla="*/ 0 w 943"/>
                      <a:gd name="T5" fmla="*/ 0 h 116"/>
                      <a:gd name="T6" fmla="*/ 0 w 943"/>
                      <a:gd name="T7" fmla="*/ 0 h 116"/>
                      <a:gd name="T8" fmla="*/ 0 w 943"/>
                      <a:gd name="T9" fmla="*/ 0 h 116"/>
                      <a:gd name="T10" fmla="*/ 0 w 943"/>
                      <a:gd name="T11" fmla="*/ 0 h 116"/>
                      <a:gd name="T12" fmla="*/ 0 w 943"/>
                      <a:gd name="T13" fmla="*/ 0 h 116"/>
                      <a:gd name="T14" fmla="*/ 0 w 943"/>
                      <a:gd name="T15" fmla="*/ 0 h 116"/>
                      <a:gd name="T16" fmla="*/ 0 w 943"/>
                      <a:gd name="T17" fmla="*/ 0 h 116"/>
                      <a:gd name="T18" fmla="*/ 0 w 943"/>
                      <a:gd name="T19" fmla="*/ 0 h 116"/>
                      <a:gd name="T20" fmla="*/ 0 w 943"/>
                      <a:gd name="T21" fmla="*/ 0 h 116"/>
                      <a:gd name="T22" fmla="*/ 0 w 943"/>
                      <a:gd name="T23" fmla="*/ 0 h 116"/>
                      <a:gd name="T24" fmla="*/ 0 w 943"/>
                      <a:gd name="T25" fmla="*/ 0 h 116"/>
                      <a:gd name="T26" fmla="*/ 0 w 943"/>
                      <a:gd name="T27" fmla="*/ 0 h 116"/>
                      <a:gd name="T28" fmla="*/ 0 w 943"/>
                      <a:gd name="T29" fmla="*/ 0 h 116"/>
                      <a:gd name="T30" fmla="*/ 0 w 943"/>
                      <a:gd name="T31" fmla="*/ 0 h 116"/>
                      <a:gd name="T32" fmla="*/ 0 w 943"/>
                      <a:gd name="T33" fmla="*/ 0 h 116"/>
                      <a:gd name="T34" fmla="*/ 0 w 943"/>
                      <a:gd name="T35" fmla="*/ 0 h 116"/>
                      <a:gd name="T36" fmla="*/ 0 w 943"/>
                      <a:gd name="T37" fmla="*/ 0 h 116"/>
                      <a:gd name="T38" fmla="*/ 0 w 943"/>
                      <a:gd name="T39" fmla="*/ 0 h 116"/>
                      <a:gd name="T40" fmla="*/ 0 w 943"/>
                      <a:gd name="T41" fmla="*/ 0 h 116"/>
                      <a:gd name="T42" fmla="*/ 0 w 943"/>
                      <a:gd name="T43" fmla="*/ 0 h 116"/>
                      <a:gd name="T44" fmla="*/ 0 w 943"/>
                      <a:gd name="T45" fmla="*/ 0 h 116"/>
                      <a:gd name="T46" fmla="*/ 0 w 943"/>
                      <a:gd name="T47" fmla="*/ 0 h 116"/>
                      <a:gd name="T48" fmla="*/ 0 w 943"/>
                      <a:gd name="T49" fmla="*/ 0 h 116"/>
                      <a:gd name="T50" fmla="*/ 0 w 943"/>
                      <a:gd name="T51" fmla="*/ 0 h 116"/>
                      <a:gd name="T52" fmla="*/ 0 w 943"/>
                      <a:gd name="T53" fmla="*/ 0 h 116"/>
                      <a:gd name="T54" fmla="*/ 0 w 943"/>
                      <a:gd name="T55" fmla="*/ 0 h 116"/>
                      <a:gd name="T56" fmla="*/ 0 w 943"/>
                      <a:gd name="T57" fmla="*/ 0 h 116"/>
                      <a:gd name="T58" fmla="*/ 0 w 943"/>
                      <a:gd name="T59" fmla="*/ 0 h 116"/>
                      <a:gd name="T60" fmla="*/ 0 w 943"/>
                      <a:gd name="T61" fmla="*/ 0 h 116"/>
                      <a:gd name="T62" fmla="*/ 0 w 943"/>
                      <a:gd name="T63" fmla="*/ 0 h 116"/>
                      <a:gd name="T64" fmla="*/ 0 w 943"/>
                      <a:gd name="T65" fmla="*/ 0 h 116"/>
                      <a:gd name="T66" fmla="*/ 0 w 943"/>
                      <a:gd name="T67" fmla="*/ 0 h 116"/>
                      <a:gd name="T68" fmla="*/ 0 w 943"/>
                      <a:gd name="T69" fmla="*/ 0 h 116"/>
                      <a:gd name="T70" fmla="*/ 0 w 943"/>
                      <a:gd name="T71" fmla="*/ 0 h 116"/>
                      <a:gd name="T72" fmla="*/ 0 w 943"/>
                      <a:gd name="T73" fmla="*/ 0 h 116"/>
                      <a:gd name="T74" fmla="*/ 0 w 943"/>
                      <a:gd name="T75" fmla="*/ 0 h 116"/>
                      <a:gd name="T76" fmla="*/ 0 w 943"/>
                      <a:gd name="T77" fmla="*/ 0 h 116"/>
                      <a:gd name="T78" fmla="*/ 0 w 943"/>
                      <a:gd name="T79" fmla="*/ 0 h 116"/>
                      <a:gd name="T80" fmla="*/ 0 w 943"/>
                      <a:gd name="T81" fmla="*/ 0 h 116"/>
                      <a:gd name="T82" fmla="*/ 0 w 943"/>
                      <a:gd name="T83" fmla="*/ 0 h 116"/>
                      <a:gd name="T84" fmla="*/ 0 w 943"/>
                      <a:gd name="T85" fmla="*/ 0 h 116"/>
                      <a:gd name="T86" fmla="*/ 0 w 943"/>
                      <a:gd name="T87" fmla="*/ 0 h 116"/>
                      <a:gd name="T88" fmla="*/ 0 w 943"/>
                      <a:gd name="T89" fmla="*/ 0 h 116"/>
                      <a:gd name="T90" fmla="*/ 0 w 943"/>
                      <a:gd name="T91" fmla="*/ 0 h 116"/>
                      <a:gd name="T92" fmla="*/ 0 w 943"/>
                      <a:gd name="T93" fmla="*/ 0 h 116"/>
                      <a:gd name="T94" fmla="*/ 0 w 943"/>
                      <a:gd name="T95" fmla="*/ 0 h 116"/>
                      <a:gd name="T96" fmla="*/ 0 w 943"/>
                      <a:gd name="T97" fmla="*/ 0 h 116"/>
                      <a:gd name="T98" fmla="*/ 0 w 943"/>
                      <a:gd name="T99" fmla="*/ 0 h 116"/>
                      <a:gd name="T100" fmla="*/ 0 w 943"/>
                      <a:gd name="T101" fmla="*/ 0 h 116"/>
                      <a:gd name="T102" fmla="*/ 0 w 943"/>
                      <a:gd name="T103" fmla="*/ 0 h 116"/>
                      <a:gd name="T104" fmla="*/ 0 w 943"/>
                      <a:gd name="T105" fmla="*/ 0 h 116"/>
                      <a:gd name="T106" fmla="*/ 0 w 943"/>
                      <a:gd name="T107" fmla="*/ 0 h 116"/>
                      <a:gd name="T108" fmla="*/ 0 w 943"/>
                      <a:gd name="T109" fmla="*/ 0 h 116"/>
                      <a:gd name="T110" fmla="*/ 0 w 943"/>
                      <a:gd name="T111" fmla="*/ 0 h 11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943"/>
                      <a:gd name="T169" fmla="*/ 0 h 116"/>
                      <a:gd name="T170" fmla="*/ 943 w 943"/>
                      <a:gd name="T171" fmla="*/ 116 h 116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943" h="116">
                        <a:moveTo>
                          <a:pt x="435" y="0"/>
                        </a:moveTo>
                        <a:lnTo>
                          <a:pt x="442" y="0"/>
                        </a:lnTo>
                        <a:lnTo>
                          <a:pt x="450" y="1"/>
                        </a:lnTo>
                        <a:lnTo>
                          <a:pt x="458" y="1"/>
                        </a:lnTo>
                        <a:lnTo>
                          <a:pt x="465" y="1"/>
                        </a:lnTo>
                        <a:lnTo>
                          <a:pt x="472" y="1"/>
                        </a:lnTo>
                        <a:lnTo>
                          <a:pt x="480" y="1"/>
                        </a:lnTo>
                        <a:lnTo>
                          <a:pt x="488" y="1"/>
                        </a:lnTo>
                        <a:lnTo>
                          <a:pt x="496" y="2"/>
                        </a:lnTo>
                        <a:lnTo>
                          <a:pt x="503" y="2"/>
                        </a:lnTo>
                        <a:lnTo>
                          <a:pt x="510" y="2"/>
                        </a:lnTo>
                        <a:lnTo>
                          <a:pt x="518" y="2"/>
                        </a:lnTo>
                        <a:lnTo>
                          <a:pt x="525" y="4"/>
                        </a:lnTo>
                        <a:lnTo>
                          <a:pt x="533" y="4"/>
                        </a:lnTo>
                        <a:lnTo>
                          <a:pt x="540" y="5"/>
                        </a:lnTo>
                        <a:lnTo>
                          <a:pt x="548" y="5"/>
                        </a:lnTo>
                        <a:lnTo>
                          <a:pt x="555" y="5"/>
                        </a:lnTo>
                        <a:lnTo>
                          <a:pt x="562" y="5"/>
                        </a:lnTo>
                        <a:lnTo>
                          <a:pt x="571" y="5"/>
                        </a:lnTo>
                        <a:lnTo>
                          <a:pt x="578" y="5"/>
                        </a:lnTo>
                        <a:lnTo>
                          <a:pt x="586" y="5"/>
                        </a:lnTo>
                        <a:lnTo>
                          <a:pt x="593" y="5"/>
                        </a:lnTo>
                        <a:lnTo>
                          <a:pt x="600" y="6"/>
                        </a:lnTo>
                        <a:lnTo>
                          <a:pt x="609" y="6"/>
                        </a:lnTo>
                        <a:lnTo>
                          <a:pt x="616" y="7"/>
                        </a:lnTo>
                        <a:lnTo>
                          <a:pt x="623" y="7"/>
                        </a:lnTo>
                        <a:lnTo>
                          <a:pt x="630" y="7"/>
                        </a:lnTo>
                        <a:lnTo>
                          <a:pt x="638" y="7"/>
                        </a:lnTo>
                        <a:lnTo>
                          <a:pt x="645" y="7"/>
                        </a:lnTo>
                        <a:lnTo>
                          <a:pt x="652" y="7"/>
                        </a:lnTo>
                        <a:lnTo>
                          <a:pt x="661" y="8"/>
                        </a:lnTo>
                        <a:lnTo>
                          <a:pt x="668" y="9"/>
                        </a:lnTo>
                        <a:lnTo>
                          <a:pt x="676" y="9"/>
                        </a:lnTo>
                        <a:lnTo>
                          <a:pt x="683" y="9"/>
                        </a:lnTo>
                        <a:lnTo>
                          <a:pt x="690" y="9"/>
                        </a:lnTo>
                        <a:lnTo>
                          <a:pt x="699" y="9"/>
                        </a:lnTo>
                        <a:lnTo>
                          <a:pt x="706" y="11"/>
                        </a:lnTo>
                        <a:lnTo>
                          <a:pt x="713" y="11"/>
                        </a:lnTo>
                        <a:lnTo>
                          <a:pt x="720" y="12"/>
                        </a:lnTo>
                        <a:lnTo>
                          <a:pt x="728" y="12"/>
                        </a:lnTo>
                        <a:lnTo>
                          <a:pt x="735" y="12"/>
                        </a:lnTo>
                        <a:lnTo>
                          <a:pt x="743" y="12"/>
                        </a:lnTo>
                        <a:lnTo>
                          <a:pt x="750" y="13"/>
                        </a:lnTo>
                        <a:lnTo>
                          <a:pt x="757" y="14"/>
                        </a:lnTo>
                        <a:lnTo>
                          <a:pt x="765" y="14"/>
                        </a:lnTo>
                        <a:lnTo>
                          <a:pt x="772" y="15"/>
                        </a:lnTo>
                        <a:lnTo>
                          <a:pt x="779" y="17"/>
                        </a:lnTo>
                        <a:lnTo>
                          <a:pt x="787" y="17"/>
                        </a:lnTo>
                        <a:lnTo>
                          <a:pt x="795" y="18"/>
                        </a:lnTo>
                        <a:lnTo>
                          <a:pt x="802" y="18"/>
                        </a:lnTo>
                        <a:lnTo>
                          <a:pt x="809" y="19"/>
                        </a:lnTo>
                        <a:lnTo>
                          <a:pt x="816" y="19"/>
                        </a:lnTo>
                        <a:lnTo>
                          <a:pt x="824" y="20"/>
                        </a:lnTo>
                        <a:lnTo>
                          <a:pt x="832" y="23"/>
                        </a:lnTo>
                        <a:lnTo>
                          <a:pt x="839" y="23"/>
                        </a:lnTo>
                        <a:lnTo>
                          <a:pt x="846" y="24"/>
                        </a:lnTo>
                        <a:lnTo>
                          <a:pt x="853" y="25"/>
                        </a:lnTo>
                        <a:lnTo>
                          <a:pt x="860" y="26"/>
                        </a:lnTo>
                        <a:lnTo>
                          <a:pt x="867" y="27"/>
                        </a:lnTo>
                        <a:lnTo>
                          <a:pt x="876" y="28"/>
                        </a:lnTo>
                        <a:lnTo>
                          <a:pt x="883" y="30"/>
                        </a:lnTo>
                        <a:lnTo>
                          <a:pt x="890" y="31"/>
                        </a:lnTo>
                        <a:lnTo>
                          <a:pt x="897" y="32"/>
                        </a:lnTo>
                        <a:lnTo>
                          <a:pt x="904" y="34"/>
                        </a:lnTo>
                        <a:lnTo>
                          <a:pt x="912" y="36"/>
                        </a:lnTo>
                        <a:lnTo>
                          <a:pt x="916" y="39"/>
                        </a:lnTo>
                        <a:lnTo>
                          <a:pt x="919" y="44"/>
                        </a:lnTo>
                        <a:lnTo>
                          <a:pt x="923" y="49"/>
                        </a:lnTo>
                        <a:lnTo>
                          <a:pt x="928" y="52"/>
                        </a:lnTo>
                        <a:lnTo>
                          <a:pt x="931" y="57"/>
                        </a:lnTo>
                        <a:lnTo>
                          <a:pt x="934" y="62"/>
                        </a:lnTo>
                        <a:lnTo>
                          <a:pt x="938" y="65"/>
                        </a:lnTo>
                        <a:lnTo>
                          <a:pt x="943" y="70"/>
                        </a:lnTo>
                        <a:lnTo>
                          <a:pt x="940" y="75"/>
                        </a:lnTo>
                        <a:lnTo>
                          <a:pt x="936" y="78"/>
                        </a:lnTo>
                        <a:lnTo>
                          <a:pt x="934" y="83"/>
                        </a:lnTo>
                        <a:lnTo>
                          <a:pt x="931" y="88"/>
                        </a:lnTo>
                        <a:lnTo>
                          <a:pt x="929" y="91"/>
                        </a:lnTo>
                        <a:lnTo>
                          <a:pt x="927" y="95"/>
                        </a:lnTo>
                        <a:lnTo>
                          <a:pt x="925" y="101"/>
                        </a:lnTo>
                        <a:lnTo>
                          <a:pt x="923" y="106"/>
                        </a:lnTo>
                        <a:lnTo>
                          <a:pt x="918" y="106"/>
                        </a:lnTo>
                        <a:lnTo>
                          <a:pt x="915" y="106"/>
                        </a:lnTo>
                        <a:lnTo>
                          <a:pt x="911" y="106"/>
                        </a:lnTo>
                        <a:lnTo>
                          <a:pt x="906" y="106"/>
                        </a:lnTo>
                        <a:lnTo>
                          <a:pt x="902" y="106"/>
                        </a:lnTo>
                        <a:lnTo>
                          <a:pt x="898" y="106"/>
                        </a:lnTo>
                        <a:lnTo>
                          <a:pt x="893" y="106"/>
                        </a:lnTo>
                        <a:lnTo>
                          <a:pt x="889" y="106"/>
                        </a:lnTo>
                        <a:lnTo>
                          <a:pt x="885" y="106"/>
                        </a:lnTo>
                        <a:lnTo>
                          <a:pt x="880" y="106"/>
                        </a:lnTo>
                        <a:lnTo>
                          <a:pt x="876" y="106"/>
                        </a:lnTo>
                        <a:lnTo>
                          <a:pt x="872" y="106"/>
                        </a:lnTo>
                        <a:lnTo>
                          <a:pt x="867" y="106"/>
                        </a:lnTo>
                        <a:lnTo>
                          <a:pt x="864" y="106"/>
                        </a:lnTo>
                        <a:lnTo>
                          <a:pt x="859" y="106"/>
                        </a:lnTo>
                        <a:lnTo>
                          <a:pt x="855" y="106"/>
                        </a:lnTo>
                        <a:lnTo>
                          <a:pt x="851" y="104"/>
                        </a:lnTo>
                        <a:lnTo>
                          <a:pt x="847" y="104"/>
                        </a:lnTo>
                        <a:lnTo>
                          <a:pt x="842" y="103"/>
                        </a:lnTo>
                        <a:lnTo>
                          <a:pt x="838" y="103"/>
                        </a:lnTo>
                        <a:lnTo>
                          <a:pt x="834" y="103"/>
                        </a:lnTo>
                        <a:lnTo>
                          <a:pt x="829" y="102"/>
                        </a:lnTo>
                        <a:lnTo>
                          <a:pt x="826" y="102"/>
                        </a:lnTo>
                        <a:lnTo>
                          <a:pt x="822" y="102"/>
                        </a:lnTo>
                        <a:lnTo>
                          <a:pt x="817" y="101"/>
                        </a:lnTo>
                        <a:lnTo>
                          <a:pt x="814" y="101"/>
                        </a:lnTo>
                        <a:lnTo>
                          <a:pt x="809" y="100"/>
                        </a:lnTo>
                        <a:lnTo>
                          <a:pt x="806" y="100"/>
                        </a:lnTo>
                        <a:lnTo>
                          <a:pt x="801" y="100"/>
                        </a:lnTo>
                        <a:lnTo>
                          <a:pt x="797" y="99"/>
                        </a:lnTo>
                        <a:lnTo>
                          <a:pt x="792" y="99"/>
                        </a:lnTo>
                        <a:lnTo>
                          <a:pt x="789" y="99"/>
                        </a:lnTo>
                        <a:lnTo>
                          <a:pt x="784" y="97"/>
                        </a:lnTo>
                        <a:lnTo>
                          <a:pt x="781" y="97"/>
                        </a:lnTo>
                        <a:lnTo>
                          <a:pt x="776" y="96"/>
                        </a:lnTo>
                        <a:lnTo>
                          <a:pt x="772" y="95"/>
                        </a:lnTo>
                        <a:lnTo>
                          <a:pt x="768" y="95"/>
                        </a:lnTo>
                        <a:lnTo>
                          <a:pt x="764" y="95"/>
                        </a:lnTo>
                        <a:lnTo>
                          <a:pt x="759" y="94"/>
                        </a:lnTo>
                        <a:lnTo>
                          <a:pt x="756" y="94"/>
                        </a:lnTo>
                        <a:lnTo>
                          <a:pt x="751" y="93"/>
                        </a:lnTo>
                        <a:lnTo>
                          <a:pt x="746" y="93"/>
                        </a:lnTo>
                        <a:lnTo>
                          <a:pt x="743" y="93"/>
                        </a:lnTo>
                        <a:lnTo>
                          <a:pt x="739" y="93"/>
                        </a:lnTo>
                        <a:lnTo>
                          <a:pt x="734" y="91"/>
                        </a:lnTo>
                        <a:lnTo>
                          <a:pt x="731" y="91"/>
                        </a:lnTo>
                        <a:lnTo>
                          <a:pt x="726" y="91"/>
                        </a:lnTo>
                        <a:lnTo>
                          <a:pt x="722" y="91"/>
                        </a:lnTo>
                        <a:lnTo>
                          <a:pt x="719" y="90"/>
                        </a:lnTo>
                        <a:lnTo>
                          <a:pt x="713" y="90"/>
                        </a:lnTo>
                        <a:lnTo>
                          <a:pt x="709" y="90"/>
                        </a:lnTo>
                        <a:lnTo>
                          <a:pt x="706" y="90"/>
                        </a:lnTo>
                        <a:lnTo>
                          <a:pt x="701" y="89"/>
                        </a:lnTo>
                        <a:lnTo>
                          <a:pt x="696" y="89"/>
                        </a:lnTo>
                        <a:lnTo>
                          <a:pt x="693" y="89"/>
                        </a:lnTo>
                        <a:lnTo>
                          <a:pt x="688" y="89"/>
                        </a:lnTo>
                        <a:lnTo>
                          <a:pt x="684" y="89"/>
                        </a:lnTo>
                        <a:lnTo>
                          <a:pt x="680" y="89"/>
                        </a:lnTo>
                        <a:lnTo>
                          <a:pt x="675" y="89"/>
                        </a:lnTo>
                        <a:lnTo>
                          <a:pt x="671" y="89"/>
                        </a:lnTo>
                        <a:lnTo>
                          <a:pt x="667" y="89"/>
                        </a:lnTo>
                        <a:lnTo>
                          <a:pt x="663" y="89"/>
                        </a:lnTo>
                        <a:lnTo>
                          <a:pt x="658" y="89"/>
                        </a:lnTo>
                        <a:lnTo>
                          <a:pt x="655" y="90"/>
                        </a:lnTo>
                        <a:lnTo>
                          <a:pt x="650" y="89"/>
                        </a:lnTo>
                        <a:lnTo>
                          <a:pt x="645" y="88"/>
                        </a:lnTo>
                        <a:lnTo>
                          <a:pt x="641" y="88"/>
                        </a:lnTo>
                        <a:lnTo>
                          <a:pt x="636" y="88"/>
                        </a:lnTo>
                        <a:lnTo>
                          <a:pt x="632" y="87"/>
                        </a:lnTo>
                        <a:lnTo>
                          <a:pt x="628" y="87"/>
                        </a:lnTo>
                        <a:lnTo>
                          <a:pt x="623" y="85"/>
                        </a:lnTo>
                        <a:lnTo>
                          <a:pt x="619" y="85"/>
                        </a:lnTo>
                        <a:lnTo>
                          <a:pt x="614" y="85"/>
                        </a:lnTo>
                        <a:lnTo>
                          <a:pt x="610" y="84"/>
                        </a:lnTo>
                        <a:lnTo>
                          <a:pt x="605" y="84"/>
                        </a:lnTo>
                        <a:lnTo>
                          <a:pt x="600" y="84"/>
                        </a:lnTo>
                        <a:lnTo>
                          <a:pt x="595" y="83"/>
                        </a:lnTo>
                        <a:lnTo>
                          <a:pt x="592" y="83"/>
                        </a:lnTo>
                        <a:lnTo>
                          <a:pt x="587" y="83"/>
                        </a:lnTo>
                        <a:lnTo>
                          <a:pt x="582" y="83"/>
                        </a:lnTo>
                        <a:lnTo>
                          <a:pt x="578" y="82"/>
                        </a:lnTo>
                        <a:lnTo>
                          <a:pt x="573" y="82"/>
                        </a:lnTo>
                        <a:lnTo>
                          <a:pt x="568" y="81"/>
                        </a:lnTo>
                        <a:lnTo>
                          <a:pt x="563" y="81"/>
                        </a:lnTo>
                        <a:lnTo>
                          <a:pt x="559" y="81"/>
                        </a:lnTo>
                        <a:lnTo>
                          <a:pt x="554" y="81"/>
                        </a:lnTo>
                        <a:lnTo>
                          <a:pt x="549" y="81"/>
                        </a:lnTo>
                        <a:lnTo>
                          <a:pt x="544" y="81"/>
                        </a:lnTo>
                        <a:lnTo>
                          <a:pt x="540" y="81"/>
                        </a:lnTo>
                        <a:lnTo>
                          <a:pt x="536" y="81"/>
                        </a:lnTo>
                        <a:lnTo>
                          <a:pt x="531" y="81"/>
                        </a:lnTo>
                        <a:lnTo>
                          <a:pt x="525" y="81"/>
                        </a:lnTo>
                        <a:lnTo>
                          <a:pt x="521" y="81"/>
                        </a:lnTo>
                        <a:lnTo>
                          <a:pt x="516" y="81"/>
                        </a:lnTo>
                        <a:lnTo>
                          <a:pt x="512" y="81"/>
                        </a:lnTo>
                        <a:lnTo>
                          <a:pt x="508" y="82"/>
                        </a:lnTo>
                        <a:lnTo>
                          <a:pt x="501" y="81"/>
                        </a:lnTo>
                        <a:lnTo>
                          <a:pt x="493" y="81"/>
                        </a:lnTo>
                        <a:lnTo>
                          <a:pt x="485" y="81"/>
                        </a:lnTo>
                        <a:lnTo>
                          <a:pt x="479" y="81"/>
                        </a:lnTo>
                        <a:lnTo>
                          <a:pt x="472" y="80"/>
                        </a:lnTo>
                        <a:lnTo>
                          <a:pt x="465" y="80"/>
                        </a:lnTo>
                        <a:lnTo>
                          <a:pt x="458" y="80"/>
                        </a:lnTo>
                        <a:lnTo>
                          <a:pt x="451" y="80"/>
                        </a:lnTo>
                        <a:lnTo>
                          <a:pt x="444" y="78"/>
                        </a:lnTo>
                        <a:lnTo>
                          <a:pt x="438" y="78"/>
                        </a:lnTo>
                        <a:lnTo>
                          <a:pt x="429" y="78"/>
                        </a:lnTo>
                        <a:lnTo>
                          <a:pt x="422" y="78"/>
                        </a:lnTo>
                        <a:lnTo>
                          <a:pt x="415" y="78"/>
                        </a:lnTo>
                        <a:lnTo>
                          <a:pt x="409" y="78"/>
                        </a:lnTo>
                        <a:lnTo>
                          <a:pt x="402" y="78"/>
                        </a:lnTo>
                        <a:lnTo>
                          <a:pt x="395" y="78"/>
                        </a:lnTo>
                        <a:lnTo>
                          <a:pt x="387" y="78"/>
                        </a:lnTo>
                        <a:lnTo>
                          <a:pt x="381" y="78"/>
                        </a:lnTo>
                        <a:lnTo>
                          <a:pt x="374" y="78"/>
                        </a:lnTo>
                        <a:lnTo>
                          <a:pt x="366" y="78"/>
                        </a:lnTo>
                        <a:lnTo>
                          <a:pt x="359" y="78"/>
                        </a:lnTo>
                        <a:lnTo>
                          <a:pt x="352" y="78"/>
                        </a:lnTo>
                        <a:lnTo>
                          <a:pt x="345" y="80"/>
                        </a:lnTo>
                        <a:lnTo>
                          <a:pt x="339" y="80"/>
                        </a:lnTo>
                        <a:lnTo>
                          <a:pt x="331" y="80"/>
                        </a:lnTo>
                        <a:lnTo>
                          <a:pt x="325" y="80"/>
                        </a:lnTo>
                        <a:lnTo>
                          <a:pt x="318" y="81"/>
                        </a:lnTo>
                        <a:lnTo>
                          <a:pt x="311" y="81"/>
                        </a:lnTo>
                        <a:lnTo>
                          <a:pt x="304" y="81"/>
                        </a:lnTo>
                        <a:lnTo>
                          <a:pt x="298" y="82"/>
                        </a:lnTo>
                        <a:lnTo>
                          <a:pt x="291" y="82"/>
                        </a:lnTo>
                        <a:lnTo>
                          <a:pt x="283" y="83"/>
                        </a:lnTo>
                        <a:lnTo>
                          <a:pt x="276" y="83"/>
                        </a:lnTo>
                        <a:lnTo>
                          <a:pt x="269" y="83"/>
                        </a:lnTo>
                        <a:lnTo>
                          <a:pt x="263" y="84"/>
                        </a:lnTo>
                        <a:lnTo>
                          <a:pt x="256" y="84"/>
                        </a:lnTo>
                        <a:lnTo>
                          <a:pt x="249" y="85"/>
                        </a:lnTo>
                        <a:lnTo>
                          <a:pt x="242" y="85"/>
                        </a:lnTo>
                        <a:lnTo>
                          <a:pt x="235" y="87"/>
                        </a:lnTo>
                        <a:lnTo>
                          <a:pt x="229" y="88"/>
                        </a:lnTo>
                        <a:lnTo>
                          <a:pt x="222" y="88"/>
                        </a:lnTo>
                        <a:lnTo>
                          <a:pt x="215" y="89"/>
                        </a:lnTo>
                        <a:lnTo>
                          <a:pt x="208" y="90"/>
                        </a:lnTo>
                        <a:lnTo>
                          <a:pt x="202" y="90"/>
                        </a:lnTo>
                        <a:lnTo>
                          <a:pt x="194" y="91"/>
                        </a:lnTo>
                        <a:lnTo>
                          <a:pt x="187" y="93"/>
                        </a:lnTo>
                        <a:lnTo>
                          <a:pt x="181" y="94"/>
                        </a:lnTo>
                        <a:lnTo>
                          <a:pt x="174" y="95"/>
                        </a:lnTo>
                        <a:lnTo>
                          <a:pt x="167" y="95"/>
                        </a:lnTo>
                        <a:lnTo>
                          <a:pt x="161" y="96"/>
                        </a:lnTo>
                        <a:lnTo>
                          <a:pt x="154" y="97"/>
                        </a:lnTo>
                        <a:lnTo>
                          <a:pt x="147" y="99"/>
                        </a:lnTo>
                        <a:lnTo>
                          <a:pt x="141" y="100"/>
                        </a:lnTo>
                        <a:lnTo>
                          <a:pt x="134" y="101"/>
                        </a:lnTo>
                        <a:lnTo>
                          <a:pt x="127" y="103"/>
                        </a:lnTo>
                        <a:lnTo>
                          <a:pt x="121" y="104"/>
                        </a:lnTo>
                        <a:lnTo>
                          <a:pt x="114" y="106"/>
                        </a:lnTo>
                        <a:lnTo>
                          <a:pt x="108" y="107"/>
                        </a:lnTo>
                        <a:lnTo>
                          <a:pt x="101" y="108"/>
                        </a:lnTo>
                        <a:lnTo>
                          <a:pt x="95" y="110"/>
                        </a:lnTo>
                        <a:lnTo>
                          <a:pt x="88" y="112"/>
                        </a:lnTo>
                        <a:lnTo>
                          <a:pt x="82" y="113"/>
                        </a:lnTo>
                        <a:lnTo>
                          <a:pt x="76" y="115"/>
                        </a:lnTo>
                        <a:lnTo>
                          <a:pt x="69" y="116"/>
                        </a:lnTo>
                        <a:lnTo>
                          <a:pt x="65" y="115"/>
                        </a:lnTo>
                        <a:lnTo>
                          <a:pt x="62" y="115"/>
                        </a:lnTo>
                        <a:lnTo>
                          <a:pt x="58" y="114"/>
                        </a:lnTo>
                        <a:lnTo>
                          <a:pt x="56" y="114"/>
                        </a:lnTo>
                        <a:lnTo>
                          <a:pt x="52" y="113"/>
                        </a:lnTo>
                        <a:lnTo>
                          <a:pt x="49" y="113"/>
                        </a:lnTo>
                        <a:lnTo>
                          <a:pt x="45" y="113"/>
                        </a:lnTo>
                        <a:lnTo>
                          <a:pt x="43" y="113"/>
                        </a:lnTo>
                        <a:lnTo>
                          <a:pt x="39" y="113"/>
                        </a:lnTo>
                        <a:lnTo>
                          <a:pt x="37" y="113"/>
                        </a:lnTo>
                        <a:lnTo>
                          <a:pt x="33" y="113"/>
                        </a:lnTo>
                        <a:lnTo>
                          <a:pt x="31" y="113"/>
                        </a:lnTo>
                        <a:lnTo>
                          <a:pt x="27" y="113"/>
                        </a:lnTo>
                        <a:lnTo>
                          <a:pt x="25" y="113"/>
                        </a:lnTo>
                        <a:lnTo>
                          <a:pt x="22" y="113"/>
                        </a:lnTo>
                        <a:lnTo>
                          <a:pt x="19" y="113"/>
                        </a:lnTo>
                        <a:lnTo>
                          <a:pt x="18" y="109"/>
                        </a:lnTo>
                        <a:lnTo>
                          <a:pt x="16" y="107"/>
                        </a:lnTo>
                        <a:lnTo>
                          <a:pt x="15" y="103"/>
                        </a:lnTo>
                        <a:lnTo>
                          <a:pt x="14" y="101"/>
                        </a:lnTo>
                        <a:lnTo>
                          <a:pt x="12" y="95"/>
                        </a:lnTo>
                        <a:lnTo>
                          <a:pt x="9" y="91"/>
                        </a:lnTo>
                        <a:lnTo>
                          <a:pt x="7" y="87"/>
                        </a:lnTo>
                        <a:lnTo>
                          <a:pt x="5" y="83"/>
                        </a:lnTo>
                        <a:lnTo>
                          <a:pt x="2" y="78"/>
                        </a:lnTo>
                        <a:lnTo>
                          <a:pt x="0" y="75"/>
                        </a:lnTo>
                        <a:lnTo>
                          <a:pt x="2" y="70"/>
                        </a:lnTo>
                        <a:lnTo>
                          <a:pt x="6" y="68"/>
                        </a:lnTo>
                        <a:lnTo>
                          <a:pt x="8" y="64"/>
                        </a:lnTo>
                        <a:lnTo>
                          <a:pt x="12" y="61"/>
                        </a:lnTo>
                        <a:lnTo>
                          <a:pt x="14" y="58"/>
                        </a:lnTo>
                        <a:lnTo>
                          <a:pt x="18" y="55"/>
                        </a:lnTo>
                        <a:lnTo>
                          <a:pt x="21" y="52"/>
                        </a:lnTo>
                        <a:lnTo>
                          <a:pt x="25" y="51"/>
                        </a:lnTo>
                        <a:lnTo>
                          <a:pt x="27" y="49"/>
                        </a:lnTo>
                        <a:lnTo>
                          <a:pt x="31" y="46"/>
                        </a:lnTo>
                        <a:lnTo>
                          <a:pt x="34" y="44"/>
                        </a:lnTo>
                        <a:lnTo>
                          <a:pt x="38" y="43"/>
                        </a:lnTo>
                        <a:lnTo>
                          <a:pt x="41" y="40"/>
                        </a:lnTo>
                        <a:lnTo>
                          <a:pt x="45" y="39"/>
                        </a:lnTo>
                        <a:lnTo>
                          <a:pt x="49" y="38"/>
                        </a:lnTo>
                        <a:lnTo>
                          <a:pt x="53" y="37"/>
                        </a:lnTo>
                        <a:lnTo>
                          <a:pt x="56" y="34"/>
                        </a:lnTo>
                        <a:lnTo>
                          <a:pt x="60" y="33"/>
                        </a:lnTo>
                        <a:lnTo>
                          <a:pt x="64" y="32"/>
                        </a:lnTo>
                        <a:lnTo>
                          <a:pt x="67" y="31"/>
                        </a:lnTo>
                        <a:lnTo>
                          <a:pt x="71" y="30"/>
                        </a:lnTo>
                        <a:lnTo>
                          <a:pt x="76" y="30"/>
                        </a:lnTo>
                        <a:lnTo>
                          <a:pt x="79" y="28"/>
                        </a:lnTo>
                        <a:lnTo>
                          <a:pt x="83" y="27"/>
                        </a:lnTo>
                        <a:lnTo>
                          <a:pt x="88" y="27"/>
                        </a:lnTo>
                        <a:lnTo>
                          <a:pt x="91" y="26"/>
                        </a:lnTo>
                        <a:lnTo>
                          <a:pt x="95" y="25"/>
                        </a:lnTo>
                        <a:lnTo>
                          <a:pt x="98" y="25"/>
                        </a:lnTo>
                        <a:lnTo>
                          <a:pt x="103" y="25"/>
                        </a:lnTo>
                        <a:lnTo>
                          <a:pt x="107" y="25"/>
                        </a:lnTo>
                        <a:lnTo>
                          <a:pt x="111" y="24"/>
                        </a:lnTo>
                        <a:lnTo>
                          <a:pt x="116" y="24"/>
                        </a:lnTo>
                        <a:lnTo>
                          <a:pt x="120" y="23"/>
                        </a:lnTo>
                        <a:lnTo>
                          <a:pt x="123" y="23"/>
                        </a:lnTo>
                        <a:lnTo>
                          <a:pt x="127" y="23"/>
                        </a:lnTo>
                        <a:lnTo>
                          <a:pt x="132" y="23"/>
                        </a:lnTo>
                        <a:lnTo>
                          <a:pt x="135" y="23"/>
                        </a:lnTo>
                        <a:lnTo>
                          <a:pt x="140" y="21"/>
                        </a:lnTo>
                        <a:lnTo>
                          <a:pt x="143" y="21"/>
                        </a:lnTo>
                        <a:lnTo>
                          <a:pt x="148" y="21"/>
                        </a:lnTo>
                        <a:lnTo>
                          <a:pt x="152" y="20"/>
                        </a:lnTo>
                        <a:lnTo>
                          <a:pt x="156" y="20"/>
                        </a:lnTo>
                        <a:lnTo>
                          <a:pt x="161" y="20"/>
                        </a:lnTo>
                        <a:lnTo>
                          <a:pt x="165" y="20"/>
                        </a:lnTo>
                        <a:lnTo>
                          <a:pt x="170" y="19"/>
                        </a:lnTo>
                        <a:lnTo>
                          <a:pt x="173" y="19"/>
                        </a:lnTo>
                        <a:lnTo>
                          <a:pt x="177" y="19"/>
                        </a:lnTo>
                        <a:lnTo>
                          <a:pt x="181" y="19"/>
                        </a:lnTo>
                        <a:lnTo>
                          <a:pt x="186" y="19"/>
                        </a:lnTo>
                        <a:lnTo>
                          <a:pt x="190" y="19"/>
                        </a:lnTo>
                        <a:lnTo>
                          <a:pt x="194" y="18"/>
                        </a:lnTo>
                        <a:lnTo>
                          <a:pt x="198" y="18"/>
                        </a:lnTo>
                        <a:lnTo>
                          <a:pt x="202" y="17"/>
                        </a:lnTo>
                        <a:lnTo>
                          <a:pt x="206" y="17"/>
                        </a:lnTo>
                        <a:lnTo>
                          <a:pt x="210" y="15"/>
                        </a:lnTo>
                        <a:lnTo>
                          <a:pt x="215" y="15"/>
                        </a:lnTo>
                        <a:lnTo>
                          <a:pt x="218" y="14"/>
                        </a:lnTo>
                        <a:lnTo>
                          <a:pt x="222" y="14"/>
                        </a:lnTo>
                        <a:lnTo>
                          <a:pt x="225" y="13"/>
                        </a:lnTo>
                        <a:lnTo>
                          <a:pt x="230" y="12"/>
                        </a:lnTo>
                        <a:lnTo>
                          <a:pt x="234" y="12"/>
                        </a:lnTo>
                        <a:lnTo>
                          <a:pt x="237" y="11"/>
                        </a:lnTo>
                        <a:lnTo>
                          <a:pt x="242" y="9"/>
                        </a:lnTo>
                        <a:lnTo>
                          <a:pt x="245" y="9"/>
                        </a:lnTo>
                        <a:lnTo>
                          <a:pt x="249" y="7"/>
                        </a:lnTo>
                        <a:lnTo>
                          <a:pt x="251" y="7"/>
                        </a:lnTo>
                        <a:lnTo>
                          <a:pt x="255" y="7"/>
                        </a:lnTo>
                        <a:lnTo>
                          <a:pt x="257" y="7"/>
                        </a:lnTo>
                        <a:lnTo>
                          <a:pt x="260" y="7"/>
                        </a:lnTo>
                        <a:lnTo>
                          <a:pt x="263" y="6"/>
                        </a:lnTo>
                        <a:lnTo>
                          <a:pt x="266" y="6"/>
                        </a:lnTo>
                        <a:lnTo>
                          <a:pt x="269" y="6"/>
                        </a:lnTo>
                        <a:lnTo>
                          <a:pt x="272" y="5"/>
                        </a:lnTo>
                        <a:lnTo>
                          <a:pt x="275" y="5"/>
                        </a:lnTo>
                        <a:lnTo>
                          <a:pt x="278" y="5"/>
                        </a:lnTo>
                        <a:lnTo>
                          <a:pt x="281" y="5"/>
                        </a:lnTo>
                        <a:lnTo>
                          <a:pt x="283" y="5"/>
                        </a:lnTo>
                        <a:lnTo>
                          <a:pt x="287" y="5"/>
                        </a:lnTo>
                        <a:lnTo>
                          <a:pt x="289" y="5"/>
                        </a:lnTo>
                        <a:lnTo>
                          <a:pt x="293" y="5"/>
                        </a:lnTo>
                        <a:lnTo>
                          <a:pt x="295" y="5"/>
                        </a:lnTo>
                        <a:lnTo>
                          <a:pt x="298" y="5"/>
                        </a:lnTo>
                        <a:lnTo>
                          <a:pt x="301" y="5"/>
                        </a:lnTo>
                        <a:lnTo>
                          <a:pt x="304" y="5"/>
                        </a:lnTo>
                        <a:lnTo>
                          <a:pt x="307" y="5"/>
                        </a:lnTo>
                        <a:lnTo>
                          <a:pt x="311" y="5"/>
                        </a:lnTo>
                        <a:lnTo>
                          <a:pt x="313" y="5"/>
                        </a:lnTo>
                        <a:lnTo>
                          <a:pt x="315" y="5"/>
                        </a:lnTo>
                        <a:lnTo>
                          <a:pt x="319" y="5"/>
                        </a:lnTo>
                        <a:lnTo>
                          <a:pt x="321" y="5"/>
                        </a:lnTo>
                        <a:lnTo>
                          <a:pt x="325" y="5"/>
                        </a:lnTo>
                        <a:lnTo>
                          <a:pt x="329" y="5"/>
                        </a:lnTo>
                        <a:lnTo>
                          <a:pt x="331" y="5"/>
                        </a:lnTo>
                        <a:lnTo>
                          <a:pt x="333" y="5"/>
                        </a:lnTo>
                        <a:lnTo>
                          <a:pt x="337" y="5"/>
                        </a:lnTo>
                        <a:lnTo>
                          <a:pt x="340" y="6"/>
                        </a:lnTo>
                        <a:lnTo>
                          <a:pt x="343" y="5"/>
                        </a:lnTo>
                        <a:lnTo>
                          <a:pt x="346" y="5"/>
                        </a:lnTo>
                        <a:lnTo>
                          <a:pt x="349" y="5"/>
                        </a:lnTo>
                        <a:lnTo>
                          <a:pt x="351" y="5"/>
                        </a:lnTo>
                        <a:lnTo>
                          <a:pt x="355" y="5"/>
                        </a:lnTo>
                        <a:lnTo>
                          <a:pt x="357" y="5"/>
                        </a:lnTo>
                        <a:lnTo>
                          <a:pt x="361" y="5"/>
                        </a:lnTo>
                        <a:lnTo>
                          <a:pt x="364" y="5"/>
                        </a:lnTo>
                        <a:lnTo>
                          <a:pt x="366" y="5"/>
                        </a:lnTo>
                        <a:lnTo>
                          <a:pt x="369" y="5"/>
                        </a:lnTo>
                        <a:lnTo>
                          <a:pt x="371" y="5"/>
                        </a:lnTo>
                        <a:lnTo>
                          <a:pt x="376" y="5"/>
                        </a:lnTo>
                        <a:lnTo>
                          <a:pt x="378" y="5"/>
                        </a:lnTo>
                        <a:lnTo>
                          <a:pt x="382" y="5"/>
                        </a:lnTo>
                        <a:lnTo>
                          <a:pt x="384" y="5"/>
                        </a:lnTo>
                        <a:lnTo>
                          <a:pt x="387" y="5"/>
                        </a:lnTo>
                        <a:lnTo>
                          <a:pt x="390" y="5"/>
                        </a:lnTo>
                        <a:lnTo>
                          <a:pt x="394" y="5"/>
                        </a:lnTo>
                        <a:lnTo>
                          <a:pt x="396" y="5"/>
                        </a:lnTo>
                        <a:lnTo>
                          <a:pt x="400" y="5"/>
                        </a:lnTo>
                        <a:lnTo>
                          <a:pt x="402" y="5"/>
                        </a:lnTo>
                        <a:lnTo>
                          <a:pt x="404" y="5"/>
                        </a:lnTo>
                        <a:lnTo>
                          <a:pt x="407" y="4"/>
                        </a:lnTo>
                        <a:lnTo>
                          <a:pt x="410" y="4"/>
                        </a:lnTo>
                        <a:lnTo>
                          <a:pt x="414" y="2"/>
                        </a:lnTo>
                        <a:lnTo>
                          <a:pt x="418" y="2"/>
                        </a:lnTo>
                        <a:lnTo>
                          <a:pt x="420" y="1"/>
                        </a:lnTo>
                        <a:lnTo>
                          <a:pt x="422" y="1"/>
                        </a:lnTo>
                        <a:lnTo>
                          <a:pt x="426" y="1"/>
                        </a:lnTo>
                        <a:lnTo>
                          <a:pt x="428" y="1"/>
                        </a:lnTo>
                        <a:lnTo>
                          <a:pt x="432" y="0"/>
                        </a:lnTo>
                        <a:lnTo>
                          <a:pt x="43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46" name="Freeform 225">
                    <a:extLst>
                      <a:ext uri="{FF2B5EF4-FFF2-40B4-BE49-F238E27FC236}">
                        <a16:creationId xmlns:a16="http://schemas.microsoft.com/office/drawing/2014/main" id="{2967AA83-0844-7E40-ACE1-98EE4D8CA1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6" y="1602"/>
                    <a:ext cx="36" cy="166"/>
                  </a:xfrm>
                  <a:custGeom>
                    <a:avLst/>
                    <a:gdLst>
                      <a:gd name="T0" fmla="*/ 0 w 107"/>
                      <a:gd name="T1" fmla="*/ 0 h 499"/>
                      <a:gd name="T2" fmla="*/ 0 w 107"/>
                      <a:gd name="T3" fmla="*/ 0 h 499"/>
                      <a:gd name="T4" fmla="*/ 0 w 107"/>
                      <a:gd name="T5" fmla="*/ 0 h 499"/>
                      <a:gd name="T6" fmla="*/ 0 w 107"/>
                      <a:gd name="T7" fmla="*/ 0 h 499"/>
                      <a:gd name="T8" fmla="*/ 0 w 107"/>
                      <a:gd name="T9" fmla="*/ 0 h 499"/>
                      <a:gd name="T10" fmla="*/ 0 w 107"/>
                      <a:gd name="T11" fmla="*/ 0 h 499"/>
                      <a:gd name="T12" fmla="*/ 0 w 107"/>
                      <a:gd name="T13" fmla="*/ 0 h 499"/>
                      <a:gd name="T14" fmla="*/ 0 w 107"/>
                      <a:gd name="T15" fmla="*/ 0 h 499"/>
                      <a:gd name="T16" fmla="*/ 0 w 107"/>
                      <a:gd name="T17" fmla="*/ 0 h 499"/>
                      <a:gd name="T18" fmla="*/ 0 w 107"/>
                      <a:gd name="T19" fmla="*/ 0 h 499"/>
                      <a:gd name="T20" fmla="*/ 0 w 107"/>
                      <a:gd name="T21" fmla="*/ 0 h 499"/>
                      <a:gd name="T22" fmla="*/ 0 w 107"/>
                      <a:gd name="T23" fmla="*/ 0 h 499"/>
                      <a:gd name="T24" fmla="*/ 0 w 107"/>
                      <a:gd name="T25" fmla="*/ 0 h 499"/>
                      <a:gd name="T26" fmla="*/ 0 w 107"/>
                      <a:gd name="T27" fmla="*/ 0 h 499"/>
                      <a:gd name="T28" fmla="*/ 0 w 107"/>
                      <a:gd name="T29" fmla="*/ 0 h 499"/>
                      <a:gd name="T30" fmla="*/ 0 w 107"/>
                      <a:gd name="T31" fmla="*/ 0 h 499"/>
                      <a:gd name="T32" fmla="*/ 0 w 107"/>
                      <a:gd name="T33" fmla="*/ 0 h 499"/>
                      <a:gd name="T34" fmla="*/ 0 w 107"/>
                      <a:gd name="T35" fmla="*/ 0 h 499"/>
                      <a:gd name="T36" fmla="*/ 0 w 107"/>
                      <a:gd name="T37" fmla="*/ 0 h 499"/>
                      <a:gd name="T38" fmla="*/ 0 w 107"/>
                      <a:gd name="T39" fmla="*/ 0 h 499"/>
                      <a:gd name="T40" fmla="*/ 0 w 107"/>
                      <a:gd name="T41" fmla="*/ 0 h 499"/>
                      <a:gd name="T42" fmla="*/ 0 w 107"/>
                      <a:gd name="T43" fmla="*/ 0 h 499"/>
                      <a:gd name="T44" fmla="*/ 0 w 107"/>
                      <a:gd name="T45" fmla="*/ 0 h 499"/>
                      <a:gd name="T46" fmla="*/ 0 w 107"/>
                      <a:gd name="T47" fmla="*/ 0 h 499"/>
                      <a:gd name="T48" fmla="*/ 0 w 107"/>
                      <a:gd name="T49" fmla="*/ 0 h 499"/>
                      <a:gd name="T50" fmla="*/ 0 w 107"/>
                      <a:gd name="T51" fmla="*/ 0 h 499"/>
                      <a:gd name="T52" fmla="*/ 0 w 107"/>
                      <a:gd name="T53" fmla="*/ 0 h 499"/>
                      <a:gd name="T54" fmla="*/ 0 w 107"/>
                      <a:gd name="T55" fmla="*/ 0 h 499"/>
                      <a:gd name="T56" fmla="*/ 0 w 107"/>
                      <a:gd name="T57" fmla="*/ 0 h 499"/>
                      <a:gd name="T58" fmla="*/ 0 w 107"/>
                      <a:gd name="T59" fmla="*/ 0 h 499"/>
                      <a:gd name="T60" fmla="*/ 0 w 107"/>
                      <a:gd name="T61" fmla="*/ 0 h 499"/>
                      <a:gd name="T62" fmla="*/ 0 w 107"/>
                      <a:gd name="T63" fmla="*/ 0 h 499"/>
                      <a:gd name="T64" fmla="*/ 0 w 107"/>
                      <a:gd name="T65" fmla="*/ 0 h 499"/>
                      <a:gd name="T66" fmla="*/ 0 w 107"/>
                      <a:gd name="T67" fmla="*/ 0 h 499"/>
                      <a:gd name="T68" fmla="*/ 0 w 107"/>
                      <a:gd name="T69" fmla="*/ 0 h 499"/>
                      <a:gd name="T70" fmla="*/ 0 w 107"/>
                      <a:gd name="T71" fmla="*/ 0 h 499"/>
                      <a:gd name="T72" fmla="*/ 0 w 107"/>
                      <a:gd name="T73" fmla="*/ 0 h 499"/>
                      <a:gd name="T74" fmla="*/ 0 w 107"/>
                      <a:gd name="T75" fmla="*/ 0 h 499"/>
                      <a:gd name="T76" fmla="*/ 0 w 107"/>
                      <a:gd name="T77" fmla="*/ 0 h 499"/>
                      <a:gd name="T78" fmla="*/ 0 w 107"/>
                      <a:gd name="T79" fmla="*/ 0 h 499"/>
                      <a:gd name="T80" fmla="*/ 0 w 107"/>
                      <a:gd name="T81" fmla="*/ 0 h 499"/>
                      <a:gd name="T82" fmla="*/ 0 w 107"/>
                      <a:gd name="T83" fmla="*/ 0 h 499"/>
                      <a:gd name="T84" fmla="*/ 0 w 107"/>
                      <a:gd name="T85" fmla="*/ 0 h 499"/>
                      <a:gd name="T86" fmla="*/ 0 w 107"/>
                      <a:gd name="T87" fmla="*/ 0 h 499"/>
                      <a:gd name="T88" fmla="*/ 0 w 107"/>
                      <a:gd name="T89" fmla="*/ 0 h 499"/>
                      <a:gd name="T90" fmla="*/ 0 w 107"/>
                      <a:gd name="T91" fmla="*/ 0 h 499"/>
                      <a:gd name="T92" fmla="*/ 0 w 107"/>
                      <a:gd name="T93" fmla="*/ 0 h 499"/>
                      <a:gd name="T94" fmla="*/ 0 w 107"/>
                      <a:gd name="T95" fmla="*/ 0 h 499"/>
                      <a:gd name="T96" fmla="*/ 0 w 107"/>
                      <a:gd name="T97" fmla="*/ 0 h 499"/>
                      <a:gd name="T98" fmla="*/ 0 w 107"/>
                      <a:gd name="T99" fmla="*/ 0 h 499"/>
                      <a:gd name="T100" fmla="*/ 0 w 107"/>
                      <a:gd name="T101" fmla="*/ 0 h 499"/>
                      <a:gd name="T102" fmla="*/ 0 w 107"/>
                      <a:gd name="T103" fmla="*/ 0 h 499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107"/>
                      <a:gd name="T157" fmla="*/ 0 h 499"/>
                      <a:gd name="T158" fmla="*/ 107 w 107"/>
                      <a:gd name="T159" fmla="*/ 499 h 499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107" h="499">
                        <a:moveTo>
                          <a:pt x="54" y="0"/>
                        </a:moveTo>
                        <a:lnTo>
                          <a:pt x="57" y="2"/>
                        </a:lnTo>
                        <a:lnTo>
                          <a:pt x="61" y="4"/>
                        </a:lnTo>
                        <a:lnTo>
                          <a:pt x="64" y="5"/>
                        </a:lnTo>
                        <a:lnTo>
                          <a:pt x="69" y="7"/>
                        </a:lnTo>
                        <a:lnTo>
                          <a:pt x="71" y="8"/>
                        </a:lnTo>
                        <a:lnTo>
                          <a:pt x="74" y="11"/>
                        </a:lnTo>
                        <a:lnTo>
                          <a:pt x="76" y="12"/>
                        </a:lnTo>
                        <a:lnTo>
                          <a:pt x="80" y="15"/>
                        </a:lnTo>
                        <a:lnTo>
                          <a:pt x="85" y="19"/>
                        </a:lnTo>
                        <a:lnTo>
                          <a:pt x="88" y="24"/>
                        </a:lnTo>
                        <a:lnTo>
                          <a:pt x="89" y="26"/>
                        </a:lnTo>
                        <a:lnTo>
                          <a:pt x="92" y="30"/>
                        </a:lnTo>
                        <a:lnTo>
                          <a:pt x="92" y="32"/>
                        </a:lnTo>
                        <a:lnTo>
                          <a:pt x="94" y="36"/>
                        </a:lnTo>
                        <a:lnTo>
                          <a:pt x="94" y="38"/>
                        </a:lnTo>
                        <a:lnTo>
                          <a:pt x="95" y="40"/>
                        </a:lnTo>
                        <a:lnTo>
                          <a:pt x="95" y="44"/>
                        </a:lnTo>
                        <a:lnTo>
                          <a:pt x="96" y="46"/>
                        </a:lnTo>
                        <a:lnTo>
                          <a:pt x="96" y="50"/>
                        </a:lnTo>
                        <a:lnTo>
                          <a:pt x="96" y="53"/>
                        </a:lnTo>
                        <a:lnTo>
                          <a:pt x="96" y="56"/>
                        </a:lnTo>
                        <a:lnTo>
                          <a:pt x="98" y="59"/>
                        </a:lnTo>
                        <a:lnTo>
                          <a:pt x="96" y="63"/>
                        </a:lnTo>
                        <a:lnTo>
                          <a:pt x="96" y="65"/>
                        </a:lnTo>
                        <a:lnTo>
                          <a:pt x="96" y="69"/>
                        </a:lnTo>
                        <a:lnTo>
                          <a:pt x="96" y="74"/>
                        </a:lnTo>
                        <a:lnTo>
                          <a:pt x="95" y="76"/>
                        </a:lnTo>
                        <a:lnTo>
                          <a:pt x="95" y="81"/>
                        </a:lnTo>
                        <a:lnTo>
                          <a:pt x="94" y="83"/>
                        </a:lnTo>
                        <a:lnTo>
                          <a:pt x="94" y="88"/>
                        </a:lnTo>
                        <a:lnTo>
                          <a:pt x="93" y="90"/>
                        </a:lnTo>
                        <a:lnTo>
                          <a:pt x="92" y="94"/>
                        </a:lnTo>
                        <a:lnTo>
                          <a:pt x="92" y="97"/>
                        </a:lnTo>
                        <a:lnTo>
                          <a:pt x="90" y="101"/>
                        </a:lnTo>
                        <a:lnTo>
                          <a:pt x="89" y="105"/>
                        </a:lnTo>
                        <a:lnTo>
                          <a:pt x="89" y="108"/>
                        </a:lnTo>
                        <a:lnTo>
                          <a:pt x="87" y="112"/>
                        </a:lnTo>
                        <a:lnTo>
                          <a:pt x="87" y="116"/>
                        </a:lnTo>
                        <a:lnTo>
                          <a:pt x="86" y="119"/>
                        </a:lnTo>
                        <a:lnTo>
                          <a:pt x="85" y="122"/>
                        </a:lnTo>
                        <a:lnTo>
                          <a:pt x="85" y="126"/>
                        </a:lnTo>
                        <a:lnTo>
                          <a:pt x="83" y="129"/>
                        </a:lnTo>
                        <a:lnTo>
                          <a:pt x="82" y="133"/>
                        </a:lnTo>
                        <a:lnTo>
                          <a:pt x="82" y="137"/>
                        </a:lnTo>
                        <a:lnTo>
                          <a:pt x="80" y="140"/>
                        </a:lnTo>
                        <a:lnTo>
                          <a:pt x="80" y="144"/>
                        </a:lnTo>
                        <a:lnTo>
                          <a:pt x="79" y="147"/>
                        </a:lnTo>
                        <a:lnTo>
                          <a:pt x="77" y="151"/>
                        </a:lnTo>
                        <a:lnTo>
                          <a:pt x="76" y="154"/>
                        </a:lnTo>
                        <a:lnTo>
                          <a:pt x="76" y="158"/>
                        </a:lnTo>
                        <a:lnTo>
                          <a:pt x="76" y="162"/>
                        </a:lnTo>
                        <a:lnTo>
                          <a:pt x="76" y="165"/>
                        </a:lnTo>
                        <a:lnTo>
                          <a:pt x="75" y="169"/>
                        </a:lnTo>
                        <a:lnTo>
                          <a:pt x="75" y="172"/>
                        </a:lnTo>
                        <a:lnTo>
                          <a:pt x="74" y="175"/>
                        </a:lnTo>
                        <a:lnTo>
                          <a:pt x="74" y="178"/>
                        </a:lnTo>
                        <a:lnTo>
                          <a:pt x="74" y="182"/>
                        </a:lnTo>
                        <a:lnTo>
                          <a:pt x="75" y="184"/>
                        </a:lnTo>
                        <a:lnTo>
                          <a:pt x="75" y="188"/>
                        </a:lnTo>
                        <a:lnTo>
                          <a:pt x="76" y="191"/>
                        </a:lnTo>
                        <a:lnTo>
                          <a:pt x="76" y="195"/>
                        </a:lnTo>
                        <a:lnTo>
                          <a:pt x="77" y="197"/>
                        </a:lnTo>
                        <a:lnTo>
                          <a:pt x="76" y="202"/>
                        </a:lnTo>
                        <a:lnTo>
                          <a:pt x="76" y="207"/>
                        </a:lnTo>
                        <a:lnTo>
                          <a:pt x="76" y="210"/>
                        </a:lnTo>
                        <a:lnTo>
                          <a:pt x="76" y="215"/>
                        </a:lnTo>
                        <a:lnTo>
                          <a:pt x="75" y="220"/>
                        </a:lnTo>
                        <a:lnTo>
                          <a:pt x="74" y="224"/>
                        </a:lnTo>
                        <a:lnTo>
                          <a:pt x="74" y="228"/>
                        </a:lnTo>
                        <a:lnTo>
                          <a:pt x="74" y="233"/>
                        </a:lnTo>
                        <a:lnTo>
                          <a:pt x="74" y="237"/>
                        </a:lnTo>
                        <a:lnTo>
                          <a:pt x="74" y="241"/>
                        </a:lnTo>
                        <a:lnTo>
                          <a:pt x="74" y="246"/>
                        </a:lnTo>
                        <a:lnTo>
                          <a:pt x="74" y="251"/>
                        </a:lnTo>
                        <a:lnTo>
                          <a:pt x="74" y="255"/>
                        </a:lnTo>
                        <a:lnTo>
                          <a:pt x="74" y="259"/>
                        </a:lnTo>
                        <a:lnTo>
                          <a:pt x="74" y="264"/>
                        </a:lnTo>
                        <a:lnTo>
                          <a:pt x="74" y="268"/>
                        </a:lnTo>
                        <a:lnTo>
                          <a:pt x="74" y="272"/>
                        </a:lnTo>
                        <a:lnTo>
                          <a:pt x="74" y="277"/>
                        </a:lnTo>
                        <a:lnTo>
                          <a:pt x="74" y="281"/>
                        </a:lnTo>
                        <a:lnTo>
                          <a:pt x="74" y="285"/>
                        </a:lnTo>
                        <a:lnTo>
                          <a:pt x="74" y="290"/>
                        </a:lnTo>
                        <a:lnTo>
                          <a:pt x="75" y="293"/>
                        </a:lnTo>
                        <a:lnTo>
                          <a:pt x="76" y="298"/>
                        </a:lnTo>
                        <a:lnTo>
                          <a:pt x="76" y="303"/>
                        </a:lnTo>
                        <a:lnTo>
                          <a:pt x="76" y="306"/>
                        </a:lnTo>
                        <a:lnTo>
                          <a:pt x="76" y="311"/>
                        </a:lnTo>
                        <a:lnTo>
                          <a:pt x="76" y="316"/>
                        </a:lnTo>
                        <a:lnTo>
                          <a:pt x="76" y="319"/>
                        </a:lnTo>
                        <a:lnTo>
                          <a:pt x="77" y="324"/>
                        </a:lnTo>
                        <a:lnTo>
                          <a:pt x="77" y="329"/>
                        </a:lnTo>
                        <a:lnTo>
                          <a:pt x="79" y="332"/>
                        </a:lnTo>
                        <a:lnTo>
                          <a:pt x="79" y="336"/>
                        </a:lnTo>
                        <a:lnTo>
                          <a:pt x="79" y="341"/>
                        </a:lnTo>
                        <a:lnTo>
                          <a:pt x="80" y="346"/>
                        </a:lnTo>
                        <a:lnTo>
                          <a:pt x="80" y="349"/>
                        </a:lnTo>
                        <a:lnTo>
                          <a:pt x="81" y="354"/>
                        </a:lnTo>
                        <a:lnTo>
                          <a:pt x="82" y="357"/>
                        </a:lnTo>
                        <a:lnTo>
                          <a:pt x="82" y="362"/>
                        </a:lnTo>
                        <a:lnTo>
                          <a:pt x="82" y="366"/>
                        </a:lnTo>
                        <a:lnTo>
                          <a:pt x="85" y="369"/>
                        </a:lnTo>
                        <a:lnTo>
                          <a:pt x="85" y="374"/>
                        </a:lnTo>
                        <a:lnTo>
                          <a:pt x="85" y="378"/>
                        </a:lnTo>
                        <a:lnTo>
                          <a:pt x="86" y="382"/>
                        </a:lnTo>
                        <a:lnTo>
                          <a:pt x="87" y="387"/>
                        </a:lnTo>
                        <a:lnTo>
                          <a:pt x="87" y="391"/>
                        </a:lnTo>
                        <a:lnTo>
                          <a:pt x="89" y="395"/>
                        </a:lnTo>
                        <a:lnTo>
                          <a:pt x="89" y="400"/>
                        </a:lnTo>
                        <a:lnTo>
                          <a:pt x="90" y="404"/>
                        </a:lnTo>
                        <a:lnTo>
                          <a:pt x="92" y="407"/>
                        </a:lnTo>
                        <a:lnTo>
                          <a:pt x="92" y="412"/>
                        </a:lnTo>
                        <a:lnTo>
                          <a:pt x="93" y="416"/>
                        </a:lnTo>
                        <a:lnTo>
                          <a:pt x="94" y="420"/>
                        </a:lnTo>
                        <a:lnTo>
                          <a:pt x="94" y="424"/>
                        </a:lnTo>
                        <a:lnTo>
                          <a:pt x="95" y="429"/>
                        </a:lnTo>
                        <a:lnTo>
                          <a:pt x="96" y="433"/>
                        </a:lnTo>
                        <a:lnTo>
                          <a:pt x="98" y="437"/>
                        </a:lnTo>
                        <a:lnTo>
                          <a:pt x="99" y="440"/>
                        </a:lnTo>
                        <a:lnTo>
                          <a:pt x="100" y="445"/>
                        </a:lnTo>
                        <a:lnTo>
                          <a:pt x="101" y="449"/>
                        </a:lnTo>
                        <a:lnTo>
                          <a:pt x="102" y="454"/>
                        </a:lnTo>
                        <a:lnTo>
                          <a:pt x="103" y="458"/>
                        </a:lnTo>
                        <a:lnTo>
                          <a:pt x="105" y="462"/>
                        </a:lnTo>
                        <a:lnTo>
                          <a:pt x="106" y="467"/>
                        </a:lnTo>
                        <a:lnTo>
                          <a:pt x="107" y="471"/>
                        </a:lnTo>
                        <a:lnTo>
                          <a:pt x="103" y="474"/>
                        </a:lnTo>
                        <a:lnTo>
                          <a:pt x="99" y="477"/>
                        </a:lnTo>
                        <a:lnTo>
                          <a:pt x="94" y="481"/>
                        </a:lnTo>
                        <a:lnTo>
                          <a:pt x="90" y="484"/>
                        </a:lnTo>
                        <a:lnTo>
                          <a:pt x="87" y="488"/>
                        </a:lnTo>
                        <a:lnTo>
                          <a:pt x="82" y="492"/>
                        </a:lnTo>
                        <a:lnTo>
                          <a:pt x="77" y="494"/>
                        </a:lnTo>
                        <a:lnTo>
                          <a:pt x="74" y="499"/>
                        </a:lnTo>
                        <a:lnTo>
                          <a:pt x="68" y="495"/>
                        </a:lnTo>
                        <a:lnTo>
                          <a:pt x="64" y="493"/>
                        </a:lnTo>
                        <a:lnTo>
                          <a:pt x="58" y="489"/>
                        </a:lnTo>
                        <a:lnTo>
                          <a:pt x="55" y="487"/>
                        </a:lnTo>
                        <a:lnTo>
                          <a:pt x="51" y="483"/>
                        </a:lnTo>
                        <a:lnTo>
                          <a:pt x="48" y="481"/>
                        </a:lnTo>
                        <a:lnTo>
                          <a:pt x="44" y="477"/>
                        </a:lnTo>
                        <a:lnTo>
                          <a:pt x="41" y="475"/>
                        </a:lnTo>
                        <a:lnTo>
                          <a:pt x="37" y="471"/>
                        </a:lnTo>
                        <a:lnTo>
                          <a:pt x="33" y="467"/>
                        </a:lnTo>
                        <a:lnTo>
                          <a:pt x="31" y="463"/>
                        </a:lnTo>
                        <a:lnTo>
                          <a:pt x="29" y="459"/>
                        </a:lnTo>
                        <a:lnTo>
                          <a:pt x="26" y="456"/>
                        </a:lnTo>
                        <a:lnTo>
                          <a:pt x="23" y="451"/>
                        </a:lnTo>
                        <a:lnTo>
                          <a:pt x="20" y="448"/>
                        </a:lnTo>
                        <a:lnTo>
                          <a:pt x="19" y="444"/>
                        </a:lnTo>
                        <a:lnTo>
                          <a:pt x="17" y="439"/>
                        </a:lnTo>
                        <a:lnTo>
                          <a:pt x="16" y="435"/>
                        </a:lnTo>
                        <a:lnTo>
                          <a:pt x="13" y="430"/>
                        </a:lnTo>
                        <a:lnTo>
                          <a:pt x="12" y="426"/>
                        </a:lnTo>
                        <a:lnTo>
                          <a:pt x="11" y="421"/>
                        </a:lnTo>
                        <a:lnTo>
                          <a:pt x="9" y="417"/>
                        </a:lnTo>
                        <a:lnTo>
                          <a:pt x="9" y="412"/>
                        </a:lnTo>
                        <a:lnTo>
                          <a:pt x="7" y="407"/>
                        </a:lnTo>
                        <a:lnTo>
                          <a:pt x="6" y="402"/>
                        </a:lnTo>
                        <a:lnTo>
                          <a:pt x="5" y="398"/>
                        </a:lnTo>
                        <a:lnTo>
                          <a:pt x="4" y="392"/>
                        </a:lnTo>
                        <a:lnTo>
                          <a:pt x="4" y="387"/>
                        </a:lnTo>
                        <a:lnTo>
                          <a:pt x="3" y="382"/>
                        </a:lnTo>
                        <a:lnTo>
                          <a:pt x="3" y="378"/>
                        </a:lnTo>
                        <a:lnTo>
                          <a:pt x="1" y="372"/>
                        </a:lnTo>
                        <a:lnTo>
                          <a:pt x="1" y="367"/>
                        </a:lnTo>
                        <a:lnTo>
                          <a:pt x="1" y="362"/>
                        </a:lnTo>
                        <a:lnTo>
                          <a:pt x="0" y="357"/>
                        </a:lnTo>
                        <a:lnTo>
                          <a:pt x="0" y="351"/>
                        </a:lnTo>
                        <a:lnTo>
                          <a:pt x="0" y="347"/>
                        </a:lnTo>
                        <a:lnTo>
                          <a:pt x="0" y="341"/>
                        </a:lnTo>
                        <a:lnTo>
                          <a:pt x="0" y="336"/>
                        </a:lnTo>
                        <a:lnTo>
                          <a:pt x="0" y="330"/>
                        </a:lnTo>
                        <a:lnTo>
                          <a:pt x="0" y="325"/>
                        </a:lnTo>
                        <a:lnTo>
                          <a:pt x="0" y="319"/>
                        </a:lnTo>
                        <a:lnTo>
                          <a:pt x="0" y="313"/>
                        </a:lnTo>
                        <a:lnTo>
                          <a:pt x="0" y="309"/>
                        </a:lnTo>
                        <a:lnTo>
                          <a:pt x="0" y="304"/>
                        </a:lnTo>
                        <a:lnTo>
                          <a:pt x="0" y="298"/>
                        </a:lnTo>
                        <a:lnTo>
                          <a:pt x="0" y="292"/>
                        </a:lnTo>
                        <a:lnTo>
                          <a:pt x="0" y="287"/>
                        </a:lnTo>
                        <a:lnTo>
                          <a:pt x="1" y="281"/>
                        </a:lnTo>
                        <a:lnTo>
                          <a:pt x="1" y="275"/>
                        </a:lnTo>
                        <a:lnTo>
                          <a:pt x="1" y="271"/>
                        </a:lnTo>
                        <a:lnTo>
                          <a:pt x="1" y="266"/>
                        </a:lnTo>
                        <a:lnTo>
                          <a:pt x="1" y="260"/>
                        </a:lnTo>
                        <a:lnTo>
                          <a:pt x="1" y="255"/>
                        </a:lnTo>
                        <a:lnTo>
                          <a:pt x="1" y="251"/>
                        </a:lnTo>
                        <a:lnTo>
                          <a:pt x="1" y="245"/>
                        </a:lnTo>
                        <a:lnTo>
                          <a:pt x="1" y="240"/>
                        </a:lnTo>
                        <a:lnTo>
                          <a:pt x="1" y="235"/>
                        </a:lnTo>
                        <a:lnTo>
                          <a:pt x="1" y="230"/>
                        </a:lnTo>
                        <a:lnTo>
                          <a:pt x="1" y="224"/>
                        </a:lnTo>
                        <a:lnTo>
                          <a:pt x="1" y="220"/>
                        </a:lnTo>
                        <a:lnTo>
                          <a:pt x="0" y="215"/>
                        </a:lnTo>
                        <a:lnTo>
                          <a:pt x="0" y="210"/>
                        </a:lnTo>
                        <a:lnTo>
                          <a:pt x="0" y="205"/>
                        </a:lnTo>
                        <a:lnTo>
                          <a:pt x="0" y="201"/>
                        </a:lnTo>
                        <a:lnTo>
                          <a:pt x="0" y="197"/>
                        </a:lnTo>
                        <a:lnTo>
                          <a:pt x="0" y="194"/>
                        </a:lnTo>
                        <a:lnTo>
                          <a:pt x="0" y="190"/>
                        </a:lnTo>
                        <a:lnTo>
                          <a:pt x="0" y="188"/>
                        </a:lnTo>
                        <a:lnTo>
                          <a:pt x="0" y="183"/>
                        </a:lnTo>
                        <a:lnTo>
                          <a:pt x="1" y="181"/>
                        </a:lnTo>
                        <a:lnTo>
                          <a:pt x="1" y="177"/>
                        </a:lnTo>
                        <a:lnTo>
                          <a:pt x="1" y="173"/>
                        </a:lnTo>
                        <a:lnTo>
                          <a:pt x="1" y="170"/>
                        </a:lnTo>
                        <a:lnTo>
                          <a:pt x="1" y="166"/>
                        </a:lnTo>
                        <a:lnTo>
                          <a:pt x="1" y="163"/>
                        </a:lnTo>
                        <a:lnTo>
                          <a:pt x="3" y="159"/>
                        </a:lnTo>
                        <a:lnTo>
                          <a:pt x="3" y="156"/>
                        </a:lnTo>
                        <a:lnTo>
                          <a:pt x="3" y="153"/>
                        </a:lnTo>
                        <a:lnTo>
                          <a:pt x="3" y="150"/>
                        </a:lnTo>
                        <a:lnTo>
                          <a:pt x="3" y="146"/>
                        </a:lnTo>
                        <a:lnTo>
                          <a:pt x="3" y="143"/>
                        </a:lnTo>
                        <a:lnTo>
                          <a:pt x="3" y="139"/>
                        </a:lnTo>
                        <a:lnTo>
                          <a:pt x="3" y="135"/>
                        </a:lnTo>
                        <a:lnTo>
                          <a:pt x="4" y="132"/>
                        </a:lnTo>
                        <a:lnTo>
                          <a:pt x="4" y="129"/>
                        </a:lnTo>
                        <a:lnTo>
                          <a:pt x="4" y="126"/>
                        </a:lnTo>
                        <a:lnTo>
                          <a:pt x="4" y="121"/>
                        </a:lnTo>
                        <a:lnTo>
                          <a:pt x="5" y="119"/>
                        </a:lnTo>
                        <a:lnTo>
                          <a:pt x="5" y="115"/>
                        </a:lnTo>
                        <a:lnTo>
                          <a:pt x="5" y="112"/>
                        </a:lnTo>
                        <a:lnTo>
                          <a:pt x="6" y="108"/>
                        </a:lnTo>
                        <a:lnTo>
                          <a:pt x="6" y="106"/>
                        </a:lnTo>
                        <a:lnTo>
                          <a:pt x="6" y="101"/>
                        </a:lnTo>
                        <a:lnTo>
                          <a:pt x="6" y="99"/>
                        </a:lnTo>
                        <a:lnTo>
                          <a:pt x="7" y="95"/>
                        </a:lnTo>
                        <a:lnTo>
                          <a:pt x="9" y="91"/>
                        </a:lnTo>
                        <a:lnTo>
                          <a:pt x="9" y="88"/>
                        </a:lnTo>
                        <a:lnTo>
                          <a:pt x="9" y="86"/>
                        </a:lnTo>
                        <a:lnTo>
                          <a:pt x="9" y="81"/>
                        </a:lnTo>
                        <a:lnTo>
                          <a:pt x="10" y="78"/>
                        </a:lnTo>
                        <a:lnTo>
                          <a:pt x="11" y="75"/>
                        </a:lnTo>
                        <a:lnTo>
                          <a:pt x="11" y="71"/>
                        </a:lnTo>
                        <a:lnTo>
                          <a:pt x="12" y="68"/>
                        </a:lnTo>
                        <a:lnTo>
                          <a:pt x="13" y="65"/>
                        </a:lnTo>
                        <a:lnTo>
                          <a:pt x="13" y="62"/>
                        </a:lnTo>
                        <a:lnTo>
                          <a:pt x="14" y="59"/>
                        </a:lnTo>
                        <a:lnTo>
                          <a:pt x="16" y="56"/>
                        </a:lnTo>
                        <a:lnTo>
                          <a:pt x="17" y="53"/>
                        </a:lnTo>
                        <a:lnTo>
                          <a:pt x="18" y="50"/>
                        </a:lnTo>
                        <a:lnTo>
                          <a:pt x="19" y="48"/>
                        </a:lnTo>
                        <a:lnTo>
                          <a:pt x="20" y="44"/>
                        </a:lnTo>
                        <a:lnTo>
                          <a:pt x="22" y="42"/>
                        </a:lnTo>
                        <a:lnTo>
                          <a:pt x="23" y="38"/>
                        </a:lnTo>
                        <a:lnTo>
                          <a:pt x="24" y="36"/>
                        </a:lnTo>
                        <a:lnTo>
                          <a:pt x="26" y="32"/>
                        </a:lnTo>
                        <a:lnTo>
                          <a:pt x="28" y="30"/>
                        </a:lnTo>
                        <a:lnTo>
                          <a:pt x="29" y="27"/>
                        </a:lnTo>
                        <a:lnTo>
                          <a:pt x="31" y="24"/>
                        </a:lnTo>
                        <a:lnTo>
                          <a:pt x="32" y="21"/>
                        </a:lnTo>
                        <a:lnTo>
                          <a:pt x="35" y="19"/>
                        </a:lnTo>
                        <a:lnTo>
                          <a:pt x="38" y="14"/>
                        </a:lnTo>
                        <a:lnTo>
                          <a:pt x="44" y="10"/>
                        </a:lnTo>
                        <a:lnTo>
                          <a:pt x="45" y="7"/>
                        </a:lnTo>
                        <a:lnTo>
                          <a:pt x="48" y="5"/>
                        </a:lnTo>
                        <a:lnTo>
                          <a:pt x="51" y="2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47" name="Freeform 226">
                    <a:extLst>
                      <a:ext uri="{FF2B5EF4-FFF2-40B4-BE49-F238E27FC236}">
                        <a16:creationId xmlns:a16="http://schemas.microsoft.com/office/drawing/2014/main" id="{D9BB2ADB-4C7D-6841-B475-02DEDEE9D5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36" y="1551"/>
                    <a:ext cx="53" cy="264"/>
                  </a:xfrm>
                  <a:custGeom>
                    <a:avLst/>
                    <a:gdLst>
                      <a:gd name="T0" fmla="*/ 0 w 159"/>
                      <a:gd name="T1" fmla="*/ 0 h 792"/>
                      <a:gd name="T2" fmla="*/ 0 w 159"/>
                      <a:gd name="T3" fmla="*/ 0 h 792"/>
                      <a:gd name="T4" fmla="*/ 0 w 159"/>
                      <a:gd name="T5" fmla="*/ 0 h 792"/>
                      <a:gd name="T6" fmla="*/ 0 w 159"/>
                      <a:gd name="T7" fmla="*/ 0 h 792"/>
                      <a:gd name="T8" fmla="*/ 0 w 159"/>
                      <a:gd name="T9" fmla="*/ 0 h 792"/>
                      <a:gd name="T10" fmla="*/ 0 w 159"/>
                      <a:gd name="T11" fmla="*/ 0 h 792"/>
                      <a:gd name="T12" fmla="*/ 0 w 159"/>
                      <a:gd name="T13" fmla="*/ 0 h 792"/>
                      <a:gd name="T14" fmla="*/ 0 w 159"/>
                      <a:gd name="T15" fmla="*/ 0 h 792"/>
                      <a:gd name="T16" fmla="*/ 0 w 159"/>
                      <a:gd name="T17" fmla="*/ 0 h 792"/>
                      <a:gd name="T18" fmla="*/ 0 w 159"/>
                      <a:gd name="T19" fmla="*/ 0 h 792"/>
                      <a:gd name="T20" fmla="*/ 0 w 159"/>
                      <a:gd name="T21" fmla="*/ 0 h 792"/>
                      <a:gd name="T22" fmla="*/ 0 w 159"/>
                      <a:gd name="T23" fmla="*/ 0 h 792"/>
                      <a:gd name="T24" fmla="*/ 0 w 159"/>
                      <a:gd name="T25" fmla="*/ 0 h 792"/>
                      <a:gd name="T26" fmla="*/ 0 w 159"/>
                      <a:gd name="T27" fmla="*/ 0 h 792"/>
                      <a:gd name="T28" fmla="*/ 0 w 159"/>
                      <a:gd name="T29" fmla="*/ 0 h 792"/>
                      <a:gd name="T30" fmla="*/ 0 w 159"/>
                      <a:gd name="T31" fmla="*/ 0 h 792"/>
                      <a:gd name="T32" fmla="*/ 0 w 159"/>
                      <a:gd name="T33" fmla="*/ 0 h 792"/>
                      <a:gd name="T34" fmla="*/ 0 w 159"/>
                      <a:gd name="T35" fmla="*/ 0 h 792"/>
                      <a:gd name="T36" fmla="*/ 0 w 159"/>
                      <a:gd name="T37" fmla="*/ 0 h 792"/>
                      <a:gd name="T38" fmla="*/ 0 w 159"/>
                      <a:gd name="T39" fmla="*/ 0 h 792"/>
                      <a:gd name="T40" fmla="*/ 0 w 159"/>
                      <a:gd name="T41" fmla="*/ 0 h 792"/>
                      <a:gd name="T42" fmla="*/ 0 w 159"/>
                      <a:gd name="T43" fmla="*/ 0 h 792"/>
                      <a:gd name="T44" fmla="*/ 0 w 159"/>
                      <a:gd name="T45" fmla="*/ 0 h 792"/>
                      <a:gd name="T46" fmla="*/ 0 w 159"/>
                      <a:gd name="T47" fmla="*/ 0 h 792"/>
                      <a:gd name="T48" fmla="*/ 0 w 159"/>
                      <a:gd name="T49" fmla="*/ 0 h 792"/>
                      <a:gd name="T50" fmla="*/ 0 w 159"/>
                      <a:gd name="T51" fmla="*/ 0 h 792"/>
                      <a:gd name="T52" fmla="*/ 0 w 159"/>
                      <a:gd name="T53" fmla="*/ 0 h 792"/>
                      <a:gd name="T54" fmla="*/ 0 w 159"/>
                      <a:gd name="T55" fmla="*/ 0 h 792"/>
                      <a:gd name="T56" fmla="*/ 0 w 159"/>
                      <a:gd name="T57" fmla="*/ 0 h 792"/>
                      <a:gd name="T58" fmla="*/ 0 w 159"/>
                      <a:gd name="T59" fmla="*/ 0 h 792"/>
                      <a:gd name="T60" fmla="*/ 0 w 159"/>
                      <a:gd name="T61" fmla="*/ 0 h 792"/>
                      <a:gd name="T62" fmla="*/ 0 w 159"/>
                      <a:gd name="T63" fmla="*/ 0 h 792"/>
                      <a:gd name="T64" fmla="*/ 0 w 159"/>
                      <a:gd name="T65" fmla="*/ 0 h 792"/>
                      <a:gd name="T66" fmla="*/ 0 w 159"/>
                      <a:gd name="T67" fmla="*/ 0 h 792"/>
                      <a:gd name="T68" fmla="*/ 0 w 159"/>
                      <a:gd name="T69" fmla="*/ 0 h 792"/>
                      <a:gd name="T70" fmla="*/ 0 w 159"/>
                      <a:gd name="T71" fmla="*/ 0 h 792"/>
                      <a:gd name="T72" fmla="*/ 0 w 159"/>
                      <a:gd name="T73" fmla="*/ 0 h 792"/>
                      <a:gd name="T74" fmla="*/ 0 w 159"/>
                      <a:gd name="T75" fmla="*/ 0 h 792"/>
                      <a:gd name="T76" fmla="*/ 0 w 159"/>
                      <a:gd name="T77" fmla="*/ 0 h 792"/>
                      <a:gd name="T78" fmla="*/ 0 w 159"/>
                      <a:gd name="T79" fmla="*/ 0 h 792"/>
                      <a:gd name="T80" fmla="*/ 0 w 159"/>
                      <a:gd name="T81" fmla="*/ 0 h 792"/>
                      <a:gd name="T82" fmla="*/ 0 w 159"/>
                      <a:gd name="T83" fmla="*/ 0 h 792"/>
                      <a:gd name="T84" fmla="*/ 0 w 159"/>
                      <a:gd name="T85" fmla="*/ 0 h 792"/>
                      <a:gd name="T86" fmla="*/ 0 w 159"/>
                      <a:gd name="T87" fmla="*/ 0 h 79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59"/>
                      <a:gd name="T133" fmla="*/ 0 h 792"/>
                      <a:gd name="T134" fmla="*/ 159 w 159"/>
                      <a:gd name="T135" fmla="*/ 792 h 79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59" h="792">
                        <a:moveTo>
                          <a:pt x="144" y="0"/>
                        </a:moveTo>
                        <a:lnTo>
                          <a:pt x="58" y="8"/>
                        </a:lnTo>
                        <a:lnTo>
                          <a:pt x="60" y="23"/>
                        </a:lnTo>
                        <a:lnTo>
                          <a:pt x="60" y="38"/>
                        </a:lnTo>
                        <a:lnTo>
                          <a:pt x="63" y="52"/>
                        </a:lnTo>
                        <a:lnTo>
                          <a:pt x="64" y="67"/>
                        </a:lnTo>
                        <a:lnTo>
                          <a:pt x="65" y="81"/>
                        </a:lnTo>
                        <a:lnTo>
                          <a:pt x="65" y="95"/>
                        </a:lnTo>
                        <a:lnTo>
                          <a:pt x="66" y="109"/>
                        </a:lnTo>
                        <a:lnTo>
                          <a:pt x="67" y="124"/>
                        </a:lnTo>
                        <a:lnTo>
                          <a:pt x="68" y="137"/>
                        </a:lnTo>
                        <a:lnTo>
                          <a:pt x="70" y="151"/>
                        </a:lnTo>
                        <a:lnTo>
                          <a:pt x="70" y="165"/>
                        </a:lnTo>
                        <a:lnTo>
                          <a:pt x="71" y="179"/>
                        </a:lnTo>
                        <a:lnTo>
                          <a:pt x="71" y="192"/>
                        </a:lnTo>
                        <a:lnTo>
                          <a:pt x="72" y="205"/>
                        </a:lnTo>
                        <a:lnTo>
                          <a:pt x="72" y="219"/>
                        </a:lnTo>
                        <a:lnTo>
                          <a:pt x="73" y="233"/>
                        </a:lnTo>
                        <a:lnTo>
                          <a:pt x="73" y="246"/>
                        </a:lnTo>
                        <a:lnTo>
                          <a:pt x="73" y="258"/>
                        </a:lnTo>
                        <a:lnTo>
                          <a:pt x="73" y="271"/>
                        </a:lnTo>
                        <a:lnTo>
                          <a:pt x="73" y="284"/>
                        </a:lnTo>
                        <a:lnTo>
                          <a:pt x="73" y="297"/>
                        </a:lnTo>
                        <a:lnTo>
                          <a:pt x="73" y="310"/>
                        </a:lnTo>
                        <a:lnTo>
                          <a:pt x="73" y="322"/>
                        </a:lnTo>
                        <a:lnTo>
                          <a:pt x="73" y="335"/>
                        </a:lnTo>
                        <a:lnTo>
                          <a:pt x="72" y="347"/>
                        </a:lnTo>
                        <a:lnTo>
                          <a:pt x="72" y="360"/>
                        </a:lnTo>
                        <a:lnTo>
                          <a:pt x="71" y="372"/>
                        </a:lnTo>
                        <a:lnTo>
                          <a:pt x="71" y="385"/>
                        </a:lnTo>
                        <a:lnTo>
                          <a:pt x="70" y="395"/>
                        </a:lnTo>
                        <a:lnTo>
                          <a:pt x="70" y="407"/>
                        </a:lnTo>
                        <a:lnTo>
                          <a:pt x="68" y="420"/>
                        </a:lnTo>
                        <a:lnTo>
                          <a:pt x="68" y="432"/>
                        </a:lnTo>
                        <a:lnTo>
                          <a:pt x="67" y="443"/>
                        </a:lnTo>
                        <a:lnTo>
                          <a:pt x="66" y="455"/>
                        </a:lnTo>
                        <a:lnTo>
                          <a:pt x="65" y="467"/>
                        </a:lnTo>
                        <a:lnTo>
                          <a:pt x="64" y="479"/>
                        </a:lnTo>
                        <a:lnTo>
                          <a:pt x="63" y="488"/>
                        </a:lnTo>
                        <a:lnTo>
                          <a:pt x="61" y="500"/>
                        </a:lnTo>
                        <a:lnTo>
                          <a:pt x="60" y="512"/>
                        </a:lnTo>
                        <a:lnTo>
                          <a:pt x="58" y="522"/>
                        </a:lnTo>
                        <a:lnTo>
                          <a:pt x="57" y="533"/>
                        </a:lnTo>
                        <a:lnTo>
                          <a:pt x="54" y="544"/>
                        </a:lnTo>
                        <a:lnTo>
                          <a:pt x="53" y="554"/>
                        </a:lnTo>
                        <a:lnTo>
                          <a:pt x="52" y="565"/>
                        </a:lnTo>
                        <a:lnTo>
                          <a:pt x="49" y="576"/>
                        </a:lnTo>
                        <a:lnTo>
                          <a:pt x="47" y="587"/>
                        </a:lnTo>
                        <a:lnTo>
                          <a:pt x="46" y="597"/>
                        </a:lnTo>
                        <a:lnTo>
                          <a:pt x="45" y="608"/>
                        </a:lnTo>
                        <a:lnTo>
                          <a:pt x="42" y="617"/>
                        </a:lnTo>
                        <a:lnTo>
                          <a:pt x="40" y="628"/>
                        </a:lnTo>
                        <a:lnTo>
                          <a:pt x="38" y="638"/>
                        </a:lnTo>
                        <a:lnTo>
                          <a:pt x="34" y="648"/>
                        </a:lnTo>
                        <a:lnTo>
                          <a:pt x="32" y="658"/>
                        </a:lnTo>
                        <a:lnTo>
                          <a:pt x="29" y="667"/>
                        </a:lnTo>
                        <a:lnTo>
                          <a:pt x="27" y="677"/>
                        </a:lnTo>
                        <a:lnTo>
                          <a:pt x="25" y="686"/>
                        </a:lnTo>
                        <a:lnTo>
                          <a:pt x="21" y="696"/>
                        </a:lnTo>
                        <a:lnTo>
                          <a:pt x="19" y="706"/>
                        </a:lnTo>
                        <a:lnTo>
                          <a:pt x="15" y="715"/>
                        </a:lnTo>
                        <a:lnTo>
                          <a:pt x="11" y="724"/>
                        </a:lnTo>
                        <a:lnTo>
                          <a:pt x="9" y="734"/>
                        </a:lnTo>
                        <a:lnTo>
                          <a:pt x="6" y="743"/>
                        </a:lnTo>
                        <a:lnTo>
                          <a:pt x="2" y="752"/>
                        </a:lnTo>
                        <a:lnTo>
                          <a:pt x="0" y="762"/>
                        </a:lnTo>
                        <a:lnTo>
                          <a:pt x="80" y="792"/>
                        </a:lnTo>
                        <a:lnTo>
                          <a:pt x="83" y="782"/>
                        </a:lnTo>
                        <a:lnTo>
                          <a:pt x="86" y="773"/>
                        </a:lnTo>
                        <a:lnTo>
                          <a:pt x="90" y="763"/>
                        </a:lnTo>
                        <a:lnTo>
                          <a:pt x="93" y="754"/>
                        </a:lnTo>
                        <a:lnTo>
                          <a:pt x="96" y="743"/>
                        </a:lnTo>
                        <a:lnTo>
                          <a:pt x="99" y="734"/>
                        </a:lnTo>
                        <a:lnTo>
                          <a:pt x="103" y="723"/>
                        </a:lnTo>
                        <a:lnTo>
                          <a:pt x="105" y="714"/>
                        </a:lnTo>
                        <a:lnTo>
                          <a:pt x="108" y="703"/>
                        </a:lnTo>
                        <a:lnTo>
                          <a:pt x="111" y="692"/>
                        </a:lnTo>
                        <a:lnTo>
                          <a:pt x="115" y="682"/>
                        </a:lnTo>
                        <a:lnTo>
                          <a:pt x="117" y="671"/>
                        </a:lnTo>
                        <a:lnTo>
                          <a:pt x="119" y="661"/>
                        </a:lnTo>
                        <a:lnTo>
                          <a:pt x="122" y="651"/>
                        </a:lnTo>
                        <a:lnTo>
                          <a:pt x="124" y="640"/>
                        </a:lnTo>
                        <a:lnTo>
                          <a:pt x="128" y="629"/>
                        </a:lnTo>
                        <a:lnTo>
                          <a:pt x="129" y="617"/>
                        </a:lnTo>
                        <a:lnTo>
                          <a:pt x="131" y="607"/>
                        </a:lnTo>
                        <a:lnTo>
                          <a:pt x="134" y="595"/>
                        </a:lnTo>
                        <a:lnTo>
                          <a:pt x="136" y="584"/>
                        </a:lnTo>
                        <a:lnTo>
                          <a:pt x="137" y="572"/>
                        </a:lnTo>
                        <a:lnTo>
                          <a:pt x="138" y="562"/>
                        </a:lnTo>
                        <a:lnTo>
                          <a:pt x="141" y="550"/>
                        </a:lnTo>
                        <a:lnTo>
                          <a:pt x="143" y="539"/>
                        </a:lnTo>
                        <a:lnTo>
                          <a:pt x="144" y="526"/>
                        </a:lnTo>
                        <a:lnTo>
                          <a:pt x="146" y="515"/>
                        </a:lnTo>
                        <a:lnTo>
                          <a:pt x="147" y="503"/>
                        </a:lnTo>
                        <a:lnTo>
                          <a:pt x="149" y="492"/>
                        </a:lnTo>
                        <a:lnTo>
                          <a:pt x="150" y="480"/>
                        </a:lnTo>
                        <a:lnTo>
                          <a:pt x="151" y="468"/>
                        </a:lnTo>
                        <a:lnTo>
                          <a:pt x="153" y="456"/>
                        </a:lnTo>
                        <a:lnTo>
                          <a:pt x="154" y="443"/>
                        </a:lnTo>
                        <a:lnTo>
                          <a:pt x="154" y="430"/>
                        </a:lnTo>
                        <a:lnTo>
                          <a:pt x="156" y="418"/>
                        </a:lnTo>
                        <a:lnTo>
                          <a:pt x="156" y="405"/>
                        </a:lnTo>
                        <a:lnTo>
                          <a:pt x="156" y="393"/>
                        </a:lnTo>
                        <a:lnTo>
                          <a:pt x="157" y="380"/>
                        </a:lnTo>
                        <a:lnTo>
                          <a:pt x="157" y="367"/>
                        </a:lnTo>
                        <a:lnTo>
                          <a:pt x="159" y="354"/>
                        </a:lnTo>
                        <a:lnTo>
                          <a:pt x="159" y="342"/>
                        </a:lnTo>
                        <a:lnTo>
                          <a:pt x="159" y="328"/>
                        </a:lnTo>
                        <a:lnTo>
                          <a:pt x="159" y="315"/>
                        </a:lnTo>
                        <a:lnTo>
                          <a:pt x="159" y="302"/>
                        </a:lnTo>
                        <a:lnTo>
                          <a:pt x="159" y="289"/>
                        </a:lnTo>
                        <a:lnTo>
                          <a:pt x="159" y="274"/>
                        </a:lnTo>
                        <a:lnTo>
                          <a:pt x="159" y="260"/>
                        </a:lnTo>
                        <a:lnTo>
                          <a:pt x="159" y="248"/>
                        </a:lnTo>
                        <a:lnTo>
                          <a:pt x="159" y="234"/>
                        </a:lnTo>
                        <a:lnTo>
                          <a:pt x="159" y="220"/>
                        </a:lnTo>
                        <a:lnTo>
                          <a:pt x="159" y="205"/>
                        </a:lnTo>
                        <a:lnTo>
                          <a:pt x="157" y="191"/>
                        </a:lnTo>
                        <a:lnTo>
                          <a:pt x="157" y="177"/>
                        </a:lnTo>
                        <a:lnTo>
                          <a:pt x="156" y="163"/>
                        </a:lnTo>
                        <a:lnTo>
                          <a:pt x="156" y="148"/>
                        </a:lnTo>
                        <a:lnTo>
                          <a:pt x="154" y="134"/>
                        </a:lnTo>
                        <a:lnTo>
                          <a:pt x="154" y="120"/>
                        </a:lnTo>
                        <a:lnTo>
                          <a:pt x="153" y="105"/>
                        </a:lnTo>
                        <a:lnTo>
                          <a:pt x="151" y="90"/>
                        </a:lnTo>
                        <a:lnTo>
                          <a:pt x="151" y="76"/>
                        </a:lnTo>
                        <a:lnTo>
                          <a:pt x="149" y="61"/>
                        </a:lnTo>
                        <a:lnTo>
                          <a:pt x="148" y="45"/>
                        </a:lnTo>
                        <a:lnTo>
                          <a:pt x="147" y="30"/>
                        </a:lnTo>
                        <a:lnTo>
                          <a:pt x="146" y="16"/>
                        </a:lnTo>
                        <a:lnTo>
                          <a:pt x="14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48" name="Freeform 227">
                    <a:extLst>
                      <a:ext uri="{FF2B5EF4-FFF2-40B4-BE49-F238E27FC236}">
                        <a16:creationId xmlns:a16="http://schemas.microsoft.com/office/drawing/2014/main" id="{ECD9616B-B4A2-504B-8592-DA8348A306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45" y="1557"/>
                    <a:ext cx="318" cy="269"/>
                  </a:xfrm>
                  <a:custGeom>
                    <a:avLst/>
                    <a:gdLst>
                      <a:gd name="T0" fmla="*/ 0 w 954"/>
                      <a:gd name="T1" fmla="*/ 0 h 808"/>
                      <a:gd name="T2" fmla="*/ 0 w 954"/>
                      <a:gd name="T3" fmla="*/ 0 h 808"/>
                      <a:gd name="T4" fmla="*/ 0 w 954"/>
                      <a:gd name="T5" fmla="*/ 0 h 808"/>
                      <a:gd name="T6" fmla="*/ 0 w 954"/>
                      <a:gd name="T7" fmla="*/ 0 h 808"/>
                      <a:gd name="T8" fmla="*/ 0 w 954"/>
                      <a:gd name="T9" fmla="*/ 0 h 808"/>
                      <a:gd name="T10" fmla="*/ 0 w 954"/>
                      <a:gd name="T11" fmla="*/ 0 h 808"/>
                      <a:gd name="T12" fmla="*/ 0 w 954"/>
                      <a:gd name="T13" fmla="*/ 0 h 808"/>
                      <a:gd name="T14" fmla="*/ 0 w 954"/>
                      <a:gd name="T15" fmla="*/ 0 h 808"/>
                      <a:gd name="T16" fmla="*/ 0 w 954"/>
                      <a:gd name="T17" fmla="*/ 0 h 808"/>
                      <a:gd name="T18" fmla="*/ 0 w 954"/>
                      <a:gd name="T19" fmla="*/ 0 h 808"/>
                      <a:gd name="T20" fmla="*/ 0 w 954"/>
                      <a:gd name="T21" fmla="*/ 0 h 808"/>
                      <a:gd name="T22" fmla="*/ 0 w 954"/>
                      <a:gd name="T23" fmla="*/ 0 h 808"/>
                      <a:gd name="T24" fmla="*/ 0 w 954"/>
                      <a:gd name="T25" fmla="*/ 0 h 808"/>
                      <a:gd name="T26" fmla="*/ 0 w 954"/>
                      <a:gd name="T27" fmla="*/ 0 h 808"/>
                      <a:gd name="T28" fmla="*/ 0 w 954"/>
                      <a:gd name="T29" fmla="*/ 0 h 808"/>
                      <a:gd name="T30" fmla="*/ 0 w 954"/>
                      <a:gd name="T31" fmla="*/ 0 h 808"/>
                      <a:gd name="T32" fmla="*/ 0 w 954"/>
                      <a:gd name="T33" fmla="*/ 0 h 808"/>
                      <a:gd name="T34" fmla="*/ 0 w 954"/>
                      <a:gd name="T35" fmla="*/ 0 h 808"/>
                      <a:gd name="T36" fmla="*/ 0 w 954"/>
                      <a:gd name="T37" fmla="*/ 0 h 808"/>
                      <a:gd name="T38" fmla="*/ 0 w 954"/>
                      <a:gd name="T39" fmla="*/ 0 h 808"/>
                      <a:gd name="T40" fmla="*/ 0 w 954"/>
                      <a:gd name="T41" fmla="*/ 0 h 808"/>
                      <a:gd name="T42" fmla="*/ 0 w 954"/>
                      <a:gd name="T43" fmla="*/ 0 h 808"/>
                      <a:gd name="T44" fmla="*/ 0 w 954"/>
                      <a:gd name="T45" fmla="*/ 0 h 808"/>
                      <a:gd name="T46" fmla="*/ 0 w 954"/>
                      <a:gd name="T47" fmla="*/ 0 h 808"/>
                      <a:gd name="T48" fmla="*/ 0 w 954"/>
                      <a:gd name="T49" fmla="*/ 0 h 808"/>
                      <a:gd name="T50" fmla="*/ 0 w 954"/>
                      <a:gd name="T51" fmla="*/ 0 h 808"/>
                      <a:gd name="T52" fmla="*/ 0 w 954"/>
                      <a:gd name="T53" fmla="*/ 0 h 808"/>
                      <a:gd name="T54" fmla="*/ 0 w 954"/>
                      <a:gd name="T55" fmla="*/ 0 h 808"/>
                      <a:gd name="T56" fmla="*/ 0 w 954"/>
                      <a:gd name="T57" fmla="*/ 0 h 808"/>
                      <a:gd name="T58" fmla="*/ 0 w 954"/>
                      <a:gd name="T59" fmla="*/ 0 h 808"/>
                      <a:gd name="T60" fmla="*/ 0 w 954"/>
                      <a:gd name="T61" fmla="*/ 0 h 808"/>
                      <a:gd name="T62" fmla="*/ 0 w 954"/>
                      <a:gd name="T63" fmla="*/ 0 h 808"/>
                      <a:gd name="T64" fmla="*/ 0 w 954"/>
                      <a:gd name="T65" fmla="*/ 0 h 808"/>
                      <a:gd name="T66" fmla="*/ 0 w 954"/>
                      <a:gd name="T67" fmla="*/ 0 h 808"/>
                      <a:gd name="T68" fmla="*/ 0 w 954"/>
                      <a:gd name="T69" fmla="*/ 0 h 808"/>
                      <a:gd name="T70" fmla="*/ 0 w 954"/>
                      <a:gd name="T71" fmla="*/ 0 h 808"/>
                      <a:gd name="T72" fmla="*/ 0 w 954"/>
                      <a:gd name="T73" fmla="*/ 0 h 808"/>
                      <a:gd name="T74" fmla="*/ 0 w 954"/>
                      <a:gd name="T75" fmla="*/ 0 h 808"/>
                      <a:gd name="T76" fmla="*/ 0 w 954"/>
                      <a:gd name="T77" fmla="*/ 0 h 808"/>
                      <a:gd name="T78" fmla="*/ 0 w 954"/>
                      <a:gd name="T79" fmla="*/ 0 h 808"/>
                      <a:gd name="T80" fmla="*/ 0 w 954"/>
                      <a:gd name="T81" fmla="*/ 0 h 808"/>
                      <a:gd name="T82" fmla="*/ 0 w 954"/>
                      <a:gd name="T83" fmla="*/ 0 h 808"/>
                      <a:gd name="T84" fmla="*/ 0 w 954"/>
                      <a:gd name="T85" fmla="*/ 0 h 808"/>
                      <a:gd name="T86" fmla="*/ 0 w 954"/>
                      <a:gd name="T87" fmla="*/ 0 h 808"/>
                      <a:gd name="T88" fmla="*/ 0 w 954"/>
                      <a:gd name="T89" fmla="*/ 0 h 808"/>
                      <a:gd name="T90" fmla="*/ 0 w 954"/>
                      <a:gd name="T91" fmla="*/ 0 h 808"/>
                      <a:gd name="T92" fmla="*/ 0 w 954"/>
                      <a:gd name="T93" fmla="*/ 0 h 808"/>
                      <a:gd name="T94" fmla="*/ 0 w 954"/>
                      <a:gd name="T95" fmla="*/ 0 h 808"/>
                      <a:gd name="T96" fmla="*/ 0 w 954"/>
                      <a:gd name="T97" fmla="*/ 0 h 808"/>
                      <a:gd name="T98" fmla="*/ 0 w 954"/>
                      <a:gd name="T99" fmla="*/ 0 h 808"/>
                      <a:gd name="T100" fmla="*/ 0 w 954"/>
                      <a:gd name="T101" fmla="*/ 0 h 808"/>
                      <a:gd name="T102" fmla="*/ 0 w 954"/>
                      <a:gd name="T103" fmla="*/ 0 h 808"/>
                      <a:gd name="T104" fmla="*/ 0 w 954"/>
                      <a:gd name="T105" fmla="*/ 0 h 808"/>
                      <a:gd name="T106" fmla="*/ 0 w 954"/>
                      <a:gd name="T107" fmla="*/ 0 h 808"/>
                      <a:gd name="T108" fmla="*/ 0 w 954"/>
                      <a:gd name="T109" fmla="*/ 0 h 808"/>
                      <a:gd name="T110" fmla="*/ 0 w 954"/>
                      <a:gd name="T111" fmla="*/ 0 h 808"/>
                      <a:gd name="T112" fmla="*/ 0 w 954"/>
                      <a:gd name="T113" fmla="*/ 0 h 808"/>
                      <a:gd name="T114" fmla="*/ 0 w 954"/>
                      <a:gd name="T115" fmla="*/ 0 h 808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w 954"/>
                      <a:gd name="T175" fmla="*/ 0 h 808"/>
                      <a:gd name="T176" fmla="*/ 954 w 954"/>
                      <a:gd name="T177" fmla="*/ 808 h 808"/>
                    </a:gdLst>
                    <a:ahLst/>
                    <a:cxnLst>
                      <a:cxn ang="T116">
                        <a:pos x="T0" y="T1"/>
                      </a:cxn>
                      <a:cxn ang="T117">
                        <a:pos x="T2" y="T3"/>
                      </a:cxn>
                      <a:cxn ang="T118">
                        <a:pos x="T4" y="T5"/>
                      </a:cxn>
                      <a:cxn ang="T119">
                        <a:pos x="T6" y="T7"/>
                      </a:cxn>
                      <a:cxn ang="T120">
                        <a:pos x="T8" y="T9"/>
                      </a:cxn>
                      <a:cxn ang="T121">
                        <a:pos x="T10" y="T11"/>
                      </a:cxn>
                      <a:cxn ang="T122">
                        <a:pos x="T12" y="T13"/>
                      </a:cxn>
                      <a:cxn ang="T123">
                        <a:pos x="T14" y="T15"/>
                      </a:cxn>
                      <a:cxn ang="T124">
                        <a:pos x="T16" y="T17"/>
                      </a:cxn>
                      <a:cxn ang="T125">
                        <a:pos x="T18" y="T19"/>
                      </a:cxn>
                      <a:cxn ang="T126">
                        <a:pos x="T20" y="T21"/>
                      </a:cxn>
                      <a:cxn ang="T127">
                        <a:pos x="T22" y="T23"/>
                      </a:cxn>
                      <a:cxn ang="T128">
                        <a:pos x="T24" y="T25"/>
                      </a:cxn>
                      <a:cxn ang="T129">
                        <a:pos x="T26" y="T27"/>
                      </a:cxn>
                      <a:cxn ang="T130">
                        <a:pos x="T28" y="T29"/>
                      </a:cxn>
                      <a:cxn ang="T131">
                        <a:pos x="T30" y="T31"/>
                      </a:cxn>
                      <a:cxn ang="T132">
                        <a:pos x="T32" y="T33"/>
                      </a:cxn>
                      <a:cxn ang="T133">
                        <a:pos x="T34" y="T35"/>
                      </a:cxn>
                      <a:cxn ang="T134">
                        <a:pos x="T36" y="T37"/>
                      </a:cxn>
                      <a:cxn ang="T135">
                        <a:pos x="T38" y="T39"/>
                      </a:cxn>
                      <a:cxn ang="T136">
                        <a:pos x="T40" y="T41"/>
                      </a:cxn>
                      <a:cxn ang="T137">
                        <a:pos x="T42" y="T43"/>
                      </a:cxn>
                      <a:cxn ang="T138">
                        <a:pos x="T44" y="T45"/>
                      </a:cxn>
                      <a:cxn ang="T139">
                        <a:pos x="T46" y="T47"/>
                      </a:cxn>
                      <a:cxn ang="T140">
                        <a:pos x="T48" y="T49"/>
                      </a:cxn>
                      <a:cxn ang="T141">
                        <a:pos x="T50" y="T51"/>
                      </a:cxn>
                      <a:cxn ang="T142">
                        <a:pos x="T52" y="T53"/>
                      </a:cxn>
                      <a:cxn ang="T143">
                        <a:pos x="T54" y="T55"/>
                      </a:cxn>
                      <a:cxn ang="T144">
                        <a:pos x="T56" y="T57"/>
                      </a:cxn>
                      <a:cxn ang="T145">
                        <a:pos x="T58" y="T59"/>
                      </a:cxn>
                      <a:cxn ang="T146">
                        <a:pos x="T60" y="T61"/>
                      </a:cxn>
                      <a:cxn ang="T147">
                        <a:pos x="T62" y="T63"/>
                      </a:cxn>
                      <a:cxn ang="T148">
                        <a:pos x="T64" y="T65"/>
                      </a:cxn>
                      <a:cxn ang="T149">
                        <a:pos x="T66" y="T67"/>
                      </a:cxn>
                      <a:cxn ang="T150">
                        <a:pos x="T68" y="T69"/>
                      </a:cxn>
                      <a:cxn ang="T151">
                        <a:pos x="T70" y="T71"/>
                      </a:cxn>
                      <a:cxn ang="T152">
                        <a:pos x="T72" y="T73"/>
                      </a:cxn>
                      <a:cxn ang="T153">
                        <a:pos x="T74" y="T75"/>
                      </a:cxn>
                      <a:cxn ang="T154">
                        <a:pos x="T76" y="T77"/>
                      </a:cxn>
                      <a:cxn ang="T155">
                        <a:pos x="T78" y="T79"/>
                      </a:cxn>
                      <a:cxn ang="T156">
                        <a:pos x="T80" y="T81"/>
                      </a:cxn>
                      <a:cxn ang="T157">
                        <a:pos x="T82" y="T83"/>
                      </a:cxn>
                      <a:cxn ang="T158">
                        <a:pos x="T84" y="T85"/>
                      </a:cxn>
                      <a:cxn ang="T159">
                        <a:pos x="T86" y="T87"/>
                      </a:cxn>
                      <a:cxn ang="T160">
                        <a:pos x="T88" y="T89"/>
                      </a:cxn>
                      <a:cxn ang="T161">
                        <a:pos x="T90" y="T91"/>
                      </a:cxn>
                      <a:cxn ang="T162">
                        <a:pos x="T92" y="T93"/>
                      </a:cxn>
                      <a:cxn ang="T163">
                        <a:pos x="T94" y="T95"/>
                      </a:cxn>
                      <a:cxn ang="T164">
                        <a:pos x="T96" y="T97"/>
                      </a:cxn>
                      <a:cxn ang="T165">
                        <a:pos x="T98" y="T99"/>
                      </a:cxn>
                      <a:cxn ang="T166">
                        <a:pos x="T100" y="T101"/>
                      </a:cxn>
                      <a:cxn ang="T167">
                        <a:pos x="T102" y="T103"/>
                      </a:cxn>
                      <a:cxn ang="T168">
                        <a:pos x="T104" y="T105"/>
                      </a:cxn>
                      <a:cxn ang="T169">
                        <a:pos x="T106" y="T107"/>
                      </a:cxn>
                      <a:cxn ang="T170">
                        <a:pos x="T108" y="T109"/>
                      </a:cxn>
                      <a:cxn ang="T171">
                        <a:pos x="T110" y="T111"/>
                      </a:cxn>
                      <a:cxn ang="T172">
                        <a:pos x="T112" y="T113"/>
                      </a:cxn>
                      <a:cxn ang="T173">
                        <a:pos x="T114" y="T115"/>
                      </a:cxn>
                    </a:cxnLst>
                    <a:rect l="T174" t="T175" r="T176" b="T177"/>
                    <a:pathLst>
                      <a:path w="954" h="808">
                        <a:moveTo>
                          <a:pt x="932" y="710"/>
                        </a:moveTo>
                        <a:lnTo>
                          <a:pt x="916" y="711"/>
                        </a:lnTo>
                        <a:lnTo>
                          <a:pt x="899" y="711"/>
                        </a:lnTo>
                        <a:lnTo>
                          <a:pt x="882" y="712"/>
                        </a:lnTo>
                        <a:lnTo>
                          <a:pt x="865" y="712"/>
                        </a:lnTo>
                        <a:lnTo>
                          <a:pt x="849" y="713"/>
                        </a:lnTo>
                        <a:lnTo>
                          <a:pt x="832" y="714"/>
                        </a:lnTo>
                        <a:lnTo>
                          <a:pt x="814" y="714"/>
                        </a:lnTo>
                        <a:lnTo>
                          <a:pt x="799" y="716"/>
                        </a:lnTo>
                        <a:lnTo>
                          <a:pt x="782" y="716"/>
                        </a:lnTo>
                        <a:lnTo>
                          <a:pt x="764" y="717"/>
                        </a:lnTo>
                        <a:lnTo>
                          <a:pt x="748" y="717"/>
                        </a:lnTo>
                        <a:lnTo>
                          <a:pt x="731" y="717"/>
                        </a:lnTo>
                        <a:lnTo>
                          <a:pt x="715" y="717"/>
                        </a:lnTo>
                        <a:lnTo>
                          <a:pt x="698" y="718"/>
                        </a:lnTo>
                        <a:lnTo>
                          <a:pt x="681" y="718"/>
                        </a:lnTo>
                        <a:lnTo>
                          <a:pt x="666" y="719"/>
                        </a:lnTo>
                        <a:lnTo>
                          <a:pt x="648" y="719"/>
                        </a:lnTo>
                        <a:lnTo>
                          <a:pt x="633" y="720"/>
                        </a:lnTo>
                        <a:lnTo>
                          <a:pt x="615" y="720"/>
                        </a:lnTo>
                        <a:lnTo>
                          <a:pt x="600" y="720"/>
                        </a:lnTo>
                        <a:lnTo>
                          <a:pt x="583" y="720"/>
                        </a:lnTo>
                        <a:lnTo>
                          <a:pt x="566" y="720"/>
                        </a:lnTo>
                        <a:lnTo>
                          <a:pt x="552" y="720"/>
                        </a:lnTo>
                        <a:lnTo>
                          <a:pt x="535" y="721"/>
                        </a:lnTo>
                        <a:lnTo>
                          <a:pt x="520" y="721"/>
                        </a:lnTo>
                        <a:lnTo>
                          <a:pt x="503" y="721"/>
                        </a:lnTo>
                        <a:lnTo>
                          <a:pt x="488" y="721"/>
                        </a:lnTo>
                        <a:lnTo>
                          <a:pt x="474" y="721"/>
                        </a:lnTo>
                        <a:lnTo>
                          <a:pt x="458" y="721"/>
                        </a:lnTo>
                        <a:lnTo>
                          <a:pt x="444" y="721"/>
                        </a:lnTo>
                        <a:lnTo>
                          <a:pt x="430" y="721"/>
                        </a:lnTo>
                        <a:lnTo>
                          <a:pt x="414" y="721"/>
                        </a:lnTo>
                        <a:lnTo>
                          <a:pt x="400" y="721"/>
                        </a:lnTo>
                        <a:lnTo>
                          <a:pt x="387" y="720"/>
                        </a:lnTo>
                        <a:lnTo>
                          <a:pt x="372" y="720"/>
                        </a:lnTo>
                        <a:lnTo>
                          <a:pt x="359" y="720"/>
                        </a:lnTo>
                        <a:lnTo>
                          <a:pt x="346" y="720"/>
                        </a:lnTo>
                        <a:lnTo>
                          <a:pt x="333" y="719"/>
                        </a:lnTo>
                        <a:lnTo>
                          <a:pt x="320" y="719"/>
                        </a:lnTo>
                        <a:lnTo>
                          <a:pt x="308" y="719"/>
                        </a:lnTo>
                        <a:lnTo>
                          <a:pt x="295" y="718"/>
                        </a:lnTo>
                        <a:lnTo>
                          <a:pt x="283" y="717"/>
                        </a:lnTo>
                        <a:lnTo>
                          <a:pt x="271" y="717"/>
                        </a:lnTo>
                        <a:lnTo>
                          <a:pt x="260" y="717"/>
                        </a:lnTo>
                        <a:lnTo>
                          <a:pt x="248" y="716"/>
                        </a:lnTo>
                        <a:lnTo>
                          <a:pt x="238" y="714"/>
                        </a:lnTo>
                        <a:lnTo>
                          <a:pt x="228" y="714"/>
                        </a:lnTo>
                        <a:lnTo>
                          <a:pt x="219" y="714"/>
                        </a:lnTo>
                        <a:lnTo>
                          <a:pt x="208" y="713"/>
                        </a:lnTo>
                        <a:lnTo>
                          <a:pt x="200" y="712"/>
                        </a:lnTo>
                        <a:lnTo>
                          <a:pt x="190" y="711"/>
                        </a:lnTo>
                        <a:lnTo>
                          <a:pt x="182" y="711"/>
                        </a:lnTo>
                        <a:lnTo>
                          <a:pt x="174" y="710"/>
                        </a:lnTo>
                        <a:lnTo>
                          <a:pt x="166" y="708"/>
                        </a:lnTo>
                        <a:lnTo>
                          <a:pt x="159" y="707"/>
                        </a:lnTo>
                        <a:lnTo>
                          <a:pt x="152" y="707"/>
                        </a:lnTo>
                        <a:lnTo>
                          <a:pt x="145" y="705"/>
                        </a:lnTo>
                        <a:lnTo>
                          <a:pt x="139" y="705"/>
                        </a:lnTo>
                        <a:lnTo>
                          <a:pt x="134" y="702"/>
                        </a:lnTo>
                        <a:lnTo>
                          <a:pt x="128" y="702"/>
                        </a:lnTo>
                        <a:lnTo>
                          <a:pt x="125" y="700"/>
                        </a:lnTo>
                        <a:lnTo>
                          <a:pt x="120" y="699"/>
                        </a:lnTo>
                        <a:lnTo>
                          <a:pt x="117" y="698"/>
                        </a:lnTo>
                        <a:lnTo>
                          <a:pt x="114" y="697"/>
                        </a:lnTo>
                        <a:lnTo>
                          <a:pt x="113" y="693"/>
                        </a:lnTo>
                        <a:lnTo>
                          <a:pt x="111" y="689"/>
                        </a:lnTo>
                        <a:lnTo>
                          <a:pt x="110" y="687"/>
                        </a:lnTo>
                        <a:lnTo>
                          <a:pt x="108" y="682"/>
                        </a:lnTo>
                        <a:lnTo>
                          <a:pt x="107" y="678"/>
                        </a:lnTo>
                        <a:lnTo>
                          <a:pt x="106" y="674"/>
                        </a:lnTo>
                        <a:lnTo>
                          <a:pt x="105" y="668"/>
                        </a:lnTo>
                        <a:lnTo>
                          <a:pt x="104" y="663"/>
                        </a:lnTo>
                        <a:lnTo>
                          <a:pt x="102" y="656"/>
                        </a:lnTo>
                        <a:lnTo>
                          <a:pt x="101" y="650"/>
                        </a:lnTo>
                        <a:lnTo>
                          <a:pt x="101" y="644"/>
                        </a:lnTo>
                        <a:lnTo>
                          <a:pt x="100" y="636"/>
                        </a:lnTo>
                        <a:lnTo>
                          <a:pt x="99" y="629"/>
                        </a:lnTo>
                        <a:lnTo>
                          <a:pt x="99" y="622"/>
                        </a:lnTo>
                        <a:lnTo>
                          <a:pt x="98" y="613"/>
                        </a:lnTo>
                        <a:lnTo>
                          <a:pt x="96" y="606"/>
                        </a:lnTo>
                        <a:lnTo>
                          <a:pt x="95" y="597"/>
                        </a:lnTo>
                        <a:lnTo>
                          <a:pt x="95" y="589"/>
                        </a:lnTo>
                        <a:lnTo>
                          <a:pt x="94" y="578"/>
                        </a:lnTo>
                        <a:lnTo>
                          <a:pt x="93" y="570"/>
                        </a:lnTo>
                        <a:lnTo>
                          <a:pt x="93" y="559"/>
                        </a:lnTo>
                        <a:lnTo>
                          <a:pt x="92" y="549"/>
                        </a:lnTo>
                        <a:lnTo>
                          <a:pt x="91" y="540"/>
                        </a:lnTo>
                        <a:lnTo>
                          <a:pt x="91" y="529"/>
                        </a:lnTo>
                        <a:lnTo>
                          <a:pt x="91" y="517"/>
                        </a:lnTo>
                        <a:lnTo>
                          <a:pt x="89" y="507"/>
                        </a:lnTo>
                        <a:lnTo>
                          <a:pt x="89" y="496"/>
                        </a:lnTo>
                        <a:lnTo>
                          <a:pt x="89" y="484"/>
                        </a:lnTo>
                        <a:lnTo>
                          <a:pt x="88" y="473"/>
                        </a:lnTo>
                        <a:lnTo>
                          <a:pt x="88" y="462"/>
                        </a:lnTo>
                        <a:lnTo>
                          <a:pt x="88" y="450"/>
                        </a:lnTo>
                        <a:lnTo>
                          <a:pt x="88" y="438"/>
                        </a:lnTo>
                        <a:lnTo>
                          <a:pt x="87" y="425"/>
                        </a:lnTo>
                        <a:lnTo>
                          <a:pt x="87" y="413"/>
                        </a:lnTo>
                        <a:lnTo>
                          <a:pt x="86" y="400"/>
                        </a:lnTo>
                        <a:lnTo>
                          <a:pt x="86" y="388"/>
                        </a:lnTo>
                        <a:lnTo>
                          <a:pt x="86" y="374"/>
                        </a:lnTo>
                        <a:lnTo>
                          <a:pt x="86" y="361"/>
                        </a:lnTo>
                        <a:lnTo>
                          <a:pt x="86" y="348"/>
                        </a:lnTo>
                        <a:lnTo>
                          <a:pt x="86" y="334"/>
                        </a:lnTo>
                        <a:lnTo>
                          <a:pt x="85" y="320"/>
                        </a:lnTo>
                        <a:lnTo>
                          <a:pt x="85" y="307"/>
                        </a:lnTo>
                        <a:lnTo>
                          <a:pt x="85" y="294"/>
                        </a:lnTo>
                        <a:lnTo>
                          <a:pt x="85" y="280"/>
                        </a:lnTo>
                        <a:lnTo>
                          <a:pt x="85" y="267"/>
                        </a:lnTo>
                        <a:lnTo>
                          <a:pt x="85" y="253"/>
                        </a:lnTo>
                        <a:lnTo>
                          <a:pt x="85" y="238"/>
                        </a:lnTo>
                        <a:lnTo>
                          <a:pt x="86" y="226"/>
                        </a:lnTo>
                        <a:lnTo>
                          <a:pt x="86" y="211"/>
                        </a:lnTo>
                        <a:lnTo>
                          <a:pt x="86" y="198"/>
                        </a:lnTo>
                        <a:lnTo>
                          <a:pt x="86" y="184"/>
                        </a:lnTo>
                        <a:lnTo>
                          <a:pt x="86" y="169"/>
                        </a:lnTo>
                        <a:lnTo>
                          <a:pt x="86" y="155"/>
                        </a:lnTo>
                        <a:lnTo>
                          <a:pt x="86" y="141"/>
                        </a:lnTo>
                        <a:lnTo>
                          <a:pt x="86" y="127"/>
                        </a:lnTo>
                        <a:lnTo>
                          <a:pt x="87" y="114"/>
                        </a:lnTo>
                        <a:lnTo>
                          <a:pt x="87" y="99"/>
                        </a:lnTo>
                        <a:lnTo>
                          <a:pt x="87" y="85"/>
                        </a:lnTo>
                        <a:lnTo>
                          <a:pt x="87" y="71"/>
                        </a:lnTo>
                        <a:lnTo>
                          <a:pt x="88" y="58"/>
                        </a:lnTo>
                        <a:lnTo>
                          <a:pt x="88" y="44"/>
                        </a:lnTo>
                        <a:lnTo>
                          <a:pt x="88" y="31"/>
                        </a:lnTo>
                        <a:lnTo>
                          <a:pt x="89" y="18"/>
                        </a:lnTo>
                        <a:lnTo>
                          <a:pt x="91" y="4"/>
                        </a:lnTo>
                        <a:lnTo>
                          <a:pt x="88" y="2"/>
                        </a:lnTo>
                        <a:lnTo>
                          <a:pt x="86" y="1"/>
                        </a:lnTo>
                        <a:lnTo>
                          <a:pt x="83" y="1"/>
                        </a:lnTo>
                        <a:lnTo>
                          <a:pt x="81" y="1"/>
                        </a:lnTo>
                        <a:lnTo>
                          <a:pt x="79" y="1"/>
                        </a:lnTo>
                        <a:lnTo>
                          <a:pt x="76" y="1"/>
                        </a:lnTo>
                        <a:lnTo>
                          <a:pt x="73" y="0"/>
                        </a:lnTo>
                        <a:lnTo>
                          <a:pt x="69" y="0"/>
                        </a:lnTo>
                        <a:lnTo>
                          <a:pt x="66" y="0"/>
                        </a:lnTo>
                        <a:lnTo>
                          <a:pt x="63" y="0"/>
                        </a:lnTo>
                        <a:lnTo>
                          <a:pt x="58" y="0"/>
                        </a:lnTo>
                        <a:lnTo>
                          <a:pt x="55" y="1"/>
                        </a:lnTo>
                        <a:lnTo>
                          <a:pt x="50" y="1"/>
                        </a:lnTo>
                        <a:lnTo>
                          <a:pt x="48" y="1"/>
                        </a:lnTo>
                        <a:lnTo>
                          <a:pt x="43" y="1"/>
                        </a:lnTo>
                        <a:lnTo>
                          <a:pt x="38" y="1"/>
                        </a:lnTo>
                        <a:lnTo>
                          <a:pt x="35" y="2"/>
                        </a:lnTo>
                        <a:lnTo>
                          <a:pt x="30" y="2"/>
                        </a:lnTo>
                        <a:lnTo>
                          <a:pt x="28" y="2"/>
                        </a:lnTo>
                        <a:lnTo>
                          <a:pt x="24" y="3"/>
                        </a:lnTo>
                        <a:lnTo>
                          <a:pt x="21" y="3"/>
                        </a:lnTo>
                        <a:lnTo>
                          <a:pt x="17" y="4"/>
                        </a:lnTo>
                        <a:lnTo>
                          <a:pt x="15" y="4"/>
                        </a:lnTo>
                        <a:lnTo>
                          <a:pt x="12" y="6"/>
                        </a:lnTo>
                        <a:lnTo>
                          <a:pt x="9" y="6"/>
                        </a:lnTo>
                        <a:lnTo>
                          <a:pt x="7" y="6"/>
                        </a:lnTo>
                        <a:lnTo>
                          <a:pt x="5" y="7"/>
                        </a:lnTo>
                        <a:lnTo>
                          <a:pt x="4" y="8"/>
                        </a:lnTo>
                        <a:lnTo>
                          <a:pt x="4" y="10"/>
                        </a:lnTo>
                        <a:lnTo>
                          <a:pt x="4" y="13"/>
                        </a:lnTo>
                        <a:lnTo>
                          <a:pt x="4" y="16"/>
                        </a:lnTo>
                        <a:lnTo>
                          <a:pt x="3" y="20"/>
                        </a:lnTo>
                        <a:lnTo>
                          <a:pt x="3" y="26"/>
                        </a:lnTo>
                        <a:lnTo>
                          <a:pt x="3" y="28"/>
                        </a:lnTo>
                        <a:lnTo>
                          <a:pt x="3" y="31"/>
                        </a:lnTo>
                        <a:lnTo>
                          <a:pt x="3" y="34"/>
                        </a:lnTo>
                        <a:lnTo>
                          <a:pt x="3" y="39"/>
                        </a:lnTo>
                        <a:lnTo>
                          <a:pt x="3" y="41"/>
                        </a:lnTo>
                        <a:lnTo>
                          <a:pt x="3" y="46"/>
                        </a:lnTo>
                        <a:lnTo>
                          <a:pt x="3" y="50"/>
                        </a:lnTo>
                        <a:lnTo>
                          <a:pt x="3" y="53"/>
                        </a:lnTo>
                        <a:lnTo>
                          <a:pt x="3" y="58"/>
                        </a:lnTo>
                        <a:lnTo>
                          <a:pt x="3" y="61"/>
                        </a:lnTo>
                        <a:lnTo>
                          <a:pt x="3" y="66"/>
                        </a:lnTo>
                        <a:lnTo>
                          <a:pt x="3" y="72"/>
                        </a:lnTo>
                        <a:lnTo>
                          <a:pt x="2" y="77"/>
                        </a:lnTo>
                        <a:lnTo>
                          <a:pt x="2" y="82"/>
                        </a:lnTo>
                        <a:lnTo>
                          <a:pt x="2" y="86"/>
                        </a:lnTo>
                        <a:lnTo>
                          <a:pt x="2" y="92"/>
                        </a:lnTo>
                        <a:lnTo>
                          <a:pt x="2" y="98"/>
                        </a:lnTo>
                        <a:lnTo>
                          <a:pt x="2" y="104"/>
                        </a:lnTo>
                        <a:lnTo>
                          <a:pt x="2" y="110"/>
                        </a:lnTo>
                        <a:lnTo>
                          <a:pt x="2" y="117"/>
                        </a:lnTo>
                        <a:lnTo>
                          <a:pt x="0" y="122"/>
                        </a:lnTo>
                        <a:lnTo>
                          <a:pt x="0" y="128"/>
                        </a:lnTo>
                        <a:lnTo>
                          <a:pt x="0" y="134"/>
                        </a:lnTo>
                        <a:lnTo>
                          <a:pt x="0" y="141"/>
                        </a:lnTo>
                        <a:lnTo>
                          <a:pt x="0" y="147"/>
                        </a:lnTo>
                        <a:lnTo>
                          <a:pt x="0" y="154"/>
                        </a:lnTo>
                        <a:lnTo>
                          <a:pt x="0" y="160"/>
                        </a:lnTo>
                        <a:lnTo>
                          <a:pt x="0" y="167"/>
                        </a:lnTo>
                        <a:lnTo>
                          <a:pt x="0" y="174"/>
                        </a:lnTo>
                        <a:lnTo>
                          <a:pt x="0" y="181"/>
                        </a:lnTo>
                        <a:lnTo>
                          <a:pt x="0" y="188"/>
                        </a:lnTo>
                        <a:lnTo>
                          <a:pt x="0" y="196"/>
                        </a:lnTo>
                        <a:lnTo>
                          <a:pt x="0" y="203"/>
                        </a:lnTo>
                        <a:lnTo>
                          <a:pt x="0" y="210"/>
                        </a:lnTo>
                        <a:lnTo>
                          <a:pt x="0" y="218"/>
                        </a:lnTo>
                        <a:lnTo>
                          <a:pt x="0" y="225"/>
                        </a:lnTo>
                        <a:lnTo>
                          <a:pt x="0" y="232"/>
                        </a:lnTo>
                        <a:lnTo>
                          <a:pt x="0" y="240"/>
                        </a:lnTo>
                        <a:lnTo>
                          <a:pt x="0" y="247"/>
                        </a:lnTo>
                        <a:lnTo>
                          <a:pt x="0" y="255"/>
                        </a:lnTo>
                        <a:lnTo>
                          <a:pt x="0" y="262"/>
                        </a:lnTo>
                        <a:lnTo>
                          <a:pt x="0" y="269"/>
                        </a:lnTo>
                        <a:lnTo>
                          <a:pt x="0" y="278"/>
                        </a:lnTo>
                        <a:lnTo>
                          <a:pt x="0" y="286"/>
                        </a:lnTo>
                        <a:lnTo>
                          <a:pt x="0" y="293"/>
                        </a:lnTo>
                        <a:lnTo>
                          <a:pt x="0" y="301"/>
                        </a:lnTo>
                        <a:lnTo>
                          <a:pt x="0" y="308"/>
                        </a:lnTo>
                        <a:lnTo>
                          <a:pt x="0" y="317"/>
                        </a:lnTo>
                        <a:lnTo>
                          <a:pt x="0" y="325"/>
                        </a:lnTo>
                        <a:lnTo>
                          <a:pt x="0" y="332"/>
                        </a:lnTo>
                        <a:lnTo>
                          <a:pt x="0" y="340"/>
                        </a:lnTo>
                        <a:lnTo>
                          <a:pt x="0" y="349"/>
                        </a:lnTo>
                        <a:lnTo>
                          <a:pt x="0" y="364"/>
                        </a:lnTo>
                        <a:lnTo>
                          <a:pt x="0" y="381"/>
                        </a:lnTo>
                        <a:lnTo>
                          <a:pt x="0" y="395"/>
                        </a:lnTo>
                        <a:lnTo>
                          <a:pt x="0" y="410"/>
                        </a:lnTo>
                        <a:lnTo>
                          <a:pt x="0" y="424"/>
                        </a:lnTo>
                        <a:lnTo>
                          <a:pt x="2" y="439"/>
                        </a:lnTo>
                        <a:lnTo>
                          <a:pt x="2" y="452"/>
                        </a:lnTo>
                        <a:lnTo>
                          <a:pt x="3" y="465"/>
                        </a:lnTo>
                        <a:lnTo>
                          <a:pt x="3" y="478"/>
                        </a:lnTo>
                        <a:lnTo>
                          <a:pt x="3" y="490"/>
                        </a:lnTo>
                        <a:lnTo>
                          <a:pt x="3" y="502"/>
                        </a:lnTo>
                        <a:lnTo>
                          <a:pt x="4" y="514"/>
                        </a:lnTo>
                        <a:lnTo>
                          <a:pt x="4" y="524"/>
                        </a:lnTo>
                        <a:lnTo>
                          <a:pt x="5" y="535"/>
                        </a:lnTo>
                        <a:lnTo>
                          <a:pt x="5" y="546"/>
                        </a:lnTo>
                        <a:lnTo>
                          <a:pt x="6" y="556"/>
                        </a:lnTo>
                        <a:lnTo>
                          <a:pt x="6" y="565"/>
                        </a:lnTo>
                        <a:lnTo>
                          <a:pt x="7" y="575"/>
                        </a:lnTo>
                        <a:lnTo>
                          <a:pt x="7" y="584"/>
                        </a:lnTo>
                        <a:lnTo>
                          <a:pt x="9" y="593"/>
                        </a:lnTo>
                        <a:lnTo>
                          <a:pt x="10" y="600"/>
                        </a:lnTo>
                        <a:lnTo>
                          <a:pt x="10" y="609"/>
                        </a:lnTo>
                        <a:lnTo>
                          <a:pt x="11" y="617"/>
                        </a:lnTo>
                        <a:lnTo>
                          <a:pt x="12" y="625"/>
                        </a:lnTo>
                        <a:lnTo>
                          <a:pt x="12" y="631"/>
                        </a:lnTo>
                        <a:lnTo>
                          <a:pt x="13" y="638"/>
                        </a:lnTo>
                        <a:lnTo>
                          <a:pt x="15" y="646"/>
                        </a:lnTo>
                        <a:lnTo>
                          <a:pt x="15" y="651"/>
                        </a:lnTo>
                        <a:lnTo>
                          <a:pt x="16" y="657"/>
                        </a:lnTo>
                        <a:lnTo>
                          <a:pt x="17" y="663"/>
                        </a:lnTo>
                        <a:lnTo>
                          <a:pt x="17" y="669"/>
                        </a:lnTo>
                        <a:lnTo>
                          <a:pt x="19" y="674"/>
                        </a:lnTo>
                        <a:lnTo>
                          <a:pt x="21" y="679"/>
                        </a:lnTo>
                        <a:lnTo>
                          <a:pt x="21" y="685"/>
                        </a:lnTo>
                        <a:lnTo>
                          <a:pt x="22" y="689"/>
                        </a:lnTo>
                        <a:lnTo>
                          <a:pt x="23" y="693"/>
                        </a:lnTo>
                        <a:lnTo>
                          <a:pt x="23" y="697"/>
                        </a:lnTo>
                        <a:lnTo>
                          <a:pt x="25" y="701"/>
                        </a:lnTo>
                        <a:lnTo>
                          <a:pt x="25" y="705"/>
                        </a:lnTo>
                        <a:lnTo>
                          <a:pt x="26" y="708"/>
                        </a:lnTo>
                        <a:lnTo>
                          <a:pt x="28" y="712"/>
                        </a:lnTo>
                        <a:lnTo>
                          <a:pt x="28" y="714"/>
                        </a:lnTo>
                        <a:lnTo>
                          <a:pt x="29" y="718"/>
                        </a:lnTo>
                        <a:lnTo>
                          <a:pt x="30" y="720"/>
                        </a:lnTo>
                        <a:lnTo>
                          <a:pt x="30" y="723"/>
                        </a:lnTo>
                        <a:lnTo>
                          <a:pt x="32" y="726"/>
                        </a:lnTo>
                        <a:lnTo>
                          <a:pt x="32" y="729"/>
                        </a:lnTo>
                        <a:lnTo>
                          <a:pt x="34" y="731"/>
                        </a:lnTo>
                        <a:lnTo>
                          <a:pt x="35" y="735"/>
                        </a:lnTo>
                        <a:lnTo>
                          <a:pt x="37" y="738"/>
                        </a:lnTo>
                        <a:lnTo>
                          <a:pt x="38" y="740"/>
                        </a:lnTo>
                        <a:lnTo>
                          <a:pt x="41" y="744"/>
                        </a:lnTo>
                        <a:lnTo>
                          <a:pt x="43" y="749"/>
                        </a:lnTo>
                        <a:lnTo>
                          <a:pt x="48" y="752"/>
                        </a:lnTo>
                        <a:lnTo>
                          <a:pt x="50" y="757"/>
                        </a:lnTo>
                        <a:lnTo>
                          <a:pt x="55" y="762"/>
                        </a:lnTo>
                        <a:lnTo>
                          <a:pt x="56" y="763"/>
                        </a:lnTo>
                        <a:lnTo>
                          <a:pt x="61" y="765"/>
                        </a:lnTo>
                        <a:lnTo>
                          <a:pt x="63" y="768"/>
                        </a:lnTo>
                        <a:lnTo>
                          <a:pt x="68" y="771"/>
                        </a:lnTo>
                        <a:lnTo>
                          <a:pt x="70" y="773"/>
                        </a:lnTo>
                        <a:lnTo>
                          <a:pt x="73" y="774"/>
                        </a:lnTo>
                        <a:lnTo>
                          <a:pt x="75" y="775"/>
                        </a:lnTo>
                        <a:lnTo>
                          <a:pt x="79" y="775"/>
                        </a:lnTo>
                        <a:lnTo>
                          <a:pt x="81" y="777"/>
                        </a:lnTo>
                        <a:lnTo>
                          <a:pt x="85" y="778"/>
                        </a:lnTo>
                        <a:lnTo>
                          <a:pt x="88" y="780"/>
                        </a:lnTo>
                        <a:lnTo>
                          <a:pt x="92" y="781"/>
                        </a:lnTo>
                        <a:lnTo>
                          <a:pt x="96" y="782"/>
                        </a:lnTo>
                        <a:lnTo>
                          <a:pt x="100" y="783"/>
                        </a:lnTo>
                        <a:lnTo>
                          <a:pt x="105" y="784"/>
                        </a:lnTo>
                        <a:lnTo>
                          <a:pt x="110" y="786"/>
                        </a:lnTo>
                        <a:lnTo>
                          <a:pt x="114" y="786"/>
                        </a:lnTo>
                        <a:lnTo>
                          <a:pt x="119" y="788"/>
                        </a:lnTo>
                        <a:lnTo>
                          <a:pt x="125" y="788"/>
                        </a:lnTo>
                        <a:lnTo>
                          <a:pt x="131" y="790"/>
                        </a:lnTo>
                        <a:lnTo>
                          <a:pt x="137" y="790"/>
                        </a:lnTo>
                        <a:lnTo>
                          <a:pt x="144" y="793"/>
                        </a:lnTo>
                        <a:lnTo>
                          <a:pt x="150" y="793"/>
                        </a:lnTo>
                        <a:lnTo>
                          <a:pt x="157" y="794"/>
                        </a:lnTo>
                        <a:lnTo>
                          <a:pt x="164" y="795"/>
                        </a:lnTo>
                        <a:lnTo>
                          <a:pt x="172" y="796"/>
                        </a:lnTo>
                        <a:lnTo>
                          <a:pt x="181" y="796"/>
                        </a:lnTo>
                        <a:lnTo>
                          <a:pt x="190" y="799"/>
                        </a:lnTo>
                        <a:lnTo>
                          <a:pt x="198" y="799"/>
                        </a:lnTo>
                        <a:lnTo>
                          <a:pt x="208" y="800"/>
                        </a:lnTo>
                        <a:lnTo>
                          <a:pt x="217" y="800"/>
                        </a:lnTo>
                        <a:lnTo>
                          <a:pt x="228" y="801"/>
                        </a:lnTo>
                        <a:lnTo>
                          <a:pt x="238" y="801"/>
                        </a:lnTo>
                        <a:lnTo>
                          <a:pt x="250" y="802"/>
                        </a:lnTo>
                        <a:lnTo>
                          <a:pt x="260" y="803"/>
                        </a:lnTo>
                        <a:lnTo>
                          <a:pt x="273" y="803"/>
                        </a:lnTo>
                        <a:lnTo>
                          <a:pt x="284" y="803"/>
                        </a:lnTo>
                        <a:lnTo>
                          <a:pt x="297" y="805"/>
                        </a:lnTo>
                        <a:lnTo>
                          <a:pt x="310" y="806"/>
                        </a:lnTo>
                        <a:lnTo>
                          <a:pt x="324" y="806"/>
                        </a:lnTo>
                        <a:lnTo>
                          <a:pt x="339" y="806"/>
                        </a:lnTo>
                        <a:lnTo>
                          <a:pt x="352" y="806"/>
                        </a:lnTo>
                        <a:lnTo>
                          <a:pt x="367" y="807"/>
                        </a:lnTo>
                        <a:lnTo>
                          <a:pt x="384" y="808"/>
                        </a:lnTo>
                        <a:lnTo>
                          <a:pt x="399" y="808"/>
                        </a:lnTo>
                        <a:lnTo>
                          <a:pt x="416" y="808"/>
                        </a:lnTo>
                        <a:lnTo>
                          <a:pt x="432" y="808"/>
                        </a:lnTo>
                        <a:lnTo>
                          <a:pt x="451" y="808"/>
                        </a:lnTo>
                        <a:lnTo>
                          <a:pt x="470" y="808"/>
                        </a:lnTo>
                        <a:lnTo>
                          <a:pt x="488" y="808"/>
                        </a:lnTo>
                        <a:lnTo>
                          <a:pt x="508" y="808"/>
                        </a:lnTo>
                        <a:lnTo>
                          <a:pt x="528" y="808"/>
                        </a:lnTo>
                        <a:lnTo>
                          <a:pt x="538" y="808"/>
                        </a:lnTo>
                        <a:lnTo>
                          <a:pt x="546" y="808"/>
                        </a:lnTo>
                        <a:lnTo>
                          <a:pt x="557" y="807"/>
                        </a:lnTo>
                        <a:lnTo>
                          <a:pt x="566" y="807"/>
                        </a:lnTo>
                        <a:lnTo>
                          <a:pt x="575" y="806"/>
                        </a:lnTo>
                        <a:lnTo>
                          <a:pt x="585" y="806"/>
                        </a:lnTo>
                        <a:lnTo>
                          <a:pt x="595" y="806"/>
                        </a:lnTo>
                        <a:lnTo>
                          <a:pt x="604" y="806"/>
                        </a:lnTo>
                        <a:lnTo>
                          <a:pt x="614" y="806"/>
                        </a:lnTo>
                        <a:lnTo>
                          <a:pt x="622" y="806"/>
                        </a:lnTo>
                        <a:lnTo>
                          <a:pt x="632" y="806"/>
                        </a:lnTo>
                        <a:lnTo>
                          <a:pt x="641" y="806"/>
                        </a:lnTo>
                        <a:lnTo>
                          <a:pt x="651" y="806"/>
                        </a:lnTo>
                        <a:lnTo>
                          <a:pt x="660" y="806"/>
                        </a:lnTo>
                        <a:lnTo>
                          <a:pt x="668" y="806"/>
                        </a:lnTo>
                        <a:lnTo>
                          <a:pt x="678" y="806"/>
                        </a:lnTo>
                        <a:lnTo>
                          <a:pt x="686" y="805"/>
                        </a:lnTo>
                        <a:lnTo>
                          <a:pt x="696" y="803"/>
                        </a:lnTo>
                        <a:lnTo>
                          <a:pt x="704" y="803"/>
                        </a:lnTo>
                        <a:lnTo>
                          <a:pt x="713" y="803"/>
                        </a:lnTo>
                        <a:lnTo>
                          <a:pt x="722" y="803"/>
                        </a:lnTo>
                        <a:lnTo>
                          <a:pt x="730" y="803"/>
                        </a:lnTo>
                        <a:lnTo>
                          <a:pt x="738" y="803"/>
                        </a:lnTo>
                        <a:lnTo>
                          <a:pt x="747" y="803"/>
                        </a:lnTo>
                        <a:lnTo>
                          <a:pt x="755" y="802"/>
                        </a:lnTo>
                        <a:lnTo>
                          <a:pt x="763" y="801"/>
                        </a:lnTo>
                        <a:lnTo>
                          <a:pt x="772" y="801"/>
                        </a:lnTo>
                        <a:lnTo>
                          <a:pt x="780" y="801"/>
                        </a:lnTo>
                        <a:lnTo>
                          <a:pt x="787" y="801"/>
                        </a:lnTo>
                        <a:lnTo>
                          <a:pt x="794" y="801"/>
                        </a:lnTo>
                        <a:lnTo>
                          <a:pt x="802" y="801"/>
                        </a:lnTo>
                        <a:lnTo>
                          <a:pt x="810" y="801"/>
                        </a:lnTo>
                        <a:lnTo>
                          <a:pt x="817" y="801"/>
                        </a:lnTo>
                        <a:lnTo>
                          <a:pt x="824" y="800"/>
                        </a:lnTo>
                        <a:lnTo>
                          <a:pt x="830" y="800"/>
                        </a:lnTo>
                        <a:lnTo>
                          <a:pt x="838" y="800"/>
                        </a:lnTo>
                        <a:lnTo>
                          <a:pt x="844" y="799"/>
                        </a:lnTo>
                        <a:lnTo>
                          <a:pt x="850" y="799"/>
                        </a:lnTo>
                        <a:lnTo>
                          <a:pt x="856" y="799"/>
                        </a:lnTo>
                        <a:lnTo>
                          <a:pt x="863" y="799"/>
                        </a:lnTo>
                        <a:lnTo>
                          <a:pt x="868" y="797"/>
                        </a:lnTo>
                        <a:lnTo>
                          <a:pt x="875" y="797"/>
                        </a:lnTo>
                        <a:lnTo>
                          <a:pt x="881" y="797"/>
                        </a:lnTo>
                        <a:lnTo>
                          <a:pt x="885" y="797"/>
                        </a:lnTo>
                        <a:lnTo>
                          <a:pt x="890" y="796"/>
                        </a:lnTo>
                        <a:lnTo>
                          <a:pt x="896" y="796"/>
                        </a:lnTo>
                        <a:lnTo>
                          <a:pt x="901" y="796"/>
                        </a:lnTo>
                        <a:lnTo>
                          <a:pt x="906" y="796"/>
                        </a:lnTo>
                        <a:lnTo>
                          <a:pt x="909" y="796"/>
                        </a:lnTo>
                        <a:lnTo>
                          <a:pt x="914" y="795"/>
                        </a:lnTo>
                        <a:lnTo>
                          <a:pt x="919" y="795"/>
                        </a:lnTo>
                        <a:lnTo>
                          <a:pt x="921" y="795"/>
                        </a:lnTo>
                        <a:lnTo>
                          <a:pt x="925" y="794"/>
                        </a:lnTo>
                        <a:lnTo>
                          <a:pt x="928" y="794"/>
                        </a:lnTo>
                        <a:lnTo>
                          <a:pt x="932" y="794"/>
                        </a:lnTo>
                        <a:lnTo>
                          <a:pt x="935" y="794"/>
                        </a:lnTo>
                        <a:lnTo>
                          <a:pt x="940" y="794"/>
                        </a:lnTo>
                        <a:lnTo>
                          <a:pt x="944" y="794"/>
                        </a:lnTo>
                        <a:lnTo>
                          <a:pt x="947" y="794"/>
                        </a:lnTo>
                        <a:lnTo>
                          <a:pt x="950" y="794"/>
                        </a:lnTo>
                        <a:lnTo>
                          <a:pt x="952" y="793"/>
                        </a:lnTo>
                        <a:lnTo>
                          <a:pt x="954" y="790"/>
                        </a:lnTo>
                        <a:lnTo>
                          <a:pt x="954" y="788"/>
                        </a:lnTo>
                        <a:lnTo>
                          <a:pt x="954" y="786"/>
                        </a:lnTo>
                        <a:lnTo>
                          <a:pt x="954" y="783"/>
                        </a:lnTo>
                        <a:lnTo>
                          <a:pt x="954" y="781"/>
                        </a:lnTo>
                        <a:lnTo>
                          <a:pt x="954" y="777"/>
                        </a:lnTo>
                        <a:lnTo>
                          <a:pt x="953" y="774"/>
                        </a:lnTo>
                        <a:lnTo>
                          <a:pt x="952" y="770"/>
                        </a:lnTo>
                        <a:lnTo>
                          <a:pt x="952" y="767"/>
                        </a:lnTo>
                        <a:lnTo>
                          <a:pt x="951" y="763"/>
                        </a:lnTo>
                        <a:lnTo>
                          <a:pt x="950" y="759"/>
                        </a:lnTo>
                        <a:lnTo>
                          <a:pt x="950" y="755"/>
                        </a:lnTo>
                        <a:lnTo>
                          <a:pt x="948" y="751"/>
                        </a:lnTo>
                        <a:lnTo>
                          <a:pt x="946" y="748"/>
                        </a:lnTo>
                        <a:lnTo>
                          <a:pt x="945" y="743"/>
                        </a:lnTo>
                        <a:lnTo>
                          <a:pt x="944" y="739"/>
                        </a:lnTo>
                        <a:lnTo>
                          <a:pt x="942" y="736"/>
                        </a:lnTo>
                        <a:lnTo>
                          <a:pt x="941" y="732"/>
                        </a:lnTo>
                        <a:lnTo>
                          <a:pt x="939" y="729"/>
                        </a:lnTo>
                        <a:lnTo>
                          <a:pt x="939" y="725"/>
                        </a:lnTo>
                        <a:lnTo>
                          <a:pt x="938" y="723"/>
                        </a:lnTo>
                        <a:lnTo>
                          <a:pt x="937" y="720"/>
                        </a:lnTo>
                        <a:lnTo>
                          <a:pt x="934" y="717"/>
                        </a:lnTo>
                        <a:lnTo>
                          <a:pt x="934" y="714"/>
                        </a:lnTo>
                        <a:lnTo>
                          <a:pt x="934" y="713"/>
                        </a:lnTo>
                        <a:lnTo>
                          <a:pt x="932" y="711"/>
                        </a:lnTo>
                        <a:lnTo>
                          <a:pt x="932" y="71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49" name="Freeform 228">
                    <a:extLst>
                      <a:ext uri="{FF2B5EF4-FFF2-40B4-BE49-F238E27FC236}">
                        <a16:creationId xmlns:a16="http://schemas.microsoft.com/office/drawing/2014/main" id="{9305D006-5FFC-C74D-8C85-A898ACED73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9" y="1590"/>
                    <a:ext cx="202" cy="39"/>
                  </a:xfrm>
                  <a:custGeom>
                    <a:avLst/>
                    <a:gdLst>
                      <a:gd name="T0" fmla="*/ 0 w 605"/>
                      <a:gd name="T1" fmla="*/ 0 h 119"/>
                      <a:gd name="T2" fmla="*/ 0 w 605"/>
                      <a:gd name="T3" fmla="*/ 0 h 119"/>
                      <a:gd name="T4" fmla="*/ 0 w 605"/>
                      <a:gd name="T5" fmla="*/ 0 h 119"/>
                      <a:gd name="T6" fmla="*/ 0 w 605"/>
                      <a:gd name="T7" fmla="*/ 0 h 119"/>
                      <a:gd name="T8" fmla="*/ 0 w 605"/>
                      <a:gd name="T9" fmla="*/ 0 h 119"/>
                      <a:gd name="T10" fmla="*/ 0 w 605"/>
                      <a:gd name="T11" fmla="*/ 0 h 119"/>
                      <a:gd name="T12" fmla="*/ 0 w 605"/>
                      <a:gd name="T13" fmla="*/ 0 h 119"/>
                      <a:gd name="T14" fmla="*/ 0 w 605"/>
                      <a:gd name="T15" fmla="*/ 0 h 119"/>
                      <a:gd name="T16" fmla="*/ 0 w 605"/>
                      <a:gd name="T17" fmla="*/ 0 h 119"/>
                      <a:gd name="T18" fmla="*/ 0 w 605"/>
                      <a:gd name="T19" fmla="*/ 0 h 119"/>
                      <a:gd name="T20" fmla="*/ 0 w 605"/>
                      <a:gd name="T21" fmla="*/ 0 h 119"/>
                      <a:gd name="T22" fmla="*/ 0 w 605"/>
                      <a:gd name="T23" fmla="*/ 0 h 119"/>
                      <a:gd name="T24" fmla="*/ 0 w 605"/>
                      <a:gd name="T25" fmla="*/ 0 h 119"/>
                      <a:gd name="T26" fmla="*/ 0 w 605"/>
                      <a:gd name="T27" fmla="*/ 0 h 119"/>
                      <a:gd name="T28" fmla="*/ 0 w 605"/>
                      <a:gd name="T29" fmla="*/ 0 h 119"/>
                      <a:gd name="T30" fmla="*/ 0 w 605"/>
                      <a:gd name="T31" fmla="*/ 0 h 119"/>
                      <a:gd name="T32" fmla="*/ 0 w 605"/>
                      <a:gd name="T33" fmla="*/ 0 h 119"/>
                      <a:gd name="T34" fmla="*/ 0 w 605"/>
                      <a:gd name="T35" fmla="*/ 0 h 119"/>
                      <a:gd name="T36" fmla="*/ 0 w 605"/>
                      <a:gd name="T37" fmla="*/ 0 h 119"/>
                      <a:gd name="T38" fmla="*/ 0 w 605"/>
                      <a:gd name="T39" fmla="*/ 0 h 119"/>
                      <a:gd name="T40" fmla="*/ 0 w 605"/>
                      <a:gd name="T41" fmla="*/ 0 h 119"/>
                      <a:gd name="T42" fmla="*/ 0 w 605"/>
                      <a:gd name="T43" fmla="*/ 0 h 119"/>
                      <a:gd name="T44" fmla="*/ 0 w 605"/>
                      <a:gd name="T45" fmla="*/ 0 h 119"/>
                      <a:gd name="T46" fmla="*/ 0 w 605"/>
                      <a:gd name="T47" fmla="*/ 0 h 119"/>
                      <a:gd name="T48" fmla="*/ 0 w 605"/>
                      <a:gd name="T49" fmla="*/ 0 h 119"/>
                      <a:gd name="T50" fmla="*/ 0 w 605"/>
                      <a:gd name="T51" fmla="*/ 0 h 119"/>
                      <a:gd name="T52" fmla="*/ 0 w 605"/>
                      <a:gd name="T53" fmla="*/ 0 h 119"/>
                      <a:gd name="T54" fmla="*/ 0 w 605"/>
                      <a:gd name="T55" fmla="*/ 0 h 119"/>
                      <a:gd name="T56" fmla="*/ 0 w 605"/>
                      <a:gd name="T57" fmla="*/ 0 h 119"/>
                      <a:gd name="T58" fmla="*/ 0 w 605"/>
                      <a:gd name="T59" fmla="*/ 0 h 119"/>
                      <a:gd name="T60" fmla="*/ 0 w 605"/>
                      <a:gd name="T61" fmla="*/ 0 h 119"/>
                      <a:gd name="T62" fmla="*/ 0 w 605"/>
                      <a:gd name="T63" fmla="*/ 0 h 119"/>
                      <a:gd name="T64" fmla="*/ 0 w 605"/>
                      <a:gd name="T65" fmla="*/ 0 h 119"/>
                      <a:gd name="T66" fmla="*/ 0 w 605"/>
                      <a:gd name="T67" fmla="*/ 0 h 119"/>
                      <a:gd name="T68" fmla="*/ 0 w 605"/>
                      <a:gd name="T69" fmla="*/ 0 h 119"/>
                      <a:gd name="T70" fmla="*/ 0 w 605"/>
                      <a:gd name="T71" fmla="*/ 0 h 119"/>
                      <a:gd name="T72" fmla="*/ 0 w 605"/>
                      <a:gd name="T73" fmla="*/ 0 h 119"/>
                      <a:gd name="T74" fmla="*/ 0 w 605"/>
                      <a:gd name="T75" fmla="*/ 0 h 119"/>
                      <a:gd name="T76" fmla="*/ 0 w 605"/>
                      <a:gd name="T77" fmla="*/ 0 h 119"/>
                      <a:gd name="T78" fmla="*/ 0 w 605"/>
                      <a:gd name="T79" fmla="*/ 0 h 119"/>
                      <a:gd name="T80" fmla="*/ 0 w 605"/>
                      <a:gd name="T81" fmla="*/ 0 h 119"/>
                      <a:gd name="T82" fmla="*/ 0 w 605"/>
                      <a:gd name="T83" fmla="*/ 0 h 119"/>
                      <a:gd name="T84" fmla="*/ 0 w 605"/>
                      <a:gd name="T85" fmla="*/ 0 h 119"/>
                      <a:gd name="T86" fmla="*/ 0 w 605"/>
                      <a:gd name="T87" fmla="*/ 0 h 11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605"/>
                      <a:gd name="T133" fmla="*/ 0 h 119"/>
                      <a:gd name="T134" fmla="*/ 605 w 605"/>
                      <a:gd name="T135" fmla="*/ 119 h 11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605" h="119">
                        <a:moveTo>
                          <a:pt x="0" y="34"/>
                        </a:moveTo>
                        <a:lnTo>
                          <a:pt x="14" y="119"/>
                        </a:lnTo>
                        <a:lnTo>
                          <a:pt x="23" y="117"/>
                        </a:lnTo>
                        <a:lnTo>
                          <a:pt x="34" y="114"/>
                        </a:lnTo>
                        <a:lnTo>
                          <a:pt x="42" y="112"/>
                        </a:lnTo>
                        <a:lnTo>
                          <a:pt x="52" y="111"/>
                        </a:lnTo>
                        <a:lnTo>
                          <a:pt x="62" y="110"/>
                        </a:lnTo>
                        <a:lnTo>
                          <a:pt x="72" y="108"/>
                        </a:lnTo>
                        <a:lnTo>
                          <a:pt x="80" y="106"/>
                        </a:lnTo>
                        <a:lnTo>
                          <a:pt x="91" y="105"/>
                        </a:lnTo>
                        <a:lnTo>
                          <a:pt x="100" y="104"/>
                        </a:lnTo>
                        <a:lnTo>
                          <a:pt x="110" y="101"/>
                        </a:lnTo>
                        <a:lnTo>
                          <a:pt x="119" y="101"/>
                        </a:lnTo>
                        <a:lnTo>
                          <a:pt x="129" y="99"/>
                        </a:lnTo>
                        <a:lnTo>
                          <a:pt x="138" y="98"/>
                        </a:lnTo>
                        <a:lnTo>
                          <a:pt x="148" y="97"/>
                        </a:lnTo>
                        <a:lnTo>
                          <a:pt x="156" y="97"/>
                        </a:lnTo>
                        <a:lnTo>
                          <a:pt x="166" y="95"/>
                        </a:lnTo>
                        <a:lnTo>
                          <a:pt x="176" y="94"/>
                        </a:lnTo>
                        <a:lnTo>
                          <a:pt x="185" y="94"/>
                        </a:lnTo>
                        <a:lnTo>
                          <a:pt x="194" y="93"/>
                        </a:lnTo>
                        <a:lnTo>
                          <a:pt x="204" y="92"/>
                        </a:lnTo>
                        <a:lnTo>
                          <a:pt x="212" y="92"/>
                        </a:lnTo>
                        <a:lnTo>
                          <a:pt x="221" y="91"/>
                        </a:lnTo>
                        <a:lnTo>
                          <a:pt x="231" y="89"/>
                        </a:lnTo>
                        <a:lnTo>
                          <a:pt x="239" y="89"/>
                        </a:lnTo>
                        <a:lnTo>
                          <a:pt x="249" y="89"/>
                        </a:lnTo>
                        <a:lnTo>
                          <a:pt x="257" y="88"/>
                        </a:lnTo>
                        <a:lnTo>
                          <a:pt x="268" y="88"/>
                        </a:lnTo>
                        <a:lnTo>
                          <a:pt x="276" y="88"/>
                        </a:lnTo>
                        <a:lnTo>
                          <a:pt x="286" y="87"/>
                        </a:lnTo>
                        <a:lnTo>
                          <a:pt x="294" y="87"/>
                        </a:lnTo>
                        <a:lnTo>
                          <a:pt x="303" y="87"/>
                        </a:lnTo>
                        <a:lnTo>
                          <a:pt x="313" y="87"/>
                        </a:lnTo>
                        <a:lnTo>
                          <a:pt x="321" y="86"/>
                        </a:lnTo>
                        <a:lnTo>
                          <a:pt x="329" y="86"/>
                        </a:lnTo>
                        <a:lnTo>
                          <a:pt x="339" y="86"/>
                        </a:lnTo>
                        <a:lnTo>
                          <a:pt x="347" y="86"/>
                        </a:lnTo>
                        <a:lnTo>
                          <a:pt x="356" y="86"/>
                        </a:lnTo>
                        <a:lnTo>
                          <a:pt x="365" y="86"/>
                        </a:lnTo>
                        <a:lnTo>
                          <a:pt x="373" y="86"/>
                        </a:lnTo>
                        <a:lnTo>
                          <a:pt x="383" y="87"/>
                        </a:lnTo>
                        <a:lnTo>
                          <a:pt x="391" y="87"/>
                        </a:lnTo>
                        <a:lnTo>
                          <a:pt x="399" y="88"/>
                        </a:lnTo>
                        <a:lnTo>
                          <a:pt x="409" y="88"/>
                        </a:lnTo>
                        <a:lnTo>
                          <a:pt x="417" y="89"/>
                        </a:lnTo>
                        <a:lnTo>
                          <a:pt x="427" y="89"/>
                        </a:lnTo>
                        <a:lnTo>
                          <a:pt x="435" y="91"/>
                        </a:lnTo>
                        <a:lnTo>
                          <a:pt x="443" y="91"/>
                        </a:lnTo>
                        <a:lnTo>
                          <a:pt x="453" y="92"/>
                        </a:lnTo>
                        <a:lnTo>
                          <a:pt x="461" y="92"/>
                        </a:lnTo>
                        <a:lnTo>
                          <a:pt x="469" y="93"/>
                        </a:lnTo>
                        <a:lnTo>
                          <a:pt x="478" y="94"/>
                        </a:lnTo>
                        <a:lnTo>
                          <a:pt x="487" y="95"/>
                        </a:lnTo>
                        <a:lnTo>
                          <a:pt x="496" y="97"/>
                        </a:lnTo>
                        <a:lnTo>
                          <a:pt x="503" y="97"/>
                        </a:lnTo>
                        <a:lnTo>
                          <a:pt x="512" y="98"/>
                        </a:lnTo>
                        <a:lnTo>
                          <a:pt x="520" y="99"/>
                        </a:lnTo>
                        <a:lnTo>
                          <a:pt x="529" y="100"/>
                        </a:lnTo>
                        <a:lnTo>
                          <a:pt x="537" y="101"/>
                        </a:lnTo>
                        <a:lnTo>
                          <a:pt x="545" y="104"/>
                        </a:lnTo>
                        <a:lnTo>
                          <a:pt x="555" y="104"/>
                        </a:lnTo>
                        <a:lnTo>
                          <a:pt x="563" y="106"/>
                        </a:lnTo>
                        <a:lnTo>
                          <a:pt x="571" y="107"/>
                        </a:lnTo>
                        <a:lnTo>
                          <a:pt x="580" y="110"/>
                        </a:lnTo>
                        <a:lnTo>
                          <a:pt x="589" y="111"/>
                        </a:lnTo>
                        <a:lnTo>
                          <a:pt x="605" y="25"/>
                        </a:lnTo>
                        <a:lnTo>
                          <a:pt x="594" y="23"/>
                        </a:lnTo>
                        <a:lnTo>
                          <a:pt x="586" y="22"/>
                        </a:lnTo>
                        <a:lnTo>
                          <a:pt x="576" y="21"/>
                        </a:lnTo>
                        <a:lnTo>
                          <a:pt x="568" y="18"/>
                        </a:lnTo>
                        <a:lnTo>
                          <a:pt x="558" y="18"/>
                        </a:lnTo>
                        <a:lnTo>
                          <a:pt x="550" y="16"/>
                        </a:lnTo>
                        <a:lnTo>
                          <a:pt x="541" y="15"/>
                        </a:lnTo>
                        <a:lnTo>
                          <a:pt x="532" y="14"/>
                        </a:lnTo>
                        <a:lnTo>
                          <a:pt x="523" y="12"/>
                        </a:lnTo>
                        <a:lnTo>
                          <a:pt x="513" y="11"/>
                        </a:lnTo>
                        <a:lnTo>
                          <a:pt x="505" y="10"/>
                        </a:lnTo>
                        <a:lnTo>
                          <a:pt x="496" y="9"/>
                        </a:lnTo>
                        <a:lnTo>
                          <a:pt x="487" y="8"/>
                        </a:lnTo>
                        <a:lnTo>
                          <a:pt x="478" y="8"/>
                        </a:lnTo>
                        <a:lnTo>
                          <a:pt x="468" y="6"/>
                        </a:lnTo>
                        <a:lnTo>
                          <a:pt x="460" y="5"/>
                        </a:lnTo>
                        <a:lnTo>
                          <a:pt x="450" y="4"/>
                        </a:lnTo>
                        <a:lnTo>
                          <a:pt x="441" y="4"/>
                        </a:lnTo>
                        <a:lnTo>
                          <a:pt x="431" y="3"/>
                        </a:lnTo>
                        <a:lnTo>
                          <a:pt x="423" y="3"/>
                        </a:lnTo>
                        <a:lnTo>
                          <a:pt x="414" y="2"/>
                        </a:lnTo>
                        <a:lnTo>
                          <a:pt x="404" y="2"/>
                        </a:lnTo>
                        <a:lnTo>
                          <a:pt x="395" y="0"/>
                        </a:lnTo>
                        <a:lnTo>
                          <a:pt x="386" y="0"/>
                        </a:lnTo>
                        <a:lnTo>
                          <a:pt x="377" y="0"/>
                        </a:lnTo>
                        <a:lnTo>
                          <a:pt x="369" y="0"/>
                        </a:lnTo>
                        <a:lnTo>
                          <a:pt x="359" y="0"/>
                        </a:lnTo>
                        <a:lnTo>
                          <a:pt x="350" y="0"/>
                        </a:lnTo>
                        <a:lnTo>
                          <a:pt x="340" y="0"/>
                        </a:lnTo>
                        <a:lnTo>
                          <a:pt x="331" y="0"/>
                        </a:lnTo>
                        <a:lnTo>
                          <a:pt x="321" y="0"/>
                        </a:lnTo>
                        <a:lnTo>
                          <a:pt x="312" y="0"/>
                        </a:lnTo>
                        <a:lnTo>
                          <a:pt x="302" y="0"/>
                        </a:lnTo>
                        <a:lnTo>
                          <a:pt x="293" y="0"/>
                        </a:lnTo>
                        <a:lnTo>
                          <a:pt x="283" y="0"/>
                        </a:lnTo>
                        <a:lnTo>
                          <a:pt x="274" y="0"/>
                        </a:lnTo>
                        <a:lnTo>
                          <a:pt x="264" y="0"/>
                        </a:lnTo>
                        <a:lnTo>
                          <a:pt x="255" y="2"/>
                        </a:lnTo>
                        <a:lnTo>
                          <a:pt x="245" y="2"/>
                        </a:lnTo>
                        <a:lnTo>
                          <a:pt x="236" y="3"/>
                        </a:lnTo>
                        <a:lnTo>
                          <a:pt x="226" y="3"/>
                        </a:lnTo>
                        <a:lnTo>
                          <a:pt x="217" y="4"/>
                        </a:lnTo>
                        <a:lnTo>
                          <a:pt x="207" y="5"/>
                        </a:lnTo>
                        <a:lnTo>
                          <a:pt x="197" y="5"/>
                        </a:lnTo>
                        <a:lnTo>
                          <a:pt x="187" y="6"/>
                        </a:lnTo>
                        <a:lnTo>
                          <a:pt x="178" y="8"/>
                        </a:lnTo>
                        <a:lnTo>
                          <a:pt x="168" y="8"/>
                        </a:lnTo>
                        <a:lnTo>
                          <a:pt x="159" y="10"/>
                        </a:lnTo>
                        <a:lnTo>
                          <a:pt x="149" y="10"/>
                        </a:lnTo>
                        <a:lnTo>
                          <a:pt x="138" y="11"/>
                        </a:lnTo>
                        <a:lnTo>
                          <a:pt x="128" y="14"/>
                        </a:lnTo>
                        <a:lnTo>
                          <a:pt x="118" y="14"/>
                        </a:lnTo>
                        <a:lnTo>
                          <a:pt x="109" y="16"/>
                        </a:lnTo>
                        <a:lnTo>
                          <a:pt x="99" y="17"/>
                        </a:lnTo>
                        <a:lnTo>
                          <a:pt x="89" y="18"/>
                        </a:lnTo>
                        <a:lnTo>
                          <a:pt x="80" y="19"/>
                        </a:lnTo>
                        <a:lnTo>
                          <a:pt x="70" y="21"/>
                        </a:lnTo>
                        <a:lnTo>
                          <a:pt x="60" y="23"/>
                        </a:lnTo>
                        <a:lnTo>
                          <a:pt x="49" y="24"/>
                        </a:lnTo>
                        <a:lnTo>
                          <a:pt x="40" y="25"/>
                        </a:lnTo>
                        <a:lnTo>
                          <a:pt x="29" y="28"/>
                        </a:lnTo>
                        <a:lnTo>
                          <a:pt x="20" y="29"/>
                        </a:lnTo>
                        <a:lnTo>
                          <a:pt x="9" y="31"/>
                        </a:lnTo>
                        <a:lnTo>
                          <a:pt x="0" y="3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50" name="Freeform 229">
                    <a:extLst>
                      <a:ext uri="{FF2B5EF4-FFF2-40B4-BE49-F238E27FC236}">
                        <a16:creationId xmlns:a16="http://schemas.microsoft.com/office/drawing/2014/main" id="{CC36E778-4C4C-9749-B463-7F091CB61D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38" y="1833"/>
                    <a:ext cx="380" cy="33"/>
                  </a:xfrm>
                  <a:custGeom>
                    <a:avLst/>
                    <a:gdLst>
                      <a:gd name="T0" fmla="*/ 0 w 1140"/>
                      <a:gd name="T1" fmla="*/ 0 h 99"/>
                      <a:gd name="T2" fmla="*/ 0 w 1140"/>
                      <a:gd name="T3" fmla="*/ 0 h 99"/>
                      <a:gd name="T4" fmla="*/ 0 w 1140"/>
                      <a:gd name="T5" fmla="*/ 0 h 99"/>
                      <a:gd name="T6" fmla="*/ 0 w 1140"/>
                      <a:gd name="T7" fmla="*/ 0 h 99"/>
                      <a:gd name="T8" fmla="*/ 0 w 1140"/>
                      <a:gd name="T9" fmla="*/ 0 h 99"/>
                      <a:gd name="T10" fmla="*/ 0 w 1140"/>
                      <a:gd name="T11" fmla="*/ 0 h 99"/>
                      <a:gd name="T12" fmla="*/ 0 w 1140"/>
                      <a:gd name="T13" fmla="*/ 0 h 99"/>
                      <a:gd name="T14" fmla="*/ 0 w 1140"/>
                      <a:gd name="T15" fmla="*/ 0 h 99"/>
                      <a:gd name="T16" fmla="*/ 0 w 1140"/>
                      <a:gd name="T17" fmla="*/ 0 h 99"/>
                      <a:gd name="T18" fmla="*/ 0 w 1140"/>
                      <a:gd name="T19" fmla="*/ 0 h 99"/>
                      <a:gd name="T20" fmla="*/ 0 w 1140"/>
                      <a:gd name="T21" fmla="*/ 0 h 99"/>
                      <a:gd name="T22" fmla="*/ 0 w 1140"/>
                      <a:gd name="T23" fmla="*/ 0 h 99"/>
                      <a:gd name="T24" fmla="*/ 0 w 1140"/>
                      <a:gd name="T25" fmla="*/ 0 h 99"/>
                      <a:gd name="T26" fmla="*/ 0 w 1140"/>
                      <a:gd name="T27" fmla="*/ 0 h 99"/>
                      <a:gd name="T28" fmla="*/ 0 w 1140"/>
                      <a:gd name="T29" fmla="*/ 0 h 99"/>
                      <a:gd name="T30" fmla="*/ 0 w 1140"/>
                      <a:gd name="T31" fmla="*/ 0 h 99"/>
                      <a:gd name="T32" fmla="*/ 0 w 1140"/>
                      <a:gd name="T33" fmla="*/ 0 h 99"/>
                      <a:gd name="T34" fmla="*/ 0 w 1140"/>
                      <a:gd name="T35" fmla="*/ 0 h 99"/>
                      <a:gd name="T36" fmla="*/ 0 w 1140"/>
                      <a:gd name="T37" fmla="*/ 0 h 99"/>
                      <a:gd name="T38" fmla="*/ 0 w 1140"/>
                      <a:gd name="T39" fmla="*/ 0 h 99"/>
                      <a:gd name="T40" fmla="*/ 0 w 1140"/>
                      <a:gd name="T41" fmla="*/ 0 h 99"/>
                      <a:gd name="T42" fmla="*/ 0 w 1140"/>
                      <a:gd name="T43" fmla="*/ 0 h 99"/>
                      <a:gd name="T44" fmla="*/ 0 w 1140"/>
                      <a:gd name="T45" fmla="*/ 0 h 99"/>
                      <a:gd name="T46" fmla="*/ 0 w 1140"/>
                      <a:gd name="T47" fmla="*/ 0 h 99"/>
                      <a:gd name="T48" fmla="*/ 0 w 1140"/>
                      <a:gd name="T49" fmla="*/ 0 h 99"/>
                      <a:gd name="T50" fmla="*/ 0 w 1140"/>
                      <a:gd name="T51" fmla="*/ 0 h 99"/>
                      <a:gd name="T52" fmla="*/ 0 w 1140"/>
                      <a:gd name="T53" fmla="*/ 0 h 99"/>
                      <a:gd name="T54" fmla="*/ 0 w 1140"/>
                      <a:gd name="T55" fmla="*/ 0 h 99"/>
                      <a:gd name="T56" fmla="*/ 0 w 1140"/>
                      <a:gd name="T57" fmla="*/ 0 h 99"/>
                      <a:gd name="T58" fmla="*/ 0 w 1140"/>
                      <a:gd name="T59" fmla="*/ 0 h 99"/>
                      <a:gd name="T60" fmla="*/ 0 w 1140"/>
                      <a:gd name="T61" fmla="*/ 0 h 99"/>
                      <a:gd name="T62" fmla="*/ 0 w 1140"/>
                      <a:gd name="T63" fmla="*/ 0 h 99"/>
                      <a:gd name="T64" fmla="*/ 0 w 1140"/>
                      <a:gd name="T65" fmla="*/ 0 h 99"/>
                      <a:gd name="T66" fmla="*/ 0 w 1140"/>
                      <a:gd name="T67" fmla="*/ 0 h 99"/>
                      <a:gd name="T68" fmla="*/ 0 w 1140"/>
                      <a:gd name="T69" fmla="*/ 0 h 99"/>
                      <a:gd name="T70" fmla="*/ 0 w 1140"/>
                      <a:gd name="T71" fmla="*/ 0 h 99"/>
                      <a:gd name="T72" fmla="*/ 0 w 1140"/>
                      <a:gd name="T73" fmla="*/ 0 h 99"/>
                      <a:gd name="T74" fmla="*/ 0 w 1140"/>
                      <a:gd name="T75" fmla="*/ 0 h 99"/>
                      <a:gd name="T76" fmla="*/ 0 w 1140"/>
                      <a:gd name="T77" fmla="*/ 0 h 99"/>
                      <a:gd name="T78" fmla="*/ 0 w 1140"/>
                      <a:gd name="T79" fmla="*/ 0 h 99"/>
                      <a:gd name="T80" fmla="*/ 0 w 1140"/>
                      <a:gd name="T81" fmla="*/ 0 h 99"/>
                      <a:gd name="T82" fmla="*/ 0 w 1140"/>
                      <a:gd name="T83" fmla="*/ 0 h 99"/>
                      <a:gd name="T84" fmla="*/ 0 w 1140"/>
                      <a:gd name="T85" fmla="*/ 0 h 99"/>
                      <a:gd name="T86" fmla="*/ 0 w 1140"/>
                      <a:gd name="T87" fmla="*/ 0 h 9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140"/>
                      <a:gd name="T133" fmla="*/ 0 h 99"/>
                      <a:gd name="T134" fmla="*/ 1140 w 1140"/>
                      <a:gd name="T135" fmla="*/ 99 h 9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140" h="99">
                        <a:moveTo>
                          <a:pt x="0" y="13"/>
                        </a:moveTo>
                        <a:lnTo>
                          <a:pt x="3" y="99"/>
                        </a:lnTo>
                        <a:lnTo>
                          <a:pt x="19" y="97"/>
                        </a:lnTo>
                        <a:lnTo>
                          <a:pt x="35" y="97"/>
                        </a:lnTo>
                        <a:lnTo>
                          <a:pt x="52" y="97"/>
                        </a:lnTo>
                        <a:lnTo>
                          <a:pt x="69" y="96"/>
                        </a:lnTo>
                        <a:lnTo>
                          <a:pt x="86" y="94"/>
                        </a:lnTo>
                        <a:lnTo>
                          <a:pt x="102" y="94"/>
                        </a:lnTo>
                        <a:lnTo>
                          <a:pt x="120" y="94"/>
                        </a:lnTo>
                        <a:lnTo>
                          <a:pt x="137" y="94"/>
                        </a:lnTo>
                        <a:lnTo>
                          <a:pt x="154" y="93"/>
                        </a:lnTo>
                        <a:lnTo>
                          <a:pt x="171" y="92"/>
                        </a:lnTo>
                        <a:lnTo>
                          <a:pt x="188" y="92"/>
                        </a:lnTo>
                        <a:lnTo>
                          <a:pt x="204" y="92"/>
                        </a:lnTo>
                        <a:lnTo>
                          <a:pt x="222" y="92"/>
                        </a:lnTo>
                        <a:lnTo>
                          <a:pt x="240" y="91"/>
                        </a:lnTo>
                        <a:lnTo>
                          <a:pt x="256" y="91"/>
                        </a:lnTo>
                        <a:lnTo>
                          <a:pt x="274" y="91"/>
                        </a:lnTo>
                        <a:lnTo>
                          <a:pt x="291" y="90"/>
                        </a:lnTo>
                        <a:lnTo>
                          <a:pt x="309" y="90"/>
                        </a:lnTo>
                        <a:lnTo>
                          <a:pt x="326" y="90"/>
                        </a:lnTo>
                        <a:lnTo>
                          <a:pt x="343" y="90"/>
                        </a:lnTo>
                        <a:lnTo>
                          <a:pt x="361" y="89"/>
                        </a:lnTo>
                        <a:lnTo>
                          <a:pt x="379" y="89"/>
                        </a:lnTo>
                        <a:lnTo>
                          <a:pt x="395" y="87"/>
                        </a:lnTo>
                        <a:lnTo>
                          <a:pt x="413" y="87"/>
                        </a:lnTo>
                        <a:lnTo>
                          <a:pt x="430" y="87"/>
                        </a:lnTo>
                        <a:lnTo>
                          <a:pt x="447" y="87"/>
                        </a:lnTo>
                        <a:lnTo>
                          <a:pt x="465" y="87"/>
                        </a:lnTo>
                        <a:lnTo>
                          <a:pt x="483" y="87"/>
                        </a:lnTo>
                        <a:lnTo>
                          <a:pt x="501" y="87"/>
                        </a:lnTo>
                        <a:lnTo>
                          <a:pt x="519" y="87"/>
                        </a:lnTo>
                        <a:lnTo>
                          <a:pt x="536" y="87"/>
                        </a:lnTo>
                        <a:lnTo>
                          <a:pt x="554" y="87"/>
                        </a:lnTo>
                        <a:lnTo>
                          <a:pt x="572" y="86"/>
                        </a:lnTo>
                        <a:lnTo>
                          <a:pt x="590" y="86"/>
                        </a:lnTo>
                        <a:lnTo>
                          <a:pt x="606" y="86"/>
                        </a:lnTo>
                        <a:lnTo>
                          <a:pt x="625" y="86"/>
                        </a:lnTo>
                        <a:lnTo>
                          <a:pt x="643" y="86"/>
                        </a:lnTo>
                        <a:lnTo>
                          <a:pt x="661" y="86"/>
                        </a:lnTo>
                        <a:lnTo>
                          <a:pt x="679" y="86"/>
                        </a:lnTo>
                        <a:lnTo>
                          <a:pt x="698" y="87"/>
                        </a:lnTo>
                        <a:lnTo>
                          <a:pt x="714" y="87"/>
                        </a:lnTo>
                        <a:lnTo>
                          <a:pt x="733" y="87"/>
                        </a:lnTo>
                        <a:lnTo>
                          <a:pt x="751" y="87"/>
                        </a:lnTo>
                        <a:lnTo>
                          <a:pt x="769" y="87"/>
                        </a:lnTo>
                        <a:lnTo>
                          <a:pt x="787" y="87"/>
                        </a:lnTo>
                        <a:lnTo>
                          <a:pt x="805" y="87"/>
                        </a:lnTo>
                        <a:lnTo>
                          <a:pt x="824" y="87"/>
                        </a:lnTo>
                        <a:lnTo>
                          <a:pt x="843" y="89"/>
                        </a:lnTo>
                        <a:lnTo>
                          <a:pt x="860" y="89"/>
                        </a:lnTo>
                        <a:lnTo>
                          <a:pt x="878" y="89"/>
                        </a:lnTo>
                        <a:lnTo>
                          <a:pt x="896" y="90"/>
                        </a:lnTo>
                        <a:lnTo>
                          <a:pt x="915" y="90"/>
                        </a:lnTo>
                        <a:lnTo>
                          <a:pt x="934" y="90"/>
                        </a:lnTo>
                        <a:lnTo>
                          <a:pt x="952" y="91"/>
                        </a:lnTo>
                        <a:lnTo>
                          <a:pt x="970" y="91"/>
                        </a:lnTo>
                        <a:lnTo>
                          <a:pt x="989" y="92"/>
                        </a:lnTo>
                        <a:lnTo>
                          <a:pt x="1006" y="92"/>
                        </a:lnTo>
                        <a:lnTo>
                          <a:pt x="1024" y="93"/>
                        </a:lnTo>
                        <a:lnTo>
                          <a:pt x="1043" y="94"/>
                        </a:lnTo>
                        <a:lnTo>
                          <a:pt x="1062" y="94"/>
                        </a:lnTo>
                        <a:lnTo>
                          <a:pt x="1080" y="96"/>
                        </a:lnTo>
                        <a:lnTo>
                          <a:pt x="1099" y="97"/>
                        </a:lnTo>
                        <a:lnTo>
                          <a:pt x="1118" y="97"/>
                        </a:lnTo>
                        <a:lnTo>
                          <a:pt x="1136" y="99"/>
                        </a:lnTo>
                        <a:lnTo>
                          <a:pt x="1140" y="13"/>
                        </a:lnTo>
                        <a:lnTo>
                          <a:pt x="1121" y="11"/>
                        </a:lnTo>
                        <a:lnTo>
                          <a:pt x="1102" y="10"/>
                        </a:lnTo>
                        <a:lnTo>
                          <a:pt x="1083" y="9"/>
                        </a:lnTo>
                        <a:lnTo>
                          <a:pt x="1066" y="9"/>
                        </a:lnTo>
                        <a:lnTo>
                          <a:pt x="1047" y="8"/>
                        </a:lnTo>
                        <a:lnTo>
                          <a:pt x="1028" y="7"/>
                        </a:lnTo>
                        <a:lnTo>
                          <a:pt x="1010" y="7"/>
                        </a:lnTo>
                        <a:lnTo>
                          <a:pt x="991" y="7"/>
                        </a:lnTo>
                        <a:lnTo>
                          <a:pt x="972" y="4"/>
                        </a:lnTo>
                        <a:lnTo>
                          <a:pt x="954" y="4"/>
                        </a:lnTo>
                        <a:lnTo>
                          <a:pt x="936" y="4"/>
                        </a:lnTo>
                        <a:lnTo>
                          <a:pt x="917" y="4"/>
                        </a:lnTo>
                        <a:lnTo>
                          <a:pt x="898" y="3"/>
                        </a:lnTo>
                        <a:lnTo>
                          <a:pt x="881" y="2"/>
                        </a:lnTo>
                        <a:lnTo>
                          <a:pt x="863" y="2"/>
                        </a:lnTo>
                        <a:lnTo>
                          <a:pt x="844" y="2"/>
                        </a:lnTo>
                        <a:lnTo>
                          <a:pt x="825" y="1"/>
                        </a:lnTo>
                        <a:lnTo>
                          <a:pt x="807" y="1"/>
                        </a:lnTo>
                        <a:lnTo>
                          <a:pt x="789" y="1"/>
                        </a:lnTo>
                        <a:lnTo>
                          <a:pt x="771" y="1"/>
                        </a:lnTo>
                        <a:lnTo>
                          <a:pt x="752" y="1"/>
                        </a:lnTo>
                        <a:lnTo>
                          <a:pt x="733" y="1"/>
                        </a:lnTo>
                        <a:lnTo>
                          <a:pt x="716" y="1"/>
                        </a:lnTo>
                        <a:lnTo>
                          <a:pt x="698" y="1"/>
                        </a:lnTo>
                        <a:lnTo>
                          <a:pt x="680" y="0"/>
                        </a:lnTo>
                        <a:lnTo>
                          <a:pt x="662" y="0"/>
                        </a:lnTo>
                        <a:lnTo>
                          <a:pt x="643" y="0"/>
                        </a:lnTo>
                        <a:lnTo>
                          <a:pt x="625" y="0"/>
                        </a:lnTo>
                        <a:lnTo>
                          <a:pt x="608" y="0"/>
                        </a:lnTo>
                        <a:lnTo>
                          <a:pt x="590" y="0"/>
                        </a:lnTo>
                        <a:lnTo>
                          <a:pt x="572" y="0"/>
                        </a:lnTo>
                        <a:lnTo>
                          <a:pt x="554" y="1"/>
                        </a:lnTo>
                        <a:lnTo>
                          <a:pt x="536" y="1"/>
                        </a:lnTo>
                        <a:lnTo>
                          <a:pt x="519" y="1"/>
                        </a:lnTo>
                        <a:lnTo>
                          <a:pt x="501" y="1"/>
                        </a:lnTo>
                        <a:lnTo>
                          <a:pt x="483" y="1"/>
                        </a:lnTo>
                        <a:lnTo>
                          <a:pt x="465" y="1"/>
                        </a:lnTo>
                        <a:lnTo>
                          <a:pt x="447" y="1"/>
                        </a:lnTo>
                        <a:lnTo>
                          <a:pt x="430" y="1"/>
                        </a:lnTo>
                        <a:lnTo>
                          <a:pt x="412" y="1"/>
                        </a:lnTo>
                        <a:lnTo>
                          <a:pt x="394" y="1"/>
                        </a:lnTo>
                        <a:lnTo>
                          <a:pt x="376" y="2"/>
                        </a:lnTo>
                        <a:lnTo>
                          <a:pt x="359" y="2"/>
                        </a:lnTo>
                        <a:lnTo>
                          <a:pt x="342" y="3"/>
                        </a:lnTo>
                        <a:lnTo>
                          <a:pt x="324" y="3"/>
                        </a:lnTo>
                        <a:lnTo>
                          <a:pt x="307" y="4"/>
                        </a:lnTo>
                        <a:lnTo>
                          <a:pt x="291" y="4"/>
                        </a:lnTo>
                        <a:lnTo>
                          <a:pt x="273" y="4"/>
                        </a:lnTo>
                        <a:lnTo>
                          <a:pt x="255" y="4"/>
                        </a:lnTo>
                        <a:lnTo>
                          <a:pt x="237" y="4"/>
                        </a:lnTo>
                        <a:lnTo>
                          <a:pt x="221" y="5"/>
                        </a:lnTo>
                        <a:lnTo>
                          <a:pt x="203" y="7"/>
                        </a:lnTo>
                        <a:lnTo>
                          <a:pt x="186" y="7"/>
                        </a:lnTo>
                        <a:lnTo>
                          <a:pt x="169" y="7"/>
                        </a:lnTo>
                        <a:lnTo>
                          <a:pt x="151" y="7"/>
                        </a:lnTo>
                        <a:lnTo>
                          <a:pt x="135" y="8"/>
                        </a:lnTo>
                        <a:lnTo>
                          <a:pt x="118" y="8"/>
                        </a:lnTo>
                        <a:lnTo>
                          <a:pt x="101" y="9"/>
                        </a:lnTo>
                        <a:lnTo>
                          <a:pt x="83" y="9"/>
                        </a:lnTo>
                        <a:lnTo>
                          <a:pt x="68" y="9"/>
                        </a:lnTo>
                        <a:lnTo>
                          <a:pt x="50" y="10"/>
                        </a:lnTo>
                        <a:lnTo>
                          <a:pt x="33" y="11"/>
                        </a:lnTo>
                        <a:lnTo>
                          <a:pt x="17" y="11"/>
                        </a:lnTo>
                        <a:lnTo>
                          <a:pt x="0" y="13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51" name="Freeform 230">
                    <a:extLst>
                      <a:ext uri="{FF2B5EF4-FFF2-40B4-BE49-F238E27FC236}">
                        <a16:creationId xmlns:a16="http://schemas.microsoft.com/office/drawing/2014/main" id="{2D835D55-4AA4-B44E-8611-5501E131E2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5" y="1836"/>
                    <a:ext cx="67" cy="128"/>
                  </a:xfrm>
                  <a:custGeom>
                    <a:avLst/>
                    <a:gdLst>
                      <a:gd name="T0" fmla="*/ 0 w 202"/>
                      <a:gd name="T1" fmla="*/ 0 h 383"/>
                      <a:gd name="T2" fmla="*/ 0 w 202"/>
                      <a:gd name="T3" fmla="*/ 0 h 383"/>
                      <a:gd name="T4" fmla="*/ 0 w 202"/>
                      <a:gd name="T5" fmla="*/ 0 h 383"/>
                      <a:gd name="T6" fmla="*/ 0 w 202"/>
                      <a:gd name="T7" fmla="*/ 0 h 383"/>
                      <a:gd name="T8" fmla="*/ 0 w 202"/>
                      <a:gd name="T9" fmla="*/ 0 h 383"/>
                      <a:gd name="T10" fmla="*/ 0 w 202"/>
                      <a:gd name="T11" fmla="*/ 0 h 383"/>
                      <a:gd name="T12" fmla="*/ 0 w 202"/>
                      <a:gd name="T13" fmla="*/ 0 h 383"/>
                      <a:gd name="T14" fmla="*/ 0 w 202"/>
                      <a:gd name="T15" fmla="*/ 0 h 383"/>
                      <a:gd name="T16" fmla="*/ 0 w 202"/>
                      <a:gd name="T17" fmla="*/ 0 h 383"/>
                      <a:gd name="T18" fmla="*/ 0 w 202"/>
                      <a:gd name="T19" fmla="*/ 0 h 383"/>
                      <a:gd name="T20" fmla="*/ 0 w 202"/>
                      <a:gd name="T21" fmla="*/ 0 h 383"/>
                      <a:gd name="T22" fmla="*/ 0 w 202"/>
                      <a:gd name="T23" fmla="*/ 0 h 383"/>
                      <a:gd name="T24" fmla="*/ 0 w 202"/>
                      <a:gd name="T25" fmla="*/ 0 h 383"/>
                      <a:gd name="T26" fmla="*/ 0 w 202"/>
                      <a:gd name="T27" fmla="*/ 0 h 383"/>
                      <a:gd name="T28" fmla="*/ 0 w 202"/>
                      <a:gd name="T29" fmla="*/ 0 h 383"/>
                      <a:gd name="T30" fmla="*/ 0 w 202"/>
                      <a:gd name="T31" fmla="*/ 0 h 383"/>
                      <a:gd name="T32" fmla="*/ 0 w 202"/>
                      <a:gd name="T33" fmla="*/ 0 h 383"/>
                      <a:gd name="T34" fmla="*/ 0 w 202"/>
                      <a:gd name="T35" fmla="*/ 0 h 383"/>
                      <a:gd name="T36" fmla="*/ 0 w 202"/>
                      <a:gd name="T37" fmla="*/ 0 h 383"/>
                      <a:gd name="T38" fmla="*/ 0 w 202"/>
                      <a:gd name="T39" fmla="*/ 0 h 383"/>
                      <a:gd name="T40" fmla="*/ 0 w 202"/>
                      <a:gd name="T41" fmla="*/ 0 h 383"/>
                      <a:gd name="T42" fmla="*/ 0 w 202"/>
                      <a:gd name="T43" fmla="*/ 0 h 383"/>
                      <a:gd name="T44" fmla="*/ 0 w 202"/>
                      <a:gd name="T45" fmla="*/ 0 h 383"/>
                      <a:gd name="T46" fmla="*/ 0 w 202"/>
                      <a:gd name="T47" fmla="*/ 0 h 383"/>
                      <a:gd name="T48" fmla="*/ 0 w 202"/>
                      <a:gd name="T49" fmla="*/ 0 h 383"/>
                      <a:gd name="T50" fmla="*/ 0 w 202"/>
                      <a:gd name="T51" fmla="*/ 0 h 383"/>
                      <a:gd name="T52" fmla="*/ 0 w 202"/>
                      <a:gd name="T53" fmla="*/ 0 h 383"/>
                      <a:gd name="T54" fmla="*/ 0 w 202"/>
                      <a:gd name="T55" fmla="*/ 0 h 383"/>
                      <a:gd name="T56" fmla="*/ 0 w 202"/>
                      <a:gd name="T57" fmla="*/ 0 h 383"/>
                      <a:gd name="T58" fmla="*/ 0 w 202"/>
                      <a:gd name="T59" fmla="*/ 0 h 383"/>
                      <a:gd name="T60" fmla="*/ 0 w 202"/>
                      <a:gd name="T61" fmla="*/ 0 h 383"/>
                      <a:gd name="T62" fmla="*/ 0 w 202"/>
                      <a:gd name="T63" fmla="*/ 0 h 383"/>
                      <a:gd name="T64" fmla="*/ 0 w 202"/>
                      <a:gd name="T65" fmla="*/ 0 h 383"/>
                      <a:gd name="T66" fmla="*/ 0 w 202"/>
                      <a:gd name="T67" fmla="*/ 0 h 383"/>
                      <a:gd name="T68" fmla="*/ 0 w 202"/>
                      <a:gd name="T69" fmla="*/ 0 h 383"/>
                      <a:gd name="T70" fmla="*/ 0 w 202"/>
                      <a:gd name="T71" fmla="*/ 0 h 383"/>
                      <a:gd name="T72" fmla="*/ 0 w 202"/>
                      <a:gd name="T73" fmla="*/ 0 h 383"/>
                      <a:gd name="T74" fmla="*/ 0 w 202"/>
                      <a:gd name="T75" fmla="*/ 0 h 383"/>
                      <a:gd name="T76" fmla="*/ 0 w 202"/>
                      <a:gd name="T77" fmla="*/ 0 h 383"/>
                      <a:gd name="T78" fmla="*/ 0 w 202"/>
                      <a:gd name="T79" fmla="*/ 0 h 383"/>
                      <a:gd name="T80" fmla="*/ 0 w 202"/>
                      <a:gd name="T81" fmla="*/ 0 h 383"/>
                      <a:gd name="T82" fmla="*/ 0 w 202"/>
                      <a:gd name="T83" fmla="*/ 0 h 383"/>
                      <a:gd name="T84" fmla="*/ 0 w 202"/>
                      <a:gd name="T85" fmla="*/ 0 h 383"/>
                      <a:gd name="T86" fmla="*/ 0 w 202"/>
                      <a:gd name="T87" fmla="*/ 0 h 383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202"/>
                      <a:gd name="T133" fmla="*/ 0 h 383"/>
                      <a:gd name="T134" fmla="*/ 202 w 202"/>
                      <a:gd name="T135" fmla="*/ 383 h 383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202" h="383">
                        <a:moveTo>
                          <a:pt x="109" y="6"/>
                        </a:moveTo>
                        <a:lnTo>
                          <a:pt x="104" y="13"/>
                        </a:lnTo>
                        <a:lnTo>
                          <a:pt x="101" y="20"/>
                        </a:lnTo>
                        <a:lnTo>
                          <a:pt x="98" y="27"/>
                        </a:lnTo>
                        <a:lnTo>
                          <a:pt x="96" y="34"/>
                        </a:lnTo>
                        <a:lnTo>
                          <a:pt x="94" y="42"/>
                        </a:lnTo>
                        <a:lnTo>
                          <a:pt x="90" y="49"/>
                        </a:lnTo>
                        <a:lnTo>
                          <a:pt x="88" y="56"/>
                        </a:lnTo>
                        <a:lnTo>
                          <a:pt x="85" y="63"/>
                        </a:lnTo>
                        <a:lnTo>
                          <a:pt x="82" y="69"/>
                        </a:lnTo>
                        <a:lnTo>
                          <a:pt x="79" y="76"/>
                        </a:lnTo>
                        <a:lnTo>
                          <a:pt x="77" y="82"/>
                        </a:lnTo>
                        <a:lnTo>
                          <a:pt x="75" y="88"/>
                        </a:lnTo>
                        <a:lnTo>
                          <a:pt x="72" y="95"/>
                        </a:lnTo>
                        <a:lnTo>
                          <a:pt x="70" y="101"/>
                        </a:lnTo>
                        <a:lnTo>
                          <a:pt x="68" y="108"/>
                        </a:lnTo>
                        <a:lnTo>
                          <a:pt x="65" y="114"/>
                        </a:lnTo>
                        <a:lnTo>
                          <a:pt x="63" y="121"/>
                        </a:lnTo>
                        <a:lnTo>
                          <a:pt x="61" y="126"/>
                        </a:lnTo>
                        <a:lnTo>
                          <a:pt x="58" y="133"/>
                        </a:lnTo>
                        <a:lnTo>
                          <a:pt x="56" y="139"/>
                        </a:lnTo>
                        <a:lnTo>
                          <a:pt x="53" y="145"/>
                        </a:lnTo>
                        <a:lnTo>
                          <a:pt x="52" y="152"/>
                        </a:lnTo>
                        <a:lnTo>
                          <a:pt x="50" y="157"/>
                        </a:lnTo>
                        <a:lnTo>
                          <a:pt x="49" y="164"/>
                        </a:lnTo>
                        <a:lnTo>
                          <a:pt x="46" y="170"/>
                        </a:lnTo>
                        <a:lnTo>
                          <a:pt x="45" y="175"/>
                        </a:lnTo>
                        <a:lnTo>
                          <a:pt x="43" y="180"/>
                        </a:lnTo>
                        <a:lnTo>
                          <a:pt x="42" y="186"/>
                        </a:lnTo>
                        <a:lnTo>
                          <a:pt x="39" y="192"/>
                        </a:lnTo>
                        <a:lnTo>
                          <a:pt x="38" y="198"/>
                        </a:lnTo>
                        <a:lnTo>
                          <a:pt x="37" y="204"/>
                        </a:lnTo>
                        <a:lnTo>
                          <a:pt x="36" y="210"/>
                        </a:lnTo>
                        <a:lnTo>
                          <a:pt x="33" y="215"/>
                        </a:lnTo>
                        <a:lnTo>
                          <a:pt x="32" y="221"/>
                        </a:lnTo>
                        <a:lnTo>
                          <a:pt x="31" y="226"/>
                        </a:lnTo>
                        <a:lnTo>
                          <a:pt x="28" y="232"/>
                        </a:lnTo>
                        <a:lnTo>
                          <a:pt x="28" y="237"/>
                        </a:lnTo>
                        <a:lnTo>
                          <a:pt x="26" y="243"/>
                        </a:lnTo>
                        <a:lnTo>
                          <a:pt x="25" y="248"/>
                        </a:lnTo>
                        <a:lnTo>
                          <a:pt x="23" y="253"/>
                        </a:lnTo>
                        <a:lnTo>
                          <a:pt x="21" y="259"/>
                        </a:lnTo>
                        <a:lnTo>
                          <a:pt x="20" y="264"/>
                        </a:lnTo>
                        <a:lnTo>
                          <a:pt x="20" y="269"/>
                        </a:lnTo>
                        <a:lnTo>
                          <a:pt x="18" y="275"/>
                        </a:lnTo>
                        <a:lnTo>
                          <a:pt x="18" y="281"/>
                        </a:lnTo>
                        <a:lnTo>
                          <a:pt x="15" y="286"/>
                        </a:lnTo>
                        <a:lnTo>
                          <a:pt x="15" y="291"/>
                        </a:lnTo>
                        <a:lnTo>
                          <a:pt x="14" y="297"/>
                        </a:lnTo>
                        <a:lnTo>
                          <a:pt x="13" y="302"/>
                        </a:lnTo>
                        <a:lnTo>
                          <a:pt x="12" y="307"/>
                        </a:lnTo>
                        <a:lnTo>
                          <a:pt x="11" y="312"/>
                        </a:lnTo>
                        <a:lnTo>
                          <a:pt x="11" y="319"/>
                        </a:lnTo>
                        <a:lnTo>
                          <a:pt x="8" y="324"/>
                        </a:lnTo>
                        <a:lnTo>
                          <a:pt x="7" y="329"/>
                        </a:lnTo>
                        <a:lnTo>
                          <a:pt x="7" y="334"/>
                        </a:lnTo>
                        <a:lnTo>
                          <a:pt x="7" y="340"/>
                        </a:lnTo>
                        <a:lnTo>
                          <a:pt x="5" y="345"/>
                        </a:lnTo>
                        <a:lnTo>
                          <a:pt x="5" y="350"/>
                        </a:lnTo>
                        <a:lnTo>
                          <a:pt x="5" y="356"/>
                        </a:lnTo>
                        <a:lnTo>
                          <a:pt x="4" y="362"/>
                        </a:lnTo>
                        <a:lnTo>
                          <a:pt x="2" y="367"/>
                        </a:lnTo>
                        <a:lnTo>
                          <a:pt x="2" y="372"/>
                        </a:lnTo>
                        <a:lnTo>
                          <a:pt x="1" y="378"/>
                        </a:lnTo>
                        <a:lnTo>
                          <a:pt x="0" y="383"/>
                        </a:lnTo>
                        <a:lnTo>
                          <a:pt x="93" y="383"/>
                        </a:lnTo>
                        <a:lnTo>
                          <a:pt x="93" y="378"/>
                        </a:lnTo>
                        <a:lnTo>
                          <a:pt x="94" y="372"/>
                        </a:lnTo>
                        <a:lnTo>
                          <a:pt x="94" y="367"/>
                        </a:lnTo>
                        <a:lnTo>
                          <a:pt x="95" y="362"/>
                        </a:lnTo>
                        <a:lnTo>
                          <a:pt x="96" y="357"/>
                        </a:lnTo>
                        <a:lnTo>
                          <a:pt x="96" y="351"/>
                        </a:lnTo>
                        <a:lnTo>
                          <a:pt x="98" y="347"/>
                        </a:lnTo>
                        <a:lnTo>
                          <a:pt x="98" y="342"/>
                        </a:lnTo>
                        <a:lnTo>
                          <a:pt x="100" y="336"/>
                        </a:lnTo>
                        <a:lnTo>
                          <a:pt x="101" y="331"/>
                        </a:lnTo>
                        <a:lnTo>
                          <a:pt x="101" y="325"/>
                        </a:lnTo>
                        <a:lnTo>
                          <a:pt x="103" y="321"/>
                        </a:lnTo>
                        <a:lnTo>
                          <a:pt x="104" y="315"/>
                        </a:lnTo>
                        <a:lnTo>
                          <a:pt x="107" y="310"/>
                        </a:lnTo>
                        <a:lnTo>
                          <a:pt x="107" y="304"/>
                        </a:lnTo>
                        <a:lnTo>
                          <a:pt x="109" y="299"/>
                        </a:lnTo>
                        <a:lnTo>
                          <a:pt x="109" y="293"/>
                        </a:lnTo>
                        <a:lnTo>
                          <a:pt x="112" y="288"/>
                        </a:lnTo>
                        <a:lnTo>
                          <a:pt x="113" y="284"/>
                        </a:lnTo>
                        <a:lnTo>
                          <a:pt x="114" y="278"/>
                        </a:lnTo>
                        <a:lnTo>
                          <a:pt x="116" y="272"/>
                        </a:lnTo>
                        <a:lnTo>
                          <a:pt x="117" y="266"/>
                        </a:lnTo>
                        <a:lnTo>
                          <a:pt x="119" y="261"/>
                        </a:lnTo>
                        <a:lnTo>
                          <a:pt x="121" y="255"/>
                        </a:lnTo>
                        <a:lnTo>
                          <a:pt x="122" y="249"/>
                        </a:lnTo>
                        <a:lnTo>
                          <a:pt x="125" y="243"/>
                        </a:lnTo>
                        <a:lnTo>
                          <a:pt x="126" y="237"/>
                        </a:lnTo>
                        <a:lnTo>
                          <a:pt x="127" y="233"/>
                        </a:lnTo>
                        <a:lnTo>
                          <a:pt x="129" y="227"/>
                        </a:lnTo>
                        <a:lnTo>
                          <a:pt x="132" y="221"/>
                        </a:lnTo>
                        <a:lnTo>
                          <a:pt x="133" y="215"/>
                        </a:lnTo>
                        <a:lnTo>
                          <a:pt x="134" y="209"/>
                        </a:lnTo>
                        <a:lnTo>
                          <a:pt x="136" y="203"/>
                        </a:lnTo>
                        <a:lnTo>
                          <a:pt x="138" y="197"/>
                        </a:lnTo>
                        <a:lnTo>
                          <a:pt x="140" y="190"/>
                        </a:lnTo>
                        <a:lnTo>
                          <a:pt x="142" y="185"/>
                        </a:lnTo>
                        <a:lnTo>
                          <a:pt x="144" y="178"/>
                        </a:lnTo>
                        <a:lnTo>
                          <a:pt x="145" y="172"/>
                        </a:lnTo>
                        <a:lnTo>
                          <a:pt x="147" y="166"/>
                        </a:lnTo>
                        <a:lnTo>
                          <a:pt x="150" y="160"/>
                        </a:lnTo>
                        <a:lnTo>
                          <a:pt x="152" y="154"/>
                        </a:lnTo>
                        <a:lnTo>
                          <a:pt x="153" y="147"/>
                        </a:lnTo>
                        <a:lnTo>
                          <a:pt x="155" y="141"/>
                        </a:lnTo>
                        <a:lnTo>
                          <a:pt x="158" y="134"/>
                        </a:lnTo>
                        <a:lnTo>
                          <a:pt x="159" y="128"/>
                        </a:lnTo>
                        <a:lnTo>
                          <a:pt x="163" y="121"/>
                        </a:lnTo>
                        <a:lnTo>
                          <a:pt x="164" y="116"/>
                        </a:lnTo>
                        <a:lnTo>
                          <a:pt x="166" y="109"/>
                        </a:lnTo>
                        <a:lnTo>
                          <a:pt x="168" y="103"/>
                        </a:lnTo>
                        <a:lnTo>
                          <a:pt x="171" y="96"/>
                        </a:lnTo>
                        <a:lnTo>
                          <a:pt x="172" y="89"/>
                        </a:lnTo>
                        <a:lnTo>
                          <a:pt x="174" y="83"/>
                        </a:lnTo>
                        <a:lnTo>
                          <a:pt x="177" y="76"/>
                        </a:lnTo>
                        <a:lnTo>
                          <a:pt x="179" y="70"/>
                        </a:lnTo>
                        <a:lnTo>
                          <a:pt x="182" y="63"/>
                        </a:lnTo>
                        <a:lnTo>
                          <a:pt x="184" y="56"/>
                        </a:lnTo>
                        <a:lnTo>
                          <a:pt x="185" y="49"/>
                        </a:lnTo>
                        <a:lnTo>
                          <a:pt x="187" y="43"/>
                        </a:lnTo>
                        <a:lnTo>
                          <a:pt x="190" y="36"/>
                        </a:lnTo>
                        <a:lnTo>
                          <a:pt x="192" y="29"/>
                        </a:lnTo>
                        <a:lnTo>
                          <a:pt x="195" y="21"/>
                        </a:lnTo>
                        <a:lnTo>
                          <a:pt x="197" y="15"/>
                        </a:lnTo>
                        <a:lnTo>
                          <a:pt x="198" y="7"/>
                        </a:lnTo>
                        <a:lnTo>
                          <a:pt x="202" y="0"/>
                        </a:lnTo>
                        <a:lnTo>
                          <a:pt x="109" y="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52" name="Freeform 231">
                    <a:extLst>
                      <a:ext uri="{FF2B5EF4-FFF2-40B4-BE49-F238E27FC236}">
                        <a16:creationId xmlns:a16="http://schemas.microsoft.com/office/drawing/2014/main" id="{88AFEF33-A55C-3B44-B51E-B16ACDA753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95" y="1837"/>
                    <a:ext cx="64" cy="124"/>
                  </a:xfrm>
                  <a:custGeom>
                    <a:avLst/>
                    <a:gdLst>
                      <a:gd name="T0" fmla="*/ 0 w 193"/>
                      <a:gd name="T1" fmla="*/ 0 h 372"/>
                      <a:gd name="T2" fmla="*/ 0 w 193"/>
                      <a:gd name="T3" fmla="*/ 0 h 372"/>
                      <a:gd name="T4" fmla="*/ 0 w 193"/>
                      <a:gd name="T5" fmla="*/ 0 h 372"/>
                      <a:gd name="T6" fmla="*/ 0 w 193"/>
                      <a:gd name="T7" fmla="*/ 0 h 372"/>
                      <a:gd name="T8" fmla="*/ 0 w 193"/>
                      <a:gd name="T9" fmla="*/ 0 h 372"/>
                      <a:gd name="T10" fmla="*/ 0 w 193"/>
                      <a:gd name="T11" fmla="*/ 0 h 372"/>
                      <a:gd name="T12" fmla="*/ 0 w 193"/>
                      <a:gd name="T13" fmla="*/ 0 h 372"/>
                      <a:gd name="T14" fmla="*/ 0 w 193"/>
                      <a:gd name="T15" fmla="*/ 0 h 372"/>
                      <a:gd name="T16" fmla="*/ 0 w 193"/>
                      <a:gd name="T17" fmla="*/ 0 h 372"/>
                      <a:gd name="T18" fmla="*/ 0 w 193"/>
                      <a:gd name="T19" fmla="*/ 0 h 372"/>
                      <a:gd name="T20" fmla="*/ 0 w 193"/>
                      <a:gd name="T21" fmla="*/ 0 h 372"/>
                      <a:gd name="T22" fmla="*/ 0 w 193"/>
                      <a:gd name="T23" fmla="*/ 0 h 372"/>
                      <a:gd name="T24" fmla="*/ 0 w 193"/>
                      <a:gd name="T25" fmla="*/ 0 h 372"/>
                      <a:gd name="T26" fmla="*/ 0 w 193"/>
                      <a:gd name="T27" fmla="*/ 0 h 372"/>
                      <a:gd name="T28" fmla="*/ 0 w 193"/>
                      <a:gd name="T29" fmla="*/ 0 h 372"/>
                      <a:gd name="T30" fmla="*/ 0 w 193"/>
                      <a:gd name="T31" fmla="*/ 0 h 372"/>
                      <a:gd name="T32" fmla="*/ 0 w 193"/>
                      <a:gd name="T33" fmla="*/ 0 h 372"/>
                      <a:gd name="T34" fmla="*/ 0 w 193"/>
                      <a:gd name="T35" fmla="*/ 0 h 372"/>
                      <a:gd name="T36" fmla="*/ 0 w 193"/>
                      <a:gd name="T37" fmla="*/ 0 h 372"/>
                      <a:gd name="T38" fmla="*/ 0 w 193"/>
                      <a:gd name="T39" fmla="*/ 0 h 372"/>
                      <a:gd name="T40" fmla="*/ 0 w 193"/>
                      <a:gd name="T41" fmla="*/ 0 h 372"/>
                      <a:gd name="T42" fmla="*/ 0 w 193"/>
                      <a:gd name="T43" fmla="*/ 0 h 372"/>
                      <a:gd name="T44" fmla="*/ 0 w 193"/>
                      <a:gd name="T45" fmla="*/ 0 h 372"/>
                      <a:gd name="T46" fmla="*/ 0 w 193"/>
                      <a:gd name="T47" fmla="*/ 0 h 372"/>
                      <a:gd name="T48" fmla="*/ 0 w 193"/>
                      <a:gd name="T49" fmla="*/ 0 h 372"/>
                      <a:gd name="T50" fmla="*/ 0 w 193"/>
                      <a:gd name="T51" fmla="*/ 0 h 372"/>
                      <a:gd name="T52" fmla="*/ 0 w 193"/>
                      <a:gd name="T53" fmla="*/ 0 h 372"/>
                      <a:gd name="T54" fmla="*/ 0 w 193"/>
                      <a:gd name="T55" fmla="*/ 0 h 372"/>
                      <a:gd name="T56" fmla="*/ 0 w 193"/>
                      <a:gd name="T57" fmla="*/ 0 h 372"/>
                      <a:gd name="T58" fmla="*/ 0 w 193"/>
                      <a:gd name="T59" fmla="*/ 0 h 372"/>
                      <a:gd name="T60" fmla="*/ 0 w 193"/>
                      <a:gd name="T61" fmla="*/ 0 h 372"/>
                      <a:gd name="T62" fmla="*/ 0 w 193"/>
                      <a:gd name="T63" fmla="*/ 0 h 372"/>
                      <a:gd name="T64" fmla="*/ 0 w 193"/>
                      <a:gd name="T65" fmla="*/ 0 h 372"/>
                      <a:gd name="T66" fmla="*/ 0 w 193"/>
                      <a:gd name="T67" fmla="*/ 0 h 372"/>
                      <a:gd name="T68" fmla="*/ 0 w 193"/>
                      <a:gd name="T69" fmla="*/ 0 h 372"/>
                      <a:gd name="T70" fmla="*/ 0 w 193"/>
                      <a:gd name="T71" fmla="*/ 0 h 372"/>
                      <a:gd name="T72" fmla="*/ 0 w 193"/>
                      <a:gd name="T73" fmla="*/ 0 h 372"/>
                      <a:gd name="T74" fmla="*/ 0 w 193"/>
                      <a:gd name="T75" fmla="*/ 0 h 372"/>
                      <a:gd name="T76" fmla="*/ 0 w 193"/>
                      <a:gd name="T77" fmla="*/ 0 h 372"/>
                      <a:gd name="T78" fmla="*/ 0 w 193"/>
                      <a:gd name="T79" fmla="*/ 0 h 372"/>
                      <a:gd name="T80" fmla="*/ 0 w 193"/>
                      <a:gd name="T81" fmla="*/ 0 h 372"/>
                      <a:gd name="T82" fmla="*/ 0 w 193"/>
                      <a:gd name="T83" fmla="*/ 0 h 372"/>
                      <a:gd name="T84" fmla="*/ 0 w 193"/>
                      <a:gd name="T85" fmla="*/ 0 h 372"/>
                      <a:gd name="T86" fmla="*/ 0 w 193"/>
                      <a:gd name="T87" fmla="*/ 0 h 37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93"/>
                      <a:gd name="T133" fmla="*/ 0 h 372"/>
                      <a:gd name="T134" fmla="*/ 193 w 193"/>
                      <a:gd name="T135" fmla="*/ 372 h 37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93" h="372">
                        <a:moveTo>
                          <a:pt x="74" y="0"/>
                        </a:moveTo>
                        <a:lnTo>
                          <a:pt x="0" y="49"/>
                        </a:lnTo>
                        <a:lnTo>
                          <a:pt x="3" y="54"/>
                        </a:lnTo>
                        <a:lnTo>
                          <a:pt x="5" y="60"/>
                        </a:lnTo>
                        <a:lnTo>
                          <a:pt x="9" y="66"/>
                        </a:lnTo>
                        <a:lnTo>
                          <a:pt x="11" y="72"/>
                        </a:lnTo>
                        <a:lnTo>
                          <a:pt x="15" y="76"/>
                        </a:lnTo>
                        <a:lnTo>
                          <a:pt x="17" y="82"/>
                        </a:lnTo>
                        <a:lnTo>
                          <a:pt x="21" y="88"/>
                        </a:lnTo>
                        <a:lnTo>
                          <a:pt x="23" y="94"/>
                        </a:lnTo>
                        <a:lnTo>
                          <a:pt x="25" y="99"/>
                        </a:lnTo>
                        <a:lnTo>
                          <a:pt x="28" y="104"/>
                        </a:lnTo>
                        <a:lnTo>
                          <a:pt x="30" y="110"/>
                        </a:lnTo>
                        <a:lnTo>
                          <a:pt x="34" y="114"/>
                        </a:lnTo>
                        <a:lnTo>
                          <a:pt x="36" y="120"/>
                        </a:lnTo>
                        <a:lnTo>
                          <a:pt x="38" y="126"/>
                        </a:lnTo>
                        <a:lnTo>
                          <a:pt x="41" y="131"/>
                        </a:lnTo>
                        <a:lnTo>
                          <a:pt x="43" y="137"/>
                        </a:lnTo>
                        <a:lnTo>
                          <a:pt x="45" y="142"/>
                        </a:lnTo>
                        <a:lnTo>
                          <a:pt x="48" y="148"/>
                        </a:lnTo>
                        <a:lnTo>
                          <a:pt x="50" y="152"/>
                        </a:lnTo>
                        <a:lnTo>
                          <a:pt x="53" y="157"/>
                        </a:lnTo>
                        <a:lnTo>
                          <a:pt x="54" y="162"/>
                        </a:lnTo>
                        <a:lnTo>
                          <a:pt x="56" y="168"/>
                        </a:lnTo>
                        <a:lnTo>
                          <a:pt x="59" y="173"/>
                        </a:lnTo>
                        <a:lnTo>
                          <a:pt x="61" y="178"/>
                        </a:lnTo>
                        <a:lnTo>
                          <a:pt x="63" y="183"/>
                        </a:lnTo>
                        <a:lnTo>
                          <a:pt x="64" y="188"/>
                        </a:lnTo>
                        <a:lnTo>
                          <a:pt x="66" y="194"/>
                        </a:lnTo>
                        <a:lnTo>
                          <a:pt x="68" y="199"/>
                        </a:lnTo>
                        <a:lnTo>
                          <a:pt x="70" y="203"/>
                        </a:lnTo>
                        <a:lnTo>
                          <a:pt x="72" y="209"/>
                        </a:lnTo>
                        <a:lnTo>
                          <a:pt x="74" y="214"/>
                        </a:lnTo>
                        <a:lnTo>
                          <a:pt x="76" y="220"/>
                        </a:lnTo>
                        <a:lnTo>
                          <a:pt x="78" y="225"/>
                        </a:lnTo>
                        <a:lnTo>
                          <a:pt x="79" y="230"/>
                        </a:lnTo>
                        <a:lnTo>
                          <a:pt x="80" y="234"/>
                        </a:lnTo>
                        <a:lnTo>
                          <a:pt x="81" y="239"/>
                        </a:lnTo>
                        <a:lnTo>
                          <a:pt x="83" y="244"/>
                        </a:lnTo>
                        <a:lnTo>
                          <a:pt x="85" y="248"/>
                        </a:lnTo>
                        <a:lnTo>
                          <a:pt x="86" y="253"/>
                        </a:lnTo>
                        <a:lnTo>
                          <a:pt x="87" y="259"/>
                        </a:lnTo>
                        <a:lnTo>
                          <a:pt x="89" y="264"/>
                        </a:lnTo>
                        <a:lnTo>
                          <a:pt x="89" y="269"/>
                        </a:lnTo>
                        <a:lnTo>
                          <a:pt x="92" y="273"/>
                        </a:lnTo>
                        <a:lnTo>
                          <a:pt x="92" y="278"/>
                        </a:lnTo>
                        <a:lnTo>
                          <a:pt x="93" y="283"/>
                        </a:lnTo>
                        <a:lnTo>
                          <a:pt x="94" y="288"/>
                        </a:lnTo>
                        <a:lnTo>
                          <a:pt x="95" y="292"/>
                        </a:lnTo>
                        <a:lnTo>
                          <a:pt x="97" y="297"/>
                        </a:lnTo>
                        <a:lnTo>
                          <a:pt x="97" y="302"/>
                        </a:lnTo>
                        <a:lnTo>
                          <a:pt x="98" y="307"/>
                        </a:lnTo>
                        <a:lnTo>
                          <a:pt x="99" y="311"/>
                        </a:lnTo>
                        <a:lnTo>
                          <a:pt x="99" y="316"/>
                        </a:lnTo>
                        <a:lnTo>
                          <a:pt x="100" y="320"/>
                        </a:lnTo>
                        <a:lnTo>
                          <a:pt x="101" y="324"/>
                        </a:lnTo>
                        <a:lnTo>
                          <a:pt x="101" y="329"/>
                        </a:lnTo>
                        <a:lnTo>
                          <a:pt x="102" y="335"/>
                        </a:lnTo>
                        <a:lnTo>
                          <a:pt x="102" y="339"/>
                        </a:lnTo>
                        <a:lnTo>
                          <a:pt x="104" y="343"/>
                        </a:lnTo>
                        <a:lnTo>
                          <a:pt x="104" y="348"/>
                        </a:lnTo>
                        <a:lnTo>
                          <a:pt x="104" y="353"/>
                        </a:lnTo>
                        <a:lnTo>
                          <a:pt x="105" y="358"/>
                        </a:lnTo>
                        <a:lnTo>
                          <a:pt x="105" y="362"/>
                        </a:lnTo>
                        <a:lnTo>
                          <a:pt x="106" y="367"/>
                        </a:lnTo>
                        <a:lnTo>
                          <a:pt x="106" y="372"/>
                        </a:lnTo>
                        <a:lnTo>
                          <a:pt x="193" y="366"/>
                        </a:lnTo>
                        <a:lnTo>
                          <a:pt x="191" y="360"/>
                        </a:lnTo>
                        <a:lnTo>
                          <a:pt x="191" y="355"/>
                        </a:lnTo>
                        <a:lnTo>
                          <a:pt x="190" y="349"/>
                        </a:lnTo>
                        <a:lnTo>
                          <a:pt x="190" y="345"/>
                        </a:lnTo>
                        <a:lnTo>
                          <a:pt x="190" y="340"/>
                        </a:lnTo>
                        <a:lnTo>
                          <a:pt x="189" y="334"/>
                        </a:lnTo>
                        <a:lnTo>
                          <a:pt x="188" y="329"/>
                        </a:lnTo>
                        <a:lnTo>
                          <a:pt x="188" y="323"/>
                        </a:lnTo>
                        <a:lnTo>
                          <a:pt x="188" y="317"/>
                        </a:lnTo>
                        <a:lnTo>
                          <a:pt x="186" y="313"/>
                        </a:lnTo>
                        <a:lnTo>
                          <a:pt x="186" y="307"/>
                        </a:lnTo>
                        <a:lnTo>
                          <a:pt x="186" y="302"/>
                        </a:lnTo>
                        <a:lnTo>
                          <a:pt x="183" y="297"/>
                        </a:lnTo>
                        <a:lnTo>
                          <a:pt x="182" y="291"/>
                        </a:lnTo>
                        <a:lnTo>
                          <a:pt x="182" y="286"/>
                        </a:lnTo>
                        <a:lnTo>
                          <a:pt x="182" y="282"/>
                        </a:lnTo>
                        <a:lnTo>
                          <a:pt x="180" y="276"/>
                        </a:lnTo>
                        <a:lnTo>
                          <a:pt x="180" y="269"/>
                        </a:lnTo>
                        <a:lnTo>
                          <a:pt x="177" y="264"/>
                        </a:lnTo>
                        <a:lnTo>
                          <a:pt x="177" y="259"/>
                        </a:lnTo>
                        <a:lnTo>
                          <a:pt x="175" y="253"/>
                        </a:lnTo>
                        <a:lnTo>
                          <a:pt x="174" y="247"/>
                        </a:lnTo>
                        <a:lnTo>
                          <a:pt x="172" y="241"/>
                        </a:lnTo>
                        <a:lnTo>
                          <a:pt x="171" y="235"/>
                        </a:lnTo>
                        <a:lnTo>
                          <a:pt x="170" y="231"/>
                        </a:lnTo>
                        <a:lnTo>
                          <a:pt x="168" y="225"/>
                        </a:lnTo>
                        <a:lnTo>
                          <a:pt x="167" y="219"/>
                        </a:lnTo>
                        <a:lnTo>
                          <a:pt x="165" y="214"/>
                        </a:lnTo>
                        <a:lnTo>
                          <a:pt x="163" y="208"/>
                        </a:lnTo>
                        <a:lnTo>
                          <a:pt x="162" y="203"/>
                        </a:lnTo>
                        <a:lnTo>
                          <a:pt x="159" y="197"/>
                        </a:lnTo>
                        <a:lnTo>
                          <a:pt x="158" y="192"/>
                        </a:lnTo>
                        <a:lnTo>
                          <a:pt x="156" y="186"/>
                        </a:lnTo>
                        <a:lnTo>
                          <a:pt x="155" y="180"/>
                        </a:lnTo>
                        <a:lnTo>
                          <a:pt x="152" y="175"/>
                        </a:lnTo>
                        <a:lnTo>
                          <a:pt x="150" y="169"/>
                        </a:lnTo>
                        <a:lnTo>
                          <a:pt x="148" y="163"/>
                        </a:lnTo>
                        <a:lnTo>
                          <a:pt x="146" y="157"/>
                        </a:lnTo>
                        <a:lnTo>
                          <a:pt x="144" y="152"/>
                        </a:lnTo>
                        <a:lnTo>
                          <a:pt x="142" y="145"/>
                        </a:lnTo>
                        <a:lnTo>
                          <a:pt x="139" y="139"/>
                        </a:lnTo>
                        <a:lnTo>
                          <a:pt x="137" y="135"/>
                        </a:lnTo>
                        <a:lnTo>
                          <a:pt x="134" y="127"/>
                        </a:lnTo>
                        <a:lnTo>
                          <a:pt x="132" y="121"/>
                        </a:lnTo>
                        <a:lnTo>
                          <a:pt x="130" y="116"/>
                        </a:lnTo>
                        <a:lnTo>
                          <a:pt x="127" y="110"/>
                        </a:lnTo>
                        <a:lnTo>
                          <a:pt x="125" y="104"/>
                        </a:lnTo>
                        <a:lnTo>
                          <a:pt x="123" y="99"/>
                        </a:lnTo>
                        <a:lnTo>
                          <a:pt x="119" y="92"/>
                        </a:lnTo>
                        <a:lnTo>
                          <a:pt x="117" y="86"/>
                        </a:lnTo>
                        <a:lnTo>
                          <a:pt x="114" y="80"/>
                        </a:lnTo>
                        <a:lnTo>
                          <a:pt x="111" y="74"/>
                        </a:lnTo>
                        <a:lnTo>
                          <a:pt x="108" y="68"/>
                        </a:lnTo>
                        <a:lnTo>
                          <a:pt x="105" y="62"/>
                        </a:lnTo>
                        <a:lnTo>
                          <a:pt x="102" y="56"/>
                        </a:lnTo>
                        <a:lnTo>
                          <a:pt x="99" y="50"/>
                        </a:lnTo>
                        <a:lnTo>
                          <a:pt x="97" y="43"/>
                        </a:lnTo>
                        <a:lnTo>
                          <a:pt x="93" y="37"/>
                        </a:lnTo>
                        <a:lnTo>
                          <a:pt x="89" y="31"/>
                        </a:lnTo>
                        <a:lnTo>
                          <a:pt x="86" y="25"/>
                        </a:lnTo>
                        <a:lnTo>
                          <a:pt x="83" y="18"/>
                        </a:lnTo>
                        <a:lnTo>
                          <a:pt x="80" y="12"/>
                        </a:lnTo>
                        <a:lnTo>
                          <a:pt x="76" y="5"/>
                        </a:lnTo>
                        <a:lnTo>
                          <a:pt x="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53" name="Freeform 232">
                    <a:extLst>
                      <a:ext uri="{FF2B5EF4-FFF2-40B4-BE49-F238E27FC236}">
                        <a16:creationId xmlns:a16="http://schemas.microsoft.com/office/drawing/2014/main" id="{7D5ACF51-6740-754B-A561-02F8CFA86D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1" y="1875"/>
                    <a:ext cx="25" cy="26"/>
                  </a:xfrm>
                  <a:custGeom>
                    <a:avLst/>
                    <a:gdLst>
                      <a:gd name="T0" fmla="*/ 0 w 77"/>
                      <a:gd name="T1" fmla="*/ 0 h 79"/>
                      <a:gd name="T2" fmla="*/ 0 w 77"/>
                      <a:gd name="T3" fmla="*/ 0 h 79"/>
                      <a:gd name="T4" fmla="*/ 0 w 77"/>
                      <a:gd name="T5" fmla="*/ 0 h 79"/>
                      <a:gd name="T6" fmla="*/ 0 w 77"/>
                      <a:gd name="T7" fmla="*/ 0 h 79"/>
                      <a:gd name="T8" fmla="*/ 0 w 77"/>
                      <a:gd name="T9" fmla="*/ 0 h 79"/>
                      <a:gd name="T10" fmla="*/ 0 w 77"/>
                      <a:gd name="T11" fmla="*/ 0 h 79"/>
                      <a:gd name="T12" fmla="*/ 0 w 77"/>
                      <a:gd name="T13" fmla="*/ 0 h 79"/>
                      <a:gd name="T14" fmla="*/ 0 w 77"/>
                      <a:gd name="T15" fmla="*/ 0 h 79"/>
                      <a:gd name="T16" fmla="*/ 0 w 77"/>
                      <a:gd name="T17" fmla="*/ 0 h 79"/>
                      <a:gd name="T18" fmla="*/ 0 w 77"/>
                      <a:gd name="T19" fmla="*/ 0 h 79"/>
                      <a:gd name="T20" fmla="*/ 0 w 77"/>
                      <a:gd name="T21" fmla="*/ 0 h 79"/>
                      <a:gd name="T22" fmla="*/ 0 w 77"/>
                      <a:gd name="T23" fmla="*/ 0 h 79"/>
                      <a:gd name="T24" fmla="*/ 0 w 77"/>
                      <a:gd name="T25" fmla="*/ 0 h 79"/>
                      <a:gd name="T26" fmla="*/ 0 w 77"/>
                      <a:gd name="T27" fmla="*/ 0 h 79"/>
                      <a:gd name="T28" fmla="*/ 0 w 77"/>
                      <a:gd name="T29" fmla="*/ 0 h 79"/>
                      <a:gd name="T30" fmla="*/ 0 w 77"/>
                      <a:gd name="T31" fmla="*/ 0 h 79"/>
                      <a:gd name="T32" fmla="*/ 0 w 77"/>
                      <a:gd name="T33" fmla="*/ 0 h 79"/>
                      <a:gd name="T34" fmla="*/ 0 w 77"/>
                      <a:gd name="T35" fmla="*/ 0 h 79"/>
                      <a:gd name="T36" fmla="*/ 0 w 77"/>
                      <a:gd name="T37" fmla="*/ 0 h 79"/>
                      <a:gd name="T38" fmla="*/ 0 w 77"/>
                      <a:gd name="T39" fmla="*/ 0 h 79"/>
                      <a:gd name="T40" fmla="*/ 0 w 77"/>
                      <a:gd name="T41" fmla="*/ 0 h 79"/>
                      <a:gd name="T42" fmla="*/ 0 w 77"/>
                      <a:gd name="T43" fmla="*/ 0 h 79"/>
                      <a:gd name="T44" fmla="*/ 0 w 77"/>
                      <a:gd name="T45" fmla="*/ 0 h 79"/>
                      <a:gd name="T46" fmla="*/ 0 w 77"/>
                      <a:gd name="T47" fmla="*/ 0 h 79"/>
                      <a:gd name="T48" fmla="*/ 0 w 77"/>
                      <a:gd name="T49" fmla="*/ 0 h 79"/>
                      <a:gd name="T50" fmla="*/ 0 w 77"/>
                      <a:gd name="T51" fmla="*/ 0 h 79"/>
                      <a:gd name="T52" fmla="*/ 0 w 77"/>
                      <a:gd name="T53" fmla="*/ 0 h 79"/>
                      <a:gd name="T54" fmla="*/ 0 w 77"/>
                      <a:gd name="T55" fmla="*/ 0 h 79"/>
                      <a:gd name="T56" fmla="*/ 0 w 77"/>
                      <a:gd name="T57" fmla="*/ 0 h 79"/>
                      <a:gd name="T58" fmla="*/ 0 w 77"/>
                      <a:gd name="T59" fmla="*/ 0 h 79"/>
                      <a:gd name="T60" fmla="*/ 0 w 77"/>
                      <a:gd name="T61" fmla="*/ 0 h 79"/>
                      <a:gd name="T62" fmla="*/ 0 w 77"/>
                      <a:gd name="T63" fmla="*/ 0 h 79"/>
                      <a:gd name="T64" fmla="*/ 0 w 77"/>
                      <a:gd name="T65" fmla="*/ 0 h 7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9"/>
                      <a:gd name="T101" fmla="*/ 77 w 77"/>
                      <a:gd name="T102" fmla="*/ 79 h 7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9">
                        <a:moveTo>
                          <a:pt x="38" y="79"/>
                        </a:moveTo>
                        <a:lnTo>
                          <a:pt x="41" y="78"/>
                        </a:lnTo>
                        <a:lnTo>
                          <a:pt x="45" y="78"/>
                        </a:lnTo>
                        <a:lnTo>
                          <a:pt x="49" y="76"/>
                        </a:lnTo>
                        <a:lnTo>
                          <a:pt x="53" y="75"/>
                        </a:lnTo>
                        <a:lnTo>
                          <a:pt x="57" y="73"/>
                        </a:lnTo>
                        <a:lnTo>
                          <a:pt x="59" y="72"/>
                        </a:lnTo>
                        <a:lnTo>
                          <a:pt x="63" y="69"/>
                        </a:lnTo>
                        <a:lnTo>
                          <a:pt x="65" y="67"/>
                        </a:lnTo>
                        <a:lnTo>
                          <a:pt x="67" y="63"/>
                        </a:lnTo>
                        <a:lnTo>
                          <a:pt x="70" y="61"/>
                        </a:lnTo>
                        <a:lnTo>
                          <a:pt x="72" y="57"/>
                        </a:lnTo>
                        <a:lnTo>
                          <a:pt x="74" y="55"/>
                        </a:lnTo>
                        <a:lnTo>
                          <a:pt x="74" y="51"/>
                        </a:lnTo>
                        <a:lnTo>
                          <a:pt x="77" y="47"/>
                        </a:lnTo>
                        <a:lnTo>
                          <a:pt x="77" y="43"/>
                        </a:lnTo>
                        <a:lnTo>
                          <a:pt x="77" y="40"/>
                        </a:lnTo>
                        <a:lnTo>
                          <a:pt x="77" y="36"/>
                        </a:lnTo>
                        <a:lnTo>
                          <a:pt x="77" y="31"/>
                        </a:lnTo>
                        <a:lnTo>
                          <a:pt x="74" y="28"/>
                        </a:lnTo>
                        <a:lnTo>
                          <a:pt x="74" y="24"/>
                        </a:lnTo>
                        <a:lnTo>
                          <a:pt x="72" y="21"/>
                        </a:lnTo>
                        <a:lnTo>
                          <a:pt x="70" y="18"/>
                        </a:lnTo>
                        <a:lnTo>
                          <a:pt x="67" y="15"/>
                        </a:lnTo>
                        <a:lnTo>
                          <a:pt x="65" y="12"/>
                        </a:lnTo>
                        <a:lnTo>
                          <a:pt x="63" y="10"/>
                        </a:lnTo>
                        <a:lnTo>
                          <a:pt x="59" y="7"/>
                        </a:lnTo>
                        <a:lnTo>
                          <a:pt x="57" y="5"/>
                        </a:lnTo>
                        <a:lnTo>
                          <a:pt x="53" y="3"/>
                        </a:lnTo>
                        <a:lnTo>
                          <a:pt x="49" y="3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6" y="3"/>
                        </a:lnTo>
                        <a:lnTo>
                          <a:pt x="22" y="3"/>
                        </a:lnTo>
                        <a:lnTo>
                          <a:pt x="19" y="5"/>
                        </a:lnTo>
                        <a:lnTo>
                          <a:pt x="16" y="7"/>
                        </a:lnTo>
                        <a:lnTo>
                          <a:pt x="14" y="10"/>
                        </a:lnTo>
                        <a:lnTo>
                          <a:pt x="11" y="12"/>
                        </a:lnTo>
                        <a:lnTo>
                          <a:pt x="8" y="15"/>
                        </a:lnTo>
                        <a:lnTo>
                          <a:pt x="6" y="18"/>
                        </a:lnTo>
                        <a:lnTo>
                          <a:pt x="3" y="21"/>
                        </a:lnTo>
                        <a:lnTo>
                          <a:pt x="3" y="24"/>
                        </a:lnTo>
                        <a:lnTo>
                          <a:pt x="1" y="28"/>
                        </a:lnTo>
                        <a:lnTo>
                          <a:pt x="1" y="31"/>
                        </a:lnTo>
                        <a:lnTo>
                          <a:pt x="0" y="36"/>
                        </a:lnTo>
                        <a:lnTo>
                          <a:pt x="0" y="40"/>
                        </a:lnTo>
                        <a:lnTo>
                          <a:pt x="0" y="43"/>
                        </a:lnTo>
                        <a:lnTo>
                          <a:pt x="1" y="47"/>
                        </a:lnTo>
                        <a:lnTo>
                          <a:pt x="1" y="51"/>
                        </a:lnTo>
                        <a:lnTo>
                          <a:pt x="3" y="55"/>
                        </a:lnTo>
                        <a:lnTo>
                          <a:pt x="3" y="57"/>
                        </a:lnTo>
                        <a:lnTo>
                          <a:pt x="6" y="61"/>
                        </a:lnTo>
                        <a:lnTo>
                          <a:pt x="8" y="63"/>
                        </a:lnTo>
                        <a:lnTo>
                          <a:pt x="11" y="67"/>
                        </a:lnTo>
                        <a:lnTo>
                          <a:pt x="14" y="69"/>
                        </a:lnTo>
                        <a:lnTo>
                          <a:pt x="16" y="72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6"/>
                        </a:lnTo>
                        <a:lnTo>
                          <a:pt x="29" y="78"/>
                        </a:lnTo>
                        <a:lnTo>
                          <a:pt x="34" y="78"/>
                        </a:lnTo>
                        <a:lnTo>
                          <a:pt x="38" y="7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54" name="Freeform 233">
                    <a:extLst>
                      <a:ext uri="{FF2B5EF4-FFF2-40B4-BE49-F238E27FC236}">
                        <a16:creationId xmlns:a16="http://schemas.microsoft.com/office/drawing/2014/main" id="{8A7E1798-2A99-9C41-A2D4-3FE1FB983F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12" y="1877"/>
                    <a:ext cx="26" cy="25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8" y="77"/>
                        </a:moveTo>
                        <a:lnTo>
                          <a:pt x="43" y="76"/>
                        </a:lnTo>
                        <a:lnTo>
                          <a:pt x="46" y="76"/>
                        </a:lnTo>
                        <a:lnTo>
                          <a:pt x="50" y="75"/>
                        </a:lnTo>
                        <a:lnTo>
                          <a:pt x="53" y="74"/>
                        </a:lnTo>
                        <a:lnTo>
                          <a:pt x="56" y="71"/>
                        </a:lnTo>
                        <a:lnTo>
                          <a:pt x="59" y="70"/>
                        </a:lnTo>
                        <a:lnTo>
                          <a:pt x="63" y="68"/>
                        </a:lnTo>
                        <a:lnTo>
                          <a:pt x="67" y="65"/>
                        </a:lnTo>
                        <a:lnTo>
                          <a:pt x="69" y="62"/>
                        </a:lnTo>
                        <a:lnTo>
                          <a:pt x="71" y="59"/>
                        </a:lnTo>
                        <a:lnTo>
                          <a:pt x="72" y="56"/>
                        </a:lnTo>
                        <a:lnTo>
                          <a:pt x="74" y="54"/>
                        </a:lnTo>
                        <a:lnTo>
                          <a:pt x="75" y="49"/>
                        </a:lnTo>
                        <a:lnTo>
                          <a:pt x="76" y="46"/>
                        </a:lnTo>
                        <a:lnTo>
                          <a:pt x="77" y="42"/>
                        </a:lnTo>
                        <a:lnTo>
                          <a:pt x="77" y="38"/>
                        </a:lnTo>
                        <a:lnTo>
                          <a:pt x="77" y="33"/>
                        </a:lnTo>
                        <a:lnTo>
                          <a:pt x="76" y="31"/>
                        </a:lnTo>
                        <a:lnTo>
                          <a:pt x="75" y="26"/>
                        </a:lnTo>
                        <a:lnTo>
                          <a:pt x="74" y="23"/>
                        </a:lnTo>
                        <a:lnTo>
                          <a:pt x="72" y="19"/>
                        </a:lnTo>
                        <a:lnTo>
                          <a:pt x="71" y="16"/>
                        </a:lnTo>
                        <a:lnTo>
                          <a:pt x="69" y="13"/>
                        </a:lnTo>
                        <a:lnTo>
                          <a:pt x="67" y="11"/>
                        </a:lnTo>
                        <a:lnTo>
                          <a:pt x="63" y="8"/>
                        </a:lnTo>
                        <a:lnTo>
                          <a:pt x="59" y="6"/>
                        </a:lnTo>
                        <a:lnTo>
                          <a:pt x="56" y="5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3" y="2"/>
                        </a:lnTo>
                        <a:lnTo>
                          <a:pt x="20" y="5"/>
                        </a:lnTo>
                        <a:lnTo>
                          <a:pt x="17" y="6"/>
                        </a:lnTo>
                        <a:lnTo>
                          <a:pt x="13" y="8"/>
                        </a:lnTo>
                        <a:lnTo>
                          <a:pt x="11" y="11"/>
                        </a:lnTo>
                        <a:lnTo>
                          <a:pt x="8" y="13"/>
                        </a:lnTo>
                        <a:lnTo>
                          <a:pt x="6" y="16"/>
                        </a:lnTo>
                        <a:lnTo>
                          <a:pt x="5" y="19"/>
                        </a:lnTo>
                        <a:lnTo>
                          <a:pt x="2" y="23"/>
                        </a:lnTo>
                        <a:lnTo>
                          <a:pt x="1" y="26"/>
                        </a:lnTo>
                        <a:lnTo>
                          <a:pt x="0" y="31"/>
                        </a:lnTo>
                        <a:lnTo>
                          <a:pt x="0" y="33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49"/>
                        </a:lnTo>
                        <a:lnTo>
                          <a:pt x="2" y="54"/>
                        </a:lnTo>
                        <a:lnTo>
                          <a:pt x="5" y="56"/>
                        </a:lnTo>
                        <a:lnTo>
                          <a:pt x="6" y="59"/>
                        </a:lnTo>
                        <a:lnTo>
                          <a:pt x="8" y="62"/>
                        </a:lnTo>
                        <a:lnTo>
                          <a:pt x="11" y="65"/>
                        </a:lnTo>
                        <a:lnTo>
                          <a:pt x="13" y="68"/>
                        </a:lnTo>
                        <a:lnTo>
                          <a:pt x="17" y="70"/>
                        </a:lnTo>
                        <a:lnTo>
                          <a:pt x="20" y="71"/>
                        </a:lnTo>
                        <a:lnTo>
                          <a:pt x="23" y="74"/>
                        </a:lnTo>
                        <a:lnTo>
                          <a:pt x="26" y="75"/>
                        </a:lnTo>
                        <a:lnTo>
                          <a:pt x="31" y="76"/>
                        </a:lnTo>
                        <a:lnTo>
                          <a:pt x="34" y="76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55" name="Freeform 234">
                    <a:extLst>
                      <a:ext uri="{FF2B5EF4-FFF2-40B4-BE49-F238E27FC236}">
                        <a16:creationId xmlns:a16="http://schemas.microsoft.com/office/drawing/2014/main" id="{593CB2BB-6769-9941-A8D7-92382FBE02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61" y="1876"/>
                    <a:ext cx="26" cy="26"/>
                  </a:xfrm>
                  <a:custGeom>
                    <a:avLst/>
                    <a:gdLst>
                      <a:gd name="T0" fmla="*/ 0 w 78"/>
                      <a:gd name="T1" fmla="*/ 0 h 77"/>
                      <a:gd name="T2" fmla="*/ 0 w 78"/>
                      <a:gd name="T3" fmla="*/ 0 h 77"/>
                      <a:gd name="T4" fmla="*/ 0 w 78"/>
                      <a:gd name="T5" fmla="*/ 0 h 77"/>
                      <a:gd name="T6" fmla="*/ 0 w 78"/>
                      <a:gd name="T7" fmla="*/ 0 h 77"/>
                      <a:gd name="T8" fmla="*/ 0 w 78"/>
                      <a:gd name="T9" fmla="*/ 0 h 77"/>
                      <a:gd name="T10" fmla="*/ 0 w 78"/>
                      <a:gd name="T11" fmla="*/ 0 h 77"/>
                      <a:gd name="T12" fmla="*/ 0 w 78"/>
                      <a:gd name="T13" fmla="*/ 0 h 77"/>
                      <a:gd name="T14" fmla="*/ 0 w 78"/>
                      <a:gd name="T15" fmla="*/ 0 h 77"/>
                      <a:gd name="T16" fmla="*/ 0 w 78"/>
                      <a:gd name="T17" fmla="*/ 0 h 77"/>
                      <a:gd name="T18" fmla="*/ 0 w 78"/>
                      <a:gd name="T19" fmla="*/ 0 h 77"/>
                      <a:gd name="T20" fmla="*/ 0 w 78"/>
                      <a:gd name="T21" fmla="*/ 0 h 77"/>
                      <a:gd name="T22" fmla="*/ 0 w 78"/>
                      <a:gd name="T23" fmla="*/ 0 h 77"/>
                      <a:gd name="T24" fmla="*/ 0 w 78"/>
                      <a:gd name="T25" fmla="*/ 0 h 77"/>
                      <a:gd name="T26" fmla="*/ 0 w 78"/>
                      <a:gd name="T27" fmla="*/ 0 h 77"/>
                      <a:gd name="T28" fmla="*/ 0 w 78"/>
                      <a:gd name="T29" fmla="*/ 0 h 77"/>
                      <a:gd name="T30" fmla="*/ 0 w 78"/>
                      <a:gd name="T31" fmla="*/ 0 h 77"/>
                      <a:gd name="T32" fmla="*/ 0 w 78"/>
                      <a:gd name="T33" fmla="*/ 0 h 77"/>
                      <a:gd name="T34" fmla="*/ 0 w 78"/>
                      <a:gd name="T35" fmla="*/ 0 h 77"/>
                      <a:gd name="T36" fmla="*/ 0 w 78"/>
                      <a:gd name="T37" fmla="*/ 0 h 77"/>
                      <a:gd name="T38" fmla="*/ 0 w 78"/>
                      <a:gd name="T39" fmla="*/ 0 h 77"/>
                      <a:gd name="T40" fmla="*/ 0 w 78"/>
                      <a:gd name="T41" fmla="*/ 0 h 77"/>
                      <a:gd name="T42" fmla="*/ 0 w 78"/>
                      <a:gd name="T43" fmla="*/ 0 h 77"/>
                      <a:gd name="T44" fmla="*/ 0 w 78"/>
                      <a:gd name="T45" fmla="*/ 0 h 77"/>
                      <a:gd name="T46" fmla="*/ 0 w 78"/>
                      <a:gd name="T47" fmla="*/ 0 h 77"/>
                      <a:gd name="T48" fmla="*/ 0 w 78"/>
                      <a:gd name="T49" fmla="*/ 0 h 77"/>
                      <a:gd name="T50" fmla="*/ 0 w 78"/>
                      <a:gd name="T51" fmla="*/ 0 h 77"/>
                      <a:gd name="T52" fmla="*/ 0 w 78"/>
                      <a:gd name="T53" fmla="*/ 0 h 77"/>
                      <a:gd name="T54" fmla="*/ 0 w 78"/>
                      <a:gd name="T55" fmla="*/ 0 h 77"/>
                      <a:gd name="T56" fmla="*/ 0 w 78"/>
                      <a:gd name="T57" fmla="*/ 0 h 77"/>
                      <a:gd name="T58" fmla="*/ 0 w 78"/>
                      <a:gd name="T59" fmla="*/ 0 h 77"/>
                      <a:gd name="T60" fmla="*/ 0 w 78"/>
                      <a:gd name="T61" fmla="*/ 0 h 77"/>
                      <a:gd name="T62" fmla="*/ 0 w 78"/>
                      <a:gd name="T63" fmla="*/ 0 h 77"/>
                      <a:gd name="T64" fmla="*/ 0 w 78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7"/>
                      <a:gd name="T101" fmla="*/ 78 w 78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7">
                        <a:moveTo>
                          <a:pt x="41" y="77"/>
                        </a:moveTo>
                        <a:lnTo>
                          <a:pt x="43" y="76"/>
                        </a:lnTo>
                        <a:lnTo>
                          <a:pt x="48" y="76"/>
                        </a:lnTo>
                        <a:lnTo>
                          <a:pt x="51" y="75"/>
                        </a:lnTo>
                        <a:lnTo>
                          <a:pt x="55" y="73"/>
                        </a:lnTo>
                        <a:lnTo>
                          <a:pt x="57" y="71"/>
                        </a:lnTo>
                        <a:lnTo>
                          <a:pt x="61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9" y="61"/>
                        </a:lnTo>
                        <a:lnTo>
                          <a:pt x="71" y="59"/>
                        </a:lnTo>
                        <a:lnTo>
                          <a:pt x="74" y="56"/>
                        </a:lnTo>
                        <a:lnTo>
                          <a:pt x="75" y="53"/>
                        </a:lnTo>
                        <a:lnTo>
                          <a:pt x="76" y="48"/>
                        </a:lnTo>
                        <a:lnTo>
                          <a:pt x="77" y="45"/>
                        </a:lnTo>
                        <a:lnTo>
                          <a:pt x="78" y="41"/>
                        </a:lnTo>
                        <a:lnTo>
                          <a:pt x="78" y="38"/>
                        </a:lnTo>
                        <a:lnTo>
                          <a:pt x="78" y="34"/>
                        </a:lnTo>
                        <a:lnTo>
                          <a:pt x="77" y="31"/>
                        </a:lnTo>
                        <a:lnTo>
                          <a:pt x="76" y="26"/>
                        </a:lnTo>
                        <a:lnTo>
                          <a:pt x="75" y="22"/>
                        </a:lnTo>
                        <a:lnTo>
                          <a:pt x="74" y="19"/>
                        </a:lnTo>
                        <a:lnTo>
                          <a:pt x="71" y="15"/>
                        </a:lnTo>
                        <a:lnTo>
                          <a:pt x="69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1" y="4"/>
                        </a:lnTo>
                        <a:lnTo>
                          <a:pt x="57" y="3"/>
                        </a:lnTo>
                        <a:lnTo>
                          <a:pt x="55" y="2"/>
                        </a:lnTo>
                        <a:lnTo>
                          <a:pt x="51" y="0"/>
                        </a:lnTo>
                        <a:lnTo>
                          <a:pt x="48" y="0"/>
                        </a:lnTo>
                        <a:lnTo>
                          <a:pt x="43" y="0"/>
                        </a:lnTo>
                        <a:lnTo>
                          <a:pt x="41" y="0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7" y="0"/>
                        </a:lnTo>
                        <a:lnTo>
                          <a:pt x="25" y="2"/>
                        </a:lnTo>
                        <a:lnTo>
                          <a:pt x="20" y="3"/>
                        </a:lnTo>
                        <a:lnTo>
                          <a:pt x="18" y="4"/>
                        </a:lnTo>
                        <a:lnTo>
                          <a:pt x="16" y="7"/>
                        </a:lnTo>
                        <a:lnTo>
                          <a:pt x="13" y="10"/>
                        </a:lnTo>
                        <a:lnTo>
                          <a:pt x="10" y="13"/>
                        </a:lnTo>
                        <a:lnTo>
                          <a:pt x="7" y="15"/>
                        </a:lnTo>
                        <a:lnTo>
                          <a:pt x="5" y="19"/>
                        </a:lnTo>
                        <a:lnTo>
                          <a:pt x="4" y="22"/>
                        </a:lnTo>
                        <a:lnTo>
                          <a:pt x="3" y="26"/>
                        </a:lnTo>
                        <a:lnTo>
                          <a:pt x="1" y="31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1" y="45"/>
                        </a:lnTo>
                        <a:lnTo>
                          <a:pt x="3" y="48"/>
                        </a:lnTo>
                        <a:lnTo>
                          <a:pt x="4" y="53"/>
                        </a:lnTo>
                        <a:lnTo>
                          <a:pt x="5" y="56"/>
                        </a:lnTo>
                        <a:lnTo>
                          <a:pt x="7" y="59"/>
                        </a:lnTo>
                        <a:lnTo>
                          <a:pt x="10" y="61"/>
                        </a:lnTo>
                        <a:lnTo>
                          <a:pt x="13" y="65"/>
                        </a:lnTo>
                        <a:lnTo>
                          <a:pt x="16" y="67"/>
                        </a:lnTo>
                        <a:lnTo>
                          <a:pt x="18" y="70"/>
                        </a:lnTo>
                        <a:lnTo>
                          <a:pt x="20" y="71"/>
                        </a:lnTo>
                        <a:lnTo>
                          <a:pt x="25" y="73"/>
                        </a:lnTo>
                        <a:lnTo>
                          <a:pt x="27" y="75"/>
                        </a:lnTo>
                        <a:lnTo>
                          <a:pt x="31" y="76"/>
                        </a:lnTo>
                        <a:lnTo>
                          <a:pt x="36" y="76"/>
                        </a:lnTo>
                        <a:lnTo>
                          <a:pt x="41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56" name="Freeform 235">
                    <a:extLst>
                      <a:ext uri="{FF2B5EF4-FFF2-40B4-BE49-F238E27FC236}">
                        <a16:creationId xmlns:a16="http://schemas.microsoft.com/office/drawing/2014/main" id="{42A5015B-BE0B-7648-934E-B185A2F1ED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11" y="1877"/>
                    <a:ext cx="26" cy="26"/>
                  </a:xfrm>
                  <a:custGeom>
                    <a:avLst/>
                    <a:gdLst>
                      <a:gd name="T0" fmla="*/ 0 w 76"/>
                      <a:gd name="T1" fmla="*/ 0 h 78"/>
                      <a:gd name="T2" fmla="*/ 0 w 76"/>
                      <a:gd name="T3" fmla="*/ 0 h 78"/>
                      <a:gd name="T4" fmla="*/ 0 w 76"/>
                      <a:gd name="T5" fmla="*/ 0 h 78"/>
                      <a:gd name="T6" fmla="*/ 0 w 76"/>
                      <a:gd name="T7" fmla="*/ 0 h 78"/>
                      <a:gd name="T8" fmla="*/ 0 w 76"/>
                      <a:gd name="T9" fmla="*/ 0 h 78"/>
                      <a:gd name="T10" fmla="*/ 0 w 76"/>
                      <a:gd name="T11" fmla="*/ 0 h 78"/>
                      <a:gd name="T12" fmla="*/ 0 w 76"/>
                      <a:gd name="T13" fmla="*/ 0 h 78"/>
                      <a:gd name="T14" fmla="*/ 0 w 76"/>
                      <a:gd name="T15" fmla="*/ 0 h 78"/>
                      <a:gd name="T16" fmla="*/ 0 w 76"/>
                      <a:gd name="T17" fmla="*/ 0 h 78"/>
                      <a:gd name="T18" fmla="*/ 0 w 76"/>
                      <a:gd name="T19" fmla="*/ 0 h 78"/>
                      <a:gd name="T20" fmla="*/ 0 w 76"/>
                      <a:gd name="T21" fmla="*/ 0 h 78"/>
                      <a:gd name="T22" fmla="*/ 0 w 76"/>
                      <a:gd name="T23" fmla="*/ 0 h 78"/>
                      <a:gd name="T24" fmla="*/ 0 w 76"/>
                      <a:gd name="T25" fmla="*/ 0 h 78"/>
                      <a:gd name="T26" fmla="*/ 0 w 76"/>
                      <a:gd name="T27" fmla="*/ 0 h 78"/>
                      <a:gd name="T28" fmla="*/ 0 w 76"/>
                      <a:gd name="T29" fmla="*/ 0 h 78"/>
                      <a:gd name="T30" fmla="*/ 0 w 76"/>
                      <a:gd name="T31" fmla="*/ 0 h 78"/>
                      <a:gd name="T32" fmla="*/ 0 w 76"/>
                      <a:gd name="T33" fmla="*/ 0 h 78"/>
                      <a:gd name="T34" fmla="*/ 0 w 76"/>
                      <a:gd name="T35" fmla="*/ 0 h 78"/>
                      <a:gd name="T36" fmla="*/ 0 w 76"/>
                      <a:gd name="T37" fmla="*/ 0 h 78"/>
                      <a:gd name="T38" fmla="*/ 0 w 76"/>
                      <a:gd name="T39" fmla="*/ 0 h 78"/>
                      <a:gd name="T40" fmla="*/ 0 w 76"/>
                      <a:gd name="T41" fmla="*/ 0 h 78"/>
                      <a:gd name="T42" fmla="*/ 0 w 76"/>
                      <a:gd name="T43" fmla="*/ 0 h 78"/>
                      <a:gd name="T44" fmla="*/ 0 w 76"/>
                      <a:gd name="T45" fmla="*/ 0 h 78"/>
                      <a:gd name="T46" fmla="*/ 0 w 76"/>
                      <a:gd name="T47" fmla="*/ 0 h 78"/>
                      <a:gd name="T48" fmla="*/ 0 w 76"/>
                      <a:gd name="T49" fmla="*/ 0 h 78"/>
                      <a:gd name="T50" fmla="*/ 0 w 76"/>
                      <a:gd name="T51" fmla="*/ 0 h 78"/>
                      <a:gd name="T52" fmla="*/ 0 w 76"/>
                      <a:gd name="T53" fmla="*/ 0 h 78"/>
                      <a:gd name="T54" fmla="*/ 0 w 76"/>
                      <a:gd name="T55" fmla="*/ 0 h 78"/>
                      <a:gd name="T56" fmla="*/ 0 w 76"/>
                      <a:gd name="T57" fmla="*/ 0 h 78"/>
                      <a:gd name="T58" fmla="*/ 0 w 76"/>
                      <a:gd name="T59" fmla="*/ 0 h 78"/>
                      <a:gd name="T60" fmla="*/ 0 w 76"/>
                      <a:gd name="T61" fmla="*/ 0 h 78"/>
                      <a:gd name="T62" fmla="*/ 0 w 76"/>
                      <a:gd name="T63" fmla="*/ 0 h 78"/>
                      <a:gd name="T64" fmla="*/ 0 w 76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6"/>
                      <a:gd name="T100" fmla="*/ 0 h 78"/>
                      <a:gd name="T101" fmla="*/ 76 w 76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6" h="78">
                        <a:moveTo>
                          <a:pt x="38" y="78"/>
                        </a:moveTo>
                        <a:lnTo>
                          <a:pt x="41" y="77"/>
                        </a:lnTo>
                        <a:lnTo>
                          <a:pt x="45" y="77"/>
                        </a:lnTo>
                        <a:lnTo>
                          <a:pt x="50" y="76"/>
                        </a:lnTo>
                        <a:lnTo>
                          <a:pt x="53" y="75"/>
                        </a:lnTo>
                        <a:lnTo>
                          <a:pt x="55" y="73"/>
                        </a:lnTo>
                        <a:lnTo>
                          <a:pt x="59" y="71"/>
                        </a:lnTo>
                        <a:lnTo>
                          <a:pt x="63" y="69"/>
                        </a:lnTo>
                        <a:lnTo>
                          <a:pt x="65" y="67"/>
                        </a:lnTo>
                        <a:lnTo>
                          <a:pt x="67" y="64"/>
                        </a:lnTo>
                        <a:lnTo>
                          <a:pt x="70" y="61"/>
                        </a:lnTo>
                        <a:lnTo>
                          <a:pt x="71" y="57"/>
                        </a:lnTo>
                        <a:lnTo>
                          <a:pt x="73" y="55"/>
                        </a:lnTo>
                        <a:lnTo>
                          <a:pt x="74" y="51"/>
                        </a:lnTo>
                        <a:lnTo>
                          <a:pt x="76" y="46"/>
                        </a:lnTo>
                        <a:lnTo>
                          <a:pt x="76" y="43"/>
                        </a:lnTo>
                        <a:lnTo>
                          <a:pt x="76" y="39"/>
                        </a:lnTo>
                        <a:lnTo>
                          <a:pt x="76" y="36"/>
                        </a:lnTo>
                        <a:lnTo>
                          <a:pt x="76" y="31"/>
                        </a:lnTo>
                        <a:lnTo>
                          <a:pt x="74" y="27"/>
                        </a:lnTo>
                        <a:lnTo>
                          <a:pt x="73" y="24"/>
                        </a:lnTo>
                        <a:lnTo>
                          <a:pt x="71" y="20"/>
                        </a:lnTo>
                        <a:lnTo>
                          <a:pt x="70" y="17"/>
                        </a:lnTo>
                        <a:lnTo>
                          <a:pt x="67" y="14"/>
                        </a:lnTo>
                        <a:lnTo>
                          <a:pt x="65" y="12"/>
                        </a:lnTo>
                        <a:lnTo>
                          <a:pt x="63" y="8"/>
                        </a:lnTo>
                        <a:lnTo>
                          <a:pt x="59" y="7"/>
                        </a:lnTo>
                        <a:lnTo>
                          <a:pt x="55" y="5"/>
                        </a:lnTo>
                        <a:lnTo>
                          <a:pt x="53" y="2"/>
                        </a:lnTo>
                        <a:lnTo>
                          <a:pt x="50" y="2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6" y="2"/>
                        </a:lnTo>
                        <a:lnTo>
                          <a:pt x="22" y="2"/>
                        </a:lnTo>
                        <a:lnTo>
                          <a:pt x="19" y="5"/>
                        </a:lnTo>
                        <a:lnTo>
                          <a:pt x="15" y="7"/>
                        </a:lnTo>
                        <a:lnTo>
                          <a:pt x="13" y="8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6" y="17"/>
                        </a:lnTo>
                        <a:lnTo>
                          <a:pt x="3" y="20"/>
                        </a:lnTo>
                        <a:lnTo>
                          <a:pt x="2" y="24"/>
                        </a:lnTo>
                        <a:lnTo>
                          <a:pt x="1" y="27"/>
                        </a:lnTo>
                        <a:lnTo>
                          <a:pt x="0" y="31"/>
                        </a:lnTo>
                        <a:lnTo>
                          <a:pt x="0" y="36"/>
                        </a:lnTo>
                        <a:lnTo>
                          <a:pt x="0" y="39"/>
                        </a:lnTo>
                        <a:lnTo>
                          <a:pt x="0" y="43"/>
                        </a:lnTo>
                        <a:lnTo>
                          <a:pt x="0" y="46"/>
                        </a:lnTo>
                        <a:lnTo>
                          <a:pt x="1" y="51"/>
                        </a:lnTo>
                        <a:lnTo>
                          <a:pt x="2" y="55"/>
                        </a:lnTo>
                        <a:lnTo>
                          <a:pt x="3" y="57"/>
                        </a:lnTo>
                        <a:lnTo>
                          <a:pt x="6" y="61"/>
                        </a:lnTo>
                        <a:lnTo>
                          <a:pt x="7" y="64"/>
                        </a:lnTo>
                        <a:lnTo>
                          <a:pt x="10" y="67"/>
                        </a:lnTo>
                        <a:lnTo>
                          <a:pt x="13" y="69"/>
                        </a:lnTo>
                        <a:lnTo>
                          <a:pt x="15" y="71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6"/>
                        </a:lnTo>
                        <a:lnTo>
                          <a:pt x="29" y="77"/>
                        </a:lnTo>
                        <a:lnTo>
                          <a:pt x="34" y="77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57" name="Freeform 236">
                    <a:extLst>
                      <a:ext uri="{FF2B5EF4-FFF2-40B4-BE49-F238E27FC236}">
                        <a16:creationId xmlns:a16="http://schemas.microsoft.com/office/drawing/2014/main" id="{D63BC201-D5D1-784E-B609-56F31B9D0C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60" y="1876"/>
                    <a:ext cx="26" cy="26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9" y="77"/>
                        </a:moveTo>
                        <a:lnTo>
                          <a:pt x="42" y="76"/>
                        </a:lnTo>
                        <a:lnTo>
                          <a:pt x="46" y="76"/>
                        </a:lnTo>
                        <a:lnTo>
                          <a:pt x="49" y="75"/>
                        </a:lnTo>
                        <a:lnTo>
                          <a:pt x="53" y="73"/>
                        </a:lnTo>
                        <a:lnTo>
                          <a:pt x="55" y="71"/>
                        </a:lnTo>
                        <a:lnTo>
                          <a:pt x="59" y="70"/>
                        </a:lnTo>
                        <a:lnTo>
                          <a:pt x="63" y="67"/>
                        </a:lnTo>
                        <a:lnTo>
                          <a:pt x="66" y="65"/>
                        </a:lnTo>
                        <a:lnTo>
                          <a:pt x="67" y="61"/>
                        </a:lnTo>
                        <a:lnTo>
                          <a:pt x="70" y="59"/>
                        </a:lnTo>
                        <a:lnTo>
                          <a:pt x="72" y="56"/>
                        </a:lnTo>
                        <a:lnTo>
                          <a:pt x="73" y="53"/>
                        </a:lnTo>
                        <a:lnTo>
                          <a:pt x="74" y="48"/>
                        </a:lnTo>
                        <a:lnTo>
                          <a:pt x="77" y="45"/>
                        </a:lnTo>
                        <a:lnTo>
                          <a:pt x="77" y="41"/>
                        </a:lnTo>
                        <a:lnTo>
                          <a:pt x="77" y="38"/>
                        </a:lnTo>
                        <a:lnTo>
                          <a:pt x="77" y="34"/>
                        </a:lnTo>
                        <a:lnTo>
                          <a:pt x="77" y="31"/>
                        </a:lnTo>
                        <a:lnTo>
                          <a:pt x="74" y="26"/>
                        </a:lnTo>
                        <a:lnTo>
                          <a:pt x="73" y="22"/>
                        </a:lnTo>
                        <a:lnTo>
                          <a:pt x="72" y="19"/>
                        </a:lnTo>
                        <a:lnTo>
                          <a:pt x="70" y="15"/>
                        </a:lnTo>
                        <a:lnTo>
                          <a:pt x="67" y="13"/>
                        </a:lnTo>
                        <a:lnTo>
                          <a:pt x="66" y="10"/>
                        </a:lnTo>
                        <a:lnTo>
                          <a:pt x="63" y="7"/>
                        </a:lnTo>
                        <a:lnTo>
                          <a:pt x="59" y="4"/>
                        </a:lnTo>
                        <a:lnTo>
                          <a:pt x="55" y="3"/>
                        </a:lnTo>
                        <a:lnTo>
                          <a:pt x="53" y="2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2" y="0"/>
                        </a:lnTo>
                        <a:lnTo>
                          <a:pt x="39" y="0"/>
                        </a:lnTo>
                        <a:lnTo>
                          <a:pt x="35" y="0"/>
                        </a:lnTo>
                        <a:lnTo>
                          <a:pt x="30" y="0"/>
                        </a:lnTo>
                        <a:lnTo>
                          <a:pt x="27" y="0"/>
                        </a:lnTo>
                        <a:lnTo>
                          <a:pt x="23" y="2"/>
                        </a:lnTo>
                        <a:lnTo>
                          <a:pt x="20" y="3"/>
                        </a:lnTo>
                        <a:lnTo>
                          <a:pt x="16" y="4"/>
                        </a:lnTo>
                        <a:lnTo>
                          <a:pt x="13" y="7"/>
                        </a:lnTo>
                        <a:lnTo>
                          <a:pt x="11" y="10"/>
                        </a:lnTo>
                        <a:lnTo>
                          <a:pt x="8" y="13"/>
                        </a:lnTo>
                        <a:lnTo>
                          <a:pt x="6" y="15"/>
                        </a:lnTo>
                        <a:lnTo>
                          <a:pt x="4" y="19"/>
                        </a:lnTo>
                        <a:lnTo>
                          <a:pt x="3" y="22"/>
                        </a:lnTo>
                        <a:lnTo>
                          <a:pt x="1" y="26"/>
                        </a:lnTo>
                        <a:lnTo>
                          <a:pt x="1" y="31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1" y="45"/>
                        </a:lnTo>
                        <a:lnTo>
                          <a:pt x="1" y="48"/>
                        </a:lnTo>
                        <a:lnTo>
                          <a:pt x="3" y="53"/>
                        </a:lnTo>
                        <a:lnTo>
                          <a:pt x="4" y="56"/>
                        </a:lnTo>
                        <a:lnTo>
                          <a:pt x="6" y="59"/>
                        </a:lnTo>
                        <a:lnTo>
                          <a:pt x="8" y="61"/>
                        </a:lnTo>
                        <a:lnTo>
                          <a:pt x="11" y="65"/>
                        </a:lnTo>
                        <a:lnTo>
                          <a:pt x="13" y="67"/>
                        </a:lnTo>
                        <a:lnTo>
                          <a:pt x="16" y="70"/>
                        </a:lnTo>
                        <a:lnTo>
                          <a:pt x="20" y="71"/>
                        </a:lnTo>
                        <a:lnTo>
                          <a:pt x="23" y="73"/>
                        </a:lnTo>
                        <a:lnTo>
                          <a:pt x="27" y="75"/>
                        </a:lnTo>
                        <a:lnTo>
                          <a:pt x="30" y="76"/>
                        </a:lnTo>
                        <a:lnTo>
                          <a:pt x="35" y="76"/>
                        </a:lnTo>
                        <a:lnTo>
                          <a:pt x="39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58" name="Freeform 237">
                    <a:extLst>
                      <a:ext uri="{FF2B5EF4-FFF2-40B4-BE49-F238E27FC236}">
                        <a16:creationId xmlns:a16="http://schemas.microsoft.com/office/drawing/2014/main" id="{09F77044-4AD3-AF45-982D-98D6EFF544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12" y="1877"/>
                    <a:ext cx="26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w 78"/>
                      <a:gd name="T25" fmla="*/ 0 h 78"/>
                      <a:gd name="T26" fmla="*/ 0 w 78"/>
                      <a:gd name="T27" fmla="*/ 0 h 78"/>
                      <a:gd name="T28" fmla="*/ 0 w 78"/>
                      <a:gd name="T29" fmla="*/ 0 h 78"/>
                      <a:gd name="T30" fmla="*/ 0 w 78"/>
                      <a:gd name="T31" fmla="*/ 0 h 78"/>
                      <a:gd name="T32" fmla="*/ 0 w 78"/>
                      <a:gd name="T33" fmla="*/ 0 h 78"/>
                      <a:gd name="T34" fmla="*/ 0 w 78"/>
                      <a:gd name="T35" fmla="*/ 0 h 78"/>
                      <a:gd name="T36" fmla="*/ 0 w 78"/>
                      <a:gd name="T37" fmla="*/ 0 h 78"/>
                      <a:gd name="T38" fmla="*/ 0 w 78"/>
                      <a:gd name="T39" fmla="*/ 0 h 78"/>
                      <a:gd name="T40" fmla="*/ 0 w 78"/>
                      <a:gd name="T41" fmla="*/ 0 h 78"/>
                      <a:gd name="T42" fmla="*/ 0 w 78"/>
                      <a:gd name="T43" fmla="*/ 0 h 78"/>
                      <a:gd name="T44" fmla="*/ 0 w 78"/>
                      <a:gd name="T45" fmla="*/ 0 h 78"/>
                      <a:gd name="T46" fmla="*/ 0 w 78"/>
                      <a:gd name="T47" fmla="*/ 0 h 78"/>
                      <a:gd name="T48" fmla="*/ 0 w 78"/>
                      <a:gd name="T49" fmla="*/ 0 h 78"/>
                      <a:gd name="T50" fmla="*/ 0 w 78"/>
                      <a:gd name="T51" fmla="*/ 0 h 78"/>
                      <a:gd name="T52" fmla="*/ 0 w 78"/>
                      <a:gd name="T53" fmla="*/ 0 h 78"/>
                      <a:gd name="T54" fmla="*/ 0 w 78"/>
                      <a:gd name="T55" fmla="*/ 0 h 78"/>
                      <a:gd name="T56" fmla="*/ 0 w 78"/>
                      <a:gd name="T57" fmla="*/ 0 h 78"/>
                      <a:gd name="T58" fmla="*/ 0 w 78"/>
                      <a:gd name="T59" fmla="*/ 0 h 78"/>
                      <a:gd name="T60" fmla="*/ 0 w 78"/>
                      <a:gd name="T61" fmla="*/ 0 h 78"/>
                      <a:gd name="T62" fmla="*/ 0 w 78"/>
                      <a:gd name="T63" fmla="*/ 0 h 78"/>
                      <a:gd name="T64" fmla="*/ 0 w 78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8"/>
                      <a:gd name="T101" fmla="*/ 78 w 78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8">
                        <a:moveTo>
                          <a:pt x="39" y="78"/>
                        </a:moveTo>
                        <a:lnTo>
                          <a:pt x="43" y="77"/>
                        </a:lnTo>
                        <a:lnTo>
                          <a:pt x="46" y="77"/>
                        </a:lnTo>
                        <a:lnTo>
                          <a:pt x="50" y="76"/>
                        </a:lnTo>
                        <a:lnTo>
                          <a:pt x="55" y="75"/>
                        </a:lnTo>
                        <a:lnTo>
                          <a:pt x="57" y="73"/>
                        </a:lnTo>
                        <a:lnTo>
                          <a:pt x="61" y="71"/>
                        </a:lnTo>
                        <a:lnTo>
                          <a:pt x="63" y="69"/>
                        </a:lnTo>
                        <a:lnTo>
                          <a:pt x="67" y="67"/>
                        </a:lnTo>
                        <a:lnTo>
                          <a:pt x="68" y="64"/>
                        </a:lnTo>
                        <a:lnTo>
                          <a:pt x="70" y="61"/>
                        </a:lnTo>
                        <a:lnTo>
                          <a:pt x="74" y="57"/>
                        </a:lnTo>
                        <a:lnTo>
                          <a:pt x="75" y="55"/>
                        </a:lnTo>
                        <a:lnTo>
                          <a:pt x="76" y="51"/>
                        </a:lnTo>
                        <a:lnTo>
                          <a:pt x="77" y="46"/>
                        </a:lnTo>
                        <a:lnTo>
                          <a:pt x="78" y="43"/>
                        </a:lnTo>
                        <a:lnTo>
                          <a:pt x="78" y="39"/>
                        </a:lnTo>
                        <a:lnTo>
                          <a:pt x="78" y="36"/>
                        </a:lnTo>
                        <a:lnTo>
                          <a:pt x="77" y="31"/>
                        </a:lnTo>
                        <a:lnTo>
                          <a:pt x="76" y="27"/>
                        </a:lnTo>
                        <a:lnTo>
                          <a:pt x="75" y="24"/>
                        </a:lnTo>
                        <a:lnTo>
                          <a:pt x="74" y="20"/>
                        </a:lnTo>
                        <a:lnTo>
                          <a:pt x="70" y="17"/>
                        </a:lnTo>
                        <a:lnTo>
                          <a:pt x="68" y="14"/>
                        </a:lnTo>
                        <a:lnTo>
                          <a:pt x="67" y="12"/>
                        </a:lnTo>
                        <a:lnTo>
                          <a:pt x="63" y="8"/>
                        </a:lnTo>
                        <a:lnTo>
                          <a:pt x="61" y="7"/>
                        </a:lnTo>
                        <a:lnTo>
                          <a:pt x="57" y="5"/>
                        </a:lnTo>
                        <a:lnTo>
                          <a:pt x="55" y="2"/>
                        </a:lnTo>
                        <a:lnTo>
                          <a:pt x="50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9" y="0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7" y="2"/>
                        </a:lnTo>
                        <a:lnTo>
                          <a:pt x="24" y="2"/>
                        </a:lnTo>
                        <a:lnTo>
                          <a:pt x="20" y="5"/>
                        </a:lnTo>
                        <a:lnTo>
                          <a:pt x="18" y="7"/>
                        </a:lnTo>
                        <a:lnTo>
                          <a:pt x="14" y="8"/>
                        </a:lnTo>
                        <a:lnTo>
                          <a:pt x="12" y="12"/>
                        </a:lnTo>
                        <a:lnTo>
                          <a:pt x="8" y="14"/>
                        </a:lnTo>
                        <a:lnTo>
                          <a:pt x="7" y="17"/>
                        </a:lnTo>
                        <a:lnTo>
                          <a:pt x="5" y="20"/>
                        </a:lnTo>
                        <a:lnTo>
                          <a:pt x="4" y="24"/>
                        </a:lnTo>
                        <a:lnTo>
                          <a:pt x="2" y="27"/>
                        </a:lnTo>
                        <a:lnTo>
                          <a:pt x="1" y="31"/>
                        </a:lnTo>
                        <a:lnTo>
                          <a:pt x="0" y="36"/>
                        </a:lnTo>
                        <a:lnTo>
                          <a:pt x="0" y="39"/>
                        </a:lnTo>
                        <a:lnTo>
                          <a:pt x="0" y="43"/>
                        </a:lnTo>
                        <a:lnTo>
                          <a:pt x="1" y="46"/>
                        </a:lnTo>
                        <a:lnTo>
                          <a:pt x="2" y="51"/>
                        </a:lnTo>
                        <a:lnTo>
                          <a:pt x="4" y="55"/>
                        </a:lnTo>
                        <a:lnTo>
                          <a:pt x="5" y="57"/>
                        </a:lnTo>
                        <a:lnTo>
                          <a:pt x="7" y="61"/>
                        </a:lnTo>
                        <a:lnTo>
                          <a:pt x="8" y="64"/>
                        </a:lnTo>
                        <a:lnTo>
                          <a:pt x="12" y="67"/>
                        </a:lnTo>
                        <a:lnTo>
                          <a:pt x="14" y="69"/>
                        </a:lnTo>
                        <a:lnTo>
                          <a:pt x="18" y="71"/>
                        </a:lnTo>
                        <a:lnTo>
                          <a:pt x="20" y="73"/>
                        </a:lnTo>
                        <a:lnTo>
                          <a:pt x="24" y="75"/>
                        </a:lnTo>
                        <a:lnTo>
                          <a:pt x="27" y="76"/>
                        </a:lnTo>
                        <a:lnTo>
                          <a:pt x="31" y="77"/>
                        </a:lnTo>
                        <a:lnTo>
                          <a:pt x="36" y="77"/>
                        </a:lnTo>
                        <a:lnTo>
                          <a:pt x="39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59" name="Freeform 238">
                    <a:extLst>
                      <a:ext uri="{FF2B5EF4-FFF2-40B4-BE49-F238E27FC236}">
                        <a16:creationId xmlns:a16="http://schemas.microsoft.com/office/drawing/2014/main" id="{C706192B-1E7B-3646-8218-FA719696BF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62" y="1876"/>
                    <a:ext cx="25" cy="26"/>
                  </a:xfrm>
                  <a:custGeom>
                    <a:avLst/>
                    <a:gdLst>
                      <a:gd name="T0" fmla="*/ 0 w 75"/>
                      <a:gd name="T1" fmla="*/ 0 h 78"/>
                      <a:gd name="T2" fmla="*/ 0 w 75"/>
                      <a:gd name="T3" fmla="*/ 0 h 78"/>
                      <a:gd name="T4" fmla="*/ 0 w 75"/>
                      <a:gd name="T5" fmla="*/ 0 h 78"/>
                      <a:gd name="T6" fmla="*/ 0 w 75"/>
                      <a:gd name="T7" fmla="*/ 0 h 78"/>
                      <a:gd name="T8" fmla="*/ 0 w 75"/>
                      <a:gd name="T9" fmla="*/ 0 h 78"/>
                      <a:gd name="T10" fmla="*/ 0 w 75"/>
                      <a:gd name="T11" fmla="*/ 0 h 78"/>
                      <a:gd name="T12" fmla="*/ 0 w 75"/>
                      <a:gd name="T13" fmla="*/ 0 h 78"/>
                      <a:gd name="T14" fmla="*/ 0 w 75"/>
                      <a:gd name="T15" fmla="*/ 0 h 78"/>
                      <a:gd name="T16" fmla="*/ 0 w 75"/>
                      <a:gd name="T17" fmla="*/ 0 h 78"/>
                      <a:gd name="T18" fmla="*/ 0 w 75"/>
                      <a:gd name="T19" fmla="*/ 0 h 78"/>
                      <a:gd name="T20" fmla="*/ 0 w 75"/>
                      <a:gd name="T21" fmla="*/ 0 h 78"/>
                      <a:gd name="T22" fmla="*/ 0 w 75"/>
                      <a:gd name="T23" fmla="*/ 0 h 78"/>
                      <a:gd name="T24" fmla="*/ 0 w 75"/>
                      <a:gd name="T25" fmla="*/ 0 h 78"/>
                      <a:gd name="T26" fmla="*/ 0 w 75"/>
                      <a:gd name="T27" fmla="*/ 0 h 78"/>
                      <a:gd name="T28" fmla="*/ 0 w 75"/>
                      <a:gd name="T29" fmla="*/ 0 h 78"/>
                      <a:gd name="T30" fmla="*/ 0 w 75"/>
                      <a:gd name="T31" fmla="*/ 0 h 78"/>
                      <a:gd name="T32" fmla="*/ 0 w 75"/>
                      <a:gd name="T33" fmla="*/ 0 h 78"/>
                      <a:gd name="T34" fmla="*/ 0 w 75"/>
                      <a:gd name="T35" fmla="*/ 0 h 78"/>
                      <a:gd name="T36" fmla="*/ 0 w 75"/>
                      <a:gd name="T37" fmla="*/ 0 h 78"/>
                      <a:gd name="T38" fmla="*/ 0 w 75"/>
                      <a:gd name="T39" fmla="*/ 0 h 78"/>
                      <a:gd name="T40" fmla="*/ 0 w 75"/>
                      <a:gd name="T41" fmla="*/ 0 h 78"/>
                      <a:gd name="T42" fmla="*/ 0 w 75"/>
                      <a:gd name="T43" fmla="*/ 0 h 78"/>
                      <a:gd name="T44" fmla="*/ 0 w 75"/>
                      <a:gd name="T45" fmla="*/ 0 h 78"/>
                      <a:gd name="T46" fmla="*/ 0 w 75"/>
                      <a:gd name="T47" fmla="*/ 0 h 78"/>
                      <a:gd name="T48" fmla="*/ 0 w 75"/>
                      <a:gd name="T49" fmla="*/ 0 h 78"/>
                      <a:gd name="T50" fmla="*/ 0 w 75"/>
                      <a:gd name="T51" fmla="*/ 0 h 78"/>
                      <a:gd name="T52" fmla="*/ 0 w 75"/>
                      <a:gd name="T53" fmla="*/ 0 h 78"/>
                      <a:gd name="T54" fmla="*/ 0 w 75"/>
                      <a:gd name="T55" fmla="*/ 0 h 78"/>
                      <a:gd name="T56" fmla="*/ 0 w 75"/>
                      <a:gd name="T57" fmla="*/ 0 h 78"/>
                      <a:gd name="T58" fmla="*/ 0 w 75"/>
                      <a:gd name="T59" fmla="*/ 0 h 78"/>
                      <a:gd name="T60" fmla="*/ 0 w 75"/>
                      <a:gd name="T61" fmla="*/ 0 h 78"/>
                      <a:gd name="T62" fmla="*/ 0 w 75"/>
                      <a:gd name="T63" fmla="*/ 0 h 78"/>
                      <a:gd name="T64" fmla="*/ 0 w 75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5"/>
                      <a:gd name="T100" fmla="*/ 0 h 78"/>
                      <a:gd name="T101" fmla="*/ 75 w 75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5" h="78">
                        <a:moveTo>
                          <a:pt x="38" y="78"/>
                        </a:moveTo>
                        <a:lnTo>
                          <a:pt x="41" y="78"/>
                        </a:lnTo>
                        <a:lnTo>
                          <a:pt x="45" y="77"/>
                        </a:lnTo>
                        <a:lnTo>
                          <a:pt x="48" y="76"/>
                        </a:lnTo>
                        <a:lnTo>
                          <a:pt x="52" y="75"/>
                        </a:lnTo>
                        <a:lnTo>
                          <a:pt x="54" y="72"/>
                        </a:lnTo>
                        <a:lnTo>
                          <a:pt x="58" y="71"/>
                        </a:lnTo>
                        <a:lnTo>
                          <a:pt x="61" y="69"/>
                        </a:lnTo>
                        <a:lnTo>
                          <a:pt x="65" y="66"/>
                        </a:lnTo>
                        <a:lnTo>
                          <a:pt x="66" y="63"/>
                        </a:lnTo>
                        <a:lnTo>
                          <a:pt x="68" y="60"/>
                        </a:lnTo>
                        <a:lnTo>
                          <a:pt x="70" y="57"/>
                        </a:lnTo>
                        <a:lnTo>
                          <a:pt x="72" y="53"/>
                        </a:lnTo>
                        <a:lnTo>
                          <a:pt x="73" y="51"/>
                        </a:lnTo>
                        <a:lnTo>
                          <a:pt x="75" y="46"/>
                        </a:lnTo>
                        <a:lnTo>
                          <a:pt x="75" y="42"/>
                        </a:lnTo>
                        <a:lnTo>
                          <a:pt x="75" y="39"/>
                        </a:lnTo>
                        <a:lnTo>
                          <a:pt x="75" y="35"/>
                        </a:lnTo>
                        <a:lnTo>
                          <a:pt x="75" y="31"/>
                        </a:lnTo>
                        <a:lnTo>
                          <a:pt x="73" y="26"/>
                        </a:lnTo>
                        <a:lnTo>
                          <a:pt x="72" y="23"/>
                        </a:lnTo>
                        <a:lnTo>
                          <a:pt x="70" y="20"/>
                        </a:lnTo>
                        <a:lnTo>
                          <a:pt x="68" y="18"/>
                        </a:lnTo>
                        <a:lnTo>
                          <a:pt x="66" y="14"/>
                        </a:lnTo>
                        <a:lnTo>
                          <a:pt x="65" y="12"/>
                        </a:lnTo>
                        <a:lnTo>
                          <a:pt x="61" y="9"/>
                        </a:lnTo>
                        <a:lnTo>
                          <a:pt x="58" y="7"/>
                        </a:lnTo>
                        <a:lnTo>
                          <a:pt x="54" y="4"/>
                        </a:lnTo>
                        <a:lnTo>
                          <a:pt x="52" y="2"/>
                        </a:lnTo>
                        <a:lnTo>
                          <a:pt x="48" y="2"/>
                        </a:lnTo>
                        <a:lnTo>
                          <a:pt x="45" y="1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3" y="0"/>
                        </a:lnTo>
                        <a:lnTo>
                          <a:pt x="29" y="1"/>
                        </a:lnTo>
                        <a:lnTo>
                          <a:pt x="24" y="2"/>
                        </a:lnTo>
                        <a:lnTo>
                          <a:pt x="22" y="2"/>
                        </a:lnTo>
                        <a:lnTo>
                          <a:pt x="19" y="4"/>
                        </a:lnTo>
                        <a:lnTo>
                          <a:pt x="15" y="7"/>
                        </a:lnTo>
                        <a:lnTo>
                          <a:pt x="13" y="9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4" y="18"/>
                        </a:lnTo>
                        <a:lnTo>
                          <a:pt x="3" y="20"/>
                        </a:lnTo>
                        <a:lnTo>
                          <a:pt x="2" y="23"/>
                        </a:lnTo>
                        <a:lnTo>
                          <a:pt x="0" y="26"/>
                        </a:lnTo>
                        <a:lnTo>
                          <a:pt x="0" y="31"/>
                        </a:lnTo>
                        <a:lnTo>
                          <a:pt x="0" y="35"/>
                        </a:lnTo>
                        <a:lnTo>
                          <a:pt x="0" y="39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0" y="51"/>
                        </a:lnTo>
                        <a:lnTo>
                          <a:pt x="2" y="53"/>
                        </a:lnTo>
                        <a:lnTo>
                          <a:pt x="3" y="57"/>
                        </a:lnTo>
                        <a:lnTo>
                          <a:pt x="4" y="60"/>
                        </a:lnTo>
                        <a:lnTo>
                          <a:pt x="7" y="63"/>
                        </a:lnTo>
                        <a:lnTo>
                          <a:pt x="10" y="66"/>
                        </a:lnTo>
                        <a:lnTo>
                          <a:pt x="13" y="69"/>
                        </a:lnTo>
                        <a:lnTo>
                          <a:pt x="15" y="71"/>
                        </a:lnTo>
                        <a:lnTo>
                          <a:pt x="19" y="72"/>
                        </a:lnTo>
                        <a:lnTo>
                          <a:pt x="22" y="75"/>
                        </a:lnTo>
                        <a:lnTo>
                          <a:pt x="24" y="76"/>
                        </a:lnTo>
                        <a:lnTo>
                          <a:pt x="29" y="77"/>
                        </a:lnTo>
                        <a:lnTo>
                          <a:pt x="33" y="78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60" name="Freeform 239">
                    <a:extLst>
                      <a:ext uri="{FF2B5EF4-FFF2-40B4-BE49-F238E27FC236}">
                        <a16:creationId xmlns:a16="http://schemas.microsoft.com/office/drawing/2014/main" id="{03503ED0-764D-E844-B28B-F2D7B85525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86" y="1906"/>
                    <a:ext cx="26" cy="26"/>
                  </a:xfrm>
                  <a:custGeom>
                    <a:avLst/>
                    <a:gdLst>
                      <a:gd name="T0" fmla="*/ 0 w 77"/>
                      <a:gd name="T1" fmla="*/ 0 h 78"/>
                      <a:gd name="T2" fmla="*/ 0 w 77"/>
                      <a:gd name="T3" fmla="*/ 0 h 78"/>
                      <a:gd name="T4" fmla="*/ 0 w 77"/>
                      <a:gd name="T5" fmla="*/ 0 h 78"/>
                      <a:gd name="T6" fmla="*/ 0 w 77"/>
                      <a:gd name="T7" fmla="*/ 0 h 78"/>
                      <a:gd name="T8" fmla="*/ 0 w 77"/>
                      <a:gd name="T9" fmla="*/ 0 h 78"/>
                      <a:gd name="T10" fmla="*/ 0 w 77"/>
                      <a:gd name="T11" fmla="*/ 0 h 78"/>
                      <a:gd name="T12" fmla="*/ 0 w 77"/>
                      <a:gd name="T13" fmla="*/ 0 h 78"/>
                      <a:gd name="T14" fmla="*/ 0 w 77"/>
                      <a:gd name="T15" fmla="*/ 0 h 78"/>
                      <a:gd name="T16" fmla="*/ 0 w 77"/>
                      <a:gd name="T17" fmla="*/ 0 h 78"/>
                      <a:gd name="T18" fmla="*/ 0 w 77"/>
                      <a:gd name="T19" fmla="*/ 0 h 78"/>
                      <a:gd name="T20" fmla="*/ 0 w 77"/>
                      <a:gd name="T21" fmla="*/ 0 h 78"/>
                      <a:gd name="T22" fmla="*/ 0 w 77"/>
                      <a:gd name="T23" fmla="*/ 0 h 78"/>
                      <a:gd name="T24" fmla="*/ 0 w 77"/>
                      <a:gd name="T25" fmla="*/ 0 h 78"/>
                      <a:gd name="T26" fmla="*/ 0 w 77"/>
                      <a:gd name="T27" fmla="*/ 0 h 78"/>
                      <a:gd name="T28" fmla="*/ 0 w 77"/>
                      <a:gd name="T29" fmla="*/ 0 h 78"/>
                      <a:gd name="T30" fmla="*/ 0 w 77"/>
                      <a:gd name="T31" fmla="*/ 0 h 78"/>
                      <a:gd name="T32" fmla="*/ 0 w 77"/>
                      <a:gd name="T33" fmla="*/ 0 h 78"/>
                      <a:gd name="T34" fmla="*/ 0 w 77"/>
                      <a:gd name="T35" fmla="*/ 0 h 78"/>
                      <a:gd name="T36" fmla="*/ 0 w 77"/>
                      <a:gd name="T37" fmla="*/ 0 h 78"/>
                      <a:gd name="T38" fmla="*/ 0 w 77"/>
                      <a:gd name="T39" fmla="*/ 0 h 78"/>
                      <a:gd name="T40" fmla="*/ 0 w 77"/>
                      <a:gd name="T41" fmla="*/ 0 h 78"/>
                      <a:gd name="T42" fmla="*/ 0 w 77"/>
                      <a:gd name="T43" fmla="*/ 0 h 78"/>
                      <a:gd name="T44" fmla="*/ 0 w 77"/>
                      <a:gd name="T45" fmla="*/ 0 h 78"/>
                      <a:gd name="T46" fmla="*/ 0 w 77"/>
                      <a:gd name="T47" fmla="*/ 0 h 78"/>
                      <a:gd name="T48" fmla="*/ 0 w 77"/>
                      <a:gd name="T49" fmla="*/ 0 h 78"/>
                      <a:gd name="T50" fmla="*/ 0 w 77"/>
                      <a:gd name="T51" fmla="*/ 0 h 78"/>
                      <a:gd name="T52" fmla="*/ 0 w 77"/>
                      <a:gd name="T53" fmla="*/ 0 h 78"/>
                      <a:gd name="T54" fmla="*/ 0 w 77"/>
                      <a:gd name="T55" fmla="*/ 0 h 78"/>
                      <a:gd name="T56" fmla="*/ 0 w 77"/>
                      <a:gd name="T57" fmla="*/ 0 h 78"/>
                      <a:gd name="T58" fmla="*/ 0 w 77"/>
                      <a:gd name="T59" fmla="*/ 0 h 78"/>
                      <a:gd name="T60" fmla="*/ 0 w 77"/>
                      <a:gd name="T61" fmla="*/ 0 h 78"/>
                      <a:gd name="T62" fmla="*/ 0 w 77"/>
                      <a:gd name="T63" fmla="*/ 0 h 78"/>
                      <a:gd name="T64" fmla="*/ 0 w 77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8"/>
                      <a:gd name="T101" fmla="*/ 77 w 77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8">
                        <a:moveTo>
                          <a:pt x="38" y="78"/>
                        </a:moveTo>
                        <a:lnTo>
                          <a:pt x="41" y="77"/>
                        </a:lnTo>
                        <a:lnTo>
                          <a:pt x="45" y="76"/>
                        </a:lnTo>
                        <a:lnTo>
                          <a:pt x="50" y="76"/>
                        </a:lnTo>
                        <a:lnTo>
                          <a:pt x="53" y="73"/>
                        </a:lnTo>
                        <a:lnTo>
                          <a:pt x="56" y="72"/>
                        </a:lnTo>
                        <a:lnTo>
                          <a:pt x="59" y="70"/>
                        </a:lnTo>
                        <a:lnTo>
                          <a:pt x="63" y="67"/>
                        </a:lnTo>
                        <a:lnTo>
                          <a:pt x="65" y="65"/>
                        </a:lnTo>
                        <a:lnTo>
                          <a:pt x="67" y="63"/>
                        </a:lnTo>
                        <a:lnTo>
                          <a:pt x="70" y="60"/>
                        </a:lnTo>
                        <a:lnTo>
                          <a:pt x="71" y="56"/>
                        </a:lnTo>
                        <a:lnTo>
                          <a:pt x="73" y="53"/>
                        </a:lnTo>
                        <a:lnTo>
                          <a:pt x="74" y="50"/>
                        </a:lnTo>
                        <a:lnTo>
                          <a:pt x="76" y="46"/>
                        </a:lnTo>
                        <a:lnTo>
                          <a:pt x="76" y="42"/>
                        </a:lnTo>
                        <a:lnTo>
                          <a:pt x="77" y="39"/>
                        </a:lnTo>
                        <a:lnTo>
                          <a:pt x="76" y="35"/>
                        </a:lnTo>
                        <a:lnTo>
                          <a:pt x="76" y="29"/>
                        </a:lnTo>
                        <a:lnTo>
                          <a:pt x="74" y="27"/>
                        </a:lnTo>
                        <a:lnTo>
                          <a:pt x="73" y="24"/>
                        </a:lnTo>
                        <a:lnTo>
                          <a:pt x="71" y="20"/>
                        </a:lnTo>
                        <a:lnTo>
                          <a:pt x="70" y="16"/>
                        </a:lnTo>
                        <a:lnTo>
                          <a:pt x="67" y="14"/>
                        </a:lnTo>
                        <a:lnTo>
                          <a:pt x="65" y="12"/>
                        </a:lnTo>
                        <a:lnTo>
                          <a:pt x="63" y="8"/>
                        </a:lnTo>
                        <a:lnTo>
                          <a:pt x="59" y="6"/>
                        </a:lnTo>
                        <a:lnTo>
                          <a:pt x="56" y="5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2" y="2"/>
                        </a:lnTo>
                        <a:lnTo>
                          <a:pt x="20" y="5"/>
                        </a:lnTo>
                        <a:lnTo>
                          <a:pt x="16" y="6"/>
                        </a:lnTo>
                        <a:lnTo>
                          <a:pt x="13" y="8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4" y="16"/>
                        </a:lnTo>
                        <a:lnTo>
                          <a:pt x="3" y="20"/>
                        </a:lnTo>
                        <a:lnTo>
                          <a:pt x="2" y="24"/>
                        </a:lnTo>
                        <a:lnTo>
                          <a:pt x="1" y="27"/>
                        </a:lnTo>
                        <a:lnTo>
                          <a:pt x="0" y="29"/>
                        </a:lnTo>
                        <a:lnTo>
                          <a:pt x="0" y="35"/>
                        </a:lnTo>
                        <a:lnTo>
                          <a:pt x="0" y="39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50"/>
                        </a:lnTo>
                        <a:lnTo>
                          <a:pt x="2" y="53"/>
                        </a:lnTo>
                        <a:lnTo>
                          <a:pt x="3" y="56"/>
                        </a:lnTo>
                        <a:lnTo>
                          <a:pt x="4" y="60"/>
                        </a:lnTo>
                        <a:lnTo>
                          <a:pt x="7" y="63"/>
                        </a:lnTo>
                        <a:lnTo>
                          <a:pt x="10" y="65"/>
                        </a:lnTo>
                        <a:lnTo>
                          <a:pt x="13" y="67"/>
                        </a:lnTo>
                        <a:lnTo>
                          <a:pt x="16" y="70"/>
                        </a:lnTo>
                        <a:lnTo>
                          <a:pt x="20" y="72"/>
                        </a:lnTo>
                        <a:lnTo>
                          <a:pt x="22" y="73"/>
                        </a:lnTo>
                        <a:lnTo>
                          <a:pt x="26" y="76"/>
                        </a:lnTo>
                        <a:lnTo>
                          <a:pt x="31" y="76"/>
                        </a:lnTo>
                        <a:lnTo>
                          <a:pt x="34" y="77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61" name="Freeform 240">
                    <a:extLst>
                      <a:ext uri="{FF2B5EF4-FFF2-40B4-BE49-F238E27FC236}">
                        <a16:creationId xmlns:a16="http://schemas.microsoft.com/office/drawing/2014/main" id="{2D2777C5-A509-B846-9CDA-84E4FBDE9B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38" y="1906"/>
                    <a:ext cx="27" cy="25"/>
                  </a:xfrm>
                  <a:custGeom>
                    <a:avLst/>
                    <a:gdLst>
                      <a:gd name="T0" fmla="*/ 0 w 79"/>
                      <a:gd name="T1" fmla="*/ 0 h 76"/>
                      <a:gd name="T2" fmla="*/ 0 w 79"/>
                      <a:gd name="T3" fmla="*/ 0 h 76"/>
                      <a:gd name="T4" fmla="*/ 0 w 79"/>
                      <a:gd name="T5" fmla="*/ 0 h 76"/>
                      <a:gd name="T6" fmla="*/ 0 w 79"/>
                      <a:gd name="T7" fmla="*/ 0 h 76"/>
                      <a:gd name="T8" fmla="*/ 0 w 79"/>
                      <a:gd name="T9" fmla="*/ 0 h 76"/>
                      <a:gd name="T10" fmla="*/ 0 w 79"/>
                      <a:gd name="T11" fmla="*/ 0 h 76"/>
                      <a:gd name="T12" fmla="*/ 0 w 79"/>
                      <a:gd name="T13" fmla="*/ 0 h 76"/>
                      <a:gd name="T14" fmla="*/ 0 w 79"/>
                      <a:gd name="T15" fmla="*/ 0 h 76"/>
                      <a:gd name="T16" fmla="*/ 0 w 79"/>
                      <a:gd name="T17" fmla="*/ 0 h 76"/>
                      <a:gd name="T18" fmla="*/ 0 w 79"/>
                      <a:gd name="T19" fmla="*/ 0 h 76"/>
                      <a:gd name="T20" fmla="*/ 0 w 79"/>
                      <a:gd name="T21" fmla="*/ 0 h 76"/>
                      <a:gd name="T22" fmla="*/ 0 w 79"/>
                      <a:gd name="T23" fmla="*/ 0 h 76"/>
                      <a:gd name="T24" fmla="*/ 0 w 79"/>
                      <a:gd name="T25" fmla="*/ 0 h 76"/>
                      <a:gd name="T26" fmla="*/ 0 w 79"/>
                      <a:gd name="T27" fmla="*/ 0 h 76"/>
                      <a:gd name="T28" fmla="*/ 0 w 79"/>
                      <a:gd name="T29" fmla="*/ 0 h 76"/>
                      <a:gd name="T30" fmla="*/ 0 w 79"/>
                      <a:gd name="T31" fmla="*/ 0 h 76"/>
                      <a:gd name="T32" fmla="*/ 0 w 79"/>
                      <a:gd name="T33" fmla="*/ 0 h 76"/>
                      <a:gd name="T34" fmla="*/ 0 w 79"/>
                      <a:gd name="T35" fmla="*/ 0 h 76"/>
                      <a:gd name="T36" fmla="*/ 0 w 79"/>
                      <a:gd name="T37" fmla="*/ 0 h 76"/>
                      <a:gd name="T38" fmla="*/ 0 w 79"/>
                      <a:gd name="T39" fmla="*/ 0 h 76"/>
                      <a:gd name="T40" fmla="*/ 0 w 79"/>
                      <a:gd name="T41" fmla="*/ 0 h 76"/>
                      <a:gd name="T42" fmla="*/ 0 w 79"/>
                      <a:gd name="T43" fmla="*/ 0 h 76"/>
                      <a:gd name="T44" fmla="*/ 0 w 79"/>
                      <a:gd name="T45" fmla="*/ 0 h 76"/>
                      <a:gd name="T46" fmla="*/ 0 w 79"/>
                      <a:gd name="T47" fmla="*/ 0 h 76"/>
                      <a:gd name="T48" fmla="*/ 0 w 79"/>
                      <a:gd name="T49" fmla="*/ 0 h 76"/>
                      <a:gd name="T50" fmla="*/ 0 w 79"/>
                      <a:gd name="T51" fmla="*/ 0 h 76"/>
                      <a:gd name="T52" fmla="*/ 0 w 79"/>
                      <a:gd name="T53" fmla="*/ 0 h 76"/>
                      <a:gd name="T54" fmla="*/ 0 w 79"/>
                      <a:gd name="T55" fmla="*/ 0 h 76"/>
                      <a:gd name="T56" fmla="*/ 0 w 79"/>
                      <a:gd name="T57" fmla="*/ 0 h 76"/>
                      <a:gd name="T58" fmla="*/ 0 w 79"/>
                      <a:gd name="T59" fmla="*/ 0 h 76"/>
                      <a:gd name="T60" fmla="*/ 0 w 79"/>
                      <a:gd name="T61" fmla="*/ 0 h 76"/>
                      <a:gd name="T62" fmla="*/ 0 w 79"/>
                      <a:gd name="T63" fmla="*/ 0 h 76"/>
                      <a:gd name="T64" fmla="*/ 0 w 79"/>
                      <a:gd name="T65" fmla="*/ 0 h 7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9"/>
                      <a:gd name="T100" fmla="*/ 0 h 76"/>
                      <a:gd name="T101" fmla="*/ 79 w 79"/>
                      <a:gd name="T102" fmla="*/ 76 h 7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9" h="76">
                        <a:moveTo>
                          <a:pt x="40" y="76"/>
                        </a:moveTo>
                        <a:lnTo>
                          <a:pt x="43" y="76"/>
                        </a:lnTo>
                        <a:lnTo>
                          <a:pt x="47" y="76"/>
                        </a:lnTo>
                        <a:lnTo>
                          <a:pt x="50" y="73"/>
                        </a:lnTo>
                        <a:lnTo>
                          <a:pt x="54" y="73"/>
                        </a:lnTo>
                        <a:lnTo>
                          <a:pt x="56" y="71"/>
                        </a:lnTo>
                        <a:lnTo>
                          <a:pt x="61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9" y="61"/>
                        </a:lnTo>
                        <a:lnTo>
                          <a:pt x="72" y="58"/>
                        </a:lnTo>
                        <a:lnTo>
                          <a:pt x="73" y="56"/>
                        </a:lnTo>
                        <a:lnTo>
                          <a:pt x="74" y="53"/>
                        </a:lnTo>
                        <a:lnTo>
                          <a:pt x="76" y="48"/>
                        </a:lnTo>
                        <a:lnTo>
                          <a:pt x="76" y="45"/>
                        </a:lnTo>
                        <a:lnTo>
                          <a:pt x="77" y="40"/>
                        </a:lnTo>
                        <a:lnTo>
                          <a:pt x="79" y="38"/>
                        </a:lnTo>
                        <a:lnTo>
                          <a:pt x="77" y="33"/>
                        </a:lnTo>
                        <a:lnTo>
                          <a:pt x="76" y="29"/>
                        </a:lnTo>
                        <a:lnTo>
                          <a:pt x="76" y="25"/>
                        </a:lnTo>
                        <a:lnTo>
                          <a:pt x="74" y="22"/>
                        </a:lnTo>
                        <a:lnTo>
                          <a:pt x="73" y="19"/>
                        </a:lnTo>
                        <a:lnTo>
                          <a:pt x="72" y="15"/>
                        </a:lnTo>
                        <a:lnTo>
                          <a:pt x="69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1" y="5"/>
                        </a:lnTo>
                        <a:lnTo>
                          <a:pt x="56" y="3"/>
                        </a:lnTo>
                        <a:lnTo>
                          <a:pt x="54" y="2"/>
                        </a:lnTo>
                        <a:lnTo>
                          <a:pt x="50" y="0"/>
                        </a:lnTo>
                        <a:lnTo>
                          <a:pt x="47" y="0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5" y="0"/>
                        </a:lnTo>
                        <a:lnTo>
                          <a:pt x="31" y="0"/>
                        </a:lnTo>
                        <a:lnTo>
                          <a:pt x="28" y="0"/>
                        </a:lnTo>
                        <a:lnTo>
                          <a:pt x="24" y="2"/>
                        </a:lnTo>
                        <a:lnTo>
                          <a:pt x="21" y="3"/>
                        </a:lnTo>
                        <a:lnTo>
                          <a:pt x="17" y="5"/>
                        </a:lnTo>
                        <a:lnTo>
                          <a:pt x="15" y="7"/>
                        </a:lnTo>
                        <a:lnTo>
                          <a:pt x="12" y="10"/>
                        </a:lnTo>
                        <a:lnTo>
                          <a:pt x="9" y="13"/>
                        </a:lnTo>
                        <a:lnTo>
                          <a:pt x="6" y="15"/>
                        </a:lnTo>
                        <a:lnTo>
                          <a:pt x="5" y="19"/>
                        </a:lnTo>
                        <a:lnTo>
                          <a:pt x="3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lnTo>
                          <a:pt x="0" y="33"/>
                        </a:lnTo>
                        <a:lnTo>
                          <a:pt x="0" y="38"/>
                        </a:lnTo>
                        <a:lnTo>
                          <a:pt x="0" y="40"/>
                        </a:lnTo>
                        <a:lnTo>
                          <a:pt x="0" y="45"/>
                        </a:lnTo>
                        <a:lnTo>
                          <a:pt x="2" y="48"/>
                        </a:lnTo>
                        <a:lnTo>
                          <a:pt x="3" y="53"/>
                        </a:lnTo>
                        <a:lnTo>
                          <a:pt x="5" y="56"/>
                        </a:lnTo>
                        <a:lnTo>
                          <a:pt x="6" y="58"/>
                        </a:lnTo>
                        <a:lnTo>
                          <a:pt x="9" y="61"/>
                        </a:lnTo>
                        <a:lnTo>
                          <a:pt x="12" y="65"/>
                        </a:lnTo>
                        <a:lnTo>
                          <a:pt x="15" y="67"/>
                        </a:lnTo>
                        <a:lnTo>
                          <a:pt x="17" y="70"/>
                        </a:lnTo>
                        <a:lnTo>
                          <a:pt x="21" y="71"/>
                        </a:lnTo>
                        <a:lnTo>
                          <a:pt x="24" y="73"/>
                        </a:lnTo>
                        <a:lnTo>
                          <a:pt x="28" y="73"/>
                        </a:lnTo>
                        <a:lnTo>
                          <a:pt x="31" y="76"/>
                        </a:lnTo>
                        <a:lnTo>
                          <a:pt x="35" y="76"/>
                        </a:lnTo>
                        <a:lnTo>
                          <a:pt x="40" y="7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62" name="Freeform 241">
                    <a:extLst>
                      <a:ext uri="{FF2B5EF4-FFF2-40B4-BE49-F238E27FC236}">
                        <a16:creationId xmlns:a16="http://schemas.microsoft.com/office/drawing/2014/main" id="{3459D701-246F-E844-A14F-135263BF9C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87" y="1905"/>
                    <a:ext cx="27" cy="26"/>
                  </a:xfrm>
                  <a:custGeom>
                    <a:avLst/>
                    <a:gdLst>
                      <a:gd name="T0" fmla="*/ 0 w 79"/>
                      <a:gd name="T1" fmla="*/ 0 h 79"/>
                      <a:gd name="T2" fmla="*/ 0 w 79"/>
                      <a:gd name="T3" fmla="*/ 0 h 79"/>
                      <a:gd name="T4" fmla="*/ 0 w 79"/>
                      <a:gd name="T5" fmla="*/ 0 h 79"/>
                      <a:gd name="T6" fmla="*/ 0 w 79"/>
                      <a:gd name="T7" fmla="*/ 0 h 79"/>
                      <a:gd name="T8" fmla="*/ 0 w 79"/>
                      <a:gd name="T9" fmla="*/ 0 h 79"/>
                      <a:gd name="T10" fmla="*/ 0 w 79"/>
                      <a:gd name="T11" fmla="*/ 0 h 79"/>
                      <a:gd name="T12" fmla="*/ 0 w 79"/>
                      <a:gd name="T13" fmla="*/ 0 h 79"/>
                      <a:gd name="T14" fmla="*/ 0 w 79"/>
                      <a:gd name="T15" fmla="*/ 0 h 79"/>
                      <a:gd name="T16" fmla="*/ 0 w 79"/>
                      <a:gd name="T17" fmla="*/ 0 h 79"/>
                      <a:gd name="T18" fmla="*/ 0 w 79"/>
                      <a:gd name="T19" fmla="*/ 0 h 79"/>
                      <a:gd name="T20" fmla="*/ 0 w 79"/>
                      <a:gd name="T21" fmla="*/ 0 h 79"/>
                      <a:gd name="T22" fmla="*/ 0 w 79"/>
                      <a:gd name="T23" fmla="*/ 0 h 79"/>
                      <a:gd name="T24" fmla="*/ 0 w 79"/>
                      <a:gd name="T25" fmla="*/ 0 h 79"/>
                      <a:gd name="T26" fmla="*/ 0 w 79"/>
                      <a:gd name="T27" fmla="*/ 0 h 79"/>
                      <a:gd name="T28" fmla="*/ 0 w 79"/>
                      <a:gd name="T29" fmla="*/ 0 h 79"/>
                      <a:gd name="T30" fmla="*/ 0 w 79"/>
                      <a:gd name="T31" fmla="*/ 0 h 79"/>
                      <a:gd name="T32" fmla="*/ 0 w 79"/>
                      <a:gd name="T33" fmla="*/ 0 h 79"/>
                      <a:gd name="T34" fmla="*/ 0 w 79"/>
                      <a:gd name="T35" fmla="*/ 0 h 79"/>
                      <a:gd name="T36" fmla="*/ 0 w 79"/>
                      <a:gd name="T37" fmla="*/ 0 h 79"/>
                      <a:gd name="T38" fmla="*/ 0 w 79"/>
                      <a:gd name="T39" fmla="*/ 0 h 79"/>
                      <a:gd name="T40" fmla="*/ 0 w 79"/>
                      <a:gd name="T41" fmla="*/ 0 h 79"/>
                      <a:gd name="T42" fmla="*/ 0 w 79"/>
                      <a:gd name="T43" fmla="*/ 0 h 79"/>
                      <a:gd name="T44" fmla="*/ 0 w 79"/>
                      <a:gd name="T45" fmla="*/ 0 h 79"/>
                      <a:gd name="T46" fmla="*/ 0 w 79"/>
                      <a:gd name="T47" fmla="*/ 0 h 79"/>
                      <a:gd name="T48" fmla="*/ 0 w 79"/>
                      <a:gd name="T49" fmla="*/ 0 h 79"/>
                      <a:gd name="T50" fmla="*/ 0 w 79"/>
                      <a:gd name="T51" fmla="*/ 0 h 79"/>
                      <a:gd name="T52" fmla="*/ 0 w 79"/>
                      <a:gd name="T53" fmla="*/ 0 h 79"/>
                      <a:gd name="T54" fmla="*/ 0 w 79"/>
                      <a:gd name="T55" fmla="*/ 0 h 79"/>
                      <a:gd name="T56" fmla="*/ 0 w 79"/>
                      <a:gd name="T57" fmla="*/ 0 h 79"/>
                      <a:gd name="T58" fmla="*/ 0 w 79"/>
                      <a:gd name="T59" fmla="*/ 0 h 79"/>
                      <a:gd name="T60" fmla="*/ 0 w 79"/>
                      <a:gd name="T61" fmla="*/ 0 h 79"/>
                      <a:gd name="T62" fmla="*/ 0 w 79"/>
                      <a:gd name="T63" fmla="*/ 0 h 79"/>
                      <a:gd name="T64" fmla="*/ 0 w 79"/>
                      <a:gd name="T65" fmla="*/ 0 h 7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9"/>
                      <a:gd name="T100" fmla="*/ 0 h 79"/>
                      <a:gd name="T101" fmla="*/ 79 w 79"/>
                      <a:gd name="T102" fmla="*/ 79 h 7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9" h="79">
                        <a:moveTo>
                          <a:pt x="40" y="79"/>
                        </a:moveTo>
                        <a:lnTo>
                          <a:pt x="43" y="79"/>
                        </a:lnTo>
                        <a:lnTo>
                          <a:pt x="47" y="78"/>
                        </a:lnTo>
                        <a:lnTo>
                          <a:pt x="52" y="76"/>
                        </a:lnTo>
                        <a:lnTo>
                          <a:pt x="54" y="75"/>
                        </a:lnTo>
                        <a:lnTo>
                          <a:pt x="57" y="73"/>
                        </a:lnTo>
                        <a:lnTo>
                          <a:pt x="61" y="70"/>
                        </a:lnTo>
                        <a:lnTo>
                          <a:pt x="63" y="68"/>
                        </a:lnTo>
                        <a:lnTo>
                          <a:pt x="67" y="67"/>
                        </a:lnTo>
                        <a:lnTo>
                          <a:pt x="69" y="63"/>
                        </a:lnTo>
                        <a:lnTo>
                          <a:pt x="72" y="61"/>
                        </a:lnTo>
                        <a:lnTo>
                          <a:pt x="73" y="59"/>
                        </a:lnTo>
                        <a:lnTo>
                          <a:pt x="75" y="55"/>
                        </a:lnTo>
                        <a:lnTo>
                          <a:pt x="76" y="50"/>
                        </a:lnTo>
                        <a:lnTo>
                          <a:pt x="78" y="48"/>
                        </a:lnTo>
                        <a:lnTo>
                          <a:pt x="78" y="43"/>
                        </a:lnTo>
                        <a:lnTo>
                          <a:pt x="79" y="41"/>
                        </a:lnTo>
                        <a:lnTo>
                          <a:pt x="78" y="35"/>
                        </a:lnTo>
                        <a:lnTo>
                          <a:pt x="78" y="31"/>
                        </a:lnTo>
                        <a:lnTo>
                          <a:pt x="76" y="28"/>
                        </a:lnTo>
                        <a:lnTo>
                          <a:pt x="75" y="25"/>
                        </a:lnTo>
                        <a:lnTo>
                          <a:pt x="73" y="21"/>
                        </a:lnTo>
                        <a:lnTo>
                          <a:pt x="72" y="18"/>
                        </a:lnTo>
                        <a:lnTo>
                          <a:pt x="69" y="15"/>
                        </a:lnTo>
                        <a:lnTo>
                          <a:pt x="67" y="12"/>
                        </a:lnTo>
                        <a:lnTo>
                          <a:pt x="63" y="10"/>
                        </a:lnTo>
                        <a:lnTo>
                          <a:pt x="61" y="8"/>
                        </a:lnTo>
                        <a:lnTo>
                          <a:pt x="57" y="5"/>
                        </a:lnTo>
                        <a:lnTo>
                          <a:pt x="54" y="4"/>
                        </a:lnTo>
                        <a:lnTo>
                          <a:pt x="52" y="3"/>
                        </a:lnTo>
                        <a:lnTo>
                          <a:pt x="47" y="2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6" y="0"/>
                        </a:lnTo>
                        <a:lnTo>
                          <a:pt x="31" y="2"/>
                        </a:lnTo>
                        <a:lnTo>
                          <a:pt x="28" y="3"/>
                        </a:lnTo>
                        <a:lnTo>
                          <a:pt x="24" y="4"/>
                        </a:lnTo>
                        <a:lnTo>
                          <a:pt x="21" y="5"/>
                        </a:lnTo>
                        <a:lnTo>
                          <a:pt x="18" y="8"/>
                        </a:lnTo>
                        <a:lnTo>
                          <a:pt x="15" y="10"/>
                        </a:lnTo>
                        <a:lnTo>
                          <a:pt x="12" y="12"/>
                        </a:lnTo>
                        <a:lnTo>
                          <a:pt x="10" y="15"/>
                        </a:lnTo>
                        <a:lnTo>
                          <a:pt x="8" y="18"/>
                        </a:lnTo>
                        <a:lnTo>
                          <a:pt x="5" y="21"/>
                        </a:lnTo>
                        <a:lnTo>
                          <a:pt x="4" y="25"/>
                        </a:lnTo>
                        <a:lnTo>
                          <a:pt x="3" y="28"/>
                        </a:lnTo>
                        <a:lnTo>
                          <a:pt x="2" y="31"/>
                        </a:lnTo>
                        <a:lnTo>
                          <a:pt x="0" y="35"/>
                        </a:lnTo>
                        <a:lnTo>
                          <a:pt x="0" y="41"/>
                        </a:lnTo>
                        <a:lnTo>
                          <a:pt x="0" y="43"/>
                        </a:lnTo>
                        <a:lnTo>
                          <a:pt x="2" y="48"/>
                        </a:lnTo>
                        <a:lnTo>
                          <a:pt x="3" y="50"/>
                        </a:lnTo>
                        <a:lnTo>
                          <a:pt x="4" y="55"/>
                        </a:lnTo>
                        <a:lnTo>
                          <a:pt x="5" y="59"/>
                        </a:lnTo>
                        <a:lnTo>
                          <a:pt x="8" y="61"/>
                        </a:lnTo>
                        <a:lnTo>
                          <a:pt x="10" y="63"/>
                        </a:lnTo>
                        <a:lnTo>
                          <a:pt x="12" y="67"/>
                        </a:lnTo>
                        <a:lnTo>
                          <a:pt x="15" y="68"/>
                        </a:lnTo>
                        <a:lnTo>
                          <a:pt x="18" y="70"/>
                        </a:lnTo>
                        <a:lnTo>
                          <a:pt x="21" y="73"/>
                        </a:lnTo>
                        <a:lnTo>
                          <a:pt x="24" y="75"/>
                        </a:lnTo>
                        <a:lnTo>
                          <a:pt x="28" y="76"/>
                        </a:lnTo>
                        <a:lnTo>
                          <a:pt x="31" y="78"/>
                        </a:lnTo>
                        <a:lnTo>
                          <a:pt x="36" y="79"/>
                        </a:lnTo>
                        <a:lnTo>
                          <a:pt x="40" y="7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63" name="Freeform 242">
                    <a:extLst>
                      <a:ext uri="{FF2B5EF4-FFF2-40B4-BE49-F238E27FC236}">
                        <a16:creationId xmlns:a16="http://schemas.microsoft.com/office/drawing/2014/main" id="{8BF4AAEB-786B-AA4E-B541-64D991958D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36" y="1906"/>
                    <a:ext cx="26" cy="25"/>
                  </a:xfrm>
                  <a:custGeom>
                    <a:avLst/>
                    <a:gdLst>
                      <a:gd name="T0" fmla="*/ 0 w 78"/>
                      <a:gd name="T1" fmla="*/ 0 h 76"/>
                      <a:gd name="T2" fmla="*/ 0 w 78"/>
                      <a:gd name="T3" fmla="*/ 0 h 76"/>
                      <a:gd name="T4" fmla="*/ 0 w 78"/>
                      <a:gd name="T5" fmla="*/ 0 h 76"/>
                      <a:gd name="T6" fmla="*/ 0 w 78"/>
                      <a:gd name="T7" fmla="*/ 0 h 76"/>
                      <a:gd name="T8" fmla="*/ 0 w 78"/>
                      <a:gd name="T9" fmla="*/ 0 h 76"/>
                      <a:gd name="T10" fmla="*/ 0 w 78"/>
                      <a:gd name="T11" fmla="*/ 0 h 76"/>
                      <a:gd name="T12" fmla="*/ 0 w 78"/>
                      <a:gd name="T13" fmla="*/ 0 h 76"/>
                      <a:gd name="T14" fmla="*/ 0 w 78"/>
                      <a:gd name="T15" fmla="*/ 0 h 76"/>
                      <a:gd name="T16" fmla="*/ 0 w 78"/>
                      <a:gd name="T17" fmla="*/ 0 h 76"/>
                      <a:gd name="T18" fmla="*/ 0 w 78"/>
                      <a:gd name="T19" fmla="*/ 0 h 76"/>
                      <a:gd name="T20" fmla="*/ 0 w 78"/>
                      <a:gd name="T21" fmla="*/ 0 h 76"/>
                      <a:gd name="T22" fmla="*/ 0 w 78"/>
                      <a:gd name="T23" fmla="*/ 0 h 76"/>
                      <a:gd name="T24" fmla="*/ 0 w 78"/>
                      <a:gd name="T25" fmla="*/ 0 h 76"/>
                      <a:gd name="T26" fmla="*/ 0 w 78"/>
                      <a:gd name="T27" fmla="*/ 0 h 76"/>
                      <a:gd name="T28" fmla="*/ 0 w 78"/>
                      <a:gd name="T29" fmla="*/ 0 h 76"/>
                      <a:gd name="T30" fmla="*/ 0 w 78"/>
                      <a:gd name="T31" fmla="*/ 0 h 76"/>
                      <a:gd name="T32" fmla="*/ 0 w 78"/>
                      <a:gd name="T33" fmla="*/ 0 h 76"/>
                      <a:gd name="T34" fmla="*/ 0 w 78"/>
                      <a:gd name="T35" fmla="*/ 0 h 76"/>
                      <a:gd name="T36" fmla="*/ 0 w 78"/>
                      <a:gd name="T37" fmla="*/ 0 h 76"/>
                      <a:gd name="T38" fmla="*/ 0 w 78"/>
                      <a:gd name="T39" fmla="*/ 0 h 76"/>
                      <a:gd name="T40" fmla="*/ 0 w 78"/>
                      <a:gd name="T41" fmla="*/ 0 h 76"/>
                      <a:gd name="T42" fmla="*/ 0 w 78"/>
                      <a:gd name="T43" fmla="*/ 0 h 76"/>
                      <a:gd name="T44" fmla="*/ 0 w 78"/>
                      <a:gd name="T45" fmla="*/ 0 h 76"/>
                      <a:gd name="T46" fmla="*/ 0 w 78"/>
                      <a:gd name="T47" fmla="*/ 0 h 76"/>
                      <a:gd name="T48" fmla="*/ 0 w 78"/>
                      <a:gd name="T49" fmla="*/ 0 h 76"/>
                      <a:gd name="T50" fmla="*/ 0 w 78"/>
                      <a:gd name="T51" fmla="*/ 0 h 76"/>
                      <a:gd name="T52" fmla="*/ 0 w 78"/>
                      <a:gd name="T53" fmla="*/ 0 h 76"/>
                      <a:gd name="T54" fmla="*/ 0 w 78"/>
                      <a:gd name="T55" fmla="*/ 0 h 76"/>
                      <a:gd name="T56" fmla="*/ 0 w 78"/>
                      <a:gd name="T57" fmla="*/ 0 h 76"/>
                      <a:gd name="T58" fmla="*/ 0 w 78"/>
                      <a:gd name="T59" fmla="*/ 0 h 76"/>
                      <a:gd name="T60" fmla="*/ 0 w 78"/>
                      <a:gd name="T61" fmla="*/ 0 h 76"/>
                      <a:gd name="T62" fmla="*/ 0 w 78"/>
                      <a:gd name="T63" fmla="*/ 0 h 76"/>
                      <a:gd name="T64" fmla="*/ 0 w 78"/>
                      <a:gd name="T65" fmla="*/ 0 h 7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6"/>
                      <a:gd name="T101" fmla="*/ 78 w 78"/>
                      <a:gd name="T102" fmla="*/ 76 h 7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6">
                        <a:moveTo>
                          <a:pt x="40" y="76"/>
                        </a:moveTo>
                        <a:lnTo>
                          <a:pt x="43" y="76"/>
                        </a:lnTo>
                        <a:lnTo>
                          <a:pt x="47" y="76"/>
                        </a:lnTo>
                        <a:lnTo>
                          <a:pt x="50" y="73"/>
                        </a:lnTo>
                        <a:lnTo>
                          <a:pt x="54" y="73"/>
                        </a:lnTo>
                        <a:lnTo>
                          <a:pt x="57" y="71"/>
                        </a:lnTo>
                        <a:lnTo>
                          <a:pt x="60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8" y="63"/>
                        </a:lnTo>
                        <a:lnTo>
                          <a:pt x="70" y="59"/>
                        </a:lnTo>
                        <a:lnTo>
                          <a:pt x="73" y="56"/>
                        </a:lnTo>
                        <a:lnTo>
                          <a:pt x="75" y="53"/>
                        </a:lnTo>
                        <a:lnTo>
                          <a:pt x="75" y="50"/>
                        </a:lnTo>
                        <a:lnTo>
                          <a:pt x="78" y="45"/>
                        </a:lnTo>
                        <a:lnTo>
                          <a:pt x="78" y="41"/>
                        </a:lnTo>
                        <a:lnTo>
                          <a:pt x="78" y="38"/>
                        </a:lnTo>
                        <a:lnTo>
                          <a:pt x="78" y="34"/>
                        </a:lnTo>
                        <a:lnTo>
                          <a:pt x="78" y="29"/>
                        </a:lnTo>
                        <a:lnTo>
                          <a:pt x="75" y="26"/>
                        </a:lnTo>
                        <a:lnTo>
                          <a:pt x="75" y="22"/>
                        </a:lnTo>
                        <a:lnTo>
                          <a:pt x="73" y="19"/>
                        </a:lnTo>
                        <a:lnTo>
                          <a:pt x="70" y="15"/>
                        </a:lnTo>
                        <a:lnTo>
                          <a:pt x="68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0" y="6"/>
                        </a:lnTo>
                        <a:lnTo>
                          <a:pt x="57" y="3"/>
                        </a:lnTo>
                        <a:lnTo>
                          <a:pt x="54" y="2"/>
                        </a:lnTo>
                        <a:lnTo>
                          <a:pt x="50" y="1"/>
                        </a:lnTo>
                        <a:lnTo>
                          <a:pt x="47" y="0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5" y="0"/>
                        </a:lnTo>
                        <a:lnTo>
                          <a:pt x="31" y="0"/>
                        </a:lnTo>
                        <a:lnTo>
                          <a:pt x="27" y="1"/>
                        </a:lnTo>
                        <a:lnTo>
                          <a:pt x="24" y="2"/>
                        </a:lnTo>
                        <a:lnTo>
                          <a:pt x="21" y="3"/>
                        </a:lnTo>
                        <a:lnTo>
                          <a:pt x="17" y="6"/>
                        </a:lnTo>
                        <a:lnTo>
                          <a:pt x="13" y="7"/>
                        </a:lnTo>
                        <a:lnTo>
                          <a:pt x="11" y="10"/>
                        </a:lnTo>
                        <a:lnTo>
                          <a:pt x="9" y="13"/>
                        </a:lnTo>
                        <a:lnTo>
                          <a:pt x="6" y="15"/>
                        </a:lnTo>
                        <a:lnTo>
                          <a:pt x="4" y="19"/>
                        </a:lnTo>
                        <a:lnTo>
                          <a:pt x="4" y="22"/>
                        </a:lnTo>
                        <a:lnTo>
                          <a:pt x="2" y="26"/>
                        </a:lnTo>
                        <a:lnTo>
                          <a:pt x="2" y="29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2" y="45"/>
                        </a:lnTo>
                        <a:lnTo>
                          <a:pt x="2" y="50"/>
                        </a:lnTo>
                        <a:lnTo>
                          <a:pt x="4" y="53"/>
                        </a:lnTo>
                        <a:lnTo>
                          <a:pt x="4" y="56"/>
                        </a:lnTo>
                        <a:lnTo>
                          <a:pt x="6" y="59"/>
                        </a:lnTo>
                        <a:lnTo>
                          <a:pt x="9" y="63"/>
                        </a:lnTo>
                        <a:lnTo>
                          <a:pt x="11" y="65"/>
                        </a:lnTo>
                        <a:lnTo>
                          <a:pt x="13" y="67"/>
                        </a:lnTo>
                        <a:lnTo>
                          <a:pt x="17" y="70"/>
                        </a:lnTo>
                        <a:lnTo>
                          <a:pt x="21" y="71"/>
                        </a:lnTo>
                        <a:lnTo>
                          <a:pt x="24" y="73"/>
                        </a:lnTo>
                        <a:lnTo>
                          <a:pt x="27" y="73"/>
                        </a:lnTo>
                        <a:lnTo>
                          <a:pt x="31" y="76"/>
                        </a:lnTo>
                        <a:lnTo>
                          <a:pt x="35" y="76"/>
                        </a:lnTo>
                        <a:lnTo>
                          <a:pt x="40" y="7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64" name="Freeform 243">
                    <a:extLst>
                      <a:ext uri="{FF2B5EF4-FFF2-40B4-BE49-F238E27FC236}">
                        <a16:creationId xmlns:a16="http://schemas.microsoft.com/office/drawing/2014/main" id="{1918CC2B-3A46-FC4E-AF0B-F24F3D00C3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88" y="1906"/>
                    <a:ext cx="26" cy="26"/>
                  </a:xfrm>
                  <a:custGeom>
                    <a:avLst/>
                    <a:gdLst>
                      <a:gd name="T0" fmla="*/ 0 w 78"/>
                      <a:gd name="T1" fmla="*/ 0 h 77"/>
                      <a:gd name="T2" fmla="*/ 0 w 78"/>
                      <a:gd name="T3" fmla="*/ 0 h 77"/>
                      <a:gd name="T4" fmla="*/ 0 w 78"/>
                      <a:gd name="T5" fmla="*/ 0 h 77"/>
                      <a:gd name="T6" fmla="*/ 0 w 78"/>
                      <a:gd name="T7" fmla="*/ 0 h 77"/>
                      <a:gd name="T8" fmla="*/ 0 w 78"/>
                      <a:gd name="T9" fmla="*/ 0 h 77"/>
                      <a:gd name="T10" fmla="*/ 0 w 78"/>
                      <a:gd name="T11" fmla="*/ 0 h 77"/>
                      <a:gd name="T12" fmla="*/ 0 w 78"/>
                      <a:gd name="T13" fmla="*/ 0 h 77"/>
                      <a:gd name="T14" fmla="*/ 0 w 78"/>
                      <a:gd name="T15" fmla="*/ 0 h 77"/>
                      <a:gd name="T16" fmla="*/ 0 w 78"/>
                      <a:gd name="T17" fmla="*/ 0 h 77"/>
                      <a:gd name="T18" fmla="*/ 0 w 78"/>
                      <a:gd name="T19" fmla="*/ 0 h 77"/>
                      <a:gd name="T20" fmla="*/ 0 w 78"/>
                      <a:gd name="T21" fmla="*/ 0 h 77"/>
                      <a:gd name="T22" fmla="*/ 0 w 78"/>
                      <a:gd name="T23" fmla="*/ 0 h 77"/>
                      <a:gd name="T24" fmla="*/ 0 w 78"/>
                      <a:gd name="T25" fmla="*/ 0 h 77"/>
                      <a:gd name="T26" fmla="*/ 0 w 78"/>
                      <a:gd name="T27" fmla="*/ 0 h 77"/>
                      <a:gd name="T28" fmla="*/ 0 w 78"/>
                      <a:gd name="T29" fmla="*/ 0 h 77"/>
                      <a:gd name="T30" fmla="*/ 0 w 78"/>
                      <a:gd name="T31" fmla="*/ 0 h 77"/>
                      <a:gd name="T32" fmla="*/ 0 w 78"/>
                      <a:gd name="T33" fmla="*/ 0 h 77"/>
                      <a:gd name="T34" fmla="*/ 0 w 78"/>
                      <a:gd name="T35" fmla="*/ 0 h 77"/>
                      <a:gd name="T36" fmla="*/ 0 w 78"/>
                      <a:gd name="T37" fmla="*/ 0 h 77"/>
                      <a:gd name="T38" fmla="*/ 0 w 78"/>
                      <a:gd name="T39" fmla="*/ 0 h 77"/>
                      <a:gd name="T40" fmla="*/ 0 w 78"/>
                      <a:gd name="T41" fmla="*/ 0 h 77"/>
                      <a:gd name="T42" fmla="*/ 0 w 78"/>
                      <a:gd name="T43" fmla="*/ 0 h 77"/>
                      <a:gd name="T44" fmla="*/ 0 w 78"/>
                      <a:gd name="T45" fmla="*/ 0 h 77"/>
                      <a:gd name="T46" fmla="*/ 0 w 78"/>
                      <a:gd name="T47" fmla="*/ 0 h 77"/>
                      <a:gd name="T48" fmla="*/ 0 w 78"/>
                      <a:gd name="T49" fmla="*/ 0 h 77"/>
                      <a:gd name="T50" fmla="*/ 0 w 78"/>
                      <a:gd name="T51" fmla="*/ 0 h 77"/>
                      <a:gd name="T52" fmla="*/ 0 w 78"/>
                      <a:gd name="T53" fmla="*/ 0 h 77"/>
                      <a:gd name="T54" fmla="*/ 0 w 78"/>
                      <a:gd name="T55" fmla="*/ 0 h 77"/>
                      <a:gd name="T56" fmla="*/ 0 w 78"/>
                      <a:gd name="T57" fmla="*/ 0 h 77"/>
                      <a:gd name="T58" fmla="*/ 0 w 78"/>
                      <a:gd name="T59" fmla="*/ 0 h 77"/>
                      <a:gd name="T60" fmla="*/ 0 w 78"/>
                      <a:gd name="T61" fmla="*/ 0 h 77"/>
                      <a:gd name="T62" fmla="*/ 0 w 78"/>
                      <a:gd name="T63" fmla="*/ 0 h 77"/>
                      <a:gd name="T64" fmla="*/ 0 w 78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7"/>
                      <a:gd name="T101" fmla="*/ 78 w 78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7">
                        <a:moveTo>
                          <a:pt x="38" y="77"/>
                        </a:moveTo>
                        <a:lnTo>
                          <a:pt x="41" y="76"/>
                        </a:lnTo>
                        <a:lnTo>
                          <a:pt x="45" y="75"/>
                        </a:lnTo>
                        <a:lnTo>
                          <a:pt x="50" y="75"/>
                        </a:lnTo>
                        <a:lnTo>
                          <a:pt x="53" y="72"/>
                        </a:lnTo>
                        <a:lnTo>
                          <a:pt x="56" y="71"/>
                        </a:lnTo>
                        <a:lnTo>
                          <a:pt x="60" y="69"/>
                        </a:lnTo>
                        <a:lnTo>
                          <a:pt x="63" y="66"/>
                        </a:lnTo>
                        <a:lnTo>
                          <a:pt x="65" y="64"/>
                        </a:lnTo>
                        <a:lnTo>
                          <a:pt x="67" y="62"/>
                        </a:lnTo>
                        <a:lnTo>
                          <a:pt x="70" y="59"/>
                        </a:lnTo>
                        <a:lnTo>
                          <a:pt x="71" y="56"/>
                        </a:lnTo>
                        <a:lnTo>
                          <a:pt x="73" y="53"/>
                        </a:lnTo>
                        <a:lnTo>
                          <a:pt x="76" y="49"/>
                        </a:lnTo>
                        <a:lnTo>
                          <a:pt x="76" y="45"/>
                        </a:lnTo>
                        <a:lnTo>
                          <a:pt x="77" y="41"/>
                        </a:lnTo>
                        <a:lnTo>
                          <a:pt x="78" y="38"/>
                        </a:lnTo>
                        <a:lnTo>
                          <a:pt x="77" y="34"/>
                        </a:lnTo>
                        <a:lnTo>
                          <a:pt x="76" y="28"/>
                        </a:lnTo>
                        <a:lnTo>
                          <a:pt x="76" y="26"/>
                        </a:lnTo>
                        <a:lnTo>
                          <a:pt x="73" y="23"/>
                        </a:lnTo>
                        <a:lnTo>
                          <a:pt x="71" y="19"/>
                        </a:lnTo>
                        <a:lnTo>
                          <a:pt x="70" y="17"/>
                        </a:lnTo>
                        <a:lnTo>
                          <a:pt x="67" y="13"/>
                        </a:lnTo>
                        <a:lnTo>
                          <a:pt x="65" y="11"/>
                        </a:lnTo>
                        <a:lnTo>
                          <a:pt x="63" y="8"/>
                        </a:lnTo>
                        <a:lnTo>
                          <a:pt x="60" y="6"/>
                        </a:lnTo>
                        <a:lnTo>
                          <a:pt x="56" y="4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2" y="2"/>
                        </a:lnTo>
                        <a:lnTo>
                          <a:pt x="20" y="4"/>
                        </a:lnTo>
                        <a:lnTo>
                          <a:pt x="16" y="6"/>
                        </a:lnTo>
                        <a:lnTo>
                          <a:pt x="13" y="8"/>
                        </a:lnTo>
                        <a:lnTo>
                          <a:pt x="11" y="11"/>
                        </a:lnTo>
                        <a:lnTo>
                          <a:pt x="8" y="13"/>
                        </a:lnTo>
                        <a:lnTo>
                          <a:pt x="6" y="17"/>
                        </a:lnTo>
                        <a:lnTo>
                          <a:pt x="5" y="19"/>
                        </a:lnTo>
                        <a:lnTo>
                          <a:pt x="2" y="23"/>
                        </a:lnTo>
                        <a:lnTo>
                          <a:pt x="1" y="26"/>
                        </a:lnTo>
                        <a:lnTo>
                          <a:pt x="0" y="28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0" y="45"/>
                        </a:lnTo>
                        <a:lnTo>
                          <a:pt x="1" y="49"/>
                        </a:lnTo>
                        <a:lnTo>
                          <a:pt x="2" y="53"/>
                        </a:lnTo>
                        <a:lnTo>
                          <a:pt x="5" y="56"/>
                        </a:lnTo>
                        <a:lnTo>
                          <a:pt x="6" y="59"/>
                        </a:lnTo>
                        <a:lnTo>
                          <a:pt x="8" y="62"/>
                        </a:lnTo>
                        <a:lnTo>
                          <a:pt x="11" y="64"/>
                        </a:lnTo>
                        <a:lnTo>
                          <a:pt x="13" y="66"/>
                        </a:lnTo>
                        <a:lnTo>
                          <a:pt x="16" y="69"/>
                        </a:lnTo>
                        <a:lnTo>
                          <a:pt x="20" y="71"/>
                        </a:lnTo>
                        <a:lnTo>
                          <a:pt x="22" y="72"/>
                        </a:lnTo>
                        <a:lnTo>
                          <a:pt x="26" y="75"/>
                        </a:lnTo>
                        <a:lnTo>
                          <a:pt x="31" y="75"/>
                        </a:lnTo>
                        <a:lnTo>
                          <a:pt x="34" y="76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65" name="Freeform 244">
                    <a:extLst>
                      <a:ext uri="{FF2B5EF4-FFF2-40B4-BE49-F238E27FC236}">
                        <a16:creationId xmlns:a16="http://schemas.microsoft.com/office/drawing/2014/main" id="{5411F1DD-06C0-724A-9179-4B46FEC9FD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39" y="1907"/>
                    <a:ext cx="25" cy="25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8" y="77"/>
                        </a:moveTo>
                        <a:lnTo>
                          <a:pt x="41" y="77"/>
                        </a:lnTo>
                        <a:lnTo>
                          <a:pt x="45" y="76"/>
                        </a:lnTo>
                        <a:lnTo>
                          <a:pt x="48" y="75"/>
                        </a:lnTo>
                        <a:lnTo>
                          <a:pt x="53" y="75"/>
                        </a:lnTo>
                        <a:lnTo>
                          <a:pt x="56" y="73"/>
                        </a:lnTo>
                        <a:lnTo>
                          <a:pt x="59" y="70"/>
                        </a:lnTo>
                        <a:lnTo>
                          <a:pt x="61" y="67"/>
                        </a:lnTo>
                        <a:lnTo>
                          <a:pt x="65" y="66"/>
                        </a:lnTo>
                        <a:lnTo>
                          <a:pt x="67" y="62"/>
                        </a:lnTo>
                        <a:lnTo>
                          <a:pt x="70" y="60"/>
                        </a:lnTo>
                        <a:lnTo>
                          <a:pt x="71" y="57"/>
                        </a:lnTo>
                        <a:lnTo>
                          <a:pt x="73" y="53"/>
                        </a:lnTo>
                        <a:lnTo>
                          <a:pt x="74" y="50"/>
                        </a:lnTo>
                        <a:lnTo>
                          <a:pt x="76" y="45"/>
                        </a:lnTo>
                        <a:lnTo>
                          <a:pt x="76" y="42"/>
                        </a:lnTo>
                        <a:lnTo>
                          <a:pt x="77" y="38"/>
                        </a:lnTo>
                        <a:lnTo>
                          <a:pt x="76" y="35"/>
                        </a:lnTo>
                        <a:lnTo>
                          <a:pt x="76" y="30"/>
                        </a:lnTo>
                        <a:lnTo>
                          <a:pt x="74" y="26"/>
                        </a:lnTo>
                        <a:lnTo>
                          <a:pt x="73" y="23"/>
                        </a:lnTo>
                        <a:lnTo>
                          <a:pt x="71" y="19"/>
                        </a:lnTo>
                        <a:lnTo>
                          <a:pt x="70" y="17"/>
                        </a:lnTo>
                        <a:lnTo>
                          <a:pt x="67" y="13"/>
                        </a:lnTo>
                        <a:lnTo>
                          <a:pt x="65" y="11"/>
                        </a:lnTo>
                        <a:lnTo>
                          <a:pt x="61" y="9"/>
                        </a:lnTo>
                        <a:lnTo>
                          <a:pt x="59" y="6"/>
                        </a:lnTo>
                        <a:lnTo>
                          <a:pt x="56" y="4"/>
                        </a:lnTo>
                        <a:lnTo>
                          <a:pt x="53" y="3"/>
                        </a:lnTo>
                        <a:lnTo>
                          <a:pt x="48" y="2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3" y="0"/>
                        </a:lnTo>
                        <a:lnTo>
                          <a:pt x="31" y="0"/>
                        </a:lnTo>
                        <a:lnTo>
                          <a:pt x="26" y="2"/>
                        </a:lnTo>
                        <a:lnTo>
                          <a:pt x="22" y="3"/>
                        </a:lnTo>
                        <a:lnTo>
                          <a:pt x="19" y="4"/>
                        </a:lnTo>
                        <a:lnTo>
                          <a:pt x="15" y="6"/>
                        </a:lnTo>
                        <a:lnTo>
                          <a:pt x="13" y="9"/>
                        </a:lnTo>
                        <a:lnTo>
                          <a:pt x="10" y="11"/>
                        </a:lnTo>
                        <a:lnTo>
                          <a:pt x="7" y="13"/>
                        </a:lnTo>
                        <a:lnTo>
                          <a:pt x="4" y="17"/>
                        </a:lnTo>
                        <a:lnTo>
                          <a:pt x="3" y="19"/>
                        </a:lnTo>
                        <a:lnTo>
                          <a:pt x="2" y="23"/>
                        </a:lnTo>
                        <a:lnTo>
                          <a:pt x="0" y="26"/>
                        </a:lnTo>
                        <a:lnTo>
                          <a:pt x="0" y="30"/>
                        </a:lnTo>
                        <a:lnTo>
                          <a:pt x="0" y="35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5"/>
                        </a:lnTo>
                        <a:lnTo>
                          <a:pt x="0" y="50"/>
                        </a:lnTo>
                        <a:lnTo>
                          <a:pt x="2" y="53"/>
                        </a:lnTo>
                        <a:lnTo>
                          <a:pt x="3" y="57"/>
                        </a:lnTo>
                        <a:lnTo>
                          <a:pt x="4" y="60"/>
                        </a:lnTo>
                        <a:lnTo>
                          <a:pt x="7" y="62"/>
                        </a:lnTo>
                        <a:lnTo>
                          <a:pt x="10" y="66"/>
                        </a:lnTo>
                        <a:lnTo>
                          <a:pt x="13" y="67"/>
                        </a:lnTo>
                        <a:lnTo>
                          <a:pt x="15" y="70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5"/>
                        </a:lnTo>
                        <a:lnTo>
                          <a:pt x="31" y="76"/>
                        </a:lnTo>
                        <a:lnTo>
                          <a:pt x="33" y="77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66" name="Freeform 245">
                    <a:extLst>
                      <a:ext uri="{FF2B5EF4-FFF2-40B4-BE49-F238E27FC236}">
                        <a16:creationId xmlns:a16="http://schemas.microsoft.com/office/drawing/2014/main" id="{A346C962-9110-B045-98EF-B2C6E9D14E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91" y="1538"/>
                    <a:ext cx="19" cy="9"/>
                  </a:xfrm>
                  <a:custGeom>
                    <a:avLst/>
                    <a:gdLst>
                      <a:gd name="T0" fmla="*/ 0 w 56"/>
                      <a:gd name="T1" fmla="*/ 0 h 27"/>
                      <a:gd name="T2" fmla="*/ 0 w 56"/>
                      <a:gd name="T3" fmla="*/ 0 h 27"/>
                      <a:gd name="T4" fmla="*/ 0 w 56"/>
                      <a:gd name="T5" fmla="*/ 0 h 27"/>
                      <a:gd name="T6" fmla="*/ 0 w 56"/>
                      <a:gd name="T7" fmla="*/ 0 h 27"/>
                      <a:gd name="T8" fmla="*/ 0 w 56"/>
                      <a:gd name="T9" fmla="*/ 0 h 27"/>
                      <a:gd name="T10" fmla="*/ 0 w 56"/>
                      <a:gd name="T11" fmla="*/ 0 h 27"/>
                      <a:gd name="T12" fmla="*/ 0 w 56"/>
                      <a:gd name="T13" fmla="*/ 0 h 27"/>
                      <a:gd name="T14" fmla="*/ 0 w 56"/>
                      <a:gd name="T15" fmla="*/ 0 h 27"/>
                      <a:gd name="T16" fmla="*/ 0 w 56"/>
                      <a:gd name="T17" fmla="*/ 0 h 27"/>
                      <a:gd name="T18" fmla="*/ 0 w 56"/>
                      <a:gd name="T19" fmla="*/ 0 h 27"/>
                      <a:gd name="T20" fmla="*/ 0 w 56"/>
                      <a:gd name="T21" fmla="*/ 0 h 27"/>
                      <a:gd name="T22" fmla="*/ 0 w 56"/>
                      <a:gd name="T23" fmla="*/ 0 h 27"/>
                      <a:gd name="T24" fmla="*/ 0 w 56"/>
                      <a:gd name="T25" fmla="*/ 0 h 27"/>
                      <a:gd name="T26" fmla="*/ 0 w 56"/>
                      <a:gd name="T27" fmla="*/ 0 h 27"/>
                      <a:gd name="T28" fmla="*/ 0 w 56"/>
                      <a:gd name="T29" fmla="*/ 0 h 27"/>
                      <a:gd name="T30" fmla="*/ 0 w 56"/>
                      <a:gd name="T31" fmla="*/ 0 h 27"/>
                      <a:gd name="T32" fmla="*/ 0 w 56"/>
                      <a:gd name="T33" fmla="*/ 0 h 27"/>
                      <a:gd name="T34" fmla="*/ 0 w 56"/>
                      <a:gd name="T35" fmla="*/ 0 h 27"/>
                      <a:gd name="T36" fmla="*/ 0 w 56"/>
                      <a:gd name="T37" fmla="*/ 0 h 27"/>
                      <a:gd name="T38" fmla="*/ 0 w 56"/>
                      <a:gd name="T39" fmla="*/ 0 h 27"/>
                      <a:gd name="T40" fmla="*/ 0 w 56"/>
                      <a:gd name="T41" fmla="*/ 0 h 27"/>
                      <a:gd name="T42" fmla="*/ 0 w 56"/>
                      <a:gd name="T43" fmla="*/ 0 h 27"/>
                      <a:gd name="T44" fmla="*/ 0 w 56"/>
                      <a:gd name="T45" fmla="*/ 0 h 27"/>
                      <a:gd name="T46" fmla="*/ 0 w 56"/>
                      <a:gd name="T47" fmla="*/ 0 h 27"/>
                      <a:gd name="T48" fmla="*/ 0 w 56"/>
                      <a:gd name="T49" fmla="*/ 0 h 27"/>
                      <a:gd name="T50" fmla="*/ 0 w 56"/>
                      <a:gd name="T51" fmla="*/ 0 h 27"/>
                      <a:gd name="T52" fmla="*/ 0 w 56"/>
                      <a:gd name="T53" fmla="*/ 0 h 27"/>
                      <a:gd name="T54" fmla="*/ 0 w 56"/>
                      <a:gd name="T55" fmla="*/ 0 h 27"/>
                      <a:gd name="T56" fmla="*/ 0 w 56"/>
                      <a:gd name="T57" fmla="*/ 0 h 27"/>
                      <a:gd name="T58" fmla="*/ 0 w 56"/>
                      <a:gd name="T59" fmla="*/ 0 h 27"/>
                      <a:gd name="T60" fmla="*/ 0 w 56"/>
                      <a:gd name="T61" fmla="*/ 0 h 27"/>
                      <a:gd name="T62" fmla="*/ 0 w 56"/>
                      <a:gd name="T63" fmla="*/ 0 h 27"/>
                      <a:gd name="T64" fmla="*/ 0 w 56"/>
                      <a:gd name="T65" fmla="*/ 0 h 27"/>
                      <a:gd name="T66" fmla="*/ 0 w 56"/>
                      <a:gd name="T67" fmla="*/ 0 h 27"/>
                      <a:gd name="T68" fmla="*/ 0 w 56"/>
                      <a:gd name="T69" fmla="*/ 0 h 27"/>
                      <a:gd name="T70" fmla="*/ 0 w 56"/>
                      <a:gd name="T71" fmla="*/ 0 h 27"/>
                      <a:gd name="T72" fmla="*/ 0 w 56"/>
                      <a:gd name="T73" fmla="*/ 0 h 27"/>
                      <a:gd name="T74" fmla="*/ 0 w 56"/>
                      <a:gd name="T75" fmla="*/ 0 h 27"/>
                      <a:gd name="T76" fmla="*/ 0 w 56"/>
                      <a:gd name="T77" fmla="*/ 0 h 27"/>
                      <a:gd name="T78" fmla="*/ 0 w 56"/>
                      <a:gd name="T79" fmla="*/ 0 h 27"/>
                      <a:gd name="T80" fmla="*/ 0 w 56"/>
                      <a:gd name="T81" fmla="*/ 0 h 27"/>
                      <a:gd name="T82" fmla="*/ 0 w 56"/>
                      <a:gd name="T83" fmla="*/ 0 h 2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56"/>
                      <a:gd name="T127" fmla="*/ 0 h 27"/>
                      <a:gd name="T128" fmla="*/ 56 w 56"/>
                      <a:gd name="T129" fmla="*/ 27 h 27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56" h="27">
                        <a:moveTo>
                          <a:pt x="51" y="0"/>
                        </a:moveTo>
                        <a:lnTo>
                          <a:pt x="51" y="4"/>
                        </a:lnTo>
                        <a:lnTo>
                          <a:pt x="51" y="8"/>
                        </a:lnTo>
                        <a:lnTo>
                          <a:pt x="51" y="12"/>
                        </a:lnTo>
                        <a:lnTo>
                          <a:pt x="53" y="15"/>
                        </a:lnTo>
                        <a:lnTo>
                          <a:pt x="53" y="19"/>
                        </a:lnTo>
                        <a:lnTo>
                          <a:pt x="54" y="22"/>
                        </a:lnTo>
                        <a:lnTo>
                          <a:pt x="55" y="25"/>
                        </a:lnTo>
                        <a:lnTo>
                          <a:pt x="56" y="27"/>
                        </a:lnTo>
                        <a:lnTo>
                          <a:pt x="51" y="27"/>
                        </a:lnTo>
                        <a:lnTo>
                          <a:pt x="48" y="27"/>
                        </a:lnTo>
                        <a:lnTo>
                          <a:pt x="44" y="27"/>
                        </a:lnTo>
                        <a:lnTo>
                          <a:pt x="41" y="27"/>
                        </a:lnTo>
                        <a:lnTo>
                          <a:pt x="37" y="26"/>
                        </a:lnTo>
                        <a:lnTo>
                          <a:pt x="34" y="25"/>
                        </a:lnTo>
                        <a:lnTo>
                          <a:pt x="29" y="23"/>
                        </a:lnTo>
                        <a:lnTo>
                          <a:pt x="26" y="22"/>
                        </a:lnTo>
                        <a:lnTo>
                          <a:pt x="23" y="20"/>
                        </a:lnTo>
                        <a:lnTo>
                          <a:pt x="19" y="18"/>
                        </a:lnTo>
                        <a:lnTo>
                          <a:pt x="16" y="14"/>
                        </a:lnTo>
                        <a:lnTo>
                          <a:pt x="13" y="12"/>
                        </a:lnTo>
                        <a:lnTo>
                          <a:pt x="9" y="9"/>
                        </a:lnTo>
                        <a:lnTo>
                          <a:pt x="6" y="7"/>
                        </a:lnTo>
                        <a:lnTo>
                          <a:pt x="3" y="4"/>
                        </a:lnTo>
                        <a:lnTo>
                          <a:pt x="0" y="2"/>
                        </a:lnTo>
                        <a:lnTo>
                          <a:pt x="3" y="1"/>
                        </a:lnTo>
                        <a:lnTo>
                          <a:pt x="6" y="1"/>
                        </a:lnTo>
                        <a:lnTo>
                          <a:pt x="9" y="1"/>
                        </a:lnTo>
                        <a:lnTo>
                          <a:pt x="13" y="1"/>
                        </a:lnTo>
                        <a:lnTo>
                          <a:pt x="16" y="1"/>
                        </a:lnTo>
                        <a:lnTo>
                          <a:pt x="19" y="1"/>
                        </a:lnTo>
                        <a:lnTo>
                          <a:pt x="23" y="1"/>
                        </a:lnTo>
                        <a:lnTo>
                          <a:pt x="26" y="1"/>
                        </a:lnTo>
                        <a:lnTo>
                          <a:pt x="29" y="0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40" y="0"/>
                        </a:lnTo>
                        <a:lnTo>
                          <a:pt x="42" y="0"/>
                        </a:lnTo>
                        <a:lnTo>
                          <a:pt x="44" y="0"/>
                        </a:lnTo>
                        <a:lnTo>
                          <a:pt x="48" y="0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67" name="Freeform 246">
                    <a:extLst>
                      <a:ext uri="{FF2B5EF4-FFF2-40B4-BE49-F238E27FC236}">
                        <a16:creationId xmlns:a16="http://schemas.microsoft.com/office/drawing/2014/main" id="{869AAFD0-7901-C54B-AAFE-9583798FAA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54" y="1538"/>
                    <a:ext cx="326" cy="47"/>
                  </a:xfrm>
                  <a:custGeom>
                    <a:avLst/>
                    <a:gdLst>
                      <a:gd name="T0" fmla="*/ 0 w 976"/>
                      <a:gd name="T1" fmla="*/ 0 h 139"/>
                      <a:gd name="T2" fmla="*/ 0 w 976"/>
                      <a:gd name="T3" fmla="*/ 0 h 139"/>
                      <a:gd name="T4" fmla="*/ 0 w 976"/>
                      <a:gd name="T5" fmla="*/ 0 h 139"/>
                      <a:gd name="T6" fmla="*/ 0 w 976"/>
                      <a:gd name="T7" fmla="*/ 0 h 139"/>
                      <a:gd name="T8" fmla="*/ 0 w 976"/>
                      <a:gd name="T9" fmla="*/ 0 h 139"/>
                      <a:gd name="T10" fmla="*/ 0 w 976"/>
                      <a:gd name="T11" fmla="*/ 0 h 139"/>
                      <a:gd name="T12" fmla="*/ 0 w 976"/>
                      <a:gd name="T13" fmla="*/ 0 h 139"/>
                      <a:gd name="T14" fmla="*/ 0 w 976"/>
                      <a:gd name="T15" fmla="*/ 0 h 139"/>
                      <a:gd name="T16" fmla="*/ 0 w 976"/>
                      <a:gd name="T17" fmla="*/ 0 h 139"/>
                      <a:gd name="T18" fmla="*/ 0 w 976"/>
                      <a:gd name="T19" fmla="*/ 0 h 139"/>
                      <a:gd name="T20" fmla="*/ 0 w 976"/>
                      <a:gd name="T21" fmla="*/ 0 h 139"/>
                      <a:gd name="T22" fmla="*/ 0 w 976"/>
                      <a:gd name="T23" fmla="*/ 0 h 139"/>
                      <a:gd name="T24" fmla="*/ 0 w 976"/>
                      <a:gd name="T25" fmla="*/ 0 h 139"/>
                      <a:gd name="T26" fmla="*/ 0 w 976"/>
                      <a:gd name="T27" fmla="*/ 0 h 139"/>
                      <a:gd name="T28" fmla="*/ 0 w 976"/>
                      <a:gd name="T29" fmla="*/ 0 h 139"/>
                      <a:gd name="T30" fmla="*/ 0 w 976"/>
                      <a:gd name="T31" fmla="*/ 0 h 139"/>
                      <a:gd name="T32" fmla="*/ 0 w 976"/>
                      <a:gd name="T33" fmla="*/ 0 h 139"/>
                      <a:gd name="T34" fmla="*/ 0 w 976"/>
                      <a:gd name="T35" fmla="*/ 0 h 139"/>
                      <a:gd name="T36" fmla="*/ 0 w 976"/>
                      <a:gd name="T37" fmla="*/ 0 h 139"/>
                      <a:gd name="T38" fmla="*/ 0 w 976"/>
                      <a:gd name="T39" fmla="*/ 0 h 139"/>
                      <a:gd name="T40" fmla="*/ 0 w 976"/>
                      <a:gd name="T41" fmla="*/ 0 h 139"/>
                      <a:gd name="T42" fmla="*/ 0 w 976"/>
                      <a:gd name="T43" fmla="*/ 0 h 139"/>
                      <a:gd name="T44" fmla="*/ 0 w 976"/>
                      <a:gd name="T45" fmla="*/ 0 h 139"/>
                      <a:gd name="T46" fmla="*/ 0 w 976"/>
                      <a:gd name="T47" fmla="*/ 0 h 139"/>
                      <a:gd name="T48" fmla="*/ 0 w 976"/>
                      <a:gd name="T49" fmla="*/ 0 h 139"/>
                      <a:gd name="T50" fmla="*/ 0 w 976"/>
                      <a:gd name="T51" fmla="*/ 0 h 139"/>
                      <a:gd name="T52" fmla="*/ 0 w 976"/>
                      <a:gd name="T53" fmla="*/ 0 h 139"/>
                      <a:gd name="T54" fmla="*/ 0 w 976"/>
                      <a:gd name="T55" fmla="*/ 0 h 139"/>
                      <a:gd name="T56" fmla="*/ 0 w 976"/>
                      <a:gd name="T57" fmla="*/ 0 h 139"/>
                      <a:gd name="T58" fmla="*/ 0 w 976"/>
                      <a:gd name="T59" fmla="*/ 0 h 139"/>
                      <a:gd name="T60" fmla="*/ 0 w 976"/>
                      <a:gd name="T61" fmla="*/ 0 h 139"/>
                      <a:gd name="T62" fmla="*/ 0 w 976"/>
                      <a:gd name="T63" fmla="*/ 0 h 139"/>
                      <a:gd name="T64" fmla="*/ 0 w 976"/>
                      <a:gd name="T65" fmla="*/ 0 h 139"/>
                      <a:gd name="T66" fmla="*/ 0 w 976"/>
                      <a:gd name="T67" fmla="*/ 0 h 139"/>
                      <a:gd name="T68" fmla="*/ 0 w 976"/>
                      <a:gd name="T69" fmla="*/ 0 h 139"/>
                      <a:gd name="T70" fmla="*/ 0 w 976"/>
                      <a:gd name="T71" fmla="*/ 0 h 139"/>
                      <a:gd name="T72" fmla="*/ 0 w 976"/>
                      <a:gd name="T73" fmla="*/ 0 h 139"/>
                      <a:gd name="T74" fmla="*/ 0 w 976"/>
                      <a:gd name="T75" fmla="*/ 0 h 139"/>
                      <a:gd name="T76" fmla="*/ 0 w 976"/>
                      <a:gd name="T77" fmla="*/ 0 h 139"/>
                      <a:gd name="T78" fmla="*/ 0 w 976"/>
                      <a:gd name="T79" fmla="*/ 0 h 139"/>
                      <a:gd name="T80" fmla="*/ 0 w 976"/>
                      <a:gd name="T81" fmla="*/ 0 h 139"/>
                      <a:gd name="T82" fmla="*/ 0 w 976"/>
                      <a:gd name="T83" fmla="*/ 0 h 139"/>
                      <a:gd name="T84" fmla="*/ 0 w 976"/>
                      <a:gd name="T85" fmla="*/ 0 h 139"/>
                      <a:gd name="T86" fmla="*/ 0 w 976"/>
                      <a:gd name="T87" fmla="*/ 0 h 139"/>
                      <a:gd name="T88" fmla="*/ 0 w 976"/>
                      <a:gd name="T89" fmla="*/ 0 h 139"/>
                      <a:gd name="T90" fmla="*/ 0 w 976"/>
                      <a:gd name="T91" fmla="*/ 0 h 139"/>
                      <a:gd name="T92" fmla="*/ 0 w 976"/>
                      <a:gd name="T93" fmla="*/ 0 h 139"/>
                      <a:gd name="T94" fmla="*/ 0 w 976"/>
                      <a:gd name="T95" fmla="*/ 0 h 139"/>
                      <a:gd name="T96" fmla="*/ 0 w 976"/>
                      <a:gd name="T97" fmla="*/ 0 h 139"/>
                      <a:gd name="T98" fmla="*/ 0 w 976"/>
                      <a:gd name="T99" fmla="*/ 0 h 139"/>
                      <a:gd name="T100" fmla="*/ 0 w 976"/>
                      <a:gd name="T101" fmla="*/ 0 h 139"/>
                      <a:gd name="T102" fmla="*/ 0 w 976"/>
                      <a:gd name="T103" fmla="*/ 0 h 139"/>
                      <a:gd name="T104" fmla="*/ 0 w 976"/>
                      <a:gd name="T105" fmla="*/ 0 h 139"/>
                      <a:gd name="T106" fmla="*/ 0 w 976"/>
                      <a:gd name="T107" fmla="*/ 0 h 139"/>
                      <a:gd name="T108" fmla="*/ 0 w 976"/>
                      <a:gd name="T109" fmla="*/ 0 h 139"/>
                      <a:gd name="T110" fmla="*/ 0 w 976"/>
                      <a:gd name="T111" fmla="*/ 0 h 139"/>
                      <a:gd name="T112" fmla="*/ 0 w 976"/>
                      <a:gd name="T113" fmla="*/ 0 h 139"/>
                      <a:gd name="T114" fmla="*/ 0 w 976"/>
                      <a:gd name="T115" fmla="*/ 0 h 139"/>
                      <a:gd name="T116" fmla="*/ 0 w 976"/>
                      <a:gd name="T117" fmla="*/ 0 h 139"/>
                      <a:gd name="T118" fmla="*/ 0 w 976"/>
                      <a:gd name="T119" fmla="*/ 0 h 139"/>
                      <a:gd name="T120" fmla="*/ 0 w 976"/>
                      <a:gd name="T121" fmla="*/ 0 h 139"/>
                      <a:gd name="T122" fmla="*/ 0 w 976"/>
                      <a:gd name="T123" fmla="*/ 0 h 139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976"/>
                      <a:gd name="T187" fmla="*/ 0 h 139"/>
                      <a:gd name="T188" fmla="*/ 976 w 976"/>
                      <a:gd name="T189" fmla="*/ 139 h 139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976" h="139">
                        <a:moveTo>
                          <a:pt x="811" y="11"/>
                        </a:moveTo>
                        <a:lnTo>
                          <a:pt x="812" y="11"/>
                        </a:lnTo>
                        <a:lnTo>
                          <a:pt x="816" y="11"/>
                        </a:lnTo>
                        <a:lnTo>
                          <a:pt x="818" y="11"/>
                        </a:lnTo>
                        <a:lnTo>
                          <a:pt x="822" y="12"/>
                        </a:lnTo>
                        <a:lnTo>
                          <a:pt x="824" y="12"/>
                        </a:lnTo>
                        <a:lnTo>
                          <a:pt x="829" y="12"/>
                        </a:lnTo>
                        <a:lnTo>
                          <a:pt x="827" y="13"/>
                        </a:lnTo>
                        <a:lnTo>
                          <a:pt x="824" y="14"/>
                        </a:lnTo>
                        <a:lnTo>
                          <a:pt x="821" y="16"/>
                        </a:lnTo>
                        <a:lnTo>
                          <a:pt x="818" y="18"/>
                        </a:lnTo>
                        <a:lnTo>
                          <a:pt x="816" y="18"/>
                        </a:lnTo>
                        <a:lnTo>
                          <a:pt x="812" y="20"/>
                        </a:lnTo>
                        <a:lnTo>
                          <a:pt x="810" y="21"/>
                        </a:lnTo>
                        <a:lnTo>
                          <a:pt x="808" y="23"/>
                        </a:lnTo>
                        <a:lnTo>
                          <a:pt x="804" y="24"/>
                        </a:lnTo>
                        <a:lnTo>
                          <a:pt x="802" y="25"/>
                        </a:lnTo>
                        <a:lnTo>
                          <a:pt x="798" y="26"/>
                        </a:lnTo>
                        <a:lnTo>
                          <a:pt x="795" y="27"/>
                        </a:lnTo>
                        <a:lnTo>
                          <a:pt x="792" y="29"/>
                        </a:lnTo>
                        <a:lnTo>
                          <a:pt x="790" y="30"/>
                        </a:lnTo>
                        <a:lnTo>
                          <a:pt x="785" y="31"/>
                        </a:lnTo>
                        <a:lnTo>
                          <a:pt x="783" y="32"/>
                        </a:lnTo>
                        <a:lnTo>
                          <a:pt x="779" y="33"/>
                        </a:lnTo>
                        <a:lnTo>
                          <a:pt x="777" y="33"/>
                        </a:lnTo>
                        <a:lnTo>
                          <a:pt x="772" y="35"/>
                        </a:lnTo>
                        <a:lnTo>
                          <a:pt x="770" y="36"/>
                        </a:lnTo>
                        <a:lnTo>
                          <a:pt x="766" y="36"/>
                        </a:lnTo>
                        <a:lnTo>
                          <a:pt x="764" y="36"/>
                        </a:lnTo>
                        <a:lnTo>
                          <a:pt x="761" y="36"/>
                        </a:lnTo>
                        <a:lnTo>
                          <a:pt x="758" y="36"/>
                        </a:lnTo>
                        <a:lnTo>
                          <a:pt x="755" y="35"/>
                        </a:lnTo>
                        <a:lnTo>
                          <a:pt x="752" y="33"/>
                        </a:lnTo>
                        <a:lnTo>
                          <a:pt x="750" y="32"/>
                        </a:lnTo>
                        <a:lnTo>
                          <a:pt x="748" y="31"/>
                        </a:lnTo>
                        <a:lnTo>
                          <a:pt x="746" y="29"/>
                        </a:lnTo>
                        <a:lnTo>
                          <a:pt x="744" y="26"/>
                        </a:lnTo>
                        <a:lnTo>
                          <a:pt x="741" y="24"/>
                        </a:lnTo>
                        <a:lnTo>
                          <a:pt x="740" y="21"/>
                        </a:lnTo>
                        <a:lnTo>
                          <a:pt x="735" y="24"/>
                        </a:lnTo>
                        <a:lnTo>
                          <a:pt x="732" y="25"/>
                        </a:lnTo>
                        <a:lnTo>
                          <a:pt x="727" y="27"/>
                        </a:lnTo>
                        <a:lnTo>
                          <a:pt x="723" y="30"/>
                        </a:lnTo>
                        <a:lnTo>
                          <a:pt x="721" y="32"/>
                        </a:lnTo>
                        <a:lnTo>
                          <a:pt x="719" y="33"/>
                        </a:lnTo>
                        <a:lnTo>
                          <a:pt x="716" y="36"/>
                        </a:lnTo>
                        <a:lnTo>
                          <a:pt x="715" y="38"/>
                        </a:lnTo>
                        <a:lnTo>
                          <a:pt x="712" y="40"/>
                        </a:lnTo>
                        <a:lnTo>
                          <a:pt x="710" y="43"/>
                        </a:lnTo>
                        <a:lnTo>
                          <a:pt x="708" y="45"/>
                        </a:lnTo>
                        <a:lnTo>
                          <a:pt x="707" y="46"/>
                        </a:lnTo>
                        <a:lnTo>
                          <a:pt x="704" y="46"/>
                        </a:lnTo>
                        <a:lnTo>
                          <a:pt x="702" y="46"/>
                        </a:lnTo>
                        <a:lnTo>
                          <a:pt x="698" y="44"/>
                        </a:lnTo>
                        <a:lnTo>
                          <a:pt x="695" y="42"/>
                        </a:lnTo>
                        <a:lnTo>
                          <a:pt x="691" y="39"/>
                        </a:lnTo>
                        <a:lnTo>
                          <a:pt x="688" y="38"/>
                        </a:lnTo>
                        <a:lnTo>
                          <a:pt x="684" y="36"/>
                        </a:lnTo>
                        <a:lnTo>
                          <a:pt x="681" y="32"/>
                        </a:lnTo>
                        <a:lnTo>
                          <a:pt x="678" y="31"/>
                        </a:lnTo>
                        <a:lnTo>
                          <a:pt x="676" y="30"/>
                        </a:lnTo>
                        <a:lnTo>
                          <a:pt x="672" y="27"/>
                        </a:lnTo>
                        <a:lnTo>
                          <a:pt x="670" y="26"/>
                        </a:lnTo>
                        <a:lnTo>
                          <a:pt x="666" y="24"/>
                        </a:lnTo>
                        <a:lnTo>
                          <a:pt x="664" y="23"/>
                        </a:lnTo>
                        <a:lnTo>
                          <a:pt x="661" y="20"/>
                        </a:lnTo>
                        <a:lnTo>
                          <a:pt x="658" y="18"/>
                        </a:lnTo>
                        <a:lnTo>
                          <a:pt x="656" y="23"/>
                        </a:lnTo>
                        <a:lnTo>
                          <a:pt x="653" y="29"/>
                        </a:lnTo>
                        <a:lnTo>
                          <a:pt x="652" y="32"/>
                        </a:lnTo>
                        <a:lnTo>
                          <a:pt x="650" y="38"/>
                        </a:lnTo>
                        <a:lnTo>
                          <a:pt x="650" y="42"/>
                        </a:lnTo>
                        <a:lnTo>
                          <a:pt x="649" y="45"/>
                        </a:lnTo>
                        <a:lnTo>
                          <a:pt x="647" y="49"/>
                        </a:lnTo>
                        <a:lnTo>
                          <a:pt x="647" y="52"/>
                        </a:lnTo>
                        <a:lnTo>
                          <a:pt x="647" y="55"/>
                        </a:lnTo>
                        <a:lnTo>
                          <a:pt x="647" y="58"/>
                        </a:lnTo>
                        <a:lnTo>
                          <a:pt x="647" y="61"/>
                        </a:lnTo>
                        <a:lnTo>
                          <a:pt x="650" y="63"/>
                        </a:lnTo>
                        <a:lnTo>
                          <a:pt x="650" y="67"/>
                        </a:lnTo>
                        <a:lnTo>
                          <a:pt x="653" y="70"/>
                        </a:lnTo>
                        <a:lnTo>
                          <a:pt x="657" y="71"/>
                        </a:lnTo>
                        <a:lnTo>
                          <a:pt x="661" y="74"/>
                        </a:lnTo>
                        <a:lnTo>
                          <a:pt x="664" y="74"/>
                        </a:lnTo>
                        <a:lnTo>
                          <a:pt x="669" y="74"/>
                        </a:lnTo>
                        <a:lnTo>
                          <a:pt x="671" y="74"/>
                        </a:lnTo>
                        <a:lnTo>
                          <a:pt x="674" y="74"/>
                        </a:lnTo>
                        <a:lnTo>
                          <a:pt x="677" y="74"/>
                        </a:lnTo>
                        <a:lnTo>
                          <a:pt x="681" y="74"/>
                        </a:lnTo>
                        <a:lnTo>
                          <a:pt x="683" y="73"/>
                        </a:lnTo>
                        <a:lnTo>
                          <a:pt x="685" y="73"/>
                        </a:lnTo>
                        <a:lnTo>
                          <a:pt x="688" y="71"/>
                        </a:lnTo>
                        <a:lnTo>
                          <a:pt x="691" y="71"/>
                        </a:lnTo>
                        <a:lnTo>
                          <a:pt x="695" y="70"/>
                        </a:lnTo>
                        <a:lnTo>
                          <a:pt x="697" y="69"/>
                        </a:lnTo>
                        <a:lnTo>
                          <a:pt x="701" y="68"/>
                        </a:lnTo>
                        <a:lnTo>
                          <a:pt x="704" y="67"/>
                        </a:lnTo>
                        <a:lnTo>
                          <a:pt x="707" y="65"/>
                        </a:lnTo>
                        <a:lnTo>
                          <a:pt x="710" y="65"/>
                        </a:lnTo>
                        <a:lnTo>
                          <a:pt x="714" y="64"/>
                        </a:lnTo>
                        <a:lnTo>
                          <a:pt x="717" y="63"/>
                        </a:lnTo>
                        <a:lnTo>
                          <a:pt x="720" y="62"/>
                        </a:lnTo>
                        <a:lnTo>
                          <a:pt x="723" y="61"/>
                        </a:lnTo>
                        <a:lnTo>
                          <a:pt x="726" y="59"/>
                        </a:lnTo>
                        <a:lnTo>
                          <a:pt x="729" y="58"/>
                        </a:lnTo>
                        <a:lnTo>
                          <a:pt x="733" y="58"/>
                        </a:lnTo>
                        <a:lnTo>
                          <a:pt x="736" y="57"/>
                        </a:lnTo>
                        <a:lnTo>
                          <a:pt x="739" y="56"/>
                        </a:lnTo>
                        <a:lnTo>
                          <a:pt x="741" y="56"/>
                        </a:lnTo>
                        <a:lnTo>
                          <a:pt x="744" y="55"/>
                        </a:lnTo>
                        <a:lnTo>
                          <a:pt x="747" y="55"/>
                        </a:lnTo>
                        <a:lnTo>
                          <a:pt x="751" y="54"/>
                        </a:lnTo>
                        <a:lnTo>
                          <a:pt x="753" y="54"/>
                        </a:lnTo>
                        <a:lnTo>
                          <a:pt x="758" y="52"/>
                        </a:lnTo>
                        <a:lnTo>
                          <a:pt x="763" y="54"/>
                        </a:lnTo>
                        <a:lnTo>
                          <a:pt x="766" y="54"/>
                        </a:lnTo>
                        <a:lnTo>
                          <a:pt x="770" y="55"/>
                        </a:lnTo>
                        <a:lnTo>
                          <a:pt x="772" y="56"/>
                        </a:lnTo>
                        <a:lnTo>
                          <a:pt x="774" y="59"/>
                        </a:lnTo>
                        <a:lnTo>
                          <a:pt x="774" y="63"/>
                        </a:lnTo>
                        <a:lnTo>
                          <a:pt x="777" y="65"/>
                        </a:lnTo>
                        <a:lnTo>
                          <a:pt x="777" y="68"/>
                        </a:lnTo>
                        <a:lnTo>
                          <a:pt x="779" y="71"/>
                        </a:lnTo>
                        <a:lnTo>
                          <a:pt x="780" y="74"/>
                        </a:lnTo>
                        <a:lnTo>
                          <a:pt x="782" y="77"/>
                        </a:lnTo>
                        <a:lnTo>
                          <a:pt x="784" y="80"/>
                        </a:lnTo>
                        <a:lnTo>
                          <a:pt x="786" y="82"/>
                        </a:lnTo>
                        <a:lnTo>
                          <a:pt x="790" y="83"/>
                        </a:lnTo>
                        <a:lnTo>
                          <a:pt x="792" y="86"/>
                        </a:lnTo>
                        <a:lnTo>
                          <a:pt x="795" y="87"/>
                        </a:lnTo>
                        <a:lnTo>
                          <a:pt x="798" y="88"/>
                        </a:lnTo>
                        <a:lnTo>
                          <a:pt x="801" y="88"/>
                        </a:lnTo>
                        <a:lnTo>
                          <a:pt x="804" y="90"/>
                        </a:lnTo>
                        <a:lnTo>
                          <a:pt x="808" y="90"/>
                        </a:lnTo>
                        <a:lnTo>
                          <a:pt x="812" y="92"/>
                        </a:lnTo>
                        <a:lnTo>
                          <a:pt x="816" y="92"/>
                        </a:lnTo>
                        <a:lnTo>
                          <a:pt x="820" y="92"/>
                        </a:lnTo>
                        <a:lnTo>
                          <a:pt x="823" y="90"/>
                        </a:lnTo>
                        <a:lnTo>
                          <a:pt x="828" y="89"/>
                        </a:lnTo>
                        <a:lnTo>
                          <a:pt x="831" y="88"/>
                        </a:lnTo>
                        <a:lnTo>
                          <a:pt x="836" y="86"/>
                        </a:lnTo>
                        <a:lnTo>
                          <a:pt x="840" y="83"/>
                        </a:lnTo>
                        <a:lnTo>
                          <a:pt x="846" y="82"/>
                        </a:lnTo>
                        <a:lnTo>
                          <a:pt x="849" y="78"/>
                        </a:lnTo>
                        <a:lnTo>
                          <a:pt x="853" y="76"/>
                        </a:lnTo>
                        <a:lnTo>
                          <a:pt x="857" y="71"/>
                        </a:lnTo>
                        <a:lnTo>
                          <a:pt x="862" y="68"/>
                        </a:lnTo>
                        <a:lnTo>
                          <a:pt x="867" y="63"/>
                        </a:lnTo>
                        <a:lnTo>
                          <a:pt x="871" y="58"/>
                        </a:lnTo>
                        <a:lnTo>
                          <a:pt x="873" y="56"/>
                        </a:lnTo>
                        <a:lnTo>
                          <a:pt x="875" y="54"/>
                        </a:lnTo>
                        <a:lnTo>
                          <a:pt x="878" y="50"/>
                        </a:lnTo>
                        <a:lnTo>
                          <a:pt x="880" y="48"/>
                        </a:lnTo>
                        <a:lnTo>
                          <a:pt x="878" y="45"/>
                        </a:lnTo>
                        <a:lnTo>
                          <a:pt x="875" y="44"/>
                        </a:lnTo>
                        <a:lnTo>
                          <a:pt x="873" y="43"/>
                        </a:lnTo>
                        <a:lnTo>
                          <a:pt x="868" y="43"/>
                        </a:lnTo>
                        <a:lnTo>
                          <a:pt x="865" y="43"/>
                        </a:lnTo>
                        <a:lnTo>
                          <a:pt x="860" y="43"/>
                        </a:lnTo>
                        <a:lnTo>
                          <a:pt x="855" y="43"/>
                        </a:lnTo>
                        <a:lnTo>
                          <a:pt x="850" y="43"/>
                        </a:lnTo>
                        <a:lnTo>
                          <a:pt x="847" y="43"/>
                        </a:lnTo>
                        <a:lnTo>
                          <a:pt x="844" y="43"/>
                        </a:lnTo>
                        <a:lnTo>
                          <a:pt x="842" y="43"/>
                        </a:lnTo>
                        <a:lnTo>
                          <a:pt x="840" y="44"/>
                        </a:lnTo>
                        <a:lnTo>
                          <a:pt x="835" y="44"/>
                        </a:lnTo>
                        <a:lnTo>
                          <a:pt x="830" y="44"/>
                        </a:lnTo>
                        <a:lnTo>
                          <a:pt x="825" y="43"/>
                        </a:lnTo>
                        <a:lnTo>
                          <a:pt x="823" y="43"/>
                        </a:lnTo>
                        <a:lnTo>
                          <a:pt x="820" y="40"/>
                        </a:lnTo>
                        <a:lnTo>
                          <a:pt x="820" y="39"/>
                        </a:lnTo>
                        <a:lnTo>
                          <a:pt x="821" y="37"/>
                        </a:lnTo>
                        <a:lnTo>
                          <a:pt x="822" y="33"/>
                        </a:lnTo>
                        <a:lnTo>
                          <a:pt x="824" y="31"/>
                        </a:lnTo>
                        <a:lnTo>
                          <a:pt x="827" y="30"/>
                        </a:lnTo>
                        <a:lnTo>
                          <a:pt x="829" y="25"/>
                        </a:lnTo>
                        <a:lnTo>
                          <a:pt x="833" y="23"/>
                        </a:lnTo>
                        <a:lnTo>
                          <a:pt x="834" y="19"/>
                        </a:lnTo>
                        <a:lnTo>
                          <a:pt x="836" y="17"/>
                        </a:lnTo>
                        <a:lnTo>
                          <a:pt x="837" y="14"/>
                        </a:lnTo>
                        <a:lnTo>
                          <a:pt x="839" y="12"/>
                        </a:lnTo>
                        <a:lnTo>
                          <a:pt x="842" y="12"/>
                        </a:lnTo>
                        <a:lnTo>
                          <a:pt x="847" y="12"/>
                        </a:lnTo>
                        <a:lnTo>
                          <a:pt x="852" y="12"/>
                        </a:lnTo>
                        <a:lnTo>
                          <a:pt x="857" y="13"/>
                        </a:lnTo>
                        <a:lnTo>
                          <a:pt x="860" y="13"/>
                        </a:lnTo>
                        <a:lnTo>
                          <a:pt x="862" y="13"/>
                        </a:lnTo>
                        <a:lnTo>
                          <a:pt x="865" y="13"/>
                        </a:lnTo>
                        <a:lnTo>
                          <a:pt x="868" y="13"/>
                        </a:lnTo>
                        <a:lnTo>
                          <a:pt x="871" y="13"/>
                        </a:lnTo>
                        <a:lnTo>
                          <a:pt x="873" y="14"/>
                        </a:lnTo>
                        <a:lnTo>
                          <a:pt x="875" y="14"/>
                        </a:lnTo>
                        <a:lnTo>
                          <a:pt x="879" y="16"/>
                        </a:lnTo>
                        <a:lnTo>
                          <a:pt x="881" y="16"/>
                        </a:lnTo>
                        <a:lnTo>
                          <a:pt x="885" y="16"/>
                        </a:lnTo>
                        <a:lnTo>
                          <a:pt x="888" y="16"/>
                        </a:lnTo>
                        <a:lnTo>
                          <a:pt x="891" y="16"/>
                        </a:lnTo>
                        <a:lnTo>
                          <a:pt x="893" y="16"/>
                        </a:lnTo>
                        <a:lnTo>
                          <a:pt x="895" y="16"/>
                        </a:lnTo>
                        <a:lnTo>
                          <a:pt x="899" y="16"/>
                        </a:lnTo>
                        <a:lnTo>
                          <a:pt x="901" y="16"/>
                        </a:lnTo>
                        <a:lnTo>
                          <a:pt x="904" y="16"/>
                        </a:lnTo>
                        <a:lnTo>
                          <a:pt x="907" y="16"/>
                        </a:lnTo>
                        <a:lnTo>
                          <a:pt x="910" y="16"/>
                        </a:lnTo>
                        <a:lnTo>
                          <a:pt x="913" y="16"/>
                        </a:lnTo>
                        <a:lnTo>
                          <a:pt x="916" y="16"/>
                        </a:lnTo>
                        <a:lnTo>
                          <a:pt x="918" y="17"/>
                        </a:lnTo>
                        <a:lnTo>
                          <a:pt x="922" y="17"/>
                        </a:lnTo>
                        <a:lnTo>
                          <a:pt x="924" y="18"/>
                        </a:lnTo>
                        <a:lnTo>
                          <a:pt x="929" y="18"/>
                        </a:lnTo>
                        <a:lnTo>
                          <a:pt x="935" y="18"/>
                        </a:lnTo>
                        <a:lnTo>
                          <a:pt x="939" y="18"/>
                        </a:lnTo>
                        <a:lnTo>
                          <a:pt x="944" y="18"/>
                        </a:lnTo>
                        <a:lnTo>
                          <a:pt x="949" y="18"/>
                        </a:lnTo>
                        <a:lnTo>
                          <a:pt x="954" y="18"/>
                        </a:lnTo>
                        <a:lnTo>
                          <a:pt x="956" y="18"/>
                        </a:lnTo>
                        <a:lnTo>
                          <a:pt x="961" y="19"/>
                        </a:lnTo>
                        <a:lnTo>
                          <a:pt x="964" y="19"/>
                        </a:lnTo>
                        <a:lnTo>
                          <a:pt x="967" y="19"/>
                        </a:lnTo>
                        <a:lnTo>
                          <a:pt x="969" y="19"/>
                        </a:lnTo>
                        <a:lnTo>
                          <a:pt x="971" y="20"/>
                        </a:lnTo>
                        <a:lnTo>
                          <a:pt x="974" y="20"/>
                        </a:lnTo>
                        <a:lnTo>
                          <a:pt x="976" y="20"/>
                        </a:lnTo>
                        <a:lnTo>
                          <a:pt x="973" y="106"/>
                        </a:lnTo>
                        <a:lnTo>
                          <a:pt x="806" y="97"/>
                        </a:lnTo>
                        <a:lnTo>
                          <a:pt x="793" y="96"/>
                        </a:lnTo>
                        <a:lnTo>
                          <a:pt x="782" y="96"/>
                        </a:lnTo>
                        <a:lnTo>
                          <a:pt x="770" y="95"/>
                        </a:lnTo>
                        <a:lnTo>
                          <a:pt x="757" y="95"/>
                        </a:lnTo>
                        <a:lnTo>
                          <a:pt x="744" y="94"/>
                        </a:lnTo>
                        <a:lnTo>
                          <a:pt x="732" y="94"/>
                        </a:lnTo>
                        <a:lnTo>
                          <a:pt x="719" y="93"/>
                        </a:lnTo>
                        <a:lnTo>
                          <a:pt x="706" y="92"/>
                        </a:lnTo>
                        <a:lnTo>
                          <a:pt x="694" y="92"/>
                        </a:lnTo>
                        <a:lnTo>
                          <a:pt x="681" y="90"/>
                        </a:lnTo>
                        <a:lnTo>
                          <a:pt x="668" y="89"/>
                        </a:lnTo>
                        <a:lnTo>
                          <a:pt x="656" y="88"/>
                        </a:lnTo>
                        <a:lnTo>
                          <a:pt x="643" y="88"/>
                        </a:lnTo>
                        <a:lnTo>
                          <a:pt x="630" y="88"/>
                        </a:lnTo>
                        <a:lnTo>
                          <a:pt x="618" y="87"/>
                        </a:lnTo>
                        <a:lnTo>
                          <a:pt x="606" y="87"/>
                        </a:lnTo>
                        <a:lnTo>
                          <a:pt x="593" y="86"/>
                        </a:lnTo>
                        <a:lnTo>
                          <a:pt x="580" y="86"/>
                        </a:lnTo>
                        <a:lnTo>
                          <a:pt x="568" y="86"/>
                        </a:lnTo>
                        <a:lnTo>
                          <a:pt x="555" y="86"/>
                        </a:lnTo>
                        <a:lnTo>
                          <a:pt x="543" y="84"/>
                        </a:lnTo>
                        <a:lnTo>
                          <a:pt x="530" y="84"/>
                        </a:lnTo>
                        <a:lnTo>
                          <a:pt x="518" y="84"/>
                        </a:lnTo>
                        <a:lnTo>
                          <a:pt x="505" y="84"/>
                        </a:lnTo>
                        <a:lnTo>
                          <a:pt x="492" y="84"/>
                        </a:lnTo>
                        <a:lnTo>
                          <a:pt x="480" y="84"/>
                        </a:lnTo>
                        <a:lnTo>
                          <a:pt x="468" y="84"/>
                        </a:lnTo>
                        <a:lnTo>
                          <a:pt x="455" y="84"/>
                        </a:lnTo>
                        <a:lnTo>
                          <a:pt x="442" y="84"/>
                        </a:lnTo>
                        <a:lnTo>
                          <a:pt x="430" y="84"/>
                        </a:lnTo>
                        <a:lnTo>
                          <a:pt x="418" y="86"/>
                        </a:lnTo>
                        <a:lnTo>
                          <a:pt x="407" y="86"/>
                        </a:lnTo>
                        <a:lnTo>
                          <a:pt x="394" y="86"/>
                        </a:lnTo>
                        <a:lnTo>
                          <a:pt x="382" y="86"/>
                        </a:lnTo>
                        <a:lnTo>
                          <a:pt x="369" y="86"/>
                        </a:lnTo>
                        <a:lnTo>
                          <a:pt x="357" y="87"/>
                        </a:lnTo>
                        <a:lnTo>
                          <a:pt x="344" y="87"/>
                        </a:lnTo>
                        <a:lnTo>
                          <a:pt x="332" y="88"/>
                        </a:lnTo>
                        <a:lnTo>
                          <a:pt x="320" y="88"/>
                        </a:lnTo>
                        <a:lnTo>
                          <a:pt x="308" y="90"/>
                        </a:lnTo>
                        <a:lnTo>
                          <a:pt x="295" y="90"/>
                        </a:lnTo>
                        <a:lnTo>
                          <a:pt x="283" y="92"/>
                        </a:lnTo>
                        <a:lnTo>
                          <a:pt x="270" y="93"/>
                        </a:lnTo>
                        <a:lnTo>
                          <a:pt x="258" y="94"/>
                        </a:lnTo>
                        <a:lnTo>
                          <a:pt x="245" y="95"/>
                        </a:lnTo>
                        <a:lnTo>
                          <a:pt x="235" y="96"/>
                        </a:lnTo>
                        <a:lnTo>
                          <a:pt x="223" y="99"/>
                        </a:lnTo>
                        <a:lnTo>
                          <a:pt x="210" y="100"/>
                        </a:lnTo>
                        <a:lnTo>
                          <a:pt x="198" y="101"/>
                        </a:lnTo>
                        <a:lnTo>
                          <a:pt x="186" y="103"/>
                        </a:lnTo>
                        <a:lnTo>
                          <a:pt x="174" y="105"/>
                        </a:lnTo>
                        <a:lnTo>
                          <a:pt x="162" y="106"/>
                        </a:lnTo>
                        <a:lnTo>
                          <a:pt x="150" y="108"/>
                        </a:lnTo>
                        <a:lnTo>
                          <a:pt x="138" y="111"/>
                        </a:lnTo>
                        <a:lnTo>
                          <a:pt x="127" y="113"/>
                        </a:lnTo>
                        <a:lnTo>
                          <a:pt x="116" y="115"/>
                        </a:lnTo>
                        <a:lnTo>
                          <a:pt x="103" y="118"/>
                        </a:lnTo>
                        <a:lnTo>
                          <a:pt x="92" y="120"/>
                        </a:lnTo>
                        <a:lnTo>
                          <a:pt x="80" y="124"/>
                        </a:lnTo>
                        <a:lnTo>
                          <a:pt x="70" y="126"/>
                        </a:lnTo>
                        <a:lnTo>
                          <a:pt x="58" y="130"/>
                        </a:lnTo>
                        <a:lnTo>
                          <a:pt x="46" y="132"/>
                        </a:lnTo>
                        <a:lnTo>
                          <a:pt x="35" y="134"/>
                        </a:lnTo>
                        <a:lnTo>
                          <a:pt x="23" y="139"/>
                        </a:lnTo>
                        <a:lnTo>
                          <a:pt x="0" y="56"/>
                        </a:lnTo>
                        <a:lnTo>
                          <a:pt x="4" y="54"/>
                        </a:lnTo>
                        <a:lnTo>
                          <a:pt x="10" y="52"/>
                        </a:lnTo>
                        <a:lnTo>
                          <a:pt x="13" y="51"/>
                        </a:lnTo>
                        <a:lnTo>
                          <a:pt x="15" y="50"/>
                        </a:lnTo>
                        <a:lnTo>
                          <a:pt x="17" y="50"/>
                        </a:lnTo>
                        <a:lnTo>
                          <a:pt x="21" y="49"/>
                        </a:lnTo>
                        <a:lnTo>
                          <a:pt x="26" y="48"/>
                        </a:lnTo>
                        <a:lnTo>
                          <a:pt x="30" y="46"/>
                        </a:lnTo>
                        <a:lnTo>
                          <a:pt x="33" y="45"/>
                        </a:lnTo>
                        <a:lnTo>
                          <a:pt x="36" y="45"/>
                        </a:lnTo>
                        <a:lnTo>
                          <a:pt x="39" y="44"/>
                        </a:lnTo>
                        <a:lnTo>
                          <a:pt x="42" y="44"/>
                        </a:lnTo>
                        <a:lnTo>
                          <a:pt x="45" y="43"/>
                        </a:lnTo>
                        <a:lnTo>
                          <a:pt x="47" y="43"/>
                        </a:lnTo>
                        <a:lnTo>
                          <a:pt x="49" y="42"/>
                        </a:lnTo>
                        <a:lnTo>
                          <a:pt x="53" y="40"/>
                        </a:lnTo>
                        <a:lnTo>
                          <a:pt x="55" y="40"/>
                        </a:lnTo>
                        <a:lnTo>
                          <a:pt x="58" y="39"/>
                        </a:lnTo>
                        <a:lnTo>
                          <a:pt x="60" y="38"/>
                        </a:lnTo>
                        <a:lnTo>
                          <a:pt x="64" y="38"/>
                        </a:lnTo>
                        <a:lnTo>
                          <a:pt x="66" y="37"/>
                        </a:lnTo>
                        <a:lnTo>
                          <a:pt x="68" y="37"/>
                        </a:lnTo>
                        <a:lnTo>
                          <a:pt x="71" y="36"/>
                        </a:lnTo>
                        <a:lnTo>
                          <a:pt x="74" y="36"/>
                        </a:lnTo>
                        <a:lnTo>
                          <a:pt x="77" y="35"/>
                        </a:lnTo>
                        <a:lnTo>
                          <a:pt x="80" y="35"/>
                        </a:lnTo>
                        <a:lnTo>
                          <a:pt x="83" y="33"/>
                        </a:lnTo>
                        <a:lnTo>
                          <a:pt x="86" y="33"/>
                        </a:lnTo>
                        <a:lnTo>
                          <a:pt x="89" y="32"/>
                        </a:lnTo>
                        <a:lnTo>
                          <a:pt x="91" y="32"/>
                        </a:lnTo>
                        <a:lnTo>
                          <a:pt x="93" y="31"/>
                        </a:lnTo>
                        <a:lnTo>
                          <a:pt x="96" y="31"/>
                        </a:lnTo>
                        <a:lnTo>
                          <a:pt x="98" y="30"/>
                        </a:lnTo>
                        <a:lnTo>
                          <a:pt x="100" y="30"/>
                        </a:lnTo>
                        <a:lnTo>
                          <a:pt x="104" y="29"/>
                        </a:lnTo>
                        <a:lnTo>
                          <a:pt x="108" y="29"/>
                        </a:lnTo>
                        <a:lnTo>
                          <a:pt x="110" y="27"/>
                        </a:lnTo>
                        <a:lnTo>
                          <a:pt x="112" y="27"/>
                        </a:lnTo>
                        <a:lnTo>
                          <a:pt x="115" y="27"/>
                        </a:lnTo>
                        <a:lnTo>
                          <a:pt x="118" y="26"/>
                        </a:lnTo>
                        <a:lnTo>
                          <a:pt x="121" y="26"/>
                        </a:lnTo>
                        <a:lnTo>
                          <a:pt x="123" y="25"/>
                        </a:lnTo>
                        <a:lnTo>
                          <a:pt x="127" y="25"/>
                        </a:lnTo>
                        <a:lnTo>
                          <a:pt x="129" y="25"/>
                        </a:lnTo>
                        <a:lnTo>
                          <a:pt x="131" y="24"/>
                        </a:lnTo>
                        <a:lnTo>
                          <a:pt x="134" y="24"/>
                        </a:lnTo>
                        <a:lnTo>
                          <a:pt x="136" y="23"/>
                        </a:lnTo>
                        <a:lnTo>
                          <a:pt x="140" y="23"/>
                        </a:lnTo>
                        <a:lnTo>
                          <a:pt x="142" y="21"/>
                        </a:lnTo>
                        <a:lnTo>
                          <a:pt x="144" y="21"/>
                        </a:lnTo>
                        <a:lnTo>
                          <a:pt x="148" y="20"/>
                        </a:lnTo>
                        <a:lnTo>
                          <a:pt x="150" y="20"/>
                        </a:lnTo>
                        <a:lnTo>
                          <a:pt x="153" y="20"/>
                        </a:lnTo>
                        <a:lnTo>
                          <a:pt x="156" y="20"/>
                        </a:lnTo>
                        <a:lnTo>
                          <a:pt x="159" y="20"/>
                        </a:lnTo>
                        <a:lnTo>
                          <a:pt x="162" y="20"/>
                        </a:lnTo>
                        <a:lnTo>
                          <a:pt x="165" y="19"/>
                        </a:lnTo>
                        <a:lnTo>
                          <a:pt x="167" y="18"/>
                        </a:lnTo>
                        <a:lnTo>
                          <a:pt x="170" y="18"/>
                        </a:lnTo>
                        <a:lnTo>
                          <a:pt x="173" y="18"/>
                        </a:lnTo>
                        <a:lnTo>
                          <a:pt x="173" y="20"/>
                        </a:lnTo>
                        <a:lnTo>
                          <a:pt x="174" y="24"/>
                        </a:lnTo>
                        <a:lnTo>
                          <a:pt x="175" y="26"/>
                        </a:lnTo>
                        <a:lnTo>
                          <a:pt x="176" y="30"/>
                        </a:lnTo>
                        <a:lnTo>
                          <a:pt x="176" y="32"/>
                        </a:lnTo>
                        <a:lnTo>
                          <a:pt x="178" y="36"/>
                        </a:lnTo>
                        <a:lnTo>
                          <a:pt x="179" y="38"/>
                        </a:lnTo>
                        <a:lnTo>
                          <a:pt x="179" y="43"/>
                        </a:lnTo>
                        <a:lnTo>
                          <a:pt x="184" y="43"/>
                        </a:lnTo>
                        <a:lnTo>
                          <a:pt x="187" y="43"/>
                        </a:lnTo>
                        <a:lnTo>
                          <a:pt x="192" y="43"/>
                        </a:lnTo>
                        <a:lnTo>
                          <a:pt x="197" y="43"/>
                        </a:lnTo>
                        <a:lnTo>
                          <a:pt x="200" y="43"/>
                        </a:lnTo>
                        <a:lnTo>
                          <a:pt x="205" y="43"/>
                        </a:lnTo>
                        <a:lnTo>
                          <a:pt x="210" y="43"/>
                        </a:lnTo>
                        <a:lnTo>
                          <a:pt x="214" y="43"/>
                        </a:lnTo>
                        <a:lnTo>
                          <a:pt x="214" y="39"/>
                        </a:lnTo>
                        <a:lnTo>
                          <a:pt x="217" y="36"/>
                        </a:lnTo>
                        <a:lnTo>
                          <a:pt x="219" y="33"/>
                        </a:lnTo>
                        <a:lnTo>
                          <a:pt x="220" y="32"/>
                        </a:lnTo>
                        <a:lnTo>
                          <a:pt x="224" y="27"/>
                        </a:lnTo>
                        <a:lnTo>
                          <a:pt x="227" y="25"/>
                        </a:lnTo>
                        <a:lnTo>
                          <a:pt x="230" y="24"/>
                        </a:lnTo>
                        <a:lnTo>
                          <a:pt x="233" y="23"/>
                        </a:lnTo>
                        <a:lnTo>
                          <a:pt x="237" y="23"/>
                        </a:lnTo>
                        <a:lnTo>
                          <a:pt x="241" y="23"/>
                        </a:lnTo>
                        <a:lnTo>
                          <a:pt x="243" y="23"/>
                        </a:lnTo>
                        <a:lnTo>
                          <a:pt x="245" y="25"/>
                        </a:lnTo>
                        <a:lnTo>
                          <a:pt x="248" y="26"/>
                        </a:lnTo>
                        <a:lnTo>
                          <a:pt x="250" y="30"/>
                        </a:lnTo>
                        <a:lnTo>
                          <a:pt x="252" y="32"/>
                        </a:lnTo>
                        <a:lnTo>
                          <a:pt x="256" y="36"/>
                        </a:lnTo>
                        <a:lnTo>
                          <a:pt x="258" y="38"/>
                        </a:lnTo>
                        <a:lnTo>
                          <a:pt x="262" y="43"/>
                        </a:lnTo>
                        <a:lnTo>
                          <a:pt x="264" y="46"/>
                        </a:lnTo>
                        <a:lnTo>
                          <a:pt x="267" y="50"/>
                        </a:lnTo>
                        <a:lnTo>
                          <a:pt x="269" y="54"/>
                        </a:lnTo>
                        <a:lnTo>
                          <a:pt x="273" y="58"/>
                        </a:lnTo>
                        <a:lnTo>
                          <a:pt x="275" y="62"/>
                        </a:lnTo>
                        <a:lnTo>
                          <a:pt x="277" y="65"/>
                        </a:lnTo>
                        <a:lnTo>
                          <a:pt x="281" y="69"/>
                        </a:lnTo>
                        <a:lnTo>
                          <a:pt x="284" y="73"/>
                        </a:lnTo>
                        <a:lnTo>
                          <a:pt x="287" y="75"/>
                        </a:lnTo>
                        <a:lnTo>
                          <a:pt x="290" y="78"/>
                        </a:lnTo>
                        <a:lnTo>
                          <a:pt x="293" y="81"/>
                        </a:lnTo>
                        <a:lnTo>
                          <a:pt x="297" y="82"/>
                        </a:lnTo>
                        <a:lnTo>
                          <a:pt x="301" y="83"/>
                        </a:lnTo>
                        <a:lnTo>
                          <a:pt x="305" y="83"/>
                        </a:lnTo>
                        <a:lnTo>
                          <a:pt x="308" y="83"/>
                        </a:lnTo>
                        <a:lnTo>
                          <a:pt x="314" y="83"/>
                        </a:lnTo>
                        <a:lnTo>
                          <a:pt x="315" y="81"/>
                        </a:lnTo>
                        <a:lnTo>
                          <a:pt x="316" y="77"/>
                        </a:lnTo>
                        <a:lnTo>
                          <a:pt x="319" y="75"/>
                        </a:lnTo>
                        <a:lnTo>
                          <a:pt x="320" y="73"/>
                        </a:lnTo>
                        <a:lnTo>
                          <a:pt x="321" y="70"/>
                        </a:lnTo>
                        <a:lnTo>
                          <a:pt x="321" y="67"/>
                        </a:lnTo>
                        <a:lnTo>
                          <a:pt x="322" y="64"/>
                        </a:lnTo>
                        <a:lnTo>
                          <a:pt x="324" y="62"/>
                        </a:lnTo>
                        <a:lnTo>
                          <a:pt x="324" y="59"/>
                        </a:lnTo>
                        <a:lnTo>
                          <a:pt x="324" y="57"/>
                        </a:lnTo>
                        <a:lnTo>
                          <a:pt x="324" y="54"/>
                        </a:lnTo>
                        <a:lnTo>
                          <a:pt x="324" y="51"/>
                        </a:lnTo>
                        <a:lnTo>
                          <a:pt x="324" y="46"/>
                        </a:lnTo>
                        <a:lnTo>
                          <a:pt x="324" y="42"/>
                        </a:lnTo>
                        <a:lnTo>
                          <a:pt x="321" y="36"/>
                        </a:lnTo>
                        <a:lnTo>
                          <a:pt x="320" y="31"/>
                        </a:lnTo>
                        <a:lnTo>
                          <a:pt x="318" y="26"/>
                        </a:lnTo>
                        <a:lnTo>
                          <a:pt x="315" y="21"/>
                        </a:lnTo>
                        <a:lnTo>
                          <a:pt x="311" y="18"/>
                        </a:lnTo>
                        <a:lnTo>
                          <a:pt x="308" y="12"/>
                        </a:lnTo>
                        <a:lnTo>
                          <a:pt x="303" y="8"/>
                        </a:lnTo>
                        <a:lnTo>
                          <a:pt x="300" y="5"/>
                        </a:lnTo>
                        <a:lnTo>
                          <a:pt x="303" y="5"/>
                        </a:lnTo>
                        <a:lnTo>
                          <a:pt x="307" y="4"/>
                        </a:lnTo>
                        <a:lnTo>
                          <a:pt x="309" y="2"/>
                        </a:lnTo>
                        <a:lnTo>
                          <a:pt x="314" y="2"/>
                        </a:lnTo>
                        <a:lnTo>
                          <a:pt x="316" y="2"/>
                        </a:lnTo>
                        <a:lnTo>
                          <a:pt x="320" y="2"/>
                        </a:lnTo>
                        <a:lnTo>
                          <a:pt x="324" y="2"/>
                        </a:lnTo>
                        <a:lnTo>
                          <a:pt x="327" y="2"/>
                        </a:lnTo>
                        <a:lnTo>
                          <a:pt x="331" y="2"/>
                        </a:lnTo>
                        <a:lnTo>
                          <a:pt x="334" y="2"/>
                        </a:lnTo>
                        <a:lnTo>
                          <a:pt x="337" y="1"/>
                        </a:lnTo>
                        <a:lnTo>
                          <a:pt x="341" y="1"/>
                        </a:lnTo>
                        <a:lnTo>
                          <a:pt x="344" y="1"/>
                        </a:lnTo>
                        <a:lnTo>
                          <a:pt x="347" y="1"/>
                        </a:lnTo>
                        <a:lnTo>
                          <a:pt x="351" y="1"/>
                        </a:lnTo>
                        <a:lnTo>
                          <a:pt x="354" y="1"/>
                        </a:lnTo>
                        <a:lnTo>
                          <a:pt x="353" y="4"/>
                        </a:lnTo>
                        <a:lnTo>
                          <a:pt x="352" y="6"/>
                        </a:lnTo>
                        <a:lnTo>
                          <a:pt x="350" y="10"/>
                        </a:lnTo>
                        <a:lnTo>
                          <a:pt x="348" y="13"/>
                        </a:lnTo>
                        <a:lnTo>
                          <a:pt x="353" y="16"/>
                        </a:lnTo>
                        <a:lnTo>
                          <a:pt x="357" y="18"/>
                        </a:lnTo>
                        <a:lnTo>
                          <a:pt x="360" y="19"/>
                        </a:lnTo>
                        <a:lnTo>
                          <a:pt x="364" y="21"/>
                        </a:lnTo>
                        <a:lnTo>
                          <a:pt x="366" y="23"/>
                        </a:lnTo>
                        <a:lnTo>
                          <a:pt x="370" y="26"/>
                        </a:lnTo>
                        <a:lnTo>
                          <a:pt x="373" y="27"/>
                        </a:lnTo>
                        <a:lnTo>
                          <a:pt x="378" y="31"/>
                        </a:lnTo>
                        <a:lnTo>
                          <a:pt x="379" y="33"/>
                        </a:lnTo>
                        <a:lnTo>
                          <a:pt x="382" y="37"/>
                        </a:lnTo>
                        <a:lnTo>
                          <a:pt x="384" y="39"/>
                        </a:lnTo>
                        <a:lnTo>
                          <a:pt x="386" y="43"/>
                        </a:lnTo>
                        <a:lnTo>
                          <a:pt x="391" y="48"/>
                        </a:lnTo>
                        <a:lnTo>
                          <a:pt x="396" y="52"/>
                        </a:lnTo>
                        <a:lnTo>
                          <a:pt x="401" y="56"/>
                        </a:lnTo>
                        <a:lnTo>
                          <a:pt x="407" y="58"/>
                        </a:lnTo>
                        <a:lnTo>
                          <a:pt x="409" y="59"/>
                        </a:lnTo>
                        <a:lnTo>
                          <a:pt x="411" y="61"/>
                        </a:lnTo>
                        <a:lnTo>
                          <a:pt x="415" y="62"/>
                        </a:lnTo>
                        <a:lnTo>
                          <a:pt x="417" y="63"/>
                        </a:lnTo>
                        <a:lnTo>
                          <a:pt x="420" y="63"/>
                        </a:lnTo>
                        <a:lnTo>
                          <a:pt x="422" y="64"/>
                        </a:lnTo>
                        <a:lnTo>
                          <a:pt x="424" y="64"/>
                        </a:lnTo>
                        <a:lnTo>
                          <a:pt x="428" y="64"/>
                        </a:lnTo>
                        <a:lnTo>
                          <a:pt x="430" y="64"/>
                        </a:lnTo>
                        <a:lnTo>
                          <a:pt x="434" y="64"/>
                        </a:lnTo>
                        <a:lnTo>
                          <a:pt x="436" y="64"/>
                        </a:lnTo>
                        <a:lnTo>
                          <a:pt x="440" y="65"/>
                        </a:lnTo>
                        <a:lnTo>
                          <a:pt x="442" y="64"/>
                        </a:lnTo>
                        <a:lnTo>
                          <a:pt x="445" y="64"/>
                        </a:lnTo>
                        <a:lnTo>
                          <a:pt x="448" y="63"/>
                        </a:lnTo>
                        <a:lnTo>
                          <a:pt x="451" y="63"/>
                        </a:lnTo>
                        <a:lnTo>
                          <a:pt x="453" y="62"/>
                        </a:lnTo>
                        <a:lnTo>
                          <a:pt x="455" y="62"/>
                        </a:lnTo>
                        <a:lnTo>
                          <a:pt x="458" y="61"/>
                        </a:lnTo>
                        <a:lnTo>
                          <a:pt x="461" y="61"/>
                        </a:lnTo>
                        <a:lnTo>
                          <a:pt x="466" y="57"/>
                        </a:lnTo>
                        <a:lnTo>
                          <a:pt x="471" y="55"/>
                        </a:lnTo>
                        <a:lnTo>
                          <a:pt x="475" y="52"/>
                        </a:lnTo>
                        <a:lnTo>
                          <a:pt x="480" y="49"/>
                        </a:lnTo>
                        <a:lnTo>
                          <a:pt x="485" y="45"/>
                        </a:lnTo>
                        <a:lnTo>
                          <a:pt x="488" y="42"/>
                        </a:lnTo>
                        <a:lnTo>
                          <a:pt x="493" y="38"/>
                        </a:lnTo>
                        <a:lnTo>
                          <a:pt x="497" y="35"/>
                        </a:lnTo>
                        <a:lnTo>
                          <a:pt x="499" y="30"/>
                        </a:lnTo>
                        <a:lnTo>
                          <a:pt x="503" y="25"/>
                        </a:lnTo>
                        <a:lnTo>
                          <a:pt x="505" y="21"/>
                        </a:lnTo>
                        <a:lnTo>
                          <a:pt x="507" y="18"/>
                        </a:lnTo>
                        <a:lnTo>
                          <a:pt x="509" y="12"/>
                        </a:lnTo>
                        <a:lnTo>
                          <a:pt x="510" y="7"/>
                        </a:lnTo>
                        <a:lnTo>
                          <a:pt x="511" y="4"/>
                        </a:lnTo>
                        <a:lnTo>
                          <a:pt x="511" y="0"/>
                        </a:lnTo>
                        <a:lnTo>
                          <a:pt x="515" y="0"/>
                        </a:lnTo>
                        <a:lnTo>
                          <a:pt x="518" y="0"/>
                        </a:lnTo>
                        <a:lnTo>
                          <a:pt x="523" y="0"/>
                        </a:lnTo>
                        <a:lnTo>
                          <a:pt x="528" y="0"/>
                        </a:lnTo>
                        <a:lnTo>
                          <a:pt x="531" y="0"/>
                        </a:lnTo>
                        <a:lnTo>
                          <a:pt x="535" y="0"/>
                        </a:lnTo>
                        <a:lnTo>
                          <a:pt x="538" y="0"/>
                        </a:lnTo>
                        <a:lnTo>
                          <a:pt x="544" y="0"/>
                        </a:lnTo>
                        <a:lnTo>
                          <a:pt x="538" y="2"/>
                        </a:lnTo>
                        <a:lnTo>
                          <a:pt x="536" y="5"/>
                        </a:lnTo>
                        <a:lnTo>
                          <a:pt x="534" y="7"/>
                        </a:lnTo>
                        <a:lnTo>
                          <a:pt x="531" y="10"/>
                        </a:lnTo>
                        <a:lnTo>
                          <a:pt x="526" y="16"/>
                        </a:lnTo>
                        <a:lnTo>
                          <a:pt x="522" y="20"/>
                        </a:lnTo>
                        <a:lnTo>
                          <a:pt x="518" y="24"/>
                        </a:lnTo>
                        <a:lnTo>
                          <a:pt x="517" y="29"/>
                        </a:lnTo>
                        <a:lnTo>
                          <a:pt x="516" y="33"/>
                        </a:lnTo>
                        <a:lnTo>
                          <a:pt x="516" y="38"/>
                        </a:lnTo>
                        <a:lnTo>
                          <a:pt x="516" y="40"/>
                        </a:lnTo>
                        <a:lnTo>
                          <a:pt x="516" y="45"/>
                        </a:lnTo>
                        <a:lnTo>
                          <a:pt x="518" y="48"/>
                        </a:lnTo>
                        <a:lnTo>
                          <a:pt x="521" y="51"/>
                        </a:lnTo>
                        <a:lnTo>
                          <a:pt x="523" y="54"/>
                        </a:lnTo>
                        <a:lnTo>
                          <a:pt x="525" y="57"/>
                        </a:lnTo>
                        <a:lnTo>
                          <a:pt x="529" y="59"/>
                        </a:lnTo>
                        <a:lnTo>
                          <a:pt x="534" y="62"/>
                        </a:lnTo>
                        <a:lnTo>
                          <a:pt x="536" y="63"/>
                        </a:lnTo>
                        <a:lnTo>
                          <a:pt x="541" y="65"/>
                        </a:lnTo>
                        <a:lnTo>
                          <a:pt x="545" y="67"/>
                        </a:lnTo>
                        <a:lnTo>
                          <a:pt x="549" y="68"/>
                        </a:lnTo>
                        <a:lnTo>
                          <a:pt x="554" y="69"/>
                        </a:lnTo>
                        <a:lnTo>
                          <a:pt x="558" y="70"/>
                        </a:lnTo>
                        <a:lnTo>
                          <a:pt x="564" y="70"/>
                        </a:lnTo>
                        <a:lnTo>
                          <a:pt x="569" y="71"/>
                        </a:lnTo>
                        <a:lnTo>
                          <a:pt x="573" y="71"/>
                        </a:lnTo>
                        <a:lnTo>
                          <a:pt x="577" y="71"/>
                        </a:lnTo>
                        <a:lnTo>
                          <a:pt x="582" y="71"/>
                        </a:lnTo>
                        <a:lnTo>
                          <a:pt x="586" y="71"/>
                        </a:lnTo>
                        <a:lnTo>
                          <a:pt x="589" y="70"/>
                        </a:lnTo>
                        <a:lnTo>
                          <a:pt x="593" y="70"/>
                        </a:lnTo>
                        <a:lnTo>
                          <a:pt x="595" y="69"/>
                        </a:lnTo>
                        <a:lnTo>
                          <a:pt x="599" y="68"/>
                        </a:lnTo>
                        <a:lnTo>
                          <a:pt x="598" y="64"/>
                        </a:lnTo>
                        <a:lnTo>
                          <a:pt x="596" y="61"/>
                        </a:lnTo>
                        <a:lnTo>
                          <a:pt x="596" y="58"/>
                        </a:lnTo>
                        <a:lnTo>
                          <a:pt x="596" y="56"/>
                        </a:lnTo>
                        <a:lnTo>
                          <a:pt x="595" y="52"/>
                        </a:lnTo>
                        <a:lnTo>
                          <a:pt x="595" y="50"/>
                        </a:lnTo>
                        <a:lnTo>
                          <a:pt x="594" y="48"/>
                        </a:lnTo>
                        <a:lnTo>
                          <a:pt x="594" y="45"/>
                        </a:lnTo>
                        <a:lnTo>
                          <a:pt x="593" y="40"/>
                        </a:lnTo>
                        <a:lnTo>
                          <a:pt x="592" y="37"/>
                        </a:lnTo>
                        <a:lnTo>
                          <a:pt x="591" y="33"/>
                        </a:lnTo>
                        <a:lnTo>
                          <a:pt x="591" y="31"/>
                        </a:lnTo>
                        <a:lnTo>
                          <a:pt x="589" y="27"/>
                        </a:lnTo>
                        <a:lnTo>
                          <a:pt x="588" y="26"/>
                        </a:lnTo>
                        <a:lnTo>
                          <a:pt x="587" y="24"/>
                        </a:lnTo>
                        <a:lnTo>
                          <a:pt x="586" y="23"/>
                        </a:lnTo>
                        <a:lnTo>
                          <a:pt x="583" y="20"/>
                        </a:lnTo>
                        <a:lnTo>
                          <a:pt x="582" y="19"/>
                        </a:lnTo>
                        <a:lnTo>
                          <a:pt x="577" y="18"/>
                        </a:lnTo>
                        <a:lnTo>
                          <a:pt x="575" y="17"/>
                        </a:lnTo>
                        <a:lnTo>
                          <a:pt x="572" y="16"/>
                        </a:lnTo>
                        <a:lnTo>
                          <a:pt x="569" y="14"/>
                        </a:lnTo>
                        <a:lnTo>
                          <a:pt x="564" y="12"/>
                        </a:lnTo>
                        <a:lnTo>
                          <a:pt x="562" y="8"/>
                        </a:lnTo>
                        <a:lnTo>
                          <a:pt x="558" y="6"/>
                        </a:lnTo>
                        <a:lnTo>
                          <a:pt x="556" y="5"/>
                        </a:lnTo>
                        <a:lnTo>
                          <a:pt x="554" y="2"/>
                        </a:lnTo>
                        <a:lnTo>
                          <a:pt x="551" y="0"/>
                        </a:lnTo>
                        <a:lnTo>
                          <a:pt x="556" y="0"/>
                        </a:lnTo>
                        <a:lnTo>
                          <a:pt x="560" y="0"/>
                        </a:lnTo>
                        <a:lnTo>
                          <a:pt x="564" y="0"/>
                        </a:lnTo>
                        <a:lnTo>
                          <a:pt x="568" y="0"/>
                        </a:lnTo>
                        <a:lnTo>
                          <a:pt x="572" y="0"/>
                        </a:lnTo>
                        <a:lnTo>
                          <a:pt x="576" y="0"/>
                        </a:lnTo>
                        <a:lnTo>
                          <a:pt x="580" y="0"/>
                        </a:lnTo>
                        <a:lnTo>
                          <a:pt x="585" y="0"/>
                        </a:lnTo>
                        <a:lnTo>
                          <a:pt x="588" y="0"/>
                        </a:lnTo>
                        <a:lnTo>
                          <a:pt x="592" y="0"/>
                        </a:lnTo>
                        <a:lnTo>
                          <a:pt x="596" y="0"/>
                        </a:lnTo>
                        <a:lnTo>
                          <a:pt x="600" y="0"/>
                        </a:lnTo>
                        <a:lnTo>
                          <a:pt x="605" y="0"/>
                        </a:lnTo>
                        <a:lnTo>
                          <a:pt x="608" y="0"/>
                        </a:lnTo>
                        <a:lnTo>
                          <a:pt x="612" y="0"/>
                        </a:lnTo>
                        <a:lnTo>
                          <a:pt x="617" y="1"/>
                        </a:lnTo>
                        <a:lnTo>
                          <a:pt x="620" y="1"/>
                        </a:lnTo>
                        <a:lnTo>
                          <a:pt x="625" y="1"/>
                        </a:lnTo>
                        <a:lnTo>
                          <a:pt x="628" y="1"/>
                        </a:lnTo>
                        <a:lnTo>
                          <a:pt x="632" y="2"/>
                        </a:lnTo>
                        <a:lnTo>
                          <a:pt x="637" y="2"/>
                        </a:lnTo>
                        <a:lnTo>
                          <a:pt x="640" y="2"/>
                        </a:lnTo>
                        <a:lnTo>
                          <a:pt x="645" y="2"/>
                        </a:lnTo>
                        <a:lnTo>
                          <a:pt x="650" y="2"/>
                        </a:lnTo>
                        <a:lnTo>
                          <a:pt x="652" y="2"/>
                        </a:lnTo>
                        <a:lnTo>
                          <a:pt x="657" y="2"/>
                        </a:lnTo>
                        <a:lnTo>
                          <a:pt x="661" y="2"/>
                        </a:lnTo>
                        <a:lnTo>
                          <a:pt x="665" y="2"/>
                        </a:lnTo>
                        <a:lnTo>
                          <a:pt x="669" y="2"/>
                        </a:lnTo>
                        <a:lnTo>
                          <a:pt x="672" y="4"/>
                        </a:lnTo>
                        <a:lnTo>
                          <a:pt x="678" y="4"/>
                        </a:lnTo>
                        <a:lnTo>
                          <a:pt x="682" y="5"/>
                        </a:lnTo>
                        <a:lnTo>
                          <a:pt x="685" y="5"/>
                        </a:lnTo>
                        <a:lnTo>
                          <a:pt x="689" y="5"/>
                        </a:lnTo>
                        <a:lnTo>
                          <a:pt x="694" y="5"/>
                        </a:lnTo>
                        <a:lnTo>
                          <a:pt x="697" y="5"/>
                        </a:lnTo>
                        <a:lnTo>
                          <a:pt x="701" y="5"/>
                        </a:lnTo>
                        <a:lnTo>
                          <a:pt x="706" y="5"/>
                        </a:lnTo>
                        <a:lnTo>
                          <a:pt x="709" y="5"/>
                        </a:lnTo>
                        <a:lnTo>
                          <a:pt x="714" y="5"/>
                        </a:lnTo>
                        <a:lnTo>
                          <a:pt x="717" y="5"/>
                        </a:lnTo>
                        <a:lnTo>
                          <a:pt x="721" y="5"/>
                        </a:lnTo>
                        <a:lnTo>
                          <a:pt x="726" y="6"/>
                        </a:lnTo>
                        <a:lnTo>
                          <a:pt x="731" y="6"/>
                        </a:lnTo>
                        <a:lnTo>
                          <a:pt x="734" y="6"/>
                        </a:lnTo>
                        <a:lnTo>
                          <a:pt x="738" y="6"/>
                        </a:lnTo>
                        <a:lnTo>
                          <a:pt x="741" y="7"/>
                        </a:lnTo>
                        <a:lnTo>
                          <a:pt x="746" y="7"/>
                        </a:lnTo>
                        <a:lnTo>
                          <a:pt x="751" y="7"/>
                        </a:lnTo>
                        <a:lnTo>
                          <a:pt x="754" y="7"/>
                        </a:lnTo>
                        <a:lnTo>
                          <a:pt x="759" y="7"/>
                        </a:lnTo>
                        <a:lnTo>
                          <a:pt x="763" y="7"/>
                        </a:lnTo>
                        <a:lnTo>
                          <a:pt x="766" y="7"/>
                        </a:lnTo>
                        <a:lnTo>
                          <a:pt x="770" y="8"/>
                        </a:lnTo>
                        <a:lnTo>
                          <a:pt x="774" y="8"/>
                        </a:lnTo>
                        <a:lnTo>
                          <a:pt x="779" y="10"/>
                        </a:lnTo>
                        <a:lnTo>
                          <a:pt x="783" y="10"/>
                        </a:lnTo>
                        <a:lnTo>
                          <a:pt x="786" y="10"/>
                        </a:lnTo>
                        <a:lnTo>
                          <a:pt x="791" y="10"/>
                        </a:lnTo>
                        <a:lnTo>
                          <a:pt x="795" y="10"/>
                        </a:lnTo>
                        <a:lnTo>
                          <a:pt x="799" y="10"/>
                        </a:lnTo>
                        <a:lnTo>
                          <a:pt x="803" y="10"/>
                        </a:lnTo>
                        <a:lnTo>
                          <a:pt x="808" y="11"/>
                        </a:lnTo>
                        <a:lnTo>
                          <a:pt x="811" y="1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68" name="Freeform 247">
                    <a:extLst>
                      <a:ext uri="{FF2B5EF4-FFF2-40B4-BE49-F238E27FC236}">
                        <a16:creationId xmlns:a16="http://schemas.microsoft.com/office/drawing/2014/main" id="{1885088E-701C-1B4C-85A1-F5935A66A5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20" y="1690"/>
                    <a:ext cx="4" cy="4"/>
                  </a:xfrm>
                  <a:custGeom>
                    <a:avLst/>
                    <a:gdLst>
                      <a:gd name="T0" fmla="*/ 0 w 13"/>
                      <a:gd name="T1" fmla="*/ 0 h 14"/>
                      <a:gd name="T2" fmla="*/ 0 w 13"/>
                      <a:gd name="T3" fmla="*/ 0 h 14"/>
                      <a:gd name="T4" fmla="*/ 0 w 13"/>
                      <a:gd name="T5" fmla="*/ 0 h 14"/>
                      <a:gd name="T6" fmla="*/ 0 w 13"/>
                      <a:gd name="T7" fmla="*/ 0 h 14"/>
                      <a:gd name="T8" fmla="*/ 0 w 13"/>
                      <a:gd name="T9" fmla="*/ 0 h 14"/>
                      <a:gd name="T10" fmla="*/ 0 w 13"/>
                      <a:gd name="T11" fmla="*/ 0 h 14"/>
                      <a:gd name="T12" fmla="*/ 0 w 13"/>
                      <a:gd name="T13" fmla="*/ 0 h 14"/>
                      <a:gd name="T14" fmla="*/ 0 w 13"/>
                      <a:gd name="T15" fmla="*/ 0 h 14"/>
                      <a:gd name="T16" fmla="*/ 0 w 13"/>
                      <a:gd name="T17" fmla="*/ 0 h 14"/>
                      <a:gd name="T18" fmla="*/ 0 w 13"/>
                      <a:gd name="T19" fmla="*/ 0 h 14"/>
                      <a:gd name="T20" fmla="*/ 0 w 13"/>
                      <a:gd name="T21" fmla="*/ 0 h 14"/>
                      <a:gd name="T22" fmla="*/ 0 w 13"/>
                      <a:gd name="T23" fmla="*/ 0 h 14"/>
                      <a:gd name="T24" fmla="*/ 0 w 13"/>
                      <a:gd name="T25" fmla="*/ 0 h 14"/>
                      <a:gd name="T26" fmla="*/ 0 w 13"/>
                      <a:gd name="T27" fmla="*/ 0 h 14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13"/>
                      <a:gd name="T43" fmla="*/ 0 h 14"/>
                      <a:gd name="T44" fmla="*/ 13 w 13"/>
                      <a:gd name="T45" fmla="*/ 14 h 14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13" h="14">
                        <a:moveTo>
                          <a:pt x="13" y="14"/>
                        </a:moveTo>
                        <a:lnTo>
                          <a:pt x="8" y="11"/>
                        </a:lnTo>
                        <a:lnTo>
                          <a:pt x="5" y="8"/>
                        </a:lnTo>
                        <a:lnTo>
                          <a:pt x="1" y="4"/>
                        </a:lnTo>
                        <a:lnTo>
                          <a:pt x="0" y="3"/>
                        </a:lnTo>
                        <a:lnTo>
                          <a:pt x="2" y="2"/>
                        </a:lnTo>
                        <a:lnTo>
                          <a:pt x="6" y="1"/>
                        </a:lnTo>
                        <a:lnTo>
                          <a:pt x="9" y="0"/>
                        </a:lnTo>
                        <a:lnTo>
                          <a:pt x="13" y="0"/>
                        </a:lnTo>
                        <a:lnTo>
                          <a:pt x="13" y="2"/>
                        </a:lnTo>
                        <a:lnTo>
                          <a:pt x="13" y="7"/>
                        </a:lnTo>
                        <a:lnTo>
                          <a:pt x="13" y="10"/>
                        </a:lnTo>
                        <a:lnTo>
                          <a:pt x="13" y="1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69" name="Freeform 248">
                    <a:extLst>
                      <a:ext uri="{FF2B5EF4-FFF2-40B4-BE49-F238E27FC236}">
                        <a16:creationId xmlns:a16="http://schemas.microsoft.com/office/drawing/2014/main" id="{9608ECDE-EECF-F647-9278-D574C31EDD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5" y="1942"/>
                    <a:ext cx="475" cy="36"/>
                  </a:xfrm>
                  <a:custGeom>
                    <a:avLst/>
                    <a:gdLst>
                      <a:gd name="T0" fmla="*/ 0 w 1425"/>
                      <a:gd name="T1" fmla="*/ 0 h 109"/>
                      <a:gd name="T2" fmla="*/ 0 w 1425"/>
                      <a:gd name="T3" fmla="*/ 0 h 109"/>
                      <a:gd name="T4" fmla="*/ 0 w 1425"/>
                      <a:gd name="T5" fmla="*/ 0 h 109"/>
                      <a:gd name="T6" fmla="*/ 0 w 1425"/>
                      <a:gd name="T7" fmla="*/ 0 h 109"/>
                      <a:gd name="T8" fmla="*/ 0 w 1425"/>
                      <a:gd name="T9" fmla="*/ 0 h 109"/>
                      <a:gd name="T10" fmla="*/ 0 w 1425"/>
                      <a:gd name="T11" fmla="*/ 0 h 109"/>
                      <a:gd name="T12" fmla="*/ 0 w 1425"/>
                      <a:gd name="T13" fmla="*/ 0 h 109"/>
                      <a:gd name="T14" fmla="*/ 0 w 1425"/>
                      <a:gd name="T15" fmla="*/ 0 h 109"/>
                      <a:gd name="T16" fmla="*/ 0 w 1425"/>
                      <a:gd name="T17" fmla="*/ 0 h 109"/>
                      <a:gd name="T18" fmla="*/ 0 w 1425"/>
                      <a:gd name="T19" fmla="*/ 0 h 109"/>
                      <a:gd name="T20" fmla="*/ 0 w 1425"/>
                      <a:gd name="T21" fmla="*/ 0 h 109"/>
                      <a:gd name="T22" fmla="*/ 0 w 1425"/>
                      <a:gd name="T23" fmla="*/ 0 h 109"/>
                      <a:gd name="T24" fmla="*/ 0 w 1425"/>
                      <a:gd name="T25" fmla="*/ 0 h 109"/>
                      <a:gd name="T26" fmla="*/ 0 w 1425"/>
                      <a:gd name="T27" fmla="*/ 0 h 109"/>
                      <a:gd name="T28" fmla="*/ 0 w 1425"/>
                      <a:gd name="T29" fmla="*/ 0 h 109"/>
                      <a:gd name="T30" fmla="*/ 0 w 1425"/>
                      <a:gd name="T31" fmla="*/ 0 h 109"/>
                      <a:gd name="T32" fmla="*/ 0 w 1425"/>
                      <a:gd name="T33" fmla="*/ 0 h 109"/>
                      <a:gd name="T34" fmla="*/ 0 w 1425"/>
                      <a:gd name="T35" fmla="*/ 0 h 109"/>
                      <a:gd name="T36" fmla="*/ 0 w 1425"/>
                      <a:gd name="T37" fmla="*/ 0 h 109"/>
                      <a:gd name="T38" fmla="*/ 0 w 1425"/>
                      <a:gd name="T39" fmla="*/ 0 h 109"/>
                      <a:gd name="T40" fmla="*/ 0 w 1425"/>
                      <a:gd name="T41" fmla="*/ 0 h 109"/>
                      <a:gd name="T42" fmla="*/ 0 w 1425"/>
                      <a:gd name="T43" fmla="*/ 0 h 109"/>
                      <a:gd name="T44" fmla="*/ 0 w 1425"/>
                      <a:gd name="T45" fmla="*/ 0 h 109"/>
                      <a:gd name="T46" fmla="*/ 0 w 1425"/>
                      <a:gd name="T47" fmla="*/ 0 h 109"/>
                      <a:gd name="T48" fmla="*/ 0 w 1425"/>
                      <a:gd name="T49" fmla="*/ 0 h 109"/>
                      <a:gd name="T50" fmla="*/ 0 w 1425"/>
                      <a:gd name="T51" fmla="*/ 0 h 109"/>
                      <a:gd name="T52" fmla="*/ 0 w 1425"/>
                      <a:gd name="T53" fmla="*/ 0 h 109"/>
                      <a:gd name="T54" fmla="*/ 0 w 1425"/>
                      <a:gd name="T55" fmla="*/ 0 h 109"/>
                      <a:gd name="T56" fmla="*/ 0 w 1425"/>
                      <a:gd name="T57" fmla="*/ 0 h 109"/>
                      <a:gd name="T58" fmla="*/ 0 w 1425"/>
                      <a:gd name="T59" fmla="*/ 0 h 109"/>
                      <a:gd name="T60" fmla="*/ 0 w 1425"/>
                      <a:gd name="T61" fmla="*/ 0 h 109"/>
                      <a:gd name="T62" fmla="*/ 0 w 1425"/>
                      <a:gd name="T63" fmla="*/ 0 h 109"/>
                      <a:gd name="T64" fmla="*/ 0 w 1425"/>
                      <a:gd name="T65" fmla="*/ 0 h 109"/>
                      <a:gd name="T66" fmla="*/ 0 w 1425"/>
                      <a:gd name="T67" fmla="*/ 0 h 109"/>
                      <a:gd name="T68" fmla="*/ 0 w 1425"/>
                      <a:gd name="T69" fmla="*/ 0 h 109"/>
                      <a:gd name="T70" fmla="*/ 0 w 1425"/>
                      <a:gd name="T71" fmla="*/ 0 h 109"/>
                      <a:gd name="T72" fmla="*/ 0 w 1425"/>
                      <a:gd name="T73" fmla="*/ 0 h 109"/>
                      <a:gd name="T74" fmla="*/ 0 w 1425"/>
                      <a:gd name="T75" fmla="*/ 0 h 109"/>
                      <a:gd name="T76" fmla="*/ 0 w 1425"/>
                      <a:gd name="T77" fmla="*/ 0 h 109"/>
                      <a:gd name="T78" fmla="*/ 0 w 1425"/>
                      <a:gd name="T79" fmla="*/ 0 h 109"/>
                      <a:gd name="T80" fmla="*/ 0 w 1425"/>
                      <a:gd name="T81" fmla="*/ 0 h 109"/>
                      <a:gd name="T82" fmla="*/ 0 w 1425"/>
                      <a:gd name="T83" fmla="*/ 0 h 109"/>
                      <a:gd name="T84" fmla="*/ 0 w 1425"/>
                      <a:gd name="T85" fmla="*/ 0 h 109"/>
                      <a:gd name="T86" fmla="*/ 0 w 1425"/>
                      <a:gd name="T87" fmla="*/ 0 h 109"/>
                      <a:gd name="T88" fmla="*/ 0 w 1425"/>
                      <a:gd name="T89" fmla="*/ 0 h 109"/>
                      <a:gd name="T90" fmla="*/ 0 w 1425"/>
                      <a:gd name="T91" fmla="*/ 0 h 109"/>
                      <a:gd name="T92" fmla="*/ 0 w 1425"/>
                      <a:gd name="T93" fmla="*/ 0 h 109"/>
                      <a:gd name="T94" fmla="*/ 0 w 1425"/>
                      <a:gd name="T95" fmla="*/ 0 h 109"/>
                      <a:gd name="T96" fmla="*/ 0 w 1425"/>
                      <a:gd name="T97" fmla="*/ 0 h 109"/>
                      <a:gd name="T98" fmla="*/ 0 w 1425"/>
                      <a:gd name="T99" fmla="*/ 0 h 109"/>
                      <a:gd name="T100" fmla="*/ 0 w 1425"/>
                      <a:gd name="T101" fmla="*/ 0 h 109"/>
                      <a:gd name="T102" fmla="*/ 0 w 1425"/>
                      <a:gd name="T103" fmla="*/ 0 h 109"/>
                      <a:gd name="T104" fmla="*/ 0 w 1425"/>
                      <a:gd name="T105" fmla="*/ 0 h 109"/>
                      <a:gd name="T106" fmla="*/ 0 w 1425"/>
                      <a:gd name="T107" fmla="*/ 0 h 109"/>
                      <a:gd name="T108" fmla="*/ 0 w 1425"/>
                      <a:gd name="T109" fmla="*/ 0 h 109"/>
                      <a:gd name="T110" fmla="*/ 0 w 1425"/>
                      <a:gd name="T111" fmla="*/ 0 h 109"/>
                      <a:gd name="T112" fmla="*/ 0 w 1425"/>
                      <a:gd name="T113" fmla="*/ 0 h 109"/>
                      <a:gd name="T114" fmla="*/ 0 w 1425"/>
                      <a:gd name="T115" fmla="*/ 0 h 109"/>
                      <a:gd name="T116" fmla="*/ 0 w 1425"/>
                      <a:gd name="T117" fmla="*/ 0 h 109"/>
                      <a:gd name="T118" fmla="*/ 0 w 1425"/>
                      <a:gd name="T119" fmla="*/ 0 h 109"/>
                      <a:gd name="T120" fmla="*/ 0 w 1425"/>
                      <a:gd name="T121" fmla="*/ 0 h 109"/>
                      <a:gd name="T122" fmla="*/ 0 w 1425"/>
                      <a:gd name="T123" fmla="*/ 0 h 109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1425"/>
                      <a:gd name="T187" fmla="*/ 0 h 109"/>
                      <a:gd name="T188" fmla="*/ 1425 w 1425"/>
                      <a:gd name="T189" fmla="*/ 109 h 109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1425" h="109">
                        <a:moveTo>
                          <a:pt x="13" y="6"/>
                        </a:moveTo>
                        <a:lnTo>
                          <a:pt x="14" y="6"/>
                        </a:lnTo>
                        <a:lnTo>
                          <a:pt x="17" y="6"/>
                        </a:lnTo>
                        <a:lnTo>
                          <a:pt x="20" y="6"/>
                        </a:lnTo>
                        <a:lnTo>
                          <a:pt x="24" y="6"/>
                        </a:lnTo>
                        <a:lnTo>
                          <a:pt x="28" y="7"/>
                        </a:lnTo>
                        <a:lnTo>
                          <a:pt x="31" y="7"/>
                        </a:lnTo>
                        <a:lnTo>
                          <a:pt x="34" y="8"/>
                        </a:lnTo>
                        <a:lnTo>
                          <a:pt x="37" y="8"/>
                        </a:lnTo>
                        <a:lnTo>
                          <a:pt x="40" y="8"/>
                        </a:lnTo>
                        <a:lnTo>
                          <a:pt x="44" y="8"/>
                        </a:lnTo>
                        <a:lnTo>
                          <a:pt x="47" y="9"/>
                        </a:lnTo>
                        <a:lnTo>
                          <a:pt x="51" y="9"/>
                        </a:lnTo>
                        <a:lnTo>
                          <a:pt x="55" y="10"/>
                        </a:lnTo>
                        <a:lnTo>
                          <a:pt x="58" y="10"/>
                        </a:lnTo>
                        <a:lnTo>
                          <a:pt x="63" y="10"/>
                        </a:lnTo>
                        <a:lnTo>
                          <a:pt x="68" y="10"/>
                        </a:lnTo>
                        <a:lnTo>
                          <a:pt x="71" y="12"/>
                        </a:lnTo>
                        <a:lnTo>
                          <a:pt x="76" y="12"/>
                        </a:lnTo>
                        <a:lnTo>
                          <a:pt x="81" y="13"/>
                        </a:lnTo>
                        <a:lnTo>
                          <a:pt x="85" y="13"/>
                        </a:lnTo>
                        <a:lnTo>
                          <a:pt x="90" y="13"/>
                        </a:lnTo>
                        <a:lnTo>
                          <a:pt x="95" y="14"/>
                        </a:lnTo>
                        <a:lnTo>
                          <a:pt x="101" y="14"/>
                        </a:lnTo>
                        <a:lnTo>
                          <a:pt x="104" y="15"/>
                        </a:lnTo>
                        <a:lnTo>
                          <a:pt x="112" y="15"/>
                        </a:lnTo>
                        <a:lnTo>
                          <a:pt x="116" y="15"/>
                        </a:lnTo>
                        <a:lnTo>
                          <a:pt x="121" y="16"/>
                        </a:lnTo>
                        <a:lnTo>
                          <a:pt x="126" y="16"/>
                        </a:lnTo>
                        <a:lnTo>
                          <a:pt x="132" y="18"/>
                        </a:lnTo>
                        <a:lnTo>
                          <a:pt x="136" y="18"/>
                        </a:lnTo>
                        <a:lnTo>
                          <a:pt x="142" y="18"/>
                        </a:lnTo>
                        <a:lnTo>
                          <a:pt x="147" y="18"/>
                        </a:lnTo>
                        <a:lnTo>
                          <a:pt x="153" y="19"/>
                        </a:lnTo>
                        <a:lnTo>
                          <a:pt x="159" y="19"/>
                        </a:lnTo>
                        <a:lnTo>
                          <a:pt x="165" y="19"/>
                        </a:lnTo>
                        <a:lnTo>
                          <a:pt x="170" y="20"/>
                        </a:lnTo>
                        <a:lnTo>
                          <a:pt x="176" y="20"/>
                        </a:lnTo>
                        <a:lnTo>
                          <a:pt x="182" y="20"/>
                        </a:lnTo>
                        <a:lnTo>
                          <a:pt x="187" y="21"/>
                        </a:lnTo>
                        <a:lnTo>
                          <a:pt x="193" y="21"/>
                        </a:lnTo>
                        <a:lnTo>
                          <a:pt x="199" y="21"/>
                        </a:lnTo>
                        <a:lnTo>
                          <a:pt x="204" y="21"/>
                        </a:lnTo>
                        <a:lnTo>
                          <a:pt x="210" y="21"/>
                        </a:lnTo>
                        <a:lnTo>
                          <a:pt x="215" y="21"/>
                        </a:lnTo>
                        <a:lnTo>
                          <a:pt x="221" y="22"/>
                        </a:lnTo>
                        <a:lnTo>
                          <a:pt x="225" y="22"/>
                        </a:lnTo>
                        <a:lnTo>
                          <a:pt x="231" y="22"/>
                        </a:lnTo>
                        <a:lnTo>
                          <a:pt x="237" y="22"/>
                        </a:lnTo>
                        <a:lnTo>
                          <a:pt x="243" y="22"/>
                        </a:lnTo>
                        <a:lnTo>
                          <a:pt x="248" y="22"/>
                        </a:lnTo>
                        <a:lnTo>
                          <a:pt x="253" y="22"/>
                        </a:lnTo>
                        <a:lnTo>
                          <a:pt x="259" y="22"/>
                        </a:lnTo>
                        <a:lnTo>
                          <a:pt x="263" y="22"/>
                        </a:lnTo>
                        <a:lnTo>
                          <a:pt x="268" y="22"/>
                        </a:lnTo>
                        <a:lnTo>
                          <a:pt x="274" y="22"/>
                        </a:lnTo>
                        <a:lnTo>
                          <a:pt x="279" y="22"/>
                        </a:lnTo>
                        <a:lnTo>
                          <a:pt x="284" y="22"/>
                        </a:lnTo>
                        <a:lnTo>
                          <a:pt x="288" y="21"/>
                        </a:lnTo>
                        <a:lnTo>
                          <a:pt x="292" y="21"/>
                        </a:lnTo>
                        <a:lnTo>
                          <a:pt x="294" y="21"/>
                        </a:lnTo>
                        <a:lnTo>
                          <a:pt x="297" y="21"/>
                        </a:lnTo>
                        <a:lnTo>
                          <a:pt x="299" y="21"/>
                        </a:lnTo>
                        <a:lnTo>
                          <a:pt x="303" y="21"/>
                        </a:lnTo>
                        <a:lnTo>
                          <a:pt x="305" y="20"/>
                        </a:lnTo>
                        <a:lnTo>
                          <a:pt x="306" y="20"/>
                        </a:lnTo>
                        <a:lnTo>
                          <a:pt x="310" y="20"/>
                        </a:lnTo>
                        <a:lnTo>
                          <a:pt x="313" y="20"/>
                        </a:lnTo>
                        <a:lnTo>
                          <a:pt x="316" y="20"/>
                        </a:lnTo>
                        <a:lnTo>
                          <a:pt x="319" y="20"/>
                        </a:lnTo>
                        <a:lnTo>
                          <a:pt x="322" y="20"/>
                        </a:lnTo>
                        <a:lnTo>
                          <a:pt x="324" y="20"/>
                        </a:lnTo>
                        <a:lnTo>
                          <a:pt x="327" y="19"/>
                        </a:lnTo>
                        <a:lnTo>
                          <a:pt x="330" y="19"/>
                        </a:lnTo>
                        <a:lnTo>
                          <a:pt x="335" y="19"/>
                        </a:lnTo>
                        <a:lnTo>
                          <a:pt x="337" y="19"/>
                        </a:lnTo>
                        <a:lnTo>
                          <a:pt x="339" y="19"/>
                        </a:lnTo>
                        <a:lnTo>
                          <a:pt x="344" y="19"/>
                        </a:lnTo>
                        <a:lnTo>
                          <a:pt x="346" y="19"/>
                        </a:lnTo>
                        <a:lnTo>
                          <a:pt x="351" y="19"/>
                        </a:lnTo>
                        <a:lnTo>
                          <a:pt x="355" y="18"/>
                        </a:lnTo>
                        <a:lnTo>
                          <a:pt x="357" y="18"/>
                        </a:lnTo>
                        <a:lnTo>
                          <a:pt x="361" y="18"/>
                        </a:lnTo>
                        <a:lnTo>
                          <a:pt x="364" y="18"/>
                        </a:lnTo>
                        <a:lnTo>
                          <a:pt x="369" y="18"/>
                        </a:lnTo>
                        <a:lnTo>
                          <a:pt x="373" y="18"/>
                        </a:lnTo>
                        <a:lnTo>
                          <a:pt x="376" y="18"/>
                        </a:lnTo>
                        <a:lnTo>
                          <a:pt x="381" y="18"/>
                        </a:lnTo>
                        <a:lnTo>
                          <a:pt x="384" y="18"/>
                        </a:lnTo>
                        <a:lnTo>
                          <a:pt x="388" y="18"/>
                        </a:lnTo>
                        <a:lnTo>
                          <a:pt x="392" y="18"/>
                        </a:lnTo>
                        <a:lnTo>
                          <a:pt x="396" y="18"/>
                        </a:lnTo>
                        <a:lnTo>
                          <a:pt x="400" y="16"/>
                        </a:lnTo>
                        <a:lnTo>
                          <a:pt x="403" y="16"/>
                        </a:lnTo>
                        <a:lnTo>
                          <a:pt x="408" y="16"/>
                        </a:lnTo>
                        <a:lnTo>
                          <a:pt x="412" y="16"/>
                        </a:lnTo>
                        <a:lnTo>
                          <a:pt x="415" y="16"/>
                        </a:lnTo>
                        <a:lnTo>
                          <a:pt x="420" y="16"/>
                        </a:lnTo>
                        <a:lnTo>
                          <a:pt x="425" y="16"/>
                        </a:lnTo>
                        <a:lnTo>
                          <a:pt x="428" y="16"/>
                        </a:lnTo>
                        <a:lnTo>
                          <a:pt x="433" y="16"/>
                        </a:lnTo>
                        <a:lnTo>
                          <a:pt x="438" y="16"/>
                        </a:lnTo>
                        <a:lnTo>
                          <a:pt x="441" y="16"/>
                        </a:lnTo>
                        <a:lnTo>
                          <a:pt x="446" y="16"/>
                        </a:lnTo>
                        <a:lnTo>
                          <a:pt x="451" y="15"/>
                        </a:lnTo>
                        <a:lnTo>
                          <a:pt x="456" y="15"/>
                        </a:lnTo>
                        <a:lnTo>
                          <a:pt x="459" y="15"/>
                        </a:lnTo>
                        <a:lnTo>
                          <a:pt x="463" y="15"/>
                        </a:lnTo>
                        <a:lnTo>
                          <a:pt x="469" y="15"/>
                        </a:lnTo>
                        <a:lnTo>
                          <a:pt x="472" y="15"/>
                        </a:lnTo>
                        <a:lnTo>
                          <a:pt x="477" y="15"/>
                        </a:lnTo>
                        <a:lnTo>
                          <a:pt x="482" y="15"/>
                        </a:lnTo>
                        <a:lnTo>
                          <a:pt x="486" y="15"/>
                        </a:lnTo>
                        <a:lnTo>
                          <a:pt x="490" y="15"/>
                        </a:lnTo>
                        <a:lnTo>
                          <a:pt x="495" y="15"/>
                        </a:lnTo>
                        <a:lnTo>
                          <a:pt x="500" y="15"/>
                        </a:lnTo>
                        <a:lnTo>
                          <a:pt x="504" y="15"/>
                        </a:lnTo>
                        <a:lnTo>
                          <a:pt x="509" y="15"/>
                        </a:lnTo>
                        <a:lnTo>
                          <a:pt x="514" y="15"/>
                        </a:lnTo>
                        <a:lnTo>
                          <a:pt x="519" y="15"/>
                        </a:lnTo>
                        <a:lnTo>
                          <a:pt x="516" y="16"/>
                        </a:lnTo>
                        <a:lnTo>
                          <a:pt x="513" y="18"/>
                        </a:lnTo>
                        <a:lnTo>
                          <a:pt x="510" y="18"/>
                        </a:lnTo>
                        <a:lnTo>
                          <a:pt x="507" y="20"/>
                        </a:lnTo>
                        <a:lnTo>
                          <a:pt x="504" y="21"/>
                        </a:lnTo>
                        <a:lnTo>
                          <a:pt x="501" y="21"/>
                        </a:lnTo>
                        <a:lnTo>
                          <a:pt x="498" y="24"/>
                        </a:lnTo>
                        <a:lnTo>
                          <a:pt x="497" y="25"/>
                        </a:lnTo>
                        <a:lnTo>
                          <a:pt x="491" y="27"/>
                        </a:lnTo>
                        <a:lnTo>
                          <a:pt x="488" y="29"/>
                        </a:lnTo>
                        <a:lnTo>
                          <a:pt x="483" y="33"/>
                        </a:lnTo>
                        <a:lnTo>
                          <a:pt x="479" y="37"/>
                        </a:lnTo>
                        <a:lnTo>
                          <a:pt x="476" y="40"/>
                        </a:lnTo>
                        <a:lnTo>
                          <a:pt x="473" y="45"/>
                        </a:lnTo>
                        <a:lnTo>
                          <a:pt x="471" y="46"/>
                        </a:lnTo>
                        <a:lnTo>
                          <a:pt x="471" y="48"/>
                        </a:lnTo>
                        <a:lnTo>
                          <a:pt x="470" y="51"/>
                        </a:lnTo>
                        <a:lnTo>
                          <a:pt x="469" y="54"/>
                        </a:lnTo>
                        <a:lnTo>
                          <a:pt x="469" y="56"/>
                        </a:lnTo>
                        <a:lnTo>
                          <a:pt x="469" y="59"/>
                        </a:lnTo>
                        <a:lnTo>
                          <a:pt x="467" y="62"/>
                        </a:lnTo>
                        <a:lnTo>
                          <a:pt x="467" y="65"/>
                        </a:lnTo>
                        <a:lnTo>
                          <a:pt x="467" y="69"/>
                        </a:lnTo>
                        <a:lnTo>
                          <a:pt x="467" y="71"/>
                        </a:lnTo>
                        <a:lnTo>
                          <a:pt x="469" y="75"/>
                        </a:lnTo>
                        <a:lnTo>
                          <a:pt x="469" y="79"/>
                        </a:lnTo>
                        <a:lnTo>
                          <a:pt x="471" y="78"/>
                        </a:lnTo>
                        <a:lnTo>
                          <a:pt x="473" y="78"/>
                        </a:lnTo>
                        <a:lnTo>
                          <a:pt x="476" y="77"/>
                        </a:lnTo>
                        <a:lnTo>
                          <a:pt x="479" y="77"/>
                        </a:lnTo>
                        <a:lnTo>
                          <a:pt x="482" y="76"/>
                        </a:lnTo>
                        <a:lnTo>
                          <a:pt x="484" y="76"/>
                        </a:lnTo>
                        <a:lnTo>
                          <a:pt x="486" y="76"/>
                        </a:lnTo>
                        <a:lnTo>
                          <a:pt x="490" y="75"/>
                        </a:lnTo>
                        <a:lnTo>
                          <a:pt x="495" y="73"/>
                        </a:lnTo>
                        <a:lnTo>
                          <a:pt x="500" y="71"/>
                        </a:lnTo>
                        <a:lnTo>
                          <a:pt x="504" y="71"/>
                        </a:lnTo>
                        <a:lnTo>
                          <a:pt x="510" y="70"/>
                        </a:lnTo>
                        <a:lnTo>
                          <a:pt x="515" y="67"/>
                        </a:lnTo>
                        <a:lnTo>
                          <a:pt x="519" y="66"/>
                        </a:lnTo>
                        <a:lnTo>
                          <a:pt x="524" y="64"/>
                        </a:lnTo>
                        <a:lnTo>
                          <a:pt x="529" y="63"/>
                        </a:lnTo>
                        <a:lnTo>
                          <a:pt x="534" y="60"/>
                        </a:lnTo>
                        <a:lnTo>
                          <a:pt x="539" y="59"/>
                        </a:lnTo>
                        <a:lnTo>
                          <a:pt x="543" y="56"/>
                        </a:lnTo>
                        <a:lnTo>
                          <a:pt x="548" y="54"/>
                        </a:lnTo>
                        <a:lnTo>
                          <a:pt x="552" y="52"/>
                        </a:lnTo>
                        <a:lnTo>
                          <a:pt x="556" y="51"/>
                        </a:lnTo>
                        <a:lnTo>
                          <a:pt x="562" y="48"/>
                        </a:lnTo>
                        <a:lnTo>
                          <a:pt x="567" y="46"/>
                        </a:lnTo>
                        <a:lnTo>
                          <a:pt x="571" y="44"/>
                        </a:lnTo>
                        <a:lnTo>
                          <a:pt x="577" y="41"/>
                        </a:lnTo>
                        <a:lnTo>
                          <a:pt x="581" y="39"/>
                        </a:lnTo>
                        <a:lnTo>
                          <a:pt x="586" y="38"/>
                        </a:lnTo>
                        <a:lnTo>
                          <a:pt x="591" y="35"/>
                        </a:lnTo>
                        <a:lnTo>
                          <a:pt x="596" y="34"/>
                        </a:lnTo>
                        <a:lnTo>
                          <a:pt x="600" y="33"/>
                        </a:lnTo>
                        <a:lnTo>
                          <a:pt x="606" y="31"/>
                        </a:lnTo>
                        <a:lnTo>
                          <a:pt x="611" y="29"/>
                        </a:lnTo>
                        <a:lnTo>
                          <a:pt x="616" y="28"/>
                        </a:lnTo>
                        <a:lnTo>
                          <a:pt x="619" y="27"/>
                        </a:lnTo>
                        <a:lnTo>
                          <a:pt x="622" y="27"/>
                        </a:lnTo>
                        <a:lnTo>
                          <a:pt x="625" y="26"/>
                        </a:lnTo>
                        <a:lnTo>
                          <a:pt x="628" y="26"/>
                        </a:lnTo>
                        <a:lnTo>
                          <a:pt x="625" y="24"/>
                        </a:lnTo>
                        <a:lnTo>
                          <a:pt x="624" y="21"/>
                        </a:lnTo>
                        <a:lnTo>
                          <a:pt x="621" y="18"/>
                        </a:lnTo>
                        <a:lnTo>
                          <a:pt x="618" y="14"/>
                        </a:lnTo>
                        <a:lnTo>
                          <a:pt x="621" y="13"/>
                        </a:lnTo>
                        <a:lnTo>
                          <a:pt x="625" y="13"/>
                        </a:lnTo>
                        <a:lnTo>
                          <a:pt x="628" y="13"/>
                        </a:lnTo>
                        <a:lnTo>
                          <a:pt x="632" y="13"/>
                        </a:lnTo>
                        <a:lnTo>
                          <a:pt x="637" y="13"/>
                        </a:lnTo>
                        <a:lnTo>
                          <a:pt x="641" y="13"/>
                        </a:lnTo>
                        <a:lnTo>
                          <a:pt x="644" y="13"/>
                        </a:lnTo>
                        <a:lnTo>
                          <a:pt x="648" y="13"/>
                        </a:lnTo>
                        <a:lnTo>
                          <a:pt x="651" y="13"/>
                        </a:lnTo>
                        <a:lnTo>
                          <a:pt x="656" y="13"/>
                        </a:lnTo>
                        <a:lnTo>
                          <a:pt x="660" y="13"/>
                        </a:lnTo>
                        <a:lnTo>
                          <a:pt x="663" y="13"/>
                        </a:lnTo>
                        <a:lnTo>
                          <a:pt x="667" y="13"/>
                        </a:lnTo>
                        <a:lnTo>
                          <a:pt x="670" y="13"/>
                        </a:lnTo>
                        <a:lnTo>
                          <a:pt x="674" y="13"/>
                        </a:lnTo>
                        <a:lnTo>
                          <a:pt x="679" y="13"/>
                        </a:lnTo>
                        <a:lnTo>
                          <a:pt x="682" y="13"/>
                        </a:lnTo>
                        <a:lnTo>
                          <a:pt x="686" y="13"/>
                        </a:lnTo>
                        <a:lnTo>
                          <a:pt x="689" y="13"/>
                        </a:lnTo>
                        <a:lnTo>
                          <a:pt x="693" y="13"/>
                        </a:lnTo>
                        <a:lnTo>
                          <a:pt x="696" y="13"/>
                        </a:lnTo>
                        <a:lnTo>
                          <a:pt x="700" y="13"/>
                        </a:lnTo>
                        <a:lnTo>
                          <a:pt x="704" y="13"/>
                        </a:lnTo>
                        <a:lnTo>
                          <a:pt x="707" y="13"/>
                        </a:lnTo>
                        <a:lnTo>
                          <a:pt x="711" y="13"/>
                        </a:lnTo>
                        <a:lnTo>
                          <a:pt x="714" y="13"/>
                        </a:lnTo>
                        <a:lnTo>
                          <a:pt x="718" y="13"/>
                        </a:lnTo>
                        <a:lnTo>
                          <a:pt x="721" y="13"/>
                        </a:lnTo>
                        <a:lnTo>
                          <a:pt x="724" y="13"/>
                        </a:lnTo>
                        <a:lnTo>
                          <a:pt x="729" y="13"/>
                        </a:lnTo>
                        <a:lnTo>
                          <a:pt x="731" y="13"/>
                        </a:lnTo>
                        <a:lnTo>
                          <a:pt x="734" y="14"/>
                        </a:lnTo>
                        <a:lnTo>
                          <a:pt x="738" y="14"/>
                        </a:lnTo>
                        <a:lnTo>
                          <a:pt x="742" y="14"/>
                        </a:lnTo>
                        <a:lnTo>
                          <a:pt x="744" y="14"/>
                        </a:lnTo>
                        <a:lnTo>
                          <a:pt x="746" y="14"/>
                        </a:lnTo>
                        <a:lnTo>
                          <a:pt x="750" y="14"/>
                        </a:lnTo>
                        <a:lnTo>
                          <a:pt x="753" y="14"/>
                        </a:lnTo>
                        <a:lnTo>
                          <a:pt x="756" y="14"/>
                        </a:lnTo>
                        <a:lnTo>
                          <a:pt x="759" y="14"/>
                        </a:lnTo>
                        <a:lnTo>
                          <a:pt x="762" y="14"/>
                        </a:lnTo>
                        <a:lnTo>
                          <a:pt x="764" y="14"/>
                        </a:lnTo>
                        <a:lnTo>
                          <a:pt x="766" y="14"/>
                        </a:lnTo>
                        <a:lnTo>
                          <a:pt x="770" y="15"/>
                        </a:lnTo>
                        <a:lnTo>
                          <a:pt x="772" y="15"/>
                        </a:lnTo>
                        <a:lnTo>
                          <a:pt x="775" y="15"/>
                        </a:lnTo>
                        <a:lnTo>
                          <a:pt x="778" y="15"/>
                        </a:lnTo>
                        <a:lnTo>
                          <a:pt x="781" y="15"/>
                        </a:lnTo>
                        <a:lnTo>
                          <a:pt x="785" y="15"/>
                        </a:lnTo>
                        <a:lnTo>
                          <a:pt x="790" y="15"/>
                        </a:lnTo>
                        <a:lnTo>
                          <a:pt x="795" y="15"/>
                        </a:lnTo>
                        <a:lnTo>
                          <a:pt x="800" y="16"/>
                        </a:lnTo>
                        <a:lnTo>
                          <a:pt x="804" y="16"/>
                        </a:lnTo>
                        <a:lnTo>
                          <a:pt x="808" y="16"/>
                        </a:lnTo>
                        <a:lnTo>
                          <a:pt x="813" y="18"/>
                        </a:lnTo>
                        <a:lnTo>
                          <a:pt x="816" y="18"/>
                        </a:lnTo>
                        <a:lnTo>
                          <a:pt x="815" y="21"/>
                        </a:lnTo>
                        <a:lnTo>
                          <a:pt x="816" y="25"/>
                        </a:lnTo>
                        <a:lnTo>
                          <a:pt x="816" y="28"/>
                        </a:lnTo>
                        <a:lnTo>
                          <a:pt x="818" y="33"/>
                        </a:lnTo>
                        <a:lnTo>
                          <a:pt x="820" y="37"/>
                        </a:lnTo>
                        <a:lnTo>
                          <a:pt x="821" y="41"/>
                        </a:lnTo>
                        <a:lnTo>
                          <a:pt x="823" y="45"/>
                        </a:lnTo>
                        <a:lnTo>
                          <a:pt x="827" y="48"/>
                        </a:lnTo>
                        <a:lnTo>
                          <a:pt x="829" y="52"/>
                        </a:lnTo>
                        <a:lnTo>
                          <a:pt x="833" y="56"/>
                        </a:lnTo>
                        <a:lnTo>
                          <a:pt x="835" y="59"/>
                        </a:lnTo>
                        <a:lnTo>
                          <a:pt x="840" y="64"/>
                        </a:lnTo>
                        <a:lnTo>
                          <a:pt x="842" y="66"/>
                        </a:lnTo>
                        <a:lnTo>
                          <a:pt x="847" y="70"/>
                        </a:lnTo>
                        <a:lnTo>
                          <a:pt x="852" y="73"/>
                        </a:lnTo>
                        <a:lnTo>
                          <a:pt x="855" y="76"/>
                        </a:lnTo>
                        <a:lnTo>
                          <a:pt x="860" y="79"/>
                        </a:lnTo>
                        <a:lnTo>
                          <a:pt x="865" y="82"/>
                        </a:lnTo>
                        <a:lnTo>
                          <a:pt x="870" y="83"/>
                        </a:lnTo>
                        <a:lnTo>
                          <a:pt x="874" y="85"/>
                        </a:lnTo>
                        <a:lnTo>
                          <a:pt x="878" y="86"/>
                        </a:lnTo>
                        <a:lnTo>
                          <a:pt x="884" y="89"/>
                        </a:lnTo>
                        <a:lnTo>
                          <a:pt x="889" y="89"/>
                        </a:lnTo>
                        <a:lnTo>
                          <a:pt x="893" y="91"/>
                        </a:lnTo>
                        <a:lnTo>
                          <a:pt x="898" y="91"/>
                        </a:lnTo>
                        <a:lnTo>
                          <a:pt x="902" y="91"/>
                        </a:lnTo>
                        <a:lnTo>
                          <a:pt x="906" y="91"/>
                        </a:lnTo>
                        <a:lnTo>
                          <a:pt x="911" y="91"/>
                        </a:lnTo>
                        <a:lnTo>
                          <a:pt x="915" y="89"/>
                        </a:lnTo>
                        <a:lnTo>
                          <a:pt x="920" y="89"/>
                        </a:lnTo>
                        <a:lnTo>
                          <a:pt x="923" y="86"/>
                        </a:lnTo>
                        <a:lnTo>
                          <a:pt x="927" y="85"/>
                        </a:lnTo>
                        <a:lnTo>
                          <a:pt x="925" y="83"/>
                        </a:lnTo>
                        <a:lnTo>
                          <a:pt x="924" y="79"/>
                        </a:lnTo>
                        <a:lnTo>
                          <a:pt x="923" y="77"/>
                        </a:lnTo>
                        <a:lnTo>
                          <a:pt x="922" y="75"/>
                        </a:lnTo>
                        <a:lnTo>
                          <a:pt x="920" y="70"/>
                        </a:lnTo>
                        <a:lnTo>
                          <a:pt x="917" y="65"/>
                        </a:lnTo>
                        <a:lnTo>
                          <a:pt x="915" y="62"/>
                        </a:lnTo>
                        <a:lnTo>
                          <a:pt x="911" y="56"/>
                        </a:lnTo>
                        <a:lnTo>
                          <a:pt x="909" y="52"/>
                        </a:lnTo>
                        <a:lnTo>
                          <a:pt x="906" y="48"/>
                        </a:lnTo>
                        <a:lnTo>
                          <a:pt x="902" y="44"/>
                        </a:lnTo>
                        <a:lnTo>
                          <a:pt x="898" y="40"/>
                        </a:lnTo>
                        <a:lnTo>
                          <a:pt x="895" y="37"/>
                        </a:lnTo>
                        <a:lnTo>
                          <a:pt x="891" y="33"/>
                        </a:lnTo>
                        <a:lnTo>
                          <a:pt x="889" y="31"/>
                        </a:lnTo>
                        <a:lnTo>
                          <a:pt x="884" y="27"/>
                        </a:lnTo>
                        <a:lnTo>
                          <a:pt x="879" y="25"/>
                        </a:lnTo>
                        <a:lnTo>
                          <a:pt x="876" y="22"/>
                        </a:lnTo>
                        <a:lnTo>
                          <a:pt x="878" y="22"/>
                        </a:lnTo>
                        <a:lnTo>
                          <a:pt x="880" y="22"/>
                        </a:lnTo>
                        <a:lnTo>
                          <a:pt x="884" y="22"/>
                        </a:lnTo>
                        <a:lnTo>
                          <a:pt x="886" y="22"/>
                        </a:lnTo>
                        <a:lnTo>
                          <a:pt x="890" y="22"/>
                        </a:lnTo>
                        <a:lnTo>
                          <a:pt x="892" y="22"/>
                        </a:lnTo>
                        <a:lnTo>
                          <a:pt x="896" y="22"/>
                        </a:lnTo>
                        <a:lnTo>
                          <a:pt x="898" y="22"/>
                        </a:lnTo>
                        <a:lnTo>
                          <a:pt x="902" y="22"/>
                        </a:lnTo>
                        <a:lnTo>
                          <a:pt x="904" y="22"/>
                        </a:lnTo>
                        <a:lnTo>
                          <a:pt x="908" y="22"/>
                        </a:lnTo>
                        <a:lnTo>
                          <a:pt x="911" y="22"/>
                        </a:lnTo>
                        <a:lnTo>
                          <a:pt x="915" y="22"/>
                        </a:lnTo>
                        <a:lnTo>
                          <a:pt x="918" y="22"/>
                        </a:lnTo>
                        <a:lnTo>
                          <a:pt x="922" y="22"/>
                        </a:lnTo>
                        <a:lnTo>
                          <a:pt x="925" y="22"/>
                        </a:lnTo>
                        <a:lnTo>
                          <a:pt x="928" y="21"/>
                        </a:lnTo>
                        <a:lnTo>
                          <a:pt x="931" y="21"/>
                        </a:lnTo>
                        <a:lnTo>
                          <a:pt x="935" y="21"/>
                        </a:lnTo>
                        <a:lnTo>
                          <a:pt x="940" y="21"/>
                        </a:lnTo>
                        <a:lnTo>
                          <a:pt x="942" y="21"/>
                        </a:lnTo>
                        <a:lnTo>
                          <a:pt x="947" y="21"/>
                        </a:lnTo>
                        <a:lnTo>
                          <a:pt x="949" y="21"/>
                        </a:lnTo>
                        <a:lnTo>
                          <a:pt x="954" y="21"/>
                        </a:lnTo>
                        <a:lnTo>
                          <a:pt x="956" y="21"/>
                        </a:lnTo>
                        <a:lnTo>
                          <a:pt x="961" y="21"/>
                        </a:lnTo>
                        <a:lnTo>
                          <a:pt x="965" y="21"/>
                        </a:lnTo>
                        <a:lnTo>
                          <a:pt x="969" y="21"/>
                        </a:lnTo>
                        <a:lnTo>
                          <a:pt x="972" y="21"/>
                        </a:lnTo>
                        <a:lnTo>
                          <a:pt x="976" y="21"/>
                        </a:lnTo>
                        <a:lnTo>
                          <a:pt x="980" y="21"/>
                        </a:lnTo>
                        <a:lnTo>
                          <a:pt x="985" y="21"/>
                        </a:lnTo>
                        <a:lnTo>
                          <a:pt x="988" y="21"/>
                        </a:lnTo>
                        <a:lnTo>
                          <a:pt x="992" y="21"/>
                        </a:lnTo>
                        <a:lnTo>
                          <a:pt x="995" y="21"/>
                        </a:lnTo>
                        <a:lnTo>
                          <a:pt x="1000" y="21"/>
                        </a:lnTo>
                        <a:lnTo>
                          <a:pt x="1004" y="20"/>
                        </a:lnTo>
                        <a:lnTo>
                          <a:pt x="1007" y="20"/>
                        </a:lnTo>
                        <a:lnTo>
                          <a:pt x="1012" y="20"/>
                        </a:lnTo>
                        <a:lnTo>
                          <a:pt x="1017" y="20"/>
                        </a:lnTo>
                        <a:lnTo>
                          <a:pt x="1020" y="20"/>
                        </a:lnTo>
                        <a:lnTo>
                          <a:pt x="1025" y="20"/>
                        </a:lnTo>
                        <a:lnTo>
                          <a:pt x="1029" y="20"/>
                        </a:lnTo>
                        <a:lnTo>
                          <a:pt x="1033" y="20"/>
                        </a:lnTo>
                        <a:lnTo>
                          <a:pt x="1038" y="20"/>
                        </a:lnTo>
                        <a:lnTo>
                          <a:pt x="1042" y="20"/>
                        </a:lnTo>
                        <a:lnTo>
                          <a:pt x="1047" y="20"/>
                        </a:lnTo>
                        <a:lnTo>
                          <a:pt x="1050" y="20"/>
                        </a:lnTo>
                        <a:lnTo>
                          <a:pt x="1055" y="19"/>
                        </a:lnTo>
                        <a:lnTo>
                          <a:pt x="1060" y="19"/>
                        </a:lnTo>
                        <a:lnTo>
                          <a:pt x="1063" y="19"/>
                        </a:lnTo>
                        <a:lnTo>
                          <a:pt x="1068" y="19"/>
                        </a:lnTo>
                        <a:lnTo>
                          <a:pt x="1073" y="19"/>
                        </a:lnTo>
                        <a:lnTo>
                          <a:pt x="1076" y="19"/>
                        </a:lnTo>
                        <a:lnTo>
                          <a:pt x="1081" y="19"/>
                        </a:lnTo>
                        <a:lnTo>
                          <a:pt x="1084" y="19"/>
                        </a:lnTo>
                        <a:lnTo>
                          <a:pt x="1089" y="18"/>
                        </a:lnTo>
                        <a:lnTo>
                          <a:pt x="1094" y="18"/>
                        </a:lnTo>
                        <a:lnTo>
                          <a:pt x="1099" y="18"/>
                        </a:lnTo>
                        <a:lnTo>
                          <a:pt x="1102" y="18"/>
                        </a:lnTo>
                        <a:lnTo>
                          <a:pt x="1107" y="18"/>
                        </a:lnTo>
                        <a:lnTo>
                          <a:pt x="1112" y="18"/>
                        </a:lnTo>
                        <a:lnTo>
                          <a:pt x="1115" y="18"/>
                        </a:lnTo>
                        <a:lnTo>
                          <a:pt x="1120" y="18"/>
                        </a:lnTo>
                        <a:lnTo>
                          <a:pt x="1118" y="21"/>
                        </a:lnTo>
                        <a:lnTo>
                          <a:pt x="1115" y="24"/>
                        </a:lnTo>
                        <a:lnTo>
                          <a:pt x="1113" y="27"/>
                        </a:lnTo>
                        <a:lnTo>
                          <a:pt x="1112" y="31"/>
                        </a:lnTo>
                        <a:lnTo>
                          <a:pt x="1108" y="34"/>
                        </a:lnTo>
                        <a:lnTo>
                          <a:pt x="1106" y="38"/>
                        </a:lnTo>
                        <a:lnTo>
                          <a:pt x="1103" y="41"/>
                        </a:lnTo>
                        <a:lnTo>
                          <a:pt x="1103" y="44"/>
                        </a:lnTo>
                        <a:lnTo>
                          <a:pt x="1107" y="44"/>
                        </a:lnTo>
                        <a:lnTo>
                          <a:pt x="1113" y="45"/>
                        </a:lnTo>
                        <a:lnTo>
                          <a:pt x="1117" y="46"/>
                        </a:lnTo>
                        <a:lnTo>
                          <a:pt x="1122" y="47"/>
                        </a:lnTo>
                        <a:lnTo>
                          <a:pt x="1127" y="48"/>
                        </a:lnTo>
                        <a:lnTo>
                          <a:pt x="1132" y="50"/>
                        </a:lnTo>
                        <a:lnTo>
                          <a:pt x="1137" y="52"/>
                        </a:lnTo>
                        <a:lnTo>
                          <a:pt x="1141" y="54"/>
                        </a:lnTo>
                        <a:lnTo>
                          <a:pt x="1146" y="56"/>
                        </a:lnTo>
                        <a:lnTo>
                          <a:pt x="1151" y="59"/>
                        </a:lnTo>
                        <a:lnTo>
                          <a:pt x="1156" y="60"/>
                        </a:lnTo>
                        <a:lnTo>
                          <a:pt x="1160" y="64"/>
                        </a:lnTo>
                        <a:lnTo>
                          <a:pt x="1164" y="66"/>
                        </a:lnTo>
                        <a:lnTo>
                          <a:pt x="1170" y="69"/>
                        </a:lnTo>
                        <a:lnTo>
                          <a:pt x="1175" y="71"/>
                        </a:lnTo>
                        <a:lnTo>
                          <a:pt x="1179" y="73"/>
                        </a:lnTo>
                        <a:lnTo>
                          <a:pt x="1184" y="75"/>
                        </a:lnTo>
                        <a:lnTo>
                          <a:pt x="1189" y="76"/>
                        </a:lnTo>
                        <a:lnTo>
                          <a:pt x="1194" y="78"/>
                        </a:lnTo>
                        <a:lnTo>
                          <a:pt x="1198" y="81"/>
                        </a:lnTo>
                        <a:lnTo>
                          <a:pt x="1202" y="82"/>
                        </a:lnTo>
                        <a:lnTo>
                          <a:pt x="1208" y="82"/>
                        </a:lnTo>
                        <a:lnTo>
                          <a:pt x="1213" y="83"/>
                        </a:lnTo>
                        <a:lnTo>
                          <a:pt x="1217" y="83"/>
                        </a:lnTo>
                        <a:lnTo>
                          <a:pt x="1221" y="83"/>
                        </a:lnTo>
                        <a:lnTo>
                          <a:pt x="1227" y="82"/>
                        </a:lnTo>
                        <a:lnTo>
                          <a:pt x="1230" y="81"/>
                        </a:lnTo>
                        <a:lnTo>
                          <a:pt x="1236" y="79"/>
                        </a:lnTo>
                        <a:lnTo>
                          <a:pt x="1241" y="76"/>
                        </a:lnTo>
                        <a:lnTo>
                          <a:pt x="1246" y="73"/>
                        </a:lnTo>
                        <a:lnTo>
                          <a:pt x="1251" y="71"/>
                        </a:lnTo>
                        <a:lnTo>
                          <a:pt x="1257" y="67"/>
                        </a:lnTo>
                        <a:lnTo>
                          <a:pt x="1251" y="64"/>
                        </a:lnTo>
                        <a:lnTo>
                          <a:pt x="1246" y="59"/>
                        </a:lnTo>
                        <a:lnTo>
                          <a:pt x="1241" y="56"/>
                        </a:lnTo>
                        <a:lnTo>
                          <a:pt x="1236" y="52"/>
                        </a:lnTo>
                        <a:lnTo>
                          <a:pt x="1232" y="48"/>
                        </a:lnTo>
                        <a:lnTo>
                          <a:pt x="1227" y="45"/>
                        </a:lnTo>
                        <a:lnTo>
                          <a:pt x="1222" y="41"/>
                        </a:lnTo>
                        <a:lnTo>
                          <a:pt x="1217" y="38"/>
                        </a:lnTo>
                        <a:lnTo>
                          <a:pt x="1213" y="34"/>
                        </a:lnTo>
                        <a:lnTo>
                          <a:pt x="1208" y="31"/>
                        </a:lnTo>
                        <a:lnTo>
                          <a:pt x="1202" y="28"/>
                        </a:lnTo>
                        <a:lnTo>
                          <a:pt x="1197" y="26"/>
                        </a:lnTo>
                        <a:lnTo>
                          <a:pt x="1192" y="22"/>
                        </a:lnTo>
                        <a:lnTo>
                          <a:pt x="1188" y="20"/>
                        </a:lnTo>
                        <a:lnTo>
                          <a:pt x="1182" y="18"/>
                        </a:lnTo>
                        <a:lnTo>
                          <a:pt x="1177" y="15"/>
                        </a:lnTo>
                        <a:lnTo>
                          <a:pt x="1182" y="15"/>
                        </a:lnTo>
                        <a:lnTo>
                          <a:pt x="1187" y="15"/>
                        </a:lnTo>
                        <a:lnTo>
                          <a:pt x="1190" y="14"/>
                        </a:lnTo>
                        <a:lnTo>
                          <a:pt x="1195" y="14"/>
                        </a:lnTo>
                        <a:lnTo>
                          <a:pt x="1200" y="14"/>
                        </a:lnTo>
                        <a:lnTo>
                          <a:pt x="1203" y="14"/>
                        </a:lnTo>
                        <a:lnTo>
                          <a:pt x="1208" y="13"/>
                        </a:lnTo>
                        <a:lnTo>
                          <a:pt x="1213" y="13"/>
                        </a:lnTo>
                        <a:lnTo>
                          <a:pt x="1217" y="13"/>
                        </a:lnTo>
                        <a:lnTo>
                          <a:pt x="1221" y="13"/>
                        </a:lnTo>
                        <a:lnTo>
                          <a:pt x="1226" y="13"/>
                        </a:lnTo>
                        <a:lnTo>
                          <a:pt x="1230" y="13"/>
                        </a:lnTo>
                        <a:lnTo>
                          <a:pt x="1234" y="12"/>
                        </a:lnTo>
                        <a:lnTo>
                          <a:pt x="1239" y="12"/>
                        </a:lnTo>
                        <a:lnTo>
                          <a:pt x="1243" y="12"/>
                        </a:lnTo>
                        <a:lnTo>
                          <a:pt x="1247" y="12"/>
                        </a:lnTo>
                        <a:lnTo>
                          <a:pt x="1251" y="12"/>
                        </a:lnTo>
                        <a:lnTo>
                          <a:pt x="1255" y="10"/>
                        </a:lnTo>
                        <a:lnTo>
                          <a:pt x="1260" y="10"/>
                        </a:lnTo>
                        <a:lnTo>
                          <a:pt x="1264" y="10"/>
                        </a:lnTo>
                        <a:lnTo>
                          <a:pt x="1268" y="10"/>
                        </a:lnTo>
                        <a:lnTo>
                          <a:pt x="1272" y="10"/>
                        </a:lnTo>
                        <a:lnTo>
                          <a:pt x="1275" y="9"/>
                        </a:lnTo>
                        <a:lnTo>
                          <a:pt x="1280" y="9"/>
                        </a:lnTo>
                        <a:lnTo>
                          <a:pt x="1284" y="9"/>
                        </a:lnTo>
                        <a:lnTo>
                          <a:pt x="1289" y="9"/>
                        </a:lnTo>
                        <a:lnTo>
                          <a:pt x="1291" y="8"/>
                        </a:lnTo>
                        <a:lnTo>
                          <a:pt x="1296" y="8"/>
                        </a:lnTo>
                        <a:lnTo>
                          <a:pt x="1300" y="8"/>
                        </a:lnTo>
                        <a:lnTo>
                          <a:pt x="1304" y="8"/>
                        </a:lnTo>
                        <a:lnTo>
                          <a:pt x="1309" y="8"/>
                        </a:lnTo>
                        <a:lnTo>
                          <a:pt x="1312" y="8"/>
                        </a:lnTo>
                        <a:lnTo>
                          <a:pt x="1316" y="8"/>
                        </a:lnTo>
                        <a:lnTo>
                          <a:pt x="1319" y="7"/>
                        </a:lnTo>
                        <a:lnTo>
                          <a:pt x="1323" y="7"/>
                        </a:lnTo>
                        <a:lnTo>
                          <a:pt x="1327" y="7"/>
                        </a:lnTo>
                        <a:lnTo>
                          <a:pt x="1330" y="6"/>
                        </a:lnTo>
                        <a:lnTo>
                          <a:pt x="1334" y="6"/>
                        </a:lnTo>
                        <a:lnTo>
                          <a:pt x="1338" y="6"/>
                        </a:lnTo>
                        <a:lnTo>
                          <a:pt x="1342" y="6"/>
                        </a:lnTo>
                        <a:lnTo>
                          <a:pt x="1346" y="6"/>
                        </a:lnTo>
                        <a:lnTo>
                          <a:pt x="1349" y="5"/>
                        </a:lnTo>
                        <a:lnTo>
                          <a:pt x="1351" y="5"/>
                        </a:lnTo>
                        <a:lnTo>
                          <a:pt x="1356" y="5"/>
                        </a:lnTo>
                        <a:lnTo>
                          <a:pt x="1359" y="5"/>
                        </a:lnTo>
                        <a:lnTo>
                          <a:pt x="1362" y="3"/>
                        </a:lnTo>
                        <a:lnTo>
                          <a:pt x="1366" y="3"/>
                        </a:lnTo>
                        <a:lnTo>
                          <a:pt x="1369" y="3"/>
                        </a:lnTo>
                        <a:lnTo>
                          <a:pt x="1372" y="3"/>
                        </a:lnTo>
                        <a:lnTo>
                          <a:pt x="1375" y="3"/>
                        </a:lnTo>
                        <a:lnTo>
                          <a:pt x="1379" y="3"/>
                        </a:lnTo>
                        <a:lnTo>
                          <a:pt x="1382" y="3"/>
                        </a:lnTo>
                        <a:lnTo>
                          <a:pt x="1385" y="2"/>
                        </a:lnTo>
                        <a:lnTo>
                          <a:pt x="1387" y="2"/>
                        </a:lnTo>
                        <a:lnTo>
                          <a:pt x="1389" y="1"/>
                        </a:lnTo>
                        <a:lnTo>
                          <a:pt x="1393" y="1"/>
                        </a:lnTo>
                        <a:lnTo>
                          <a:pt x="1395" y="1"/>
                        </a:lnTo>
                        <a:lnTo>
                          <a:pt x="1398" y="0"/>
                        </a:lnTo>
                        <a:lnTo>
                          <a:pt x="1401" y="0"/>
                        </a:lnTo>
                        <a:lnTo>
                          <a:pt x="1405" y="0"/>
                        </a:lnTo>
                        <a:lnTo>
                          <a:pt x="1407" y="0"/>
                        </a:lnTo>
                        <a:lnTo>
                          <a:pt x="1410" y="0"/>
                        </a:lnTo>
                        <a:lnTo>
                          <a:pt x="1412" y="0"/>
                        </a:lnTo>
                        <a:lnTo>
                          <a:pt x="1416" y="0"/>
                        </a:lnTo>
                        <a:lnTo>
                          <a:pt x="1425" y="84"/>
                        </a:lnTo>
                        <a:lnTo>
                          <a:pt x="1424" y="84"/>
                        </a:lnTo>
                        <a:lnTo>
                          <a:pt x="1421" y="84"/>
                        </a:lnTo>
                        <a:lnTo>
                          <a:pt x="1420" y="84"/>
                        </a:lnTo>
                        <a:lnTo>
                          <a:pt x="1416" y="84"/>
                        </a:lnTo>
                        <a:lnTo>
                          <a:pt x="1412" y="85"/>
                        </a:lnTo>
                        <a:lnTo>
                          <a:pt x="1407" y="85"/>
                        </a:lnTo>
                        <a:lnTo>
                          <a:pt x="1402" y="86"/>
                        </a:lnTo>
                        <a:lnTo>
                          <a:pt x="1400" y="86"/>
                        </a:lnTo>
                        <a:lnTo>
                          <a:pt x="1397" y="86"/>
                        </a:lnTo>
                        <a:lnTo>
                          <a:pt x="1393" y="86"/>
                        </a:lnTo>
                        <a:lnTo>
                          <a:pt x="1389" y="88"/>
                        </a:lnTo>
                        <a:lnTo>
                          <a:pt x="1387" y="88"/>
                        </a:lnTo>
                        <a:lnTo>
                          <a:pt x="1383" y="89"/>
                        </a:lnTo>
                        <a:lnTo>
                          <a:pt x="1380" y="89"/>
                        </a:lnTo>
                        <a:lnTo>
                          <a:pt x="1376" y="89"/>
                        </a:lnTo>
                        <a:lnTo>
                          <a:pt x="1372" y="89"/>
                        </a:lnTo>
                        <a:lnTo>
                          <a:pt x="1368" y="90"/>
                        </a:lnTo>
                        <a:lnTo>
                          <a:pt x="1363" y="90"/>
                        </a:lnTo>
                        <a:lnTo>
                          <a:pt x="1360" y="91"/>
                        </a:lnTo>
                        <a:lnTo>
                          <a:pt x="1354" y="91"/>
                        </a:lnTo>
                        <a:lnTo>
                          <a:pt x="1350" y="91"/>
                        </a:lnTo>
                        <a:lnTo>
                          <a:pt x="1346" y="92"/>
                        </a:lnTo>
                        <a:lnTo>
                          <a:pt x="1341" y="94"/>
                        </a:lnTo>
                        <a:lnTo>
                          <a:pt x="1335" y="94"/>
                        </a:lnTo>
                        <a:lnTo>
                          <a:pt x="1329" y="94"/>
                        </a:lnTo>
                        <a:lnTo>
                          <a:pt x="1324" y="94"/>
                        </a:lnTo>
                        <a:lnTo>
                          <a:pt x="1319" y="95"/>
                        </a:lnTo>
                        <a:lnTo>
                          <a:pt x="1312" y="96"/>
                        </a:lnTo>
                        <a:lnTo>
                          <a:pt x="1306" y="96"/>
                        </a:lnTo>
                        <a:lnTo>
                          <a:pt x="1302" y="97"/>
                        </a:lnTo>
                        <a:lnTo>
                          <a:pt x="1296" y="97"/>
                        </a:lnTo>
                        <a:lnTo>
                          <a:pt x="1289" y="97"/>
                        </a:lnTo>
                        <a:lnTo>
                          <a:pt x="1283" y="97"/>
                        </a:lnTo>
                        <a:lnTo>
                          <a:pt x="1275" y="98"/>
                        </a:lnTo>
                        <a:lnTo>
                          <a:pt x="1270" y="100"/>
                        </a:lnTo>
                        <a:lnTo>
                          <a:pt x="1262" y="100"/>
                        </a:lnTo>
                        <a:lnTo>
                          <a:pt x="1255" y="100"/>
                        </a:lnTo>
                        <a:lnTo>
                          <a:pt x="1249" y="100"/>
                        </a:lnTo>
                        <a:lnTo>
                          <a:pt x="1242" y="102"/>
                        </a:lnTo>
                        <a:lnTo>
                          <a:pt x="1235" y="102"/>
                        </a:lnTo>
                        <a:lnTo>
                          <a:pt x="1228" y="102"/>
                        </a:lnTo>
                        <a:lnTo>
                          <a:pt x="1220" y="102"/>
                        </a:lnTo>
                        <a:lnTo>
                          <a:pt x="1213" y="102"/>
                        </a:lnTo>
                        <a:lnTo>
                          <a:pt x="1205" y="103"/>
                        </a:lnTo>
                        <a:lnTo>
                          <a:pt x="1197" y="104"/>
                        </a:lnTo>
                        <a:lnTo>
                          <a:pt x="1190" y="104"/>
                        </a:lnTo>
                        <a:lnTo>
                          <a:pt x="1182" y="104"/>
                        </a:lnTo>
                        <a:lnTo>
                          <a:pt x="1173" y="104"/>
                        </a:lnTo>
                        <a:lnTo>
                          <a:pt x="1165" y="104"/>
                        </a:lnTo>
                        <a:lnTo>
                          <a:pt x="1157" y="105"/>
                        </a:lnTo>
                        <a:lnTo>
                          <a:pt x="1149" y="107"/>
                        </a:lnTo>
                        <a:lnTo>
                          <a:pt x="1140" y="107"/>
                        </a:lnTo>
                        <a:lnTo>
                          <a:pt x="1132" y="107"/>
                        </a:lnTo>
                        <a:lnTo>
                          <a:pt x="1122" y="107"/>
                        </a:lnTo>
                        <a:lnTo>
                          <a:pt x="1114" y="107"/>
                        </a:lnTo>
                        <a:lnTo>
                          <a:pt x="1112" y="103"/>
                        </a:lnTo>
                        <a:lnTo>
                          <a:pt x="1108" y="100"/>
                        </a:lnTo>
                        <a:lnTo>
                          <a:pt x="1106" y="95"/>
                        </a:lnTo>
                        <a:lnTo>
                          <a:pt x="1102" y="91"/>
                        </a:lnTo>
                        <a:lnTo>
                          <a:pt x="1099" y="89"/>
                        </a:lnTo>
                        <a:lnTo>
                          <a:pt x="1096" y="85"/>
                        </a:lnTo>
                        <a:lnTo>
                          <a:pt x="1094" y="82"/>
                        </a:lnTo>
                        <a:lnTo>
                          <a:pt x="1090" y="79"/>
                        </a:lnTo>
                        <a:lnTo>
                          <a:pt x="1086" y="76"/>
                        </a:lnTo>
                        <a:lnTo>
                          <a:pt x="1083" y="73"/>
                        </a:lnTo>
                        <a:lnTo>
                          <a:pt x="1080" y="71"/>
                        </a:lnTo>
                        <a:lnTo>
                          <a:pt x="1076" y="70"/>
                        </a:lnTo>
                        <a:lnTo>
                          <a:pt x="1074" y="67"/>
                        </a:lnTo>
                        <a:lnTo>
                          <a:pt x="1070" y="65"/>
                        </a:lnTo>
                        <a:lnTo>
                          <a:pt x="1065" y="64"/>
                        </a:lnTo>
                        <a:lnTo>
                          <a:pt x="1063" y="62"/>
                        </a:lnTo>
                        <a:lnTo>
                          <a:pt x="1060" y="60"/>
                        </a:lnTo>
                        <a:lnTo>
                          <a:pt x="1056" y="58"/>
                        </a:lnTo>
                        <a:lnTo>
                          <a:pt x="1051" y="56"/>
                        </a:lnTo>
                        <a:lnTo>
                          <a:pt x="1048" y="56"/>
                        </a:lnTo>
                        <a:lnTo>
                          <a:pt x="1044" y="53"/>
                        </a:lnTo>
                        <a:lnTo>
                          <a:pt x="1041" y="52"/>
                        </a:lnTo>
                        <a:lnTo>
                          <a:pt x="1037" y="51"/>
                        </a:lnTo>
                        <a:lnTo>
                          <a:pt x="1033" y="50"/>
                        </a:lnTo>
                        <a:lnTo>
                          <a:pt x="1030" y="48"/>
                        </a:lnTo>
                        <a:lnTo>
                          <a:pt x="1026" y="46"/>
                        </a:lnTo>
                        <a:lnTo>
                          <a:pt x="1022" y="45"/>
                        </a:lnTo>
                        <a:lnTo>
                          <a:pt x="1018" y="44"/>
                        </a:lnTo>
                        <a:lnTo>
                          <a:pt x="1014" y="43"/>
                        </a:lnTo>
                        <a:lnTo>
                          <a:pt x="1011" y="41"/>
                        </a:lnTo>
                        <a:lnTo>
                          <a:pt x="1007" y="39"/>
                        </a:lnTo>
                        <a:lnTo>
                          <a:pt x="1004" y="38"/>
                        </a:lnTo>
                        <a:lnTo>
                          <a:pt x="1001" y="38"/>
                        </a:lnTo>
                        <a:lnTo>
                          <a:pt x="1000" y="39"/>
                        </a:lnTo>
                        <a:lnTo>
                          <a:pt x="998" y="40"/>
                        </a:lnTo>
                        <a:lnTo>
                          <a:pt x="994" y="41"/>
                        </a:lnTo>
                        <a:lnTo>
                          <a:pt x="990" y="43"/>
                        </a:lnTo>
                        <a:lnTo>
                          <a:pt x="987" y="45"/>
                        </a:lnTo>
                        <a:lnTo>
                          <a:pt x="982" y="47"/>
                        </a:lnTo>
                        <a:lnTo>
                          <a:pt x="980" y="51"/>
                        </a:lnTo>
                        <a:lnTo>
                          <a:pt x="974" y="53"/>
                        </a:lnTo>
                        <a:lnTo>
                          <a:pt x="971" y="56"/>
                        </a:lnTo>
                        <a:lnTo>
                          <a:pt x="967" y="58"/>
                        </a:lnTo>
                        <a:lnTo>
                          <a:pt x="962" y="60"/>
                        </a:lnTo>
                        <a:lnTo>
                          <a:pt x="959" y="62"/>
                        </a:lnTo>
                        <a:lnTo>
                          <a:pt x="956" y="64"/>
                        </a:lnTo>
                        <a:lnTo>
                          <a:pt x="952" y="65"/>
                        </a:lnTo>
                        <a:lnTo>
                          <a:pt x="950" y="67"/>
                        </a:lnTo>
                        <a:lnTo>
                          <a:pt x="952" y="69"/>
                        </a:lnTo>
                        <a:lnTo>
                          <a:pt x="955" y="71"/>
                        </a:lnTo>
                        <a:lnTo>
                          <a:pt x="959" y="76"/>
                        </a:lnTo>
                        <a:lnTo>
                          <a:pt x="962" y="79"/>
                        </a:lnTo>
                        <a:lnTo>
                          <a:pt x="965" y="82"/>
                        </a:lnTo>
                        <a:lnTo>
                          <a:pt x="969" y="85"/>
                        </a:lnTo>
                        <a:lnTo>
                          <a:pt x="972" y="88"/>
                        </a:lnTo>
                        <a:lnTo>
                          <a:pt x="974" y="91"/>
                        </a:lnTo>
                        <a:lnTo>
                          <a:pt x="976" y="89"/>
                        </a:lnTo>
                        <a:lnTo>
                          <a:pt x="980" y="86"/>
                        </a:lnTo>
                        <a:lnTo>
                          <a:pt x="982" y="85"/>
                        </a:lnTo>
                        <a:lnTo>
                          <a:pt x="985" y="84"/>
                        </a:lnTo>
                        <a:lnTo>
                          <a:pt x="987" y="83"/>
                        </a:lnTo>
                        <a:lnTo>
                          <a:pt x="990" y="83"/>
                        </a:lnTo>
                        <a:lnTo>
                          <a:pt x="992" y="82"/>
                        </a:lnTo>
                        <a:lnTo>
                          <a:pt x="995" y="82"/>
                        </a:lnTo>
                        <a:lnTo>
                          <a:pt x="1000" y="82"/>
                        </a:lnTo>
                        <a:lnTo>
                          <a:pt x="1005" y="83"/>
                        </a:lnTo>
                        <a:lnTo>
                          <a:pt x="1010" y="84"/>
                        </a:lnTo>
                        <a:lnTo>
                          <a:pt x="1014" y="85"/>
                        </a:lnTo>
                        <a:lnTo>
                          <a:pt x="1018" y="86"/>
                        </a:lnTo>
                        <a:lnTo>
                          <a:pt x="1023" y="89"/>
                        </a:lnTo>
                        <a:lnTo>
                          <a:pt x="1026" y="91"/>
                        </a:lnTo>
                        <a:lnTo>
                          <a:pt x="1031" y="96"/>
                        </a:lnTo>
                        <a:lnTo>
                          <a:pt x="1035" y="98"/>
                        </a:lnTo>
                        <a:lnTo>
                          <a:pt x="1038" y="102"/>
                        </a:lnTo>
                        <a:lnTo>
                          <a:pt x="1043" y="104"/>
                        </a:lnTo>
                        <a:lnTo>
                          <a:pt x="1047" y="109"/>
                        </a:lnTo>
                        <a:lnTo>
                          <a:pt x="1042" y="109"/>
                        </a:lnTo>
                        <a:lnTo>
                          <a:pt x="1037" y="109"/>
                        </a:lnTo>
                        <a:lnTo>
                          <a:pt x="1032" y="109"/>
                        </a:lnTo>
                        <a:lnTo>
                          <a:pt x="1028" y="109"/>
                        </a:lnTo>
                        <a:lnTo>
                          <a:pt x="1022" y="109"/>
                        </a:lnTo>
                        <a:lnTo>
                          <a:pt x="1018" y="109"/>
                        </a:lnTo>
                        <a:lnTo>
                          <a:pt x="1012" y="109"/>
                        </a:lnTo>
                        <a:lnTo>
                          <a:pt x="1007" y="109"/>
                        </a:lnTo>
                        <a:lnTo>
                          <a:pt x="1003" y="108"/>
                        </a:lnTo>
                        <a:lnTo>
                          <a:pt x="998" y="108"/>
                        </a:lnTo>
                        <a:lnTo>
                          <a:pt x="992" y="108"/>
                        </a:lnTo>
                        <a:lnTo>
                          <a:pt x="987" y="108"/>
                        </a:lnTo>
                        <a:lnTo>
                          <a:pt x="982" y="108"/>
                        </a:lnTo>
                        <a:lnTo>
                          <a:pt x="978" y="108"/>
                        </a:lnTo>
                        <a:lnTo>
                          <a:pt x="973" y="108"/>
                        </a:lnTo>
                        <a:lnTo>
                          <a:pt x="968" y="108"/>
                        </a:lnTo>
                        <a:lnTo>
                          <a:pt x="965" y="107"/>
                        </a:lnTo>
                        <a:lnTo>
                          <a:pt x="962" y="107"/>
                        </a:lnTo>
                        <a:lnTo>
                          <a:pt x="960" y="107"/>
                        </a:lnTo>
                        <a:lnTo>
                          <a:pt x="958" y="107"/>
                        </a:lnTo>
                        <a:lnTo>
                          <a:pt x="954" y="107"/>
                        </a:lnTo>
                        <a:lnTo>
                          <a:pt x="952" y="107"/>
                        </a:lnTo>
                        <a:lnTo>
                          <a:pt x="949" y="107"/>
                        </a:lnTo>
                        <a:lnTo>
                          <a:pt x="947" y="107"/>
                        </a:lnTo>
                        <a:lnTo>
                          <a:pt x="944" y="107"/>
                        </a:lnTo>
                        <a:lnTo>
                          <a:pt x="942" y="107"/>
                        </a:lnTo>
                        <a:lnTo>
                          <a:pt x="940" y="107"/>
                        </a:lnTo>
                        <a:lnTo>
                          <a:pt x="936" y="107"/>
                        </a:lnTo>
                        <a:lnTo>
                          <a:pt x="931" y="107"/>
                        </a:lnTo>
                        <a:lnTo>
                          <a:pt x="927" y="107"/>
                        </a:lnTo>
                        <a:lnTo>
                          <a:pt x="924" y="107"/>
                        </a:lnTo>
                        <a:lnTo>
                          <a:pt x="921" y="107"/>
                        </a:lnTo>
                        <a:lnTo>
                          <a:pt x="918" y="107"/>
                        </a:lnTo>
                        <a:lnTo>
                          <a:pt x="916" y="107"/>
                        </a:lnTo>
                        <a:lnTo>
                          <a:pt x="914" y="107"/>
                        </a:lnTo>
                        <a:lnTo>
                          <a:pt x="910" y="107"/>
                        </a:lnTo>
                        <a:lnTo>
                          <a:pt x="908" y="107"/>
                        </a:lnTo>
                        <a:lnTo>
                          <a:pt x="905" y="107"/>
                        </a:lnTo>
                        <a:lnTo>
                          <a:pt x="903" y="105"/>
                        </a:lnTo>
                        <a:lnTo>
                          <a:pt x="899" y="105"/>
                        </a:lnTo>
                        <a:lnTo>
                          <a:pt x="897" y="105"/>
                        </a:lnTo>
                        <a:lnTo>
                          <a:pt x="895" y="105"/>
                        </a:lnTo>
                        <a:lnTo>
                          <a:pt x="892" y="105"/>
                        </a:lnTo>
                        <a:lnTo>
                          <a:pt x="889" y="105"/>
                        </a:lnTo>
                        <a:lnTo>
                          <a:pt x="886" y="105"/>
                        </a:lnTo>
                        <a:lnTo>
                          <a:pt x="884" y="105"/>
                        </a:lnTo>
                        <a:lnTo>
                          <a:pt x="880" y="104"/>
                        </a:lnTo>
                        <a:lnTo>
                          <a:pt x="877" y="104"/>
                        </a:lnTo>
                        <a:lnTo>
                          <a:pt x="873" y="104"/>
                        </a:lnTo>
                        <a:lnTo>
                          <a:pt x="870" y="104"/>
                        </a:lnTo>
                        <a:lnTo>
                          <a:pt x="866" y="104"/>
                        </a:lnTo>
                        <a:lnTo>
                          <a:pt x="863" y="104"/>
                        </a:lnTo>
                        <a:lnTo>
                          <a:pt x="858" y="104"/>
                        </a:lnTo>
                        <a:lnTo>
                          <a:pt x="855" y="104"/>
                        </a:lnTo>
                        <a:lnTo>
                          <a:pt x="852" y="104"/>
                        </a:lnTo>
                        <a:lnTo>
                          <a:pt x="848" y="104"/>
                        </a:lnTo>
                        <a:lnTo>
                          <a:pt x="845" y="104"/>
                        </a:lnTo>
                        <a:lnTo>
                          <a:pt x="840" y="104"/>
                        </a:lnTo>
                        <a:lnTo>
                          <a:pt x="838" y="104"/>
                        </a:lnTo>
                        <a:lnTo>
                          <a:pt x="834" y="104"/>
                        </a:lnTo>
                        <a:lnTo>
                          <a:pt x="831" y="104"/>
                        </a:lnTo>
                        <a:lnTo>
                          <a:pt x="827" y="104"/>
                        </a:lnTo>
                        <a:lnTo>
                          <a:pt x="826" y="100"/>
                        </a:lnTo>
                        <a:lnTo>
                          <a:pt x="826" y="96"/>
                        </a:lnTo>
                        <a:lnTo>
                          <a:pt x="825" y="91"/>
                        </a:lnTo>
                        <a:lnTo>
                          <a:pt x="823" y="89"/>
                        </a:lnTo>
                        <a:lnTo>
                          <a:pt x="822" y="84"/>
                        </a:lnTo>
                        <a:lnTo>
                          <a:pt x="822" y="81"/>
                        </a:lnTo>
                        <a:lnTo>
                          <a:pt x="821" y="76"/>
                        </a:lnTo>
                        <a:lnTo>
                          <a:pt x="821" y="73"/>
                        </a:lnTo>
                        <a:lnTo>
                          <a:pt x="818" y="73"/>
                        </a:lnTo>
                        <a:lnTo>
                          <a:pt x="814" y="76"/>
                        </a:lnTo>
                        <a:lnTo>
                          <a:pt x="810" y="76"/>
                        </a:lnTo>
                        <a:lnTo>
                          <a:pt x="807" y="78"/>
                        </a:lnTo>
                        <a:lnTo>
                          <a:pt x="803" y="78"/>
                        </a:lnTo>
                        <a:lnTo>
                          <a:pt x="800" y="78"/>
                        </a:lnTo>
                        <a:lnTo>
                          <a:pt x="797" y="76"/>
                        </a:lnTo>
                        <a:lnTo>
                          <a:pt x="795" y="76"/>
                        </a:lnTo>
                        <a:lnTo>
                          <a:pt x="793" y="75"/>
                        </a:lnTo>
                        <a:lnTo>
                          <a:pt x="790" y="73"/>
                        </a:lnTo>
                        <a:lnTo>
                          <a:pt x="787" y="71"/>
                        </a:lnTo>
                        <a:lnTo>
                          <a:pt x="784" y="70"/>
                        </a:lnTo>
                        <a:lnTo>
                          <a:pt x="780" y="66"/>
                        </a:lnTo>
                        <a:lnTo>
                          <a:pt x="775" y="62"/>
                        </a:lnTo>
                        <a:lnTo>
                          <a:pt x="772" y="59"/>
                        </a:lnTo>
                        <a:lnTo>
                          <a:pt x="770" y="56"/>
                        </a:lnTo>
                        <a:lnTo>
                          <a:pt x="766" y="53"/>
                        </a:lnTo>
                        <a:lnTo>
                          <a:pt x="765" y="51"/>
                        </a:lnTo>
                        <a:lnTo>
                          <a:pt x="761" y="46"/>
                        </a:lnTo>
                        <a:lnTo>
                          <a:pt x="756" y="41"/>
                        </a:lnTo>
                        <a:lnTo>
                          <a:pt x="753" y="39"/>
                        </a:lnTo>
                        <a:lnTo>
                          <a:pt x="751" y="38"/>
                        </a:lnTo>
                        <a:lnTo>
                          <a:pt x="748" y="35"/>
                        </a:lnTo>
                        <a:lnTo>
                          <a:pt x="745" y="34"/>
                        </a:lnTo>
                        <a:lnTo>
                          <a:pt x="742" y="33"/>
                        </a:lnTo>
                        <a:lnTo>
                          <a:pt x="739" y="33"/>
                        </a:lnTo>
                        <a:lnTo>
                          <a:pt x="737" y="32"/>
                        </a:lnTo>
                        <a:lnTo>
                          <a:pt x="733" y="32"/>
                        </a:lnTo>
                        <a:lnTo>
                          <a:pt x="729" y="37"/>
                        </a:lnTo>
                        <a:lnTo>
                          <a:pt x="726" y="41"/>
                        </a:lnTo>
                        <a:lnTo>
                          <a:pt x="724" y="46"/>
                        </a:lnTo>
                        <a:lnTo>
                          <a:pt x="721" y="52"/>
                        </a:lnTo>
                        <a:lnTo>
                          <a:pt x="720" y="56"/>
                        </a:lnTo>
                        <a:lnTo>
                          <a:pt x="720" y="62"/>
                        </a:lnTo>
                        <a:lnTo>
                          <a:pt x="721" y="66"/>
                        </a:lnTo>
                        <a:lnTo>
                          <a:pt x="723" y="71"/>
                        </a:lnTo>
                        <a:lnTo>
                          <a:pt x="724" y="73"/>
                        </a:lnTo>
                        <a:lnTo>
                          <a:pt x="726" y="79"/>
                        </a:lnTo>
                        <a:lnTo>
                          <a:pt x="729" y="83"/>
                        </a:lnTo>
                        <a:lnTo>
                          <a:pt x="732" y="86"/>
                        </a:lnTo>
                        <a:lnTo>
                          <a:pt x="734" y="91"/>
                        </a:lnTo>
                        <a:lnTo>
                          <a:pt x="739" y="94"/>
                        </a:lnTo>
                        <a:lnTo>
                          <a:pt x="744" y="97"/>
                        </a:lnTo>
                        <a:lnTo>
                          <a:pt x="749" y="102"/>
                        </a:lnTo>
                        <a:lnTo>
                          <a:pt x="744" y="102"/>
                        </a:lnTo>
                        <a:lnTo>
                          <a:pt x="742" y="102"/>
                        </a:lnTo>
                        <a:lnTo>
                          <a:pt x="739" y="102"/>
                        </a:lnTo>
                        <a:lnTo>
                          <a:pt x="737" y="102"/>
                        </a:lnTo>
                        <a:lnTo>
                          <a:pt x="733" y="101"/>
                        </a:lnTo>
                        <a:lnTo>
                          <a:pt x="730" y="101"/>
                        </a:lnTo>
                        <a:lnTo>
                          <a:pt x="726" y="101"/>
                        </a:lnTo>
                        <a:lnTo>
                          <a:pt x="724" y="101"/>
                        </a:lnTo>
                        <a:lnTo>
                          <a:pt x="721" y="101"/>
                        </a:lnTo>
                        <a:lnTo>
                          <a:pt x="719" y="101"/>
                        </a:lnTo>
                        <a:lnTo>
                          <a:pt x="715" y="101"/>
                        </a:lnTo>
                        <a:lnTo>
                          <a:pt x="713" y="101"/>
                        </a:lnTo>
                        <a:lnTo>
                          <a:pt x="710" y="101"/>
                        </a:lnTo>
                        <a:lnTo>
                          <a:pt x="707" y="101"/>
                        </a:lnTo>
                        <a:lnTo>
                          <a:pt x="704" y="101"/>
                        </a:lnTo>
                        <a:lnTo>
                          <a:pt x="701" y="101"/>
                        </a:lnTo>
                        <a:lnTo>
                          <a:pt x="699" y="100"/>
                        </a:lnTo>
                        <a:lnTo>
                          <a:pt x="695" y="100"/>
                        </a:lnTo>
                        <a:lnTo>
                          <a:pt x="693" y="100"/>
                        </a:lnTo>
                        <a:lnTo>
                          <a:pt x="689" y="100"/>
                        </a:lnTo>
                        <a:lnTo>
                          <a:pt x="687" y="100"/>
                        </a:lnTo>
                        <a:lnTo>
                          <a:pt x="683" y="100"/>
                        </a:lnTo>
                        <a:lnTo>
                          <a:pt x="681" y="100"/>
                        </a:lnTo>
                        <a:lnTo>
                          <a:pt x="679" y="100"/>
                        </a:lnTo>
                        <a:lnTo>
                          <a:pt x="676" y="100"/>
                        </a:lnTo>
                        <a:lnTo>
                          <a:pt x="673" y="100"/>
                        </a:lnTo>
                        <a:lnTo>
                          <a:pt x="669" y="100"/>
                        </a:lnTo>
                        <a:lnTo>
                          <a:pt x="667" y="100"/>
                        </a:lnTo>
                        <a:lnTo>
                          <a:pt x="664" y="100"/>
                        </a:lnTo>
                        <a:lnTo>
                          <a:pt x="662" y="100"/>
                        </a:lnTo>
                        <a:lnTo>
                          <a:pt x="659" y="100"/>
                        </a:lnTo>
                        <a:lnTo>
                          <a:pt x="656" y="100"/>
                        </a:lnTo>
                        <a:lnTo>
                          <a:pt x="661" y="96"/>
                        </a:lnTo>
                        <a:lnTo>
                          <a:pt x="666" y="91"/>
                        </a:lnTo>
                        <a:lnTo>
                          <a:pt x="670" y="86"/>
                        </a:lnTo>
                        <a:lnTo>
                          <a:pt x="675" y="82"/>
                        </a:lnTo>
                        <a:lnTo>
                          <a:pt x="676" y="79"/>
                        </a:lnTo>
                        <a:lnTo>
                          <a:pt x="679" y="76"/>
                        </a:lnTo>
                        <a:lnTo>
                          <a:pt x="679" y="72"/>
                        </a:lnTo>
                        <a:lnTo>
                          <a:pt x="681" y="70"/>
                        </a:lnTo>
                        <a:lnTo>
                          <a:pt x="682" y="66"/>
                        </a:lnTo>
                        <a:lnTo>
                          <a:pt x="683" y="63"/>
                        </a:lnTo>
                        <a:lnTo>
                          <a:pt x="685" y="59"/>
                        </a:lnTo>
                        <a:lnTo>
                          <a:pt x="686" y="56"/>
                        </a:lnTo>
                        <a:lnTo>
                          <a:pt x="683" y="53"/>
                        </a:lnTo>
                        <a:lnTo>
                          <a:pt x="680" y="52"/>
                        </a:lnTo>
                        <a:lnTo>
                          <a:pt x="677" y="51"/>
                        </a:lnTo>
                        <a:lnTo>
                          <a:pt x="674" y="51"/>
                        </a:lnTo>
                        <a:lnTo>
                          <a:pt x="670" y="50"/>
                        </a:lnTo>
                        <a:lnTo>
                          <a:pt x="668" y="50"/>
                        </a:lnTo>
                        <a:lnTo>
                          <a:pt x="664" y="50"/>
                        </a:lnTo>
                        <a:lnTo>
                          <a:pt x="662" y="50"/>
                        </a:lnTo>
                        <a:lnTo>
                          <a:pt x="659" y="48"/>
                        </a:lnTo>
                        <a:lnTo>
                          <a:pt x="656" y="48"/>
                        </a:lnTo>
                        <a:lnTo>
                          <a:pt x="651" y="50"/>
                        </a:lnTo>
                        <a:lnTo>
                          <a:pt x="649" y="50"/>
                        </a:lnTo>
                        <a:lnTo>
                          <a:pt x="645" y="50"/>
                        </a:lnTo>
                        <a:lnTo>
                          <a:pt x="643" y="51"/>
                        </a:lnTo>
                        <a:lnTo>
                          <a:pt x="640" y="51"/>
                        </a:lnTo>
                        <a:lnTo>
                          <a:pt x="636" y="52"/>
                        </a:lnTo>
                        <a:lnTo>
                          <a:pt x="632" y="52"/>
                        </a:lnTo>
                        <a:lnTo>
                          <a:pt x="630" y="52"/>
                        </a:lnTo>
                        <a:lnTo>
                          <a:pt x="625" y="52"/>
                        </a:lnTo>
                        <a:lnTo>
                          <a:pt x="623" y="53"/>
                        </a:lnTo>
                        <a:lnTo>
                          <a:pt x="619" y="53"/>
                        </a:lnTo>
                        <a:lnTo>
                          <a:pt x="616" y="53"/>
                        </a:lnTo>
                        <a:lnTo>
                          <a:pt x="612" y="53"/>
                        </a:lnTo>
                        <a:lnTo>
                          <a:pt x="610" y="53"/>
                        </a:lnTo>
                        <a:lnTo>
                          <a:pt x="607" y="52"/>
                        </a:lnTo>
                        <a:lnTo>
                          <a:pt x="604" y="52"/>
                        </a:lnTo>
                        <a:lnTo>
                          <a:pt x="600" y="51"/>
                        </a:lnTo>
                        <a:lnTo>
                          <a:pt x="598" y="51"/>
                        </a:lnTo>
                        <a:lnTo>
                          <a:pt x="594" y="48"/>
                        </a:lnTo>
                        <a:lnTo>
                          <a:pt x="592" y="47"/>
                        </a:lnTo>
                        <a:lnTo>
                          <a:pt x="589" y="46"/>
                        </a:lnTo>
                        <a:lnTo>
                          <a:pt x="586" y="44"/>
                        </a:lnTo>
                        <a:lnTo>
                          <a:pt x="585" y="46"/>
                        </a:lnTo>
                        <a:lnTo>
                          <a:pt x="585" y="48"/>
                        </a:lnTo>
                        <a:lnTo>
                          <a:pt x="584" y="51"/>
                        </a:lnTo>
                        <a:lnTo>
                          <a:pt x="583" y="53"/>
                        </a:lnTo>
                        <a:lnTo>
                          <a:pt x="583" y="56"/>
                        </a:lnTo>
                        <a:lnTo>
                          <a:pt x="581" y="60"/>
                        </a:lnTo>
                        <a:lnTo>
                          <a:pt x="580" y="64"/>
                        </a:lnTo>
                        <a:lnTo>
                          <a:pt x="580" y="69"/>
                        </a:lnTo>
                        <a:lnTo>
                          <a:pt x="579" y="72"/>
                        </a:lnTo>
                        <a:lnTo>
                          <a:pt x="579" y="76"/>
                        </a:lnTo>
                        <a:lnTo>
                          <a:pt x="578" y="81"/>
                        </a:lnTo>
                        <a:lnTo>
                          <a:pt x="577" y="85"/>
                        </a:lnTo>
                        <a:lnTo>
                          <a:pt x="577" y="89"/>
                        </a:lnTo>
                        <a:lnTo>
                          <a:pt x="577" y="92"/>
                        </a:lnTo>
                        <a:lnTo>
                          <a:pt x="575" y="97"/>
                        </a:lnTo>
                        <a:lnTo>
                          <a:pt x="575" y="101"/>
                        </a:lnTo>
                        <a:lnTo>
                          <a:pt x="572" y="101"/>
                        </a:lnTo>
                        <a:lnTo>
                          <a:pt x="570" y="101"/>
                        </a:lnTo>
                        <a:lnTo>
                          <a:pt x="567" y="101"/>
                        </a:lnTo>
                        <a:lnTo>
                          <a:pt x="564" y="101"/>
                        </a:lnTo>
                        <a:lnTo>
                          <a:pt x="560" y="101"/>
                        </a:lnTo>
                        <a:lnTo>
                          <a:pt x="556" y="101"/>
                        </a:lnTo>
                        <a:lnTo>
                          <a:pt x="554" y="101"/>
                        </a:lnTo>
                        <a:lnTo>
                          <a:pt x="552" y="101"/>
                        </a:lnTo>
                        <a:lnTo>
                          <a:pt x="549" y="101"/>
                        </a:lnTo>
                        <a:lnTo>
                          <a:pt x="546" y="101"/>
                        </a:lnTo>
                        <a:lnTo>
                          <a:pt x="542" y="101"/>
                        </a:lnTo>
                        <a:lnTo>
                          <a:pt x="540" y="101"/>
                        </a:lnTo>
                        <a:lnTo>
                          <a:pt x="536" y="101"/>
                        </a:lnTo>
                        <a:lnTo>
                          <a:pt x="534" y="101"/>
                        </a:lnTo>
                        <a:lnTo>
                          <a:pt x="532" y="101"/>
                        </a:lnTo>
                        <a:lnTo>
                          <a:pt x="529" y="101"/>
                        </a:lnTo>
                        <a:lnTo>
                          <a:pt x="526" y="101"/>
                        </a:lnTo>
                        <a:lnTo>
                          <a:pt x="523" y="101"/>
                        </a:lnTo>
                        <a:lnTo>
                          <a:pt x="520" y="101"/>
                        </a:lnTo>
                        <a:lnTo>
                          <a:pt x="516" y="101"/>
                        </a:lnTo>
                        <a:lnTo>
                          <a:pt x="514" y="101"/>
                        </a:lnTo>
                        <a:lnTo>
                          <a:pt x="511" y="101"/>
                        </a:lnTo>
                        <a:lnTo>
                          <a:pt x="509" y="101"/>
                        </a:lnTo>
                        <a:lnTo>
                          <a:pt x="507" y="101"/>
                        </a:lnTo>
                        <a:lnTo>
                          <a:pt x="503" y="101"/>
                        </a:lnTo>
                        <a:lnTo>
                          <a:pt x="501" y="101"/>
                        </a:lnTo>
                        <a:lnTo>
                          <a:pt x="497" y="101"/>
                        </a:lnTo>
                        <a:lnTo>
                          <a:pt x="495" y="101"/>
                        </a:lnTo>
                        <a:lnTo>
                          <a:pt x="492" y="101"/>
                        </a:lnTo>
                        <a:lnTo>
                          <a:pt x="490" y="101"/>
                        </a:lnTo>
                        <a:lnTo>
                          <a:pt x="486" y="101"/>
                        </a:lnTo>
                        <a:lnTo>
                          <a:pt x="484" y="102"/>
                        </a:lnTo>
                        <a:lnTo>
                          <a:pt x="482" y="102"/>
                        </a:lnTo>
                        <a:lnTo>
                          <a:pt x="478" y="102"/>
                        </a:lnTo>
                        <a:lnTo>
                          <a:pt x="476" y="102"/>
                        </a:lnTo>
                        <a:lnTo>
                          <a:pt x="473" y="102"/>
                        </a:lnTo>
                        <a:lnTo>
                          <a:pt x="471" y="102"/>
                        </a:lnTo>
                        <a:lnTo>
                          <a:pt x="469" y="102"/>
                        </a:lnTo>
                        <a:lnTo>
                          <a:pt x="466" y="102"/>
                        </a:lnTo>
                        <a:lnTo>
                          <a:pt x="463" y="102"/>
                        </a:lnTo>
                        <a:lnTo>
                          <a:pt x="460" y="102"/>
                        </a:lnTo>
                        <a:lnTo>
                          <a:pt x="457" y="102"/>
                        </a:lnTo>
                        <a:lnTo>
                          <a:pt x="456" y="102"/>
                        </a:lnTo>
                        <a:lnTo>
                          <a:pt x="453" y="102"/>
                        </a:lnTo>
                        <a:lnTo>
                          <a:pt x="447" y="102"/>
                        </a:lnTo>
                        <a:lnTo>
                          <a:pt x="443" y="102"/>
                        </a:lnTo>
                        <a:lnTo>
                          <a:pt x="440" y="102"/>
                        </a:lnTo>
                        <a:lnTo>
                          <a:pt x="437" y="102"/>
                        </a:lnTo>
                        <a:lnTo>
                          <a:pt x="434" y="102"/>
                        </a:lnTo>
                        <a:lnTo>
                          <a:pt x="432" y="102"/>
                        </a:lnTo>
                        <a:lnTo>
                          <a:pt x="427" y="102"/>
                        </a:lnTo>
                        <a:lnTo>
                          <a:pt x="422" y="102"/>
                        </a:lnTo>
                        <a:lnTo>
                          <a:pt x="416" y="102"/>
                        </a:lnTo>
                        <a:lnTo>
                          <a:pt x="413" y="103"/>
                        </a:lnTo>
                        <a:lnTo>
                          <a:pt x="407" y="103"/>
                        </a:lnTo>
                        <a:lnTo>
                          <a:pt x="402" y="104"/>
                        </a:lnTo>
                        <a:lnTo>
                          <a:pt x="405" y="100"/>
                        </a:lnTo>
                        <a:lnTo>
                          <a:pt x="405" y="97"/>
                        </a:lnTo>
                        <a:lnTo>
                          <a:pt x="407" y="94"/>
                        </a:lnTo>
                        <a:lnTo>
                          <a:pt x="408" y="91"/>
                        </a:lnTo>
                        <a:lnTo>
                          <a:pt x="408" y="86"/>
                        </a:lnTo>
                        <a:lnTo>
                          <a:pt x="409" y="84"/>
                        </a:lnTo>
                        <a:lnTo>
                          <a:pt x="408" y="82"/>
                        </a:lnTo>
                        <a:lnTo>
                          <a:pt x="408" y="78"/>
                        </a:lnTo>
                        <a:lnTo>
                          <a:pt x="407" y="76"/>
                        </a:lnTo>
                        <a:lnTo>
                          <a:pt x="405" y="73"/>
                        </a:lnTo>
                        <a:lnTo>
                          <a:pt x="403" y="71"/>
                        </a:lnTo>
                        <a:lnTo>
                          <a:pt x="402" y="69"/>
                        </a:lnTo>
                        <a:lnTo>
                          <a:pt x="399" y="67"/>
                        </a:lnTo>
                        <a:lnTo>
                          <a:pt x="395" y="66"/>
                        </a:lnTo>
                        <a:lnTo>
                          <a:pt x="392" y="66"/>
                        </a:lnTo>
                        <a:lnTo>
                          <a:pt x="387" y="67"/>
                        </a:lnTo>
                        <a:lnTo>
                          <a:pt x="383" y="71"/>
                        </a:lnTo>
                        <a:lnTo>
                          <a:pt x="381" y="73"/>
                        </a:lnTo>
                        <a:lnTo>
                          <a:pt x="378" y="76"/>
                        </a:lnTo>
                        <a:lnTo>
                          <a:pt x="375" y="79"/>
                        </a:lnTo>
                        <a:lnTo>
                          <a:pt x="375" y="83"/>
                        </a:lnTo>
                        <a:lnTo>
                          <a:pt x="375" y="86"/>
                        </a:lnTo>
                        <a:lnTo>
                          <a:pt x="375" y="89"/>
                        </a:lnTo>
                        <a:lnTo>
                          <a:pt x="375" y="94"/>
                        </a:lnTo>
                        <a:lnTo>
                          <a:pt x="375" y="96"/>
                        </a:lnTo>
                        <a:lnTo>
                          <a:pt x="375" y="100"/>
                        </a:lnTo>
                        <a:lnTo>
                          <a:pt x="375" y="102"/>
                        </a:lnTo>
                        <a:lnTo>
                          <a:pt x="376" y="104"/>
                        </a:lnTo>
                        <a:lnTo>
                          <a:pt x="373" y="104"/>
                        </a:lnTo>
                        <a:lnTo>
                          <a:pt x="369" y="104"/>
                        </a:lnTo>
                        <a:lnTo>
                          <a:pt x="365" y="104"/>
                        </a:lnTo>
                        <a:lnTo>
                          <a:pt x="363" y="104"/>
                        </a:lnTo>
                        <a:lnTo>
                          <a:pt x="360" y="104"/>
                        </a:lnTo>
                        <a:lnTo>
                          <a:pt x="357" y="104"/>
                        </a:lnTo>
                        <a:lnTo>
                          <a:pt x="355" y="104"/>
                        </a:lnTo>
                        <a:lnTo>
                          <a:pt x="351" y="104"/>
                        </a:lnTo>
                        <a:lnTo>
                          <a:pt x="348" y="104"/>
                        </a:lnTo>
                        <a:lnTo>
                          <a:pt x="344" y="104"/>
                        </a:lnTo>
                        <a:lnTo>
                          <a:pt x="342" y="104"/>
                        </a:lnTo>
                        <a:lnTo>
                          <a:pt x="339" y="104"/>
                        </a:lnTo>
                        <a:lnTo>
                          <a:pt x="337" y="104"/>
                        </a:lnTo>
                        <a:lnTo>
                          <a:pt x="333" y="104"/>
                        </a:lnTo>
                        <a:lnTo>
                          <a:pt x="330" y="104"/>
                        </a:lnTo>
                        <a:lnTo>
                          <a:pt x="327" y="104"/>
                        </a:lnTo>
                        <a:lnTo>
                          <a:pt x="324" y="104"/>
                        </a:lnTo>
                        <a:lnTo>
                          <a:pt x="322" y="104"/>
                        </a:lnTo>
                        <a:lnTo>
                          <a:pt x="319" y="104"/>
                        </a:lnTo>
                        <a:lnTo>
                          <a:pt x="317" y="104"/>
                        </a:lnTo>
                        <a:lnTo>
                          <a:pt x="313" y="104"/>
                        </a:lnTo>
                        <a:lnTo>
                          <a:pt x="311" y="104"/>
                        </a:lnTo>
                        <a:lnTo>
                          <a:pt x="307" y="104"/>
                        </a:lnTo>
                        <a:lnTo>
                          <a:pt x="305" y="104"/>
                        </a:lnTo>
                        <a:lnTo>
                          <a:pt x="303" y="104"/>
                        </a:lnTo>
                        <a:lnTo>
                          <a:pt x="299" y="104"/>
                        </a:lnTo>
                        <a:lnTo>
                          <a:pt x="297" y="104"/>
                        </a:lnTo>
                        <a:lnTo>
                          <a:pt x="294" y="104"/>
                        </a:lnTo>
                        <a:lnTo>
                          <a:pt x="288" y="104"/>
                        </a:lnTo>
                        <a:lnTo>
                          <a:pt x="284" y="105"/>
                        </a:lnTo>
                        <a:lnTo>
                          <a:pt x="281" y="105"/>
                        </a:lnTo>
                        <a:lnTo>
                          <a:pt x="279" y="105"/>
                        </a:lnTo>
                        <a:lnTo>
                          <a:pt x="276" y="105"/>
                        </a:lnTo>
                        <a:lnTo>
                          <a:pt x="273" y="105"/>
                        </a:lnTo>
                        <a:lnTo>
                          <a:pt x="268" y="105"/>
                        </a:lnTo>
                        <a:lnTo>
                          <a:pt x="263" y="105"/>
                        </a:lnTo>
                        <a:lnTo>
                          <a:pt x="259" y="105"/>
                        </a:lnTo>
                        <a:lnTo>
                          <a:pt x="253" y="105"/>
                        </a:lnTo>
                        <a:lnTo>
                          <a:pt x="249" y="105"/>
                        </a:lnTo>
                        <a:lnTo>
                          <a:pt x="246" y="105"/>
                        </a:lnTo>
                        <a:lnTo>
                          <a:pt x="241" y="105"/>
                        </a:lnTo>
                        <a:lnTo>
                          <a:pt x="235" y="105"/>
                        </a:lnTo>
                        <a:lnTo>
                          <a:pt x="230" y="105"/>
                        </a:lnTo>
                        <a:lnTo>
                          <a:pt x="227" y="105"/>
                        </a:lnTo>
                        <a:lnTo>
                          <a:pt x="223" y="105"/>
                        </a:lnTo>
                        <a:lnTo>
                          <a:pt x="218" y="105"/>
                        </a:lnTo>
                        <a:lnTo>
                          <a:pt x="215" y="105"/>
                        </a:lnTo>
                        <a:lnTo>
                          <a:pt x="210" y="105"/>
                        </a:lnTo>
                        <a:lnTo>
                          <a:pt x="204" y="104"/>
                        </a:lnTo>
                        <a:lnTo>
                          <a:pt x="198" y="104"/>
                        </a:lnTo>
                        <a:lnTo>
                          <a:pt x="192" y="104"/>
                        </a:lnTo>
                        <a:lnTo>
                          <a:pt x="187" y="104"/>
                        </a:lnTo>
                        <a:lnTo>
                          <a:pt x="182" y="104"/>
                        </a:lnTo>
                        <a:lnTo>
                          <a:pt x="176" y="104"/>
                        </a:lnTo>
                        <a:lnTo>
                          <a:pt x="170" y="104"/>
                        </a:lnTo>
                        <a:lnTo>
                          <a:pt x="165" y="104"/>
                        </a:lnTo>
                        <a:lnTo>
                          <a:pt x="159" y="103"/>
                        </a:lnTo>
                        <a:lnTo>
                          <a:pt x="153" y="102"/>
                        </a:lnTo>
                        <a:lnTo>
                          <a:pt x="148" y="102"/>
                        </a:lnTo>
                        <a:lnTo>
                          <a:pt x="144" y="102"/>
                        </a:lnTo>
                        <a:lnTo>
                          <a:pt x="138" y="102"/>
                        </a:lnTo>
                        <a:lnTo>
                          <a:pt x="134" y="102"/>
                        </a:lnTo>
                        <a:lnTo>
                          <a:pt x="128" y="102"/>
                        </a:lnTo>
                        <a:lnTo>
                          <a:pt x="125" y="102"/>
                        </a:lnTo>
                        <a:lnTo>
                          <a:pt x="119" y="102"/>
                        </a:lnTo>
                        <a:lnTo>
                          <a:pt x="114" y="101"/>
                        </a:lnTo>
                        <a:lnTo>
                          <a:pt x="109" y="100"/>
                        </a:lnTo>
                        <a:lnTo>
                          <a:pt x="104" y="100"/>
                        </a:lnTo>
                        <a:lnTo>
                          <a:pt x="100" y="100"/>
                        </a:lnTo>
                        <a:lnTo>
                          <a:pt x="96" y="100"/>
                        </a:lnTo>
                        <a:lnTo>
                          <a:pt x="91" y="100"/>
                        </a:lnTo>
                        <a:lnTo>
                          <a:pt x="88" y="100"/>
                        </a:lnTo>
                        <a:lnTo>
                          <a:pt x="83" y="100"/>
                        </a:lnTo>
                        <a:lnTo>
                          <a:pt x="78" y="98"/>
                        </a:lnTo>
                        <a:lnTo>
                          <a:pt x="75" y="97"/>
                        </a:lnTo>
                        <a:lnTo>
                          <a:pt x="71" y="97"/>
                        </a:lnTo>
                        <a:lnTo>
                          <a:pt x="68" y="97"/>
                        </a:lnTo>
                        <a:lnTo>
                          <a:pt x="64" y="97"/>
                        </a:lnTo>
                        <a:lnTo>
                          <a:pt x="61" y="97"/>
                        </a:lnTo>
                        <a:lnTo>
                          <a:pt x="57" y="97"/>
                        </a:lnTo>
                        <a:lnTo>
                          <a:pt x="53" y="97"/>
                        </a:lnTo>
                        <a:lnTo>
                          <a:pt x="50" y="96"/>
                        </a:lnTo>
                        <a:lnTo>
                          <a:pt x="46" y="96"/>
                        </a:lnTo>
                        <a:lnTo>
                          <a:pt x="44" y="96"/>
                        </a:lnTo>
                        <a:lnTo>
                          <a:pt x="40" y="95"/>
                        </a:lnTo>
                        <a:lnTo>
                          <a:pt x="38" y="94"/>
                        </a:lnTo>
                        <a:lnTo>
                          <a:pt x="34" y="94"/>
                        </a:lnTo>
                        <a:lnTo>
                          <a:pt x="33" y="94"/>
                        </a:lnTo>
                        <a:lnTo>
                          <a:pt x="30" y="94"/>
                        </a:lnTo>
                        <a:lnTo>
                          <a:pt x="26" y="94"/>
                        </a:lnTo>
                        <a:lnTo>
                          <a:pt x="24" y="94"/>
                        </a:lnTo>
                        <a:lnTo>
                          <a:pt x="23" y="94"/>
                        </a:lnTo>
                        <a:lnTo>
                          <a:pt x="18" y="91"/>
                        </a:lnTo>
                        <a:lnTo>
                          <a:pt x="14" y="91"/>
                        </a:lnTo>
                        <a:lnTo>
                          <a:pt x="11" y="91"/>
                        </a:lnTo>
                        <a:lnTo>
                          <a:pt x="7" y="91"/>
                        </a:lnTo>
                        <a:lnTo>
                          <a:pt x="5" y="91"/>
                        </a:lnTo>
                        <a:lnTo>
                          <a:pt x="2" y="91"/>
                        </a:lnTo>
                        <a:lnTo>
                          <a:pt x="0" y="91"/>
                        </a:lnTo>
                        <a:lnTo>
                          <a:pt x="13" y="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70" name="Freeform 249">
                    <a:extLst>
                      <a:ext uri="{FF2B5EF4-FFF2-40B4-BE49-F238E27FC236}">
                        <a16:creationId xmlns:a16="http://schemas.microsoft.com/office/drawing/2014/main" id="{DB3EEA7F-5097-7B4C-8480-173A1E572F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20" y="1680"/>
                    <a:ext cx="12" cy="31"/>
                  </a:xfrm>
                  <a:custGeom>
                    <a:avLst/>
                    <a:gdLst>
                      <a:gd name="T0" fmla="*/ 0 w 36"/>
                      <a:gd name="T1" fmla="*/ 0 h 91"/>
                      <a:gd name="T2" fmla="*/ 0 w 36"/>
                      <a:gd name="T3" fmla="*/ 0 h 91"/>
                      <a:gd name="T4" fmla="*/ 0 w 36"/>
                      <a:gd name="T5" fmla="*/ 0 h 91"/>
                      <a:gd name="T6" fmla="*/ 0 w 36"/>
                      <a:gd name="T7" fmla="*/ 0 h 91"/>
                      <a:gd name="T8" fmla="*/ 0 w 36"/>
                      <a:gd name="T9" fmla="*/ 0 h 91"/>
                      <a:gd name="T10" fmla="*/ 0 w 36"/>
                      <a:gd name="T11" fmla="*/ 0 h 91"/>
                      <a:gd name="T12" fmla="*/ 0 w 36"/>
                      <a:gd name="T13" fmla="*/ 0 h 91"/>
                      <a:gd name="T14" fmla="*/ 0 w 36"/>
                      <a:gd name="T15" fmla="*/ 0 h 91"/>
                      <a:gd name="T16" fmla="*/ 0 w 36"/>
                      <a:gd name="T17" fmla="*/ 0 h 91"/>
                      <a:gd name="T18" fmla="*/ 0 w 36"/>
                      <a:gd name="T19" fmla="*/ 0 h 91"/>
                      <a:gd name="T20" fmla="*/ 0 w 36"/>
                      <a:gd name="T21" fmla="*/ 0 h 91"/>
                      <a:gd name="T22" fmla="*/ 0 w 36"/>
                      <a:gd name="T23" fmla="*/ 0 h 91"/>
                      <a:gd name="T24" fmla="*/ 0 w 36"/>
                      <a:gd name="T25" fmla="*/ 0 h 91"/>
                      <a:gd name="T26" fmla="*/ 0 w 36"/>
                      <a:gd name="T27" fmla="*/ 0 h 91"/>
                      <a:gd name="T28" fmla="*/ 0 w 36"/>
                      <a:gd name="T29" fmla="*/ 0 h 91"/>
                      <a:gd name="T30" fmla="*/ 0 w 36"/>
                      <a:gd name="T31" fmla="*/ 0 h 91"/>
                      <a:gd name="T32" fmla="*/ 0 w 36"/>
                      <a:gd name="T33" fmla="*/ 0 h 91"/>
                      <a:gd name="T34" fmla="*/ 0 w 36"/>
                      <a:gd name="T35" fmla="*/ 0 h 91"/>
                      <a:gd name="T36" fmla="*/ 0 w 36"/>
                      <a:gd name="T37" fmla="*/ 0 h 91"/>
                      <a:gd name="T38" fmla="*/ 0 w 36"/>
                      <a:gd name="T39" fmla="*/ 0 h 91"/>
                      <a:gd name="T40" fmla="*/ 0 w 36"/>
                      <a:gd name="T41" fmla="*/ 0 h 91"/>
                      <a:gd name="T42" fmla="*/ 0 w 36"/>
                      <a:gd name="T43" fmla="*/ 0 h 91"/>
                      <a:gd name="T44" fmla="*/ 0 w 36"/>
                      <a:gd name="T45" fmla="*/ 0 h 91"/>
                      <a:gd name="T46" fmla="*/ 0 w 36"/>
                      <a:gd name="T47" fmla="*/ 0 h 91"/>
                      <a:gd name="T48" fmla="*/ 0 w 36"/>
                      <a:gd name="T49" fmla="*/ 0 h 91"/>
                      <a:gd name="T50" fmla="*/ 0 w 36"/>
                      <a:gd name="T51" fmla="*/ 0 h 91"/>
                      <a:gd name="T52" fmla="*/ 0 w 36"/>
                      <a:gd name="T53" fmla="*/ 0 h 91"/>
                      <a:gd name="T54" fmla="*/ 0 w 36"/>
                      <a:gd name="T55" fmla="*/ 0 h 91"/>
                      <a:gd name="T56" fmla="*/ 0 w 36"/>
                      <a:gd name="T57" fmla="*/ 0 h 91"/>
                      <a:gd name="T58" fmla="*/ 0 w 36"/>
                      <a:gd name="T59" fmla="*/ 0 h 91"/>
                      <a:gd name="T60" fmla="*/ 0 w 36"/>
                      <a:gd name="T61" fmla="*/ 0 h 91"/>
                      <a:gd name="T62" fmla="*/ 0 w 36"/>
                      <a:gd name="T63" fmla="*/ 0 h 91"/>
                      <a:gd name="T64" fmla="*/ 0 w 36"/>
                      <a:gd name="T65" fmla="*/ 0 h 91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36"/>
                      <a:gd name="T100" fmla="*/ 0 h 91"/>
                      <a:gd name="T101" fmla="*/ 36 w 36"/>
                      <a:gd name="T102" fmla="*/ 91 h 91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36" h="91">
                        <a:moveTo>
                          <a:pt x="36" y="91"/>
                        </a:moveTo>
                        <a:lnTo>
                          <a:pt x="33" y="91"/>
                        </a:lnTo>
                        <a:lnTo>
                          <a:pt x="29" y="91"/>
                        </a:lnTo>
                        <a:lnTo>
                          <a:pt x="27" y="89"/>
                        </a:lnTo>
                        <a:lnTo>
                          <a:pt x="23" y="89"/>
                        </a:lnTo>
                        <a:lnTo>
                          <a:pt x="17" y="88"/>
                        </a:lnTo>
                        <a:lnTo>
                          <a:pt x="15" y="87"/>
                        </a:lnTo>
                        <a:lnTo>
                          <a:pt x="10" y="85"/>
                        </a:lnTo>
                        <a:lnTo>
                          <a:pt x="8" y="83"/>
                        </a:lnTo>
                        <a:lnTo>
                          <a:pt x="4" y="81"/>
                        </a:lnTo>
                        <a:lnTo>
                          <a:pt x="3" y="80"/>
                        </a:lnTo>
                        <a:lnTo>
                          <a:pt x="0" y="75"/>
                        </a:lnTo>
                        <a:lnTo>
                          <a:pt x="0" y="70"/>
                        </a:lnTo>
                        <a:lnTo>
                          <a:pt x="0" y="67"/>
                        </a:lnTo>
                        <a:lnTo>
                          <a:pt x="0" y="64"/>
                        </a:lnTo>
                        <a:lnTo>
                          <a:pt x="1" y="61"/>
                        </a:lnTo>
                        <a:lnTo>
                          <a:pt x="3" y="58"/>
                        </a:lnTo>
                        <a:lnTo>
                          <a:pt x="3" y="55"/>
                        </a:lnTo>
                        <a:lnTo>
                          <a:pt x="6" y="51"/>
                        </a:lnTo>
                        <a:lnTo>
                          <a:pt x="7" y="48"/>
                        </a:lnTo>
                        <a:lnTo>
                          <a:pt x="9" y="45"/>
                        </a:lnTo>
                        <a:lnTo>
                          <a:pt x="11" y="41"/>
                        </a:lnTo>
                        <a:lnTo>
                          <a:pt x="13" y="37"/>
                        </a:lnTo>
                        <a:lnTo>
                          <a:pt x="15" y="34"/>
                        </a:lnTo>
                        <a:lnTo>
                          <a:pt x="19" y="30"/>
                        </a:lnTo>
                        <a:lnTo>
                          <a:pt x="20" y="26"/>
                        </a:lnTo>
                        <a:lnTo>
                          <a:pt x="23" y="23"/>
                        </a:lnTo>
                        <a:lnTo>
                          <a:pt x="26" y="19"/>
                        </a:lnTo>
                        <a:lnTo>
                          <a:pt x="28" y="15"/>
                        </a:lnTo>
                        <a:lnTo>
                          <a:pt x="30" y="12"/>
                        </a:lnTo>
                        <a:lnTo>
                          <a:pt x="32" y="7"/>
                        </a:lnTo>
                        <a:lnTo>
                          <a:pt x="33" y="4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5" y="6"/>
                        </a:lnTo>
                        <a:lnTo>
                          <a:pt x="35" y="10"/>
                        </a:lnTo>
                        <a:lnTo>
                          <a:pt x="35" y="12"/>
                        </a:lnTo>
                        <a:lnTo>
                          <a:pt x="35" y="15"/>
                        </a:lnTo>
                        <a:lnTo>
                          <a:pt x="35" y="17"/>
                        </a:lnTo>
                        <a:lnTo>
                          <a:pt x="35" y="20"/>
                        </a:lnTo>
                        <a:lnTo>
                          <a:pt x="35" y="23"/>
                        </a:lnTo>
                        <a:lnTo>
                          <a:pt x="35" y="26"/>
                        </a:lnTo>
                        <a:lnTo>
                          <a:pt x="35" y="30"/>
                        </a:lnTo>
                        <a:lnTo>
                          <a:pt x="35" y="32"/>
                        </a:lnTo>
                        <a:lnTo>
                          <a:pt x="35" y="35"/>
                        </a:lnTo>
                        <a:lnTo>
                          <a:pt x="35" y="37"/>
                        </a:lnTo>
                        <a:lnTo>
                          <a:pt x="35" y="41"/>
                        </a:lnTo>
                        <a:lnTo>
                          <a:pt x="35" y="43"/>
                        </a:lnTo>
                        <a:lnTo>
                          <a:pt x="35" y="47"/>
                        </a:lnTo>
                        <a:lnTo>
                          <a:pt x="35" y="49"/>
                        </a:lnTo>
                        <a:lnTo>
                          <a:pt x="35" y="53"/>
                        </a:lnTo>
                        <a:lnTo>
                          <a:pt x="35" y="55"/>
                        </a:lnTo>
                        <a:lnTo>
                          <a:pt x="35" y="57"/>
                        </a:lnTo>
                        <a:lnTo>
                          <a:pt x="35" y="61"/>
                        </a:lnTo>
                        <a:lnTo>
                          <a:pt x="35" y="63"/>
                        </a:lnTo>
                        <a:lnTo>
                          <a:pt x="35" y="67"/>
                        </a:lnTo>
                        <a:lnTo>
                          <a:pt x="35" y="69"/>
                        </a:lnTo>
                        <a:lnTo>
                          <a:pt x="35" y="72"/>
                        </a:lnTo>
                        <a:lnTo>
                          <a:pt x="35" y="75"/>
                        </a:lnTo>
                        <a:lnTo>
                          <a:pt x="35" y="77"/>
                        </a:lnTo>
                        <a:lnTo>
                          <a:pt x="35" y="80"/>
                        </a:lnTo>
                        <a:lnTo>
                          <a:pt x="35" y="82"/>
                        </a:lnTo>
                        <a:lnTo>
                          <a:pt x="35" y="86"/>
                        </a:lnTo>
                        <a:lnTo>
                          <a:pt x="35" y="88"/>
                        </a:lnTo>
                        <a:lnTo>
                          <a:pt x="36" y="9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71" name="Freeform 250">
                    <a:extLst>
                      <a:ext uri="{FF2B5EF4-FFF2-40B4-BE49-F238E27FC236}">
                        <a16:creationId xmlns:a16="http://schemas.microsoft.com/office/drawing/2014/main" id="{C2D7F5CD-7EDB-0142-84A3-C54B3DB395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2" y="1599"/>
                    <a:ext cx="223" cy="177"/>
                  </a:xfrm>
                  <a:custGeom>
                    <a:avLst/>
                    <a:gdLst>
                      <a:gd name="T0" fmla="*/ 0 w 667"/>
                      <a:gd name="T1" fmla="*/ 0 h 531"/>
                      <a:gd name="T2" fmla="*/ 0 w 667"/>
                      <a:gd name="T3" fmla="*/ 0 h 531"/>
                      <a:gd name="T4" fmla="*/ 0 w 667"/>
                      <a:gd name="T5" fmla="*/ 0 h 531"/>
                      <a:gd name="T6" fmla="*/ 0 w 667"/>
                      <a:gd name="T7" fmla="*/ 0 h 531"/>
                      <a:gd name="T8" fmla="*/ 0 w 667"/>
                      <a:gd name="T9" fmla="*/ 0 h 531"/>
                      <a:gd name="T10" fmla="*/ 0 w 667"/>
                      <a:gd name="T11" fmla="*/ 0 h 531"/>
                      <a:gd name="T12" fmla="*/ 0 w 667"/>
                      <a:gd name="T13" fmla="*/ 0 h 531"/>
                      <a:gd name="T14" fmla="*/ 0 w 667"/>
                      <a:gd name="T15" fmla="*/ 0 h 531"/>
                      <a:gd name="T16" fmla="*/ 0 w 667"/>
                      <a:gd name="T17" fmla="*/ 0 h 531"/>
                      <a:gd name="T18" fmla="*/ 0 w 667"/>
                      <a:gd name="T19" fmla="*/ 0 h 531"/>
                      <a:gd name="T20" fmla="*/ 0 w 667"/>
                      <a:gd name="T21" fmla="*/ 0 h 531"/>
                      <a:gd name="T22" fmla="*/ 0 w 667"/>
                      <a:gd name="T23" fmla="*/ 0 h 531"/>
                      <a:gd name="T24" fmla="*/ 0 w 667"/>
                      <a:gd name="T25" fmla="*/ 0 h 531"/>
                      <a:gd name="T26" fmla="*/ 0 w 667"/>
                      <a:gd name="T27" fmla="*/ 0 h 531"/>
                      <a:gd name="T28" fmla="*/ 0 w 667"/>
                      <a:gd name="T29" fmla="*/ 0 h 531"/>
                      <a:gd name="T30" fmla="*/ 0 w 667"/>
                      <a:gd name="T31" fmla="*/ 0 h 531"/>
                      <a:gd name="T32" fmla="*/ 0 w 667"/>
                      <a:gd name="T33" fmla="*/ 0 h 531"/>
                      <a:gd name="T34" fmla="*/ 0 w 667"/>
                      <a:gd name="T35" fmla="*/ 0 h 531"/>
                      <a:gd name="T36" fmla="*/ 0 w 667"/>
                      <a:gd name="T37" fmla="*/ 0 h 531"/>
                      <a:gd name="T38" fmla="*/ 0 w 667"/>
                      <a:gd name="T39" fmla="*/ 0 h 531"/>
                      <a:gd name="T40" fmla="*/ 0 w 667"/>
                      <a:gd name="T41" fmla="*/ 0 h 531"/>
                      <a:gd name="T42" fmla="*/ 0 w 667"/>
                      <a:gd name="T43" fmla="*/ 0 h 531"/>
                      <a:gd name="T44" fmla="*/ 0 w 667"/>
                      <a:gd name="T45" fmla="*/ 0 h 531"/>
                      <a:gd name="T46" fmla="*/ 0 w 667"/>
                      <a:gd name="T47" fmla="*/ 0 h 531"/>
                      <a:gd name="T48" fmla="*/ 0 w 667"/>
                      <a:gd name="T49" fmla="*/ 0 h 531"/>
                      <a:gd name="T50" fmla="*/ 0 w 667"/>
                      <a:gd name="T51" fmla="*/ 0 h 531"/>
                      <a:gd name="T52" fmla="*/ 0 w 667"/>
                      <a:gd name="T53" fmla="*/ 0 h 531"/>
                      <a:gd name="T54" fmla="*/ 0 w 667"/>
                      <a:gd name="T55" fmla="*/ 0 h 531"/>
                      <a:gd name="T56" fmla="*/ 0 w 667"/>
                      <a:gd name="T57" fmla="*/ 0 h 531"/>
                      <a:gd name="T58" fmla="*/ 0 w 667"/>
                      <a:gd name="T59" fmla="*/ 0 h 531"/>
                      <a:gd name="T60" fmla="*/ 0 w 667"/>
                      <a:gd name="T61" fmla="*/ 0 h 531"/>
                      <a:gd name="T62" fmla="*/ 0 w 667"/>
                      <a:gd name="T63" fmla="*/ 0 h 531"/>
                      <a:gd name="T64" fmla="*/ 0 w 667"/>
                      <a:gd name="T65" fmla="*/ 0 h 531"/>
                      <a:gd name="T66" fmla="*/ 0 w 667"/>
                      <a:gd name="T67" fmla="*/ 0 h 531"/>
                      <a:gd name="T68" fmla="*/ 0 w 667"/>
                      <a:gd name="T69" fmla="*/ 0 h 531"/>
                      <a:gd name="T70" fmla="*/ 0 w 667"/>
                      <a:gd name="T71" fmla="*/ 0 h 531"/>
                      <a:gd name="T72" fmla="*/ 0 w 667"/>
                      <a:gd name="T73" fmla="*/ 0 h 531"/>
                      <a:gd name="T74" fmla="*/ 0 w 667"/>
                      <a:gd name="T75" fmla="*/ 0 h 531"/>
                      <a:gd name="T76" fmla="*/ 0 w 667"/>
                      <a:gd name="T77" fmla="*/ 0 h 531"/>
                      <a:gd name="T78" fmla="*/ 0 w 667"/>
                      <a:gd name="T79" fmla="*/ 0 h 531"/>
                      <a:gd name="T80" fmla="*/ 0 w 667"/>
                      <a:gd name="T81" fmla="*/ 0 h 531"/>
                      <a:gd name="T82" fmla="*/ 0 w 667"/>
                      <a:gd name="T83" fmla="*/ 0 h 531"/>
                      <a:gd name="T84" fmla="*/ 0 w 667"/>
                      <a:gd name="T85" fmla="*/ 0 h 531"/>
                      <a:gd name="T86" fmla="*/ 0 w 667"/>
                      <a:gd name="T87" fmla="*/ 0 h 531"/>
                      <a:gd name="T88" fmla="*/ 0 w 667"/>
                      <a:gd name="T89" fmla="*/ 0 h 531"/>
                      <a:gd name="T90" fmla="*/ 0 w 667"/>
                      <a:gd name="T91" fmla="*/ 0 h 531"/>
                      <a:gd name="T92" fmla="*/ 0 w 667"/>
                      <a:gd name="T93" fmla="*/ 0 h 531"/>
                      <a:gd name="T94" fmla="*/ 0 w 667"/>
                      <a:gd name="T95" fmla="*/ 0 h 531"/>
                      <a:gd name="T96" fmla="*/ 0 w 667"/>
                      <a:gd name="T97" fmla="*/ 0 h 531"/>
                      <a:gd name="T98" fmla="*/ 0 w 667"/>
                      <a:gd name="T99" fmla="*/ 0 h 531"/>
                      <a:gd name="T100" fmla="*/ 0 w 667"/>
                      <a:gd name="T101" fmla="*/ 0 h 531"/>
                      <a:gd name="T102" fmla="*/ 0 w 667"/>
                      <a:gd name="T103" fmla="*/ 0 h 531"/>
                      <a:gd name="T104" fmla="*/ 0 w 667"/>
                      <a:gd name="T105" fmla="*/ 0 h 531"/>
                      <a:gd name="T106" fmla="*/ 0 w 667"/>
                      <a:gd name="T107" fmla="*/ 0 h 531"/>
                      <a:gd name="T108" fmla="*/ 0 w 667"/>
                      <a:gd name="T109" fmla="*/ 0 h 531"/>
                      <a:gd name="T110" fmla="*/ 0 w 667"/>
                      <a:gd name="T111" fmla="*/ 0 h 531"/>
                      <a:gd name="T112" fmla="*/ 0 w 667"/>
                      <a:gd name="T113" fmla="*/ 0 h 531"/>
                      <a:gd name="T114" fmla="*/ 0 w 667"/>
                      <a:gd name="T115" fmla="*/ 0 h 531"/>
                      <a:gd name="T116" fmla="*/ 0 w 667"/>
                      <a:gd name="T117" fmla="*/ 0 h 531"/>
                      <a:gd name="T118" fmla="*/ 0 w 667"/>
                      <a:gd name="T119" fmla="*/ 0 h 531"/>
                      <a:gd name="T120" fmla="*/ 0 w 667"/>
                      <a:gd name="T121" fmla="*/ 0 h 531"/>
                      <a:gd name="T122" fmla="*/ 0 w 667"/>
                      <a:gd name="T123" fmla="*/ 0 h 531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667"/>
                      <a:gd name="T187" fmla="*/ 0 h 531"/>
                      <a:gd name="T188" fmla="*/ 667 w 667"/>
                      <a:gd name="T189" fmla="*/ 531 h 531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667" h="531">
                        <a:moveTo>
                          <a:pt x="22" y="4"/>
                        </a:moveTo>
                        <a:lnTo>
                          <a:pt x="105" y="26"/>
                        </a:lnTo>
                        <a:lnTo>
                          <a:pt x="105" y="27"/>
                        </a:lnTo>
                        <a:lnTo>
                          <a:pt x="105" y="29"/>
                        </a:lnTo>
                        <a:lnTo>
                          <a:pt x="104" y="30"/>
                        </a:lnTo>
                        <a:lnTo>
                          <a:pt x="104" y="33"/>
                        </a:lnTo>
                        <a:lnTo>
                          <a:pt x="104" y="35"/>
                        </a:lnTo>
                        <a:lnTo>
                          <a:pt x="104" y="38"/>
                        </a:lnTo>
                        <a:lnTo>
                          <a:pt x="104" y="41"/>
                        </a:lnTo>
                        <a:lnTo>
                          <a:pt x="104" y="45"/>
                        </a:lnTo>
                        <a:lnTo>
                          <a:pt x="102" y="48"/>
                        </a:lnTo>
                        <a:lnTo>
                          <a:pt x="101" y="53"/>
                        </a:lnTo>
                        <a:lnTo>
                          <a:pt x="101" y="54"/>
                        </a:lnTo>
                        <a:lnTo>
                          <a:pt x="101" y="57"/>
                        </a:lnTo>
                        <a:lnTo>
                          <a:pt x="101" y="59"/>
                        </a:lnTo>
                        <a:lnTo>
                          <a:pt x="101" y="62"/>
                        </a:lnTo>
                        <a:lnTo>
                          <a:pt x="101" y="65"/>
                        </a:lnTo>
                        <a:lnTo>
                          <a:pt x="101" y="67"/>
                        </a:lnTo>
                        <a:lnTo>
                          <a:pt x="101" y="71"/>
                        </a:lnTo>
                        <a:lnTo>
                          <a:pt x="101" y="73"/>
                        </a:lnTo>
                        <a:lnTo>
                          <a:pt x="100" y="76"/>
                        </a:lnTo>
                        <a:lnTo>
                          <a:pt x="99" y="79"/>
                        </a:lnTo>
                        <a:lnTo>
                          <a:pt x="99" y="81"/>
                        </a:lnTo>
                        <a:lnTo>
                          <a:pt x="99" y="85"/>
                        </a:lnTo>
                        <a:lnTo>
                          <a:pt x="99" y="87"/>
                        </a:lnTo>
                        <a:lnTo>
                          <a:pt x="99" y="90"/>
                        </a:lnTo>
                        <a:lnTo>
                          <a:pt x="99" y="95"/>
                        </a:lnTo>
                        <a:lnTo>
                          <a:pt x="99" y="97"/>
                        </a:lnTo>
                        <a:lnTo>
                          <a:pt x="98" y="100"/>
                        </a:lnTo>
                        <a:lnTo>
                          <a:pt x="97" y="105"/>
                        </a:lnTo>
                        <a:lnTo>
                          <a:pt x="97" y="108"/>
                        </a:lnTo>
                        <a:lnTo>
                          <a:pt x="97" y="112"/>
                        </a:lnTo>
                        <a:lnTo>
                          <a:pt x="97" y="115"/>
                        </a:lnTo>
                        <a:lnTo>
                          <a:pt x="97" y="119"/>
                        </a:lnTo>
                        <a:lnTo>
                          <a:pt x="97" y="123"/>
                        </a:lnTo>
                        <a:lnTo>
                          <a:pt x="97" y="128"/>
                        </a:lnTo>
                        <a:lnTo>
                          <a:pt x="95" y="131"/>
                        </a:lnTo>
                        <a:lnTo>
                          <a:pt x="94" y="135"/>
                        </a:lnTo>
                        <a:lnTo>
                          <a:pt x="94" y="138"/>
                        </a:lnTo>
                        <a:lnTo>
                          <a:pt x="94" y="143"/>
                        </a:lnTo>
                        <a:lnTo>
                          <a:pt x="94" y="148"/>
                        </a:lnTo>
                        <a:lnTo>
                          <a:pt x="94" y="152"/>
                        </a:lnTo>
                        <a:lnTo>
                          <a:pt x="93" y="156"/>
                        </a:lnTo>
                        <a:lnTo>
                          <a:pt x="93" y="161"/>
                        </a:lnTo>
                        <a:lnTo>
                          <a:pt x="92" y="165"/>
                        </a:lnTo>
                        <a:lnTo>
                          <a:pt x="92" y="169"/>
                        </a:lnTo>
                        <a:lnTo>
                          <a:pt x="91" y="173"/>
                        </a:lnTo>
                        <a:lnTo>
                          <a:pt x="91" y="179"/>
                        </a:lnTo>
                        <a:lnTo>
                          <a:pt x="91" y="182"/>
                        </a:lnTo>
                        <a:lnTo>
                          <a:pt x="91" y="187"/>
                        </a:lnTo>
                        <a:lnTo>
                          <a:pt x="91" y="192"/>
                        </a:lnTo>
                        <a:lnTo>
                          <a:pt x="91" y="198"/>
                        </a:lnTo>
                        <a:lnTo>
                          <a:pt x="89" y="201"/>
                        </a:lnTo>
                        <a:lnTo>
                          <a:pt x="89" y="207"/>
                        </a:lnTo>
                        <a:lnTo>
                          <a:pt x="89" y="211"/>
                        </a:lnTo>
                        <a:lnTo>
                          <a:pt x="89" y="217"/>
                        </a:lnTo>
                        <a:lnTo>
                          <a:pt x="88" y="214"/>
                        </a:lnTo>
                        <a:lnTo>
                          <a:pt x="86" y="211"/>
                        </a:lnTo>
                        <a:lnTo>
                          <a:pt x="83" y="207"/>
                        </a:lnTo>
                        <a:lnTo>
                          <a:pt x="80" y="205"/>
                        </a:lnTo>
                        <a:lnTo>
                          <a:pt x="76" y="201"/>
                        </a:lnTo>
                        <a:lnTo>
                          <a:pt x="70" y="199"/>
                        </a:lnTo>
                        <a:lnTo>
                          <a:pt x="68" y="198"/>
                        </a:lnTo>
                        <a:lnTo>
                          <a:pt x="66" y="197"/>
                        </a:lnTo>
                        <a:lnTo>
                          <a:pt x="63" y="197"/>
                        </a:lnTo>
                        <a:lnTo>
                          <a:pt x="61" y="195"/>
                        </a:lnTo>
                        <a:lnTo>
                          <a:pt x="60" y="197"/>
                        </a:lnTo>
                        <a:lnTo>
                          <a:pt x="59" y="199"/>
                        </a:lnTo>
                        <a:lnTo>
                          <a:pt x="59" y="201"/>
                        </a:lnTo>
                        <a:lnTo>
                          <a:pt x="57" y="206"/>
                        </a:lnTo>
                        <a:lnTo>
                          <a:pt x="56" y="208"/>
                        </a:lnTo>
                        <a:lnTo>
                          <a:pt x="55" y="213"/>
                        </a:lnTo>
                        <a:lnTo>
                          <a:pt x="54" y="218"/>
                        </a:lnTo>
                        <a:lnTo>
                          <a:pt x="54" y="222"/>
                        </a:lnTo>
                        <a:lnTo>
                          <a:pt x="53" y="226"/>
                        </a:lnTo>
                        <a:lnTo>
                          <a:pt x="53" y="231"/>
                        </a:lnTo>
                        <a:lnTo>
                          <a:pt x="53" y="235"/>
                        </a:lnTo>
                        <a:lnTo>
                          <a:pt x="53" y="239"/>
                        </a:lnTo>
                        <a:lnTo>
                          <a:pt x="53" y="243"/>
                        </a:lnTo>
                        <a:lnTo>
                          <a:pt x="53" y="246"/>
                        </a:lnTo>
                        <a:lnTo>
                          <a:pt x="54" y="250"/>
                        </a:lnTo>
                        <a:lnTo>
                          <a:pt x="56" y="254"/>
                        </a:lnTo>
                        <a:lnTo>
                          <a:pt x="51" y="255"/>
                        </a:lnTo>
                        <a:lnTo>
                          <a:pt x="48" y="257"/>
                        </a:lnTo>
                        <a:lnTo>
                          <a:pt x="44" y="257"/>
                        </a:lnTo>
                        <a:lnTo>
                          <a:pt x="41" y="260"/>
                        </a:lnTo>
                        <a:lnTo>
                          <a:pt x="38" y="262"/>
                        </a:lnTo>
                        <a:lnTo>
                          <a:pt x="35" y="263"/>
                        </a:lnTo>
                        <a:lnTo>
                          <a:pt x="32" y="264"/>
                        </a:lnTo>
                        <a:lnTo>
                          <a:pt x="30" y="267"/>
                        </a:lnTo>
                        <a:lnTo>
                          <a:pt x="25" y="271"/>
                        </a:lnTo>
                        <a:lnTo>
                          <a:pt x="22" y="275"/>
                        </a:lnTo>
                        <a:lnTo>
                          <a:pt x="19" y="280"/>
                        </a:lnTo>
                        <a:lnTo>
                          <a:pt x="17" y="284"/>
                        </a:lnTo>
                        <a:lnTo>
                          <a:pt x="15" y="289"/>
                        </a:lnTo>
                        <a:lnTo>
                          <a:pt x="13" y="294"/>
                        </a:lnTo>
                        <a:lnTo>
                          <a:pt x="12" y="299"/>
                        </a:lnTo>
                        <a:lnTo>
                          <a:pt x="12" y="303"/>
                        </a:lnTo>
                        <a:lnTo>
                          <a:pt x="12" y="306"/>
                        </a:lnTo>
                        <a:lnTo>
                          <a:pt x="12" y="308"/>
                        </a:lnTo>
                        <a:lnTo>
                          <a:pt x="12" y="312"/>
                        </a:lnTo>
                        <a:lnTo>
                          <a:pt x="13" y="314"/>
                        </a:lnTo>
                        <a:lnTo>
                          <a:pt x="13" y="317"/>
                        </a:lnTo>
                        <a:lnTo>
                          <a:pt x="15" y="319"/>
                        </a:lnTo>
                        <a:lnTo>
                          <a:pt x="15" y="322"/>
                        </a:lnTo>
                        <a:lnTo>
                          <a:pt x="17" y="325"/>
                        </a:lnTo>
                        <a:lnTo>
                          <a:pt x="18" y="330"/>
                        </a:lnTo>
                        <a:lnTo>
                          <a:pt x="21" y="336"/>
                        </a:lnTo>
                        <a:lnTo>
                          <a:pt x="21" y="338"/>
                        </a:lnTo>
                        <a:lnTo>
                          <a:pt x="23" y="340"/>
                        </a:lnTo>
                        <a:lnTo>
                          <a:pt x="24" y="343"/>
                        </a:lnTo>
                        <a:lnTo>
                          <a:pt x="25" y="345"/>
                        </a:lnTo>
                        <a:lnTo>
                          <a:pt x="28" y="351"/>
                        </a:lnTo>
                        <a:lnTo>
                          <a:pt x="31" y="356"/>
                        </a:lnTo>
                        <a:lnTo>
                          <a:pt x="32" y="358"/>
                        </a:lnTo>
                        <a:lnTo>
                          <a:pt x="35" y="360"/>
                        </a:lnTo>
                        <a:lnTo>
                          <a:pt x="36" y="364"/>
                        </a:lnTo>
                        <a:lnTo>
                          <a:pt x="38" y="368"/>
                        </a:lnTo>
                        <a:lnTo>
                          <a:pt x="42" y="372"/>
                        </a:lnTo>
                        <a:lnTo>
                          <a:pt x="45" y="376"/>
                        </a:lnTo>
                        <a:lnTo>
                          <a:pt x="49" y="381"/>
                        </a:lnTo>
                        <a:lnTo>
                          <a:pt x="53" y="387"/>
                        </a:lnTo>
                        <a:lnTo>
                          <a:pt x="56" y="391"/>
                        </a:lnTo>
                        <a:lnTo>
                          <a:pt x="60" y="396"/>
                        </a:lnTo>
                        <a:lnTo>
                          <a:pt x="63" y="400"/>
                        </a:lnTo>
                        <a:lnTo>
                          <a:pt x="67" y="404"/>
                        </a:lnTo>
                        <a:lnTo>
                          <a:pt x="68" y="401"/>
                        </a:lnTo>
                        <a:lnTo>
                          <a:pt x="70" y="396"/>
                        </a:lnTo>
                        <a:lnTo>
                          <a:pt x="73" y="394"/>
                        </a:lnTo>
                        <a:lnTo>
                          <a:pt x="74" y="391"/>
                        </a:lnTo>
                        <a:lnTo>
                          <a:pt x="76" y="388"/>
                        </a:lnTo>
                        <a:lnTo>
                          <a:pt x="78" y="384"/>
                        </a:lnTo>
                        <a:lnTo>
                          <a:pt x="79" y="381"/>
                        </a:lnTo>
                        <a:lnTo>
                          <a:pt x="81" y="378"/>
                        </a:lnTo>
                        <a:lnTo>
                          <a:pt x="81" y="374"/>
                        </a:lnTo>
                        <a:lnTo>
                          <a:pt x="83" y="371"/>
                        </a:lnTo>
                        <a:lnTo>
                          <a:pt x="86" y="366"/>
                        </a:lnTo>
                        <a:lnTo>
                          <a:pt x="87" y="363"/>
                        </a:lnTo>
                        <a:lnTo>
                          <a:pt x="88" y="358"/>
                        </a:lnTo>
                        <a:lnTo>
                          <a:pt x="91" y="356"/>
                        </a:lnTo>
                        <a:lnTo>
                          <a:pt x="91" y="359"/>
                        </a:lnTo>
                        <a:lnTo>
                          <a:pt x="91" y="363"/>
                        </a:lnTo>
                        <a:lnTo>
                          <a:pt x="91" y="366"/>
                        </a:lnTo>
                        <a:lnTo>
                          <a:pt x="91" y="370"/>
                        </a:lnTo>
                        <a:lnTo>
                          <a:pt x="91" y="374"/>
                        </a:lnTo>
                        <a:lnTo>
                          <a:pt x="91" y="376"/>
                        </a:lnTo>
                        <a:lnTo>
                          <a:pt x="92" y="379"/>
                        </a:lnTo>
                        <a:lnTo>
                          <a:pt x="92" y="383"/>
                        </a:lnTo>
                        <a:lnTo>
                          <a:pt x="92" y="387"/>
                        </a:lnTo>
                        <a:lnTo>
                          <a:pt x="93" y="389"/>
                        </a:lnTo>
                        <a:lnTo>
                          <a:pt x="94" y="391"/>
                        </a:lnTo>
                        <a:lnTo>
                          <a:pt x="94" y="396"/>
                        </a:lnTo>
                        <a:lnTo>
                          <a:pt x="94" y="398"/>
                        </a:lnTo>
                        <a:lnTo>
                          <a:pt x="94" y="401"/>
                        </a:lnTo>
                        <a:lnTo>
                          <a:pt x="94" y="404"/>
                        </a:lnTo>
                        <a:lnTo>
                          <a:pt x="95" y="407"/>
                        </a:lnTo>
                        <a:lnTo>
                          <a:pt x="92" y="408"/>
                        </a:lnTo>
                        <a:lnTo>
                          <a:pt x="88" y="409"/>
                        </a:lnTo>
                        <a:lnTo>
                          <a:pt x="83" y="411"/>
                        </a:lnTo>
                        <a:lnTo>
                          <a:pt x="81" y="414"/>
                        </a:lnTo>
                        <a:lnTo>
                          <a:pt x="76" y="416"/>
                        </a:lnTo>
                        <a:lnTo>
                          <a:pt x="70" y="419"/>
                        </a:lnTo>
                        <a:lnTo>
                          <a:pt x="66" y="421"/>
                        </a:lnTo>
                        <a:lnTo>
                          <a:pt x="62" y="425"/>
                        </a:lnTo>
                        <a:lnTo>
                          <a:pt x="57" y="427"/>
                        </a:lnTo>
                        <a:lnTo>
                          <a:pt x="53" y="429"/>
                        </a:lnTo>
                        <a:lnTo>
                          <a:pt x="48" y="432"/>
                        </a:lnTo>
                        <a:lnTo>
                          <a:pt x="44" y="435"/>
                        </a:lnTo>
                        <a:lnTo>
                          <a:pt x="40" y="438"/>
                        </a:lnTo>
                        <a:lnTo>
                          <a:pt x="37" y="440"/>
                        </a:lnTo>
                        <a:lnTo>
                          <a:pt x="34" y="442"/>
                        </a:lnTo>
                        <a:lnTo>
                          <a:pt x="32" y="445"/>
                        </a:lnTo>
                        <a:lnTo>
                          <a:pt x="36" y="445"/>
                        </a:lnTo>
                        <a:lnTo>
                          <a:pt x="41" y="445"/>
                        </a:lnTo>
                        <a:lnTo>
                          <a:pt x="44" y="445"/>
                        </a:lnTo>
                        <a:lnTo>
                          <a:pt x="48" y="445"/>
                        </a:lnTo>
                        <a:lnTo>
                          <a:pt x="53" y="445"/>
                        </a:lnTo>
                        <a:lnTo>
                          <a:pt x="56" y="445"/>
                        </a:lnTo>
                        <a:lnTo>
                          <a:pt x="61" y="445"/>
                        </a:lnTo>
                        <a:lnTo>
                          <a:pt x="66" y="445"/>
                        </a:lnTo>
                        <a:lnTo>
                          <a:pt x="66" y="447"/>
                        </a:lnTo>
                        <a:lnTo>
                          <a:pt x="68" y="449"/>
                        </a:lnTo>
                        <a:lnTo>
                          <a:pt x="69" y="452"/>
                        </a:lnTo>
                        <a:lnTo>
                          <a:pt x="70" y="454"/>
                        </a:lnTo>
                        <a:lnTo>
                          <a:pt x="74" y="457"/>
                        </a:lnTo>
                        <a:lnTo>
                          <a:pt x="78" y="460"/>
                        </a:lnTo>
                        <a:lnTo>
                          <a:pt x="81" y="461"/>
                        </a:lnTo>
                        <a:lnTo>
                          <a:pt x="85" y="463"/>
                        </a:lnTo>
                        <a:lnTo>
                          <a:pt x="88" y="463"/>
                        </a:lnTo>
                        <a:lnTo>
                          <a:pt x="92" y="463"/>
                        </a:lnTo>
                        <a:lnTo>
                          <a:pt x="94" y="461"/>
                        </a:lnTo>
                        <a:lnTo>
                          <a:pt x="99" y="459"/>
                        </a:lnTo>
                        <a:lnTo>
                          <a:pt x="101" y="458"/>
                        </a:lnTo>
                        <a:lnTo>
                          <a:pt x="104" y="455"/>
                        </a:lnTo>
                        <a:lnTo>
                          <a:pt x="107" y="452"/>
                        </a:lnTo>
                        <a:lnTo>
                          <a:pt x="110" y="449"/>
                        </a:lnTo>
                        <a:lnTo>
                          <a:pt x="112" y="446"/>
                        </a:lnTo>
                        <a:lnTo>
                          <a:pt x="114" y="442"/>
                        </a:lnTo>
                        <a:lnTo>
                          <a:pt x="117" y="442"/>
                        </a:lnTo>
                        <a:lnTo>
                          <a:pt x="121" y="444"/>
                        </a:lnTo>
                        <a:lnTo>
                          <a:pt x="125" y="445"/>
                        </a:lnTo>
                        <a:lnTo>
                          <a:pt x="130" y="446"/>
                        </a:lnTo>
                        <a:lnTo>
                          <a:pt x="133" y="446"/>
                        </a:lnTo>
                        <a:lnTo>
                          <a:pt x="138" y="446"/>
                        </a:lnTo>
                        <a:lnTo>
                          <a:pt x="142" y="446"/>
                        </a:lnTo>
                        <a:lnTo>
                          <a:pt x="146" y="447"/>
                        </a:lnTo>
                        <a:lnTo>
                          <a:pt x="149" y="446"/>
                        </a:lnTo>
                        <a:lnTo>
                          <a:pt x="152" y="446"/>
                        </a:lnTo>
                        <a:lnTo>
                          <a:pt x="156" y="446"/>
                        </a:lnTo>
                        <a:lnTo>
                          <a:pt x="158" y="446"/>
                        </a:lnTo>
                        <a:lnTo>
                          <a:pt x="162" y="446"/>
                        </a:lnTo>
                        <a:lnTo>
                          <a:pt x="164" y="446"/>
                        </a:lnTo>
                        <a:lnTo>
                          <a:pt x="175" y="446"/>
                        </a:lnTo>
                        <a:lnTo>
                          <a:pt x="184" y="447"/>
                        </a:lnTo>
                        <a:lnTo>
                          <a:pt x="195" y="447"/>
                        </a:lnTo>
                        <a:lnTo>
                          <a:pt x="204" y="447"/>
                        </a:lnTo>
                        <a:lnTo>
                          <a:pt x="215" y="447"/>
                        </a:lnTo>
                        <a:lnTo>
                          <a:pt x="225" y="447"/>
                        </a:lnTo>
                        <a:lnTo>
                          <a:pt x="235" y="447"/>
                        </a:lnTo>
                        <a:lnTo>
                          <a:pt x="246" y="447"/>
                        </a:lnTo>
                        <a:lnTo>
                          <a:pt x="255" y="447"/>
                        </a:lnTo>
                        <a:lnTo>
                          <a:pt x="265" y="447"/>
                        </a:lnTo>
                        <a:lnTo>
                          <a:pt x="274" y="447"/>
                        </a:lnTo>
                        <a:lnTo>
                          <a:pt x="285" y="447"/>
                        </a:lnTo>
                        <a:lnTo>
                          <a:pt x="293" y="447"/>
                        </a:lnTo>
                        <a:lnTo>
                          <a:pt x="304" y="447"/>
                        </a:lnTo>
                        <a:lnTo>
                          <a:pt x="314" y="447"/>
                        </a:lnTo>
                        <a:lnTo>
                          <a:pt x="323" y="447"/>
                        </a:lnTo>
                        <a:lnTo>
                          <a:pt x="331" y="447"/>
                        </a:lnTo>
                        <a:lnTo>
                          <a:pt x="341" y="446"/>
                        </a:lnTo>
                        <a:lnTo>
                          <a:pt x="349" y="446"/>
                        </a:lnTo>
                        <a:lnTo>
                          <a:pt x="359" y="446"/>
                        </a:lnTo>
                        <a:lnTo>
                          <a:pt x="367" y="445"/>
                        </a:lnTo>
                        <a:lnTo>
                          <a:pt x="377" y="445"/>
                        </a:lnTo>
                        <a:lnTo>
                          <a:pt x="385" y="445"/>
                        </a:lnTo>
                        <a:lnTo>
                          <a:pt x="393" y="445"/>
                        </a:lnTo>
                        <a:lnTo>
                          <a:pt x="401" y="445"/>
                        </a:lnTo>
                        <a:lnTo>
                          <a:pt x="410" y="444"/>
                        </a:lnTo>
                        <a:lnTo>
                          <a:pt x="417" y="444"/>
                        </a:lnTo>
                        <a:lnTo>
                          <a:pt x="425" y="444"/>
                        </a:lnTo>
                        <a:lnTo>
                          <a:pt x="432" y="442"/>
                        </a:lnTo>
                        <a:lnTo>
                          <a:pt x="441" y="442"/>
                        </a:lnTo>
                        <a:lnTo>
                          <a:pt x="448" y="442"/>
                        </a:lnTo>
                        <a:lnTo>
                          <a:pt x="455" y="442"/>
                        </a:lnTo>
                        <a:lnTo>
                          <a:pt x="462" y="441"/>
                        </a:lnTo>
                        <a:lnTo>
                          <a:pt x="468" y="441"/>
                        </a:lnTo>
                        <a:lnTo>
                          <a:pt x="475" y="440"/>
                        </a:lnTo>
                        <a:lnTo>
                          <a:pt x="482" y="440"/>
                        </a:lnTo>
                        <a:lnTo>
                          <a:pt x="488" y="439"/>
                        </a:lnTo>
                        <a:lnTo>
                          <a:pt x="494" y="439"/>
                        </a:lnTo>
                        <a:lnTo>
                          <a:pt x="500" y="439"/>
                        </a:lnTo>
                        <a:lnTo>
                          <a:pt x="506" y="439"/>
                        </a:lnTo>
                        <a:lnTo>
                          <a:pt x="512" y="438"/>
                        </a:lnTo>
                        <a:lnTo>
                          <a:pt x="517" y="438"/>
                        </a:lnTo>
                        <a:lnTo>
                          <a:pt x="521" y="436"/>
                        </a:lnTo>
                        <a:lnTo>
                          <a:pt x="526" y="436"/>
                        </a:lnTo>
                        <a:lnTo>
                          <a:pt x="532" y="436"/>
                        </a:lnTo>
                        <a:lnTo>
                          <a:pt x="537" y="436"/>
                        </a:lnTo>
                        <a:lnTo>
                          <a:pt x="540" y="435"/>
                        </a:lnTo>
                        <a:lnTo>
                          <a:pt x="545" y="435"/>
                        </a:lnTo>
                        <a:lnTo>
                          <a:pt x="549" y="435"/>
                        </a:lnTo>
                        <a:lnTo>
                          <a:pt x="552" y="434"/>
                        </a:lnTo>
                        <a:lnTo>
                          <a:pt x="556" y="434"/>
                        </a:lnTo>
                        <a:lnTo>
                          <a:pt x="559" y="434"/>
                        </a:lnTo>
                        <a:lnTo>
                          <a:pt x="562" y="434"/>
                        </a:lnTo>
                        <a:lnTo>
                          <a:pt x="564" y="433"/>
                        </a:lnTo>
                        <a:lnTo>
                          <a:pt x="566" y="433"/>
                        </a:lnTo>
                        <a:lnTo>
                          <a:pt x="570" y="433"/>
                        </a:lnTo>
                        <a:lnTo>
                          <a:pt x="572" y="433"/>
                        </a:lnTo>
                        <a:lnTo>
                          <a:pt x="576" y="433"/>
                        </a:lnTo>
                        <a:lnTo>
                          <a:pt x="577" y="433"/>
                        </a:lnTo>
                        <a:lnTo>
                          <a:pt x="578" y="433"/>
                        </a:lnTo>
                        <a:lnTo>
                          <a:pt x="578" y="432"/>
                        </a:lnTo>
                        <a:lnTo>
                          <a:pt x="578" y="428"/>
                        </a:lnTo>
                        <a:lnTo>
                          <a:pt x="578" y="425"/>
                        </a:lnTo>
                        <a:lnTo>
                          <a:pt x="578" y="422"/>
                        </a:lnTo>
                        <a:lnTo>
                          <a:pt x="578" y="419"/>
                        </a:lnTo>
                        <a:lnTo>
                          <a:pt x="578" y="415"/>
                        </a:lnTo>
                        <a:lnTo>
                          <a:pt x="578" y="410"/>
                        </a:lnTo>
                        <a:lnTo>
                          <a:pt x="578" y="406"/>
                        </a:lnTo>
                        <a:lnTo>
                          <a:pt x="578" y="402"/>
                        </a:lnTo>
                        <a:lnTo>
                          <a:pt x="578" y="400"/>
                        </a:lnTo>
                        <a:lnTo>
                          <a:pt x="578" y="397"/>
                        </a:lnTo>
                        <a:lnTo>
                          <a:pt x="578" y="395"/>
                        </a:lnTo>
                        <a:lnTo>
                          <a:pt x="578" y="391"/>
                        </a:lnTo>
                        <a:lnTo>
                          <a:pt x="578" y="389"/>
                        </a:lnTo>
                        <a:lnTo>
                          <a:pt x="578" y="385"/>
                        </a:lnTo>
                        <a:lnTo>
                          <a:pt x="578" y="383"/>
                        </a:lnTo>
                        <a:lnTo>
                          <a:pt x="578" y="378"/>
                        </a:lnTo>
                        <a:lnTo>
                          <a:pt x="578" y="376"/>
                        </a:lnTo>
                        <a:lnTo>
                          <a:pt x="578" y="372"/>
                        </a:lnTo>
                        <a:lnTo>
                          <a:pt x="579" y="369"/>
                        </a:lnTo>
                        <a:lnTo>
                          <a:pt x="578" y="364"/>
                        </a:lnTo>
                        <a:lnTo>
                          <a:pt x="578" y="360"/>
                        </a:lnTo>
                        <a:lnTo>
                          <a:pt x="578" y="357"/>
                        </a:lnTo>
                        <a:lnTo>
                          <a:pt x="578" y="353"/>
                        </a:lnTo>
                        <a:lnTo>
                          <a:pt x="578" y="349"/>
                        </a:lnTo>
                        <a:lnTo>
                          <a:pt x="578" y="344"/>
                        </a:lnTo>
                        <a:lnTo>
                          <a:pt x="578" y="340"/>
                        </a:lnTo>
                        <a:lnTo>
                          <a:pt x="578" y="336"/>
                        </a:lnTo>
                        <a:lnTo>
                          <a:pt x="578" y="331"/>
                        </a:lnTo>
                        <a:lnTo>
                          <a:pt x="578" y="327"/>
                        </a:lnTo>
                        <a:lnTo>
                          <a:pt x="578" y="322"/>
                        </a:lnTo>
                        <a:lnTo>
                          <a:pt x="578" y="318"/>
                        </a:lnTo>
                        <a:lnTo>
                          <a:pt x="578" y="313"/>
                        </a:lnTo>
                        <a:lnTo>
                          <a:pt x="578" y="308"/>
                        </a:lnTo>
                        <a:lnTo>
                          <a:pt x="578" y="303"/>
                        </a:lnTo>
                        <a:lnTo>
                          <a:pt x="578" y="300"/>
                        </a:lnTo>
                        <a:lnTo>
                          <a:pt x="578" y="294"/>
                        </a:lnTo>
                        <a:lnTo>
                          <a:pt x="578" y="290"/>
                        </a:lnTo>
                        <a:lnTo>
                          <a:pt x="578" y="284"/>
                        </a:lnTo>
                        <a:lnTo>
                          <a:pt x="578" y="280"/>
                        </a:lnTo>
                        <a:lnTo>
                          <a:pt x="578" y="275"/>
                        </a:lnTo>
                        <a:lnTo>
                          <a:pt x="578" y="269"/>
                        </a:lnTo>
                        <a:lnTo>
                          <a:pt x="578" y="264"/>
                        </a:lnTo>
                        <a:lnTo>
                          <a:pt x="578" y="260"/>
                        </a:lnTo>
                        <a:lnTo>
                          <a:pt x="578" y="254"/>
                        </a:lnTo>
                        <a:lnTo>
                          <a:pt x="578" y="249"/>
                        </a:lnTo>
                        <a:lnTo>
                          <a:pt x="578" y="243"/>
                        </a:lnTo>
                        <a:lnTo>
                          <a:pt x="578" y="237"/>
                        </a:lnTo>
                        <a:lnTo>
                          <a:pt x="578" y="232"/>
                        </a:lnTo>
                        <a:lnTo>
                          <a:pt x="578" y="226"/>
                        </a:lnTo>
                        <a:lnTo>
                          <a:pt x="578" y="222"/>
                        </a:lnTo>
                        <a:lnTo>
                          <a:pt x="578" y="217"/>
                        </a:lnTo>
                        <a:lnTo>
                          <a:pt x="578" y="211"/>
                        </a:lnTo>
                        <a:lnTo>
                          <a:pt x="578" y="205"/>
                        </a:lnTo>
                        <a:lnTo>
                          <a:pt x="577" y="200"/>
                        </a:lnTo>
                        <a:lnTo>
                          <a:pt x="577" y="195"/>
                        </a:lnTo>
                        <a:lnTo>
                          <a:pt x="577" y="190"/>
                        </a:lnTo>
                        <a:lnTo>
                          <a:pt x="577" y="185"/>
                        </a:lnTo>
                        <a:lnTo>
                          <a:pt x="577" y="180"/>
                        </a:lnTo>
                        <a:lnTo>
                          <a:pt x="577" y="176"/>
                        </a:lnTo>
                        <a:lnTo>
                          <a:pt x="576" y="171"/>
                        </a:lnTo>
                        <a:lnTo>
                          <a:pt x="576" y="166"/>
                        </a:lnTo>
                        <a:lnTo>
                          <a:pt x="575" y="162"/>
                        </a:lnTo>
                        <a:lnTo>
                          <a:pt x="575" y="159"/>
                        </a:lnTo>
                        <a:lnTo>
                          <a:pt x="575" y="154"/>
                        </a:lnTo>
                        <a:lnTo>
                          <a:pt x="575" y="150"/>
                        </a:lnTo>
                        <a:lnTo>
                          <a:pt x="575" y="146"/>
                        </a:lnTo>
                        <a:lnTo>
                          <a:pt x="575" y="143"/>
                        </a:lnTo>
                        <a:lnTo>
                          <a:pt x="573" y="138"/>
                        </a:lnTo>
                        <a:lnTo>
                          <a:pt x="573" y="135"/>
                        </a:lnTo>
                        <a:lnTo>
                          <a:pt x="572" y="131"/>
                        </a:lnTo>
                        <a:lnTo>
                          <a:pt x="572" y="128"/>
                        </a:lnTo>
                        <a:lnTo>
                          <a:pt x="571" y="125"/>
                        </a:lnTo>
                        <a:lnTo>
                          <a:pt x="571" y="122"/>
                        </a:lnTo>
                        <a:lnTo>
                          <a:pt x="570" y="118"/>
                        </a:lnTo>
                        <a:lnTo>
                          <a:pt x="570" y="116"/>
                        </a:lnTo>
                        <a:lnTo>
                          <a:pt x="570" y="112"/>
                        </a:lnTo>
                        <a:lnTo>
                          <a:pt x="570" y="110"/>
                        </a:lnTo>
                        <a:lnTo>
                          <a:pt x="569" y="108"/>
                        </a:lnTo>
                        <a:lnTo>
                          <a:pt x="569" y="105"/>
                        </a:lnTo>
                        <a:lnTo>
                          <a:pt x="568" y="100"/>
                        </a:lnTo>
                        <a:lnTo>
                          <a:pt x="566" y="95"/>
                        </a:lnTo>
                        <a:lnTo>
                          <a:pt x="565" y="90"/>
                        </a:lnTo>
                        <a:lnTo>
                          <a:pt x="565" y="87"/>
                        </a:lnTo>
                        <a:lnTo>
                          <a:pt x="564" y="83"/>
                        </a:lnTo>
                        <a:lnTo>
                          <a:pt x="563" y="79"/>
                        </a:lnTo>
                        <a:lnTo>
                          <a:pt x="562" y="77"/>
                        </a:lnTo>
                        <a:lnTo>
                          <a:pt x="562" y="74"/>
                        </a:lnTo>
                        <a:lnTo>
                          <a:pt x="560" y="71"/>
                        </a:lnTo>
                        <a:lnTo>
                          <a:pt x="560" y="70"/>
                        </a:lnTo>
                        <a:lnTo>
                          <a:pt x="559" y="66"/>
                        </a:lnTo>
                        <a:lnTo>
                          <a:pt x="558" y="64"/>
                        </a:lnTo>
                        <a:lnTo>
                          <a:pt x="557" y="62"/>
                        </a:lnTo>
                        <a:lnTo>
                          <a:pt x="626" y="0"/>
                        </a:lnTo>
                        <a:lnTo>
                          <a:pt x="628" y="3"/>
                        </a:lnTo>
                        <a:lnTo>
                          <a:pt x="633" y="8"/>
                        </a:lnTo>
                        <a:lnTo>
                          <a:pt x="634" y="10"/>
                        </a:lnTo>
                        <a:lnTo>
                          <a:pt x="635" y="13"/>
                        </a:lnTo>
                        <a:lnTo>
                          <a:pt x="638" y="16"/>
                        </a:lnTo>
                        <a:lnTo>
                          <a:pt x="640" y="19"/>
                        </a:lnTo>
                        <a:lnTo>
                          <a:pt x="640" y="21"/>
                        </a:lnTo>
                        <a:lnTo>
                          <a:pt x="642" y="24"/>
                        </a:lnTo>
                        <a:lnTo>
                          <a:pt x="643" y="28"/>
                        </a:lnTo>
                        <a:lnTo>
                          <a:pt x="646" y="32"/>
                        </a:lnTo>
                        <a:lnTo>
                          <a:pt x="646" y="34"/>
                        </a:lnTo>
                        <a:lnTo>
                          <a:pt x="648" y="39"/>
                        </a:lnTo>
                        <a:lnTo>
                          <a:pt x="648" y="41"/>
                        </a:lnTo>
                        <a:lnTo>
                          <a:pt x="651" y="46"/>
                        </a:lnTo>
                        <a:lnTo>
                          <a:pt x="651" y="49"/>
                        </a:lnTo>
                        <a:lnTo>
                          <a:pt x="652" y="53"/>
                        </a:lnTo>
                        <a:lnTo>
                          <a:pt x="653" y="58"/>
                        </a:lnTo>
                        <a:lnTo>
                          <a:pt x="653" y="62"/>
                        </a:lnTo>
                        <a:lnTo>
                          <a:pt x="654" y="66"/>
                        </a:lnTo>
                        <a:lnTo>
                          <a:pt x="655" y="71"/>
                        </a:lnTo>
                        <a:lnTo>
                          <a:pt x="655" y="74"/>
                        </a:lnTo>
                        <a:lnTo>
                          <a:pt x="657" y="79"/>
                        </a:lnTo>
                        <a:lnTo>
                          <a:pt x="658" y="83"/>
                        </a:lnTo>
                        <a:lnTo>
                          <a:pt x="658" y="87"/>
                        </a:lnTo>
                        <a:lnTo>
                          <a:pt x="658" y="92"/>
                        </a:lnTo>
                        <a:lnTo>
                          <a:pt x="659" y="97"/>
                        </a:lnTo>
                        <a:lnTo>
                          <a:pt x="660" y="100"/>
                        </a:lnTo>
                        <a:lnTo>
                          <a:pt x="660" y="105"/>
                        </a:lnTo>
                        <a:lnTo>
                          <a:pt x="660" y="110"/>
                        </a:lnTo>
                        <a:lnTo>
                          <a:pt x="661" y="115"/>
                        </a:lnTo>
                        <a:lnTo>
                          <a:pt x="661" y="121"/>
                        </a:lnTo>
                        <a:lnTo>
                          <a:pt x="662" y="124"/>
                        </a:lnTo>
                        <a:lnTo>
                          <a:pt x="662" y="129"/>
                        </a:lnTo>
                        <a:lnTo>
                          <a:pt x="662" y="134"/>
                        </a:lnTo>
                        <a:lnTo>
                          <a:pt x="662" y="138"/>
                        </a:lnTo>
                        <a:lnTo>
                          <a:pt x="664" y="142"/>
                        </a:lnTo>
                        <a:lnTo>
                          <a:pt x="664" y="147"/>
                        </a:lnTo>
                        <a:lnTo>
                          <a:pt x="664" y="152"/>
                        </a:lnTo>
                        <a:lnTo>
                          <a:pt x="664" y="156"/>
                        </a:lnTo>
                        <a:lnTo>
                          <a:pt x="664" y="161"/>
                        </a:lnTo>
                        <a:lnTo>
                          <a:pt x="664" y="165"/>
                        </a:lnTo>
                        <a:lnTo>
                          <a:pt x="664" y="169"/>
                        </a:lnTo>
                        <a:lnTo>
                          <a:pt x="664" y="173"/>
                        </a:lnTo>
                        <a:lnTo>
                          <a:pt x="664" y="178"/>
                        </a:lnTo>
                        <a:lnTo>
                          <a:pt x="664" y="182"/>
                        </a:lnTo>
                        <a:lnTo>
                          <a:pt x="665" y="186"/>
                        </a:lnTo>
                        <a:lnTo>
                          <a:pt x="665" y="191"/>
                        </a:lnTo>
                        <a:lnTo>
                          <a:pt x="665" y="193"/>
                        </a:lnTo>
                        <a:lnTo>
                          <a:pt x="665" y="198"/>
                        </a:lnTo>
                        <a:lnTo>
                          <a:pt x="665" y="201"/>
                        </a:lnTo>
                        <a:lnTo>
                          <a:pt x="665" y="205"/>
                        </a:lnTo>
                        <a:lnTo>
                          <a:pt x="665" y="208"/>
                        </a:lnTo>
                        <a:lnTo>
                          <a:pt x="665" y="212"/>
                        </a:lnTo>
                        <a:lnTo>
                          <a:pt x="665" y="217"/>
                        </a:lnTo>
                        <a:lnTo>
                          <a:pt x="665" y="219"/>
                        </a:lnTo>
                        <a:lnTo>
                          <a:pt x="665" y="222"/>
                        </a:lnTo>
                        <a:lnTo>
                          <a:pt x="665" y="224"/>
                        </a:lnTo>
                        <a:lnTo>
                          <a:pt x="666" y="229"/>
                        </a:lnTo>
                        <a:lnTo>
                          <a:pt x="666" y="231"/>
                        </a:lnTo>
                        <a:lnTo>
                          <a:pt x="666" y="233"/>
                        </a:lnTo>
                        <a:lnTo>
                          <a:pt x="666" y="236"/>
                        </a:lnTo>
                        <a:lnTo>
                          <a:pt x="666" y="239"/>
                        </a:lnTo>
                        <a:lnTo>
                          <a:pt x="666" y="241"/>
                        </a:lnTo>
                        <a:lnTo>
                          <a:pt x="666" y="243"/>
                        </a:lnTo>
                        <a:lnTo>
                          <a:pt x="666" y="246"/>
                        </a:lnTo>
                        <a:lnTo>
                          <a:pt x="666" y="249"/>
                        </a:lnTo>
                        <a:lnTo>
                          <a:pt x="666" y="252"/>
                        </a:lnTo>
                        <a:lnTo>
                          <a:pt x="666" y="256"/>
                        </a:lnTo>
                        <a:lnTo>
                          <a:pt x="666" y="260"/>
                        </a:lnTo>
                        <a:lnTo>
                          <a:pt x="666" y="264"/>
                        </a:lnTo>
                        <a:lnTo>
                          <a:pt x="666" y="267"/>
                        </a:lnTo>
                        <a:lnTo>
                          <a:pt x="666" y="273"/>
                        </a:lnTo>
                        <a:lnTo>
                          <a:pt x="666" y="276"/>
                        </a:lnTo>
                        <a:lnTo>
                          <a:pt x="666" y="281"/>
                        </a:lnTo>
                        <a:lnTo>
                          <a:pt x="666" y="284"/>
                        </a:lnTo>
                        <a:lnTo>
                          <a:pt x="666" y="290"/>
                        </a:lnTo>
                        <a:lnTo>
                          <a:pt x="666" y="295"/>
                        </a:lnTo>
                        <a:lnTo>
                          <a:pt x="667" y="301"/>
                        </a:lnTo>
                        <a:lnTo>
                          <a:pt x="666" y="306"/>
                        </a:lnTo>
                        <a:lnTo>
                          <a:pt x="666" y="311"/>
                        </a:lnTo>
                        <a:lnTo>
                          <a:pt x="666" y="317"/>
                        </a:lnTo>
                        <a:lnTo>
                          <a:pt x="666" y="322"/>
                        </a:lnTo>
                        <a:lnTo>
                          <a:pt x="666" y="328"/>
                        </a:lnTo>
                        <a:lnTo>
                          <a:pt x="666" y="334"/>
                        </a:lnTo>
                        <a:lnTo>
                          <a:pt x="666" y="340"/>
                        </a:lnTo>
                        <a:lnTo>
                          <a:pt x="666" y="345"/>
                        </a:lnTo>
                        <a:lnTo>
                          <a:pt x="666" y="351"/>
                        </a:lnTo>
                        <a:lnTo>
                          <a:pt x="666" y="357"/>
                        </a:lnTo>
                        <a:lnTo>
                          <a:pt x="666" y="363"/>
                        </a:lnTo>
                        <a:lnTo>
                          <a:pt x="666" y="370"/>
                        </a:lnTo>
                        <a:lnTo>
                          <a:pt x="666" y="376"/>
                        </a:lnTo>
                        <a:lnTo>
                          <a:pt x="666" y="381"/>
                        </a:lnTo>
                        <a:lnTo>
                          <a:pt x="666" y="387"/>
                        </a:lnTo>
                        <a:lnTo>
                          <a:pt x="666" y="394"/>
                        </a:lnTo>
                        <a:lnTo>
                          <a:pt x="665" y="398"/>
                        </a:lnTo>
                        <a:lnTo>
                          <a:pt x="665" y="404"/>
                        </a:lnTo>
                        <a:lnTo>
                          <a:pt x="665" y="411"/>
                        </a:lnTo>
                        <a:lnTo>
                          <a:pt x="665" y="416"/>
                        </a:lnTo>
                        <a:lnTo>
                          <a:pt x="665" y="421"/>
                        </a:lnTo>
                        <a:lnTo>
                          <a:pt x="665" y="427"/>
                        </a:lnTo>
                        <a:lnTo>
                          <a:pt x="665" y="433"/>
                        </a:lnTo>
                        <a:lnTo>
                          <a:pt x="665" y="439"/>
                        </a:lnTo>
                        <a:lnTo>
                          <a:pt x="664" y="444"/>
                        </a:lnTo>
                        <a:lnTo>
                          <a:pt x="664" y="448"/>
                        </a:lnTo>
                        <a:lnTo>
                          <a:pt x="664" y="453"/>
                        </a:lnTo>
                        <a:lnTo>
                          <a:pt x="664" y="459"/>
                        </a:lnTo>
                        <a:lnTo>
                          <a:pt x="664" y="464"/>
                        </a:lnTo>
                        <a:lnTo>
                          <a:pt x="664" y="468"/>
                        </a:lnTo>
                        <a:lnTo>
                          <a:pt x="664" y="472"/>
                        </a:lnTo>
                        <a:lnTo>
                          <a:pt x="664" y="477"/>
                        </a:lnTo>
                        <a:lnTo>
                          <a:pt x="664" y="482"/>
                        </a:lnTo>
                        <a:lnTo>
                          <a:pt x="664" y="485"/>
                        </a:lnTo>
                        <a:lnTo>
                          <a:pt x="664" y="489"/>
                        </a:lnTo>
                        <a:lnTo>
                          <a:pt x="664" y="492"/>
                        </a:lnTo>
                        <a:lnTo>
                          <a:pt x="664" y="495"/>
                        </a:lnTo>
                        <a:lnTo>
                          <a:pt x="664" y="498"/>
                        </a:lnTo>
                        <a:lnTo>
                          <a:pt x="664" y="501"/>
                        </a:lnTo>
                        <a:lnTo>
                          <a:pt x="664" y="504"/>
                        </a:lnTo>
                        <a:lnTo>
                          <a:pt x="664" y="508"/>
                        </a:lnTo>
                        <a:lnTo>
                          <a:pt x="664" y="510"/>
                        </a:lnTo>
                        <a:lnTo>
                          <a:pt x="664" y="512"/>
                        </a:lnTo>
                        <a:lnTo>
                          <a:pt x="664" y="514"/>
                        </a:lnTo>
                        <a:lnTo>
                          <a:pt x="659" y="515"/>
                        </a:lnTo>
                        <a:lnTo>
                          <a:pt x="655" y="515"/>
                        </a:lnTo>
                        <a:lnTo>
                          <a:pt x="652" y="515"/>
                        </a:lnTo>
                        <a:lnTo>
                          <a:pt x="649" y="516"/>
                        </a:lnTo>
                        <a:lnTo>
                          <a:pt x="647" y="517"/>
                        </a:lnTo>
                        <a:lnTo>
                          <a:pt x="645" y="518"/>
                        </a:lnTo>
                        <a:lnTo>
                          <a:pt x="641" y="518"/>
                        </a:lnTo>
                        <a:lnTo>
                          <a:pt x="638" y="518"/>
                        </a:lnTo>
                        <a:lnTo>
                          <a:pt x="635" y="518"/>
                        </a:lnTo>
                        <a:lnTo>
                          <a:pt x="632" y="520"/>
                        </a:lnTo>
                        <a:lnTo>
                          <a:pt x="628" y="520"/>
                        </a:lnTo>
                        <a:lnTo>
                          <a:pt x="624" y="521"/>
                        </a:lnTo>
                        <a:lnTo>
                          <a:pt x="620" y="521"/>
                        </a:lnTo>
                        <a:lnTo>
                          <a:pt x="617" y="521"/>
                        </a:lnTo>
                        <a:lnTo>
                          <a:pt x="613" y="521"/>
                        </a:lnTo>
                        <a:lnTo>
                          <a:pt x="608" y="522"/>
                        </a:lnTo>
                        <a:lnTo>
                          <a:pt x="604" y="522"/>
                        </a:lnTo>
                        <a:lnTo>
                          <a:pt x="600" y="523"/>
                        </a:lnTo>
                        <a:lnTo>
                          <a:pt x="596" y="523"/>
                        </a:lnTo>
                        <a:lnTo>
                          <a:pt x="591" y="523"/>
                        </a:lnTo>
                        <a:lnTo>
                          <a:pt x="588" y="523"/>
                        </a:lnTo>
                        <a:lnTo>
                          <a:pt x="583" y="524"/>
                        </a:lnTo>
                        <a:lnTo>
                          <a:pt x="578" y="524"/>
                        </a:lnTo>
                        <a:lnTo>
                          <a:pt x="575" y="524"/>
                        </a:lnTo>
                        <a:lnTo>
                          <a:pt x="570" y="524"/>
                        </a:lnTo>
                        <a:lnTo>
                          <a:pt x="565" y="525"/>
                        </a:lnTo>
                        <a:lnTo>
                          <a:pt x="560" y="525"/>
                        </a:lnTo>
                        <a:lnTo>
                          <a:pt x="556" y="525"/>
                        </a:lnTo>
                        <a:lnTo>
                          <a:pt x="552" y="525"/>
                        </a:lnTo>
                        <a:lnTo>
                          <a:pt x="547" y="525"/>
                        </a:lnTo>
                        <a:lnTo>
                          <a:pt x="543" y="525"/>
                        </a:lnTo>
                        <a:lnTo>
                          <a:pt x="538" y="525"/>
                        </a:lnTo>
                        <a:lnTo>
                          <a:pt x="534" y="525"/>
                        </a:lnTo>
                        <a:lnTo>
                          <a:pt x="528" y="527"/>
                        </a:lnTo>
                        <a:lnTo>
                          <a:pt x="525" y="527"/>
                        </a:lnTo>
                        <a:lnTo>
                          <a:pt x="521" y="527"/>
                        </a:lnTo>
                        <a:lnTo>
                          <a:pt x="517" y="527"/>
                        </a:lnTo>
                        <a:lnTo>
                          <a:pt x="513" y="528"/>
                        </a:lnTo>
                        <a:lnTo>
                          <a:pt x="508" y="528"/>
                        </a:lnTo>
                        <a:lnTo>
                          <a:pt x="503" y="528"/>
                        </a:lnTo>
                        <a:lnTo>
                          <a:pt x="501" y="528"/>
                        </a:lnTo>
                        <a:lnTo>
                          <a:pt x="498" y="528"/>
                        </a:lnTo>
                        <a:lnTo>
                          <a:pt x="494" y="528"/>
                        </a:lnTo>
                        <a:lnTo>
                          <a:pt x="490" y="528"/>
                        </a:lnTo>
                        <a:lnTo>
                          <a:pt x="486" y="528"/>
                        </a:lnTo>
                        <a:lnTo>
                          <a:pt x="483" y="528"/>
                        </a:lnTo>
                        <a:lnTo>
                          <a:pt x="481" y="528"/>
                        </a:lnTo>
                        <a:lnTo>
                          <a:pt x="477" y="528"/>
                        </a:lnTo>
                        <a:lnTo>
                          <a:pt x="475" y="528"/>
                        </a:lnTo>
                        <a:lnTo>
                          <a:pt x="473" y="529"/>
                        </a:lnTo>
                        <a:lnTo>
                          <a:pt x="468" y="529"/>
                        </a:lnTo>
                        <a:lnTo>
                          <a:pt x="463" y="530"/>
                        </a:lnTo>
                        <a:lnTo>
                          <a:pt x="461" y="530"/>
                        </a:lnTo>
                        <a:lnTo>
                          <a:pt x="458" y="530"/>
                        </a:lnTo>
                        <a:lnTo>
                          <a:pt x="456" y="530"/>
                        </a:lnTo>
                        <a:lnTo>
                          <a:pt x="445" y="530"/>
                        </a:lnTo>
                        <a:lnTo>
                          <a:pt x="436" y="530"/>
                        </a:lnTo>
                        <a:lnTo>
                          <a:pt x="425" y="530"/>
                        </a:lnTo>
                        <a:lnTo>
                          <a:pt x="414" y="530"/>
                        </a:lnTo>
                        <a:lnTo>
                          <a:pt x="405" y="530"/>
                        </a:lnTo>
                        <a:lnTo>
                          <a:pt x="394" y="530"/>
                        </a:lnTo>
                        <a:lnTo>
                          <a:pt x="385" y="530"/>
                        </a:lnTo>
                        <a:lnTo>
                          <a:pt x="374" y="531"/>
                        </a:lnTo>
                        <a:lnTo>
                          <a:pt x="365" y="530"/>
                        </a:lnTo>
                        <a:lnTo>
                          <a:pt x="354" y="530"/>
                        </a:lnTo>
                        <a:lnTo>
                          <a:pt x="344" y="530"/>
                        </a:lnTo>
                        <a:lnTo>
                          <a:pt x="336" y="530"/>
                        </a:lnTo>
                        <a:lnTo>
                          <a:pt x="327" y="530"/>
                        </a:lnTo>
                        <a:lnTo>
                          <a:pt x="317" y="530"/>
                        </a:lnTo>
                        <a:lnTo>
                          <a:pt x="309" y="530"/>
                        </a:lnTo>
                        <a:lnTo>
                          <a:pt x="299" y="530"/>
                        </a:lnTo>
                        <a:lnTo>
                          <a:pt x="291" y="530"/>
                        </a:lnTo>
                        <a:lnTo>
                          <a:pt x="280" y="530"/>
                        </a:lnTo>
                        <a:lnTo>
                          <a:pt x="273" y="529"/>
                        </a:lnTo>
                        <a:lnTo>
                          <a:pt x="264" y="529"/>
                        </a:lnTo>
                        <a:lnTo>
                          <a:pt x="255" y="528"/>
                        </a:lnTo>
                        <a:lnTo>
                          <a:pt x="247" y="528"/>
                        </a:lnTo>
                        <a:lnTo>
                          <a:pt x="239" y="528"/>
                        </a:lnTo>
                        <a:lnTo>
                          <a:pt x="232" y="528"/>
                        </a:lnTo>
                        <a:lnTo>
                          <a:pt x="223" y="527"/>
                        </a:lnTo>
                        <a:lnTo>
                          <a:pt x="215" y="527"/>
                        </a:lnTo>
                        <a:lnTo>
                          <a:pt x="208" y="525"/>
                        </a:lnTo>
                        <a:lnTo>
                          <a:pt x="201" y="525"/>
                        </a:lnTo>
                        <a:lnTo>
                          <a:pt x="194" y="525"/>
                        </a:lnTo>
                        <a:lnTo>
                          <a:pt x="187" y="525"/>
                        </a:lnTo>
                        <a:lnTo>
                          <a:pt x="180" y="524"/>
                        </a:lnTo>
                        <a:lnTo>
                          <a:pt x="174" y="524"/>
                        </a:lnTo>
                        <a:lnTo>
                          <a:pt x="167" y="523"/>
                        </a:lnTo>
                        <a:lnTo>
                          <a:pt x="161" y="523"/>
                        </a:lnTo>
                        <a:lnTo>
                          <a:pt x="155" y="522"/>
                        </a:lnTo>
                        <a:lnTo>
                          <a:pt x="149" y="522"/>
                        </a:lnTo>
                        <a:lnTo>
                          <a:pt x="142" y="521"/>
                        </a:lnTo>
                        <a:lnTo>
                          <a:pt x="137" y="521"/>
                        </a:lnTo>
                        <a:lnTo>
                          <a:pt x="131" y="520"/>
                        </a:lnTo>
                        <a:lnTo>
                          <a:pt x="126" y="520"/>
                        </a:lnTo>
                        <a:lnTo>
                          <a:pt x="120" y="518"/>
                        </a:lnTo>
                        <a:lnTo>
                          <a:pt x="115" y="518"/>
                        </a:lnTo>
                        <a:lnTo>
                          <a:pt x="110" y="518"/>
                        </a:lnTo>
                        <a:lnTo>
                          <a:pt x="106" y="518"/>
                        </a:lnTo>
                        <a:lnTo>
                          <a:pt x="101" y="517"/>
                        </a:lnTo>
                        <a:lnTo>
                          <a:pt x="97" y="517"/>
                        </a:lnTo>
                        <a:lnTo>
                          <a:pt x="94" y="516"/>
                        </a:lnTo>
                        <a:lnTo>
                          <a:pt x="89" y="516"/>
                        </a:lnTo>
                        <a:lnTo>
                          <a:pt x="86" y="515"/>
                        </a:lnTo>
                        <a:lnTo>
                          <a:pt x="82" y="515"/>
                        </a:lnTo>
                        <a:lnTo>
                          <a:pt x="80" y="515"/>
                        </a:lnTo>
                        <a:lnTo>
                          <a:pt x="76" y="515"/>
                        </a:lnTo>
                        <a:lnTo>
                          <a:pt x="73" y="514"/>
                        </a:lnTo>
                        <a:lnTo>
                          <a:pt x="70" y="512"/>
                        </a:lnTo>
                        <a:lnTo>
                          <a:pt x="68" y="512"/>
                        </a:lnTo>
                        <a:lnTo>
                          <a:pt x="63" y="512"/>
                        </a:lnTo>
                        <a:lnTo>
                          <a:pt x="61" y="512"/>
                        </a:lnTo>
                        <a:lnTo>
                          <a:pt x="60" y="512"/>
                        </a:lnTo>
                        <a:lnTo>
                          <a:pt x="56" y="509"/>
                        </a:lnTo>
                        <a:lnTo>
                          <a:pt x="51" y="506"/>
                        </a:lnTo>
                        <a:lnTo>
                          <a:pt x="48" y="503"/>
                        </a:lnTo>
                        <a:lnTo>
                          <a:pt x="44" y="499"/>
                        </a:lnTo>
                        <a:lnTo>
                          <a:pt x="41" y="495"/>
                        </a:lnTo>
                        <a:lnTo>
                          <a:pt x="37" y="490"/>
                        </a:lnTo>
                        <a:lnTo>
                          <a:pt x="34" y="485"/>
                        </a:lnTo>
                        <a:lnTo>
                          <a:pt x="31" y="480"/>
                        </a:lnTo>
                        <a:lnTo>
                          <a:pt x="30" y="477"/>
                        </a:lnTo>
                        <a:lnTo>
                          <a:pt x="28" y="473"/>
                        </a:lnTo>
                        <a:lnTo>
                          <a:pt x="26" y="470"/>
                        </a:lnTo>
                        <a:lnTo>
                          <a:pt x="25" y="467"/>
                        </a:lnTo>
                        <a:lnTo>
                          <a:pt x="24" y="464"/>
                        </a:lnTo>
                        <a:lnTo>
                          <a:pt x="23" y="460"/>
                        </a:lnTo>
                        <a:lnTo>
                          <a:pt x="22" y="457"/>
                        </a:lnTo>
                        <a:lnTo>
                          <a:pt x="21" y="454"/>
                        </a:lnTo>
                        <a:lnTo>
                          <a:pt x="19" y="451"/>
                        </a:lnTo>
                        <a:lnTo>
                          <a:pt x="18" y="447"/>
                        </a:lnTo>
                        <a:lnTo>
                          <a:pt x="17" y="444"/>
                        </a:lnTo>
                        <a:lnTo>
                          <a:pt x="16" y="440"/>
                        </a:lnTo>
                        <a:lnTo>
                          <a:pt x="15" y="436"/>
                        </a:lnTo>
                        <a:lnTo>
                          <a:pt x="15" y="433"/>
                        </a:lnTo>
                        <a:lnTo>
                          <a:pt x="13" y="429"/>
                        </a:lnTo>
                        <a:lnTo>
                          <a:pt x="12" y="426"/>
                        </a:lnTo>
                        <a:lnTo>
                          <a:pt x="11" y="421"/>
                        </a:lnTo>
                        <a:lnTo>
                          <a:pt x="11" y="417"/>
                        </a:lnTo>
                        <a:lnTo>
                          <a:pt x="10" y="414"/>
                        </a:lnTo>
                        <a:lnTo>
                          <a:pt x="9" y="409"/>
                        </a:lnTo>
                        <a:lnTo>
                          <a:pt x="8" y="404"/>
                        </a:lnTo>
                        <a:lnTo>
                          <a:pt x="8" y="401"/>
                        </a:lnTo>
                        <a:lnTo>
                          <a:pt x="6" y="397"/>
                        </a:lnTo>
                        <a:lnTo>
                          <a:pt x="6" y="394"/>
                        </a:lnTo>
                        <a:lnTo>
                          <a:pt x="5" y="389"/>
                        </a:lnTo>
                        <a:lnTo>
                          <a:pt x="5" y="384"/>
                        </a:lnTo>
                        <a:lnTo>
                          <a:pt x="5" y="381"/>
                        </a:lnTo>
                        <a:lnTo>
                          <a:pt x="5" y="376"/>
                        </a:lnTo>
                        <a:lnTo>
                          <a:pt x="4" y="372"/>
                        </a:lnTo>
                        <a:lnTo>
                          <a:pt x="3" y="369"/>
                        </a:lnTo>
                        <a:lnTo>
                          <a:pt x="3" y="363"/>
                        </a:lnTo>
                        <a:lnTo>
                          <a:pt x="3" y="360"/>
                        </a:lnTo>
                        <a:lnTo>
                          <a:pt x="3" y="356"/>
                        </a:lnTo>
                        <a:lnTo>
                          <a:pt x="2" y="351"/>
                        </a:lnTo>
                        <a:lnTo>
                          <a:pt x="0" y="347"/>
                        </a:lnTo>
                        <a:lnTo>
                          <a:pt x="0" y="343"/>
                        </a:lnTo>
                        <a:lnTo>
                          <a:pt x="0" y="338"/>
                        </a:lnTo>
                        <a:lnTo>
                          <a:pt x="0" y="334"/>
                        </a:lnTo>
                        <a:lnTo>
                          <a:pt x="0" y="330"/>
                        </a:lnTo>
                        <a:lnTo>
                          <a:pt x="0" y="325"/>
                        </a:lnTo>
                        <a:lnTo>
                          <a:pt x="0" y="321"/>
                        </a:lnTo>
                        <a:lnTo>
                          <a:pt x="0" y="317"/>
                        </a:lnTo>
                        <a:lnTo>
                          <a:pt x="0" y="313"/>
                        </a:lnTo>
                        <a:lnTo>
                          <a:pt x="0" y="308"/>
                        </a:lnTo>
                        <a:lnTo>
                          <a:pt x="0" y="303"/>
                        </a:lnTo>
                        <a:lnTo>
                          <a:pt x="0" y="300"/>
                        </a:lnTo>
                        <a:lnTo>
                          <a:pt x="0" y="295"/>
                        </a:lnTo>
                        <a:lnTo>
                          <a:pt x="0" y="292"/>
                        </a:lnTo>
                        <a:lnTo>
                          <a:pt x="0" y="287"/>
                        </a:lnTo>
                        <a:lnTo>
                          <a:pt x="0" y="282"/>
                        </a:lnTo>
                        <a:lnTo>
                          <a:pt x="3" y="281"/>
                        </a:lnTo>
                        <a:lnTo>
                          <a:pt x="6" y="280"/>
                        </a:lnTo>
                        <a:lnTo>
                          <a:pt x="10" y="277"/>
                        </a:lnTo>
                        <a:lnTo>
                          <a:pt x="15" y="275"/>
                        </a:lnTo>
                        <a:lnTo>
                          <a:pt x="18" y="271"/>
                        </a:lnTo>
                        <a:lnTo>
                          <a:pt x="22" y="268"/>
                        </a:lnTo>
                        <a:lnTo>
                          <a:pt x="24" y="264"/>
                        </a:lnTo>
                        <a:lnTo>
                          <a:pt x="28" y="260"/>
                        </a:lnTo>
                        <a:lnTo>
                          <a:pt x="30" y="255"/>
                        </a:lnTo>
                        <a:lnTo>
                          <a:pt x="31" y="250"/>
                        </a:lnTo>
                        <a:lnTo>
                          <a:pt x="32" y="246"/>
                        </a:lnTo>
                        <a:lnTo>
                          <a:pt x="32" y="242"/>
                        </a:lnTo>
                        <a:lnTo>
                          <a:pt x="31" y="238"/>
                        </a:lnTo>
                        <a:lnTo>
                          <a:pt x="29" y="235"/>
                        </a:lnTo>
                        <a:lnTo>
                          <a:pt x="26" y="233"/>
                        </a:lnTo>
                        <a:lnTo>
                          <a:pt x="25" y="231"/>
                        </a:lnTo>
                        <a:lnTo>
                          <a:pt x="23" y="231"/>
                        </a:lnTo>
                        <a:lnTo>
                          <a:pt x="21" y="230"/>
                        </a:lnTo>
                        <a:lnTo>
                          <a:pt x="16" y="235"/>
                        </a:lnTo>
                        <a:lnTo>
                          <a:pt x="11" y="239"/>
                        </a:lnTo>
                        <a:lnTo>
                          <a:pt x="8" y="242"/>
                        </a:lnTo>
                        <a:lnTo>
                          <a:pt x="5" y="244"/>
                        </a:lnTo>
                        <a:lnTo>
                          <a:pt x="3" y="246"/>
                        </a:lnTo>
                        <a:lnTo>
                          <a:pt x="0" y="249"/>
                        </a:lnTo>
                        <a:lnTo>
                          <a:pt x="0" y="246"/>
                        </a:lnTo>
                        <a:lnTo>
                          <a:pt x="0" y="244"/>
                        </a:lnTo>
                        <a:lnTo>
                          <a:pt x="0" y="242"/>
                        </a:lnTo>
                        <a:lnTo>
                          <a:pt x="0" y="239"/>
                        </a:lnTo>
                        <a:lnTo>
                          <a:pt x="0" y="236"/>
                        </a:lnTo>
                        <a:lnTo>
                          <a:pt x="0" y="233"/>
                        </a:lnTo>
                        <a:lnTo>
                          <a:pt x="0" y="231"/>
                        </a:lnTo>
                        <a:lnTo>
                          <a:pt x="2" y="229"/>
                        </a:lnTo>
                        <a:lnTo>
                          <a:pt x="2" y="225"/>
                        </a:lnTo>
                        <a:lnTo>
                          <a:pt x="2" y="223"/>
                        </a:lnTo>
                        <a:lnTo>
                          <a:pt x="2" y="219"/>
                        </a:lnTo>
                        <a:lnTo>
                          <a:pt x="3" y="217"/>
                        </a:lnTo>
                        <a:lnTo>
                          <a:pt x="3" y="214"/>
                        </a:lnTo>
                        <a:lnTo>
                          <a:pt x="3" y="211"/>
                        </a:lnTo>
                        <a:lnTo>
                          <a:pt x="3" y="208"/>
                        </a:lnTo>
                        <a:lnTo>
                          <a:pt x="3" y="206"/>
                        </a:lnTo>
                        <a:lnTo>
                          <a:pt x="3" y="204"/>
                        </a:lnTo>
                        <a:lnTo>
                          <a:pt x="3" y="201"/>
                        </a:lnTo>
                        <a:lnTo>
                          <a:pt x="3" y="198"/>
                        </a:lnTo>
                        <a:lnTo>
                          <a:pt x="3" y="195"/>
                        </a:lnTo>
                        <a:lnTo>
                          <a:pt x="3" y="192"/>
                        </a:lnTo>
                        <a:lnTo>
                          <a:pt x="4" y="190"/>
                        </a:lnTo>
                        <a:lnTo>
                          <a:pt x="5" y="186"/>
                        </a:lnTo>
                        <a:lnTo>
                          <a:pt x="5" y="184"/>
                        </a:lnTo>
                        <a:lnTo>
                          <a:pt x="5" y="181"/>
                        </a:lnTo>
                        <a:lnTo>
                          <a:pt x="5" y="178"/>
                        </a:lnTo>
                        <a:lnTo>
                          <a:pt x="5" y="175"/>
                        </a:lnTo>
                        <a:lnTo>
                          <a:pt x="5" y="172"/>
                        </a:lnTo>
                        <a:lnTo>
                          <a:pt x="5" y="169"/>
                        </a:lnTo>
                        <a:lnTo>
                          <a:pt x="5" y="166"/>
                        </a:lnTo>
                        <a:lnTo>
                          <a:pt x="6" y="163"/>
                        </a:lnTo>
                        <a:lnTo>
                          <a:pt x="6" y="161"/>
                        </a:lnTo>
                        <a:lnTo>
                          <a:pt x="8" y="165"/>
                        </a:lnTo>
                        <a:lnTo>
                          <a:pt x="11" y="167"/>
                        </a:lnTo>
                        <a:lnTo>
                          <a:pt x="13" y="167"/>
                        </a:lnTo>
                        <a:lnTo>
                          <a:pt x="16" y="168"/>
                        </a:lnTo>
                        <a:lnTo>
                          <a:pt x="19" y="168"/>
                        </a:lnTo>
                        <a:lnTo>
                          <a:pt x="23" y="168"/>
                        </a:lnTo>
                        <a:lnTo>
                          <a:pt x="25" y="166"/>
                        </a:lnTo>
                        <a:lnTo>
                          <a:pt x="29" y="166"/>
                        </a:lnTo>
                        <a:lnTo>
                          <a:pt x="32" y="163"/>
                        </a:lnTo>
                        <a:lnTo>
                          <a:pt x="36" y="162"/>
                        </a:lnTo>
                        <a:lnTo>
                          <a:pt x="40" y="160"/>
                        </a:lnTo>
                        <a:lnTo>
                          <a:pt x="43" y="159"/>
                        </a:lnTo>
                        <a:lnTo>
                          <a:pt x="47" y="155"/>
                        </a:lnTo>
                        <a:lnTo>
                          <a:pt x="50" y="153"/>
                        </a:lnTo>
                        <a:lnTo>
                          <a:pt x="53" y="150"/>
                        </a:lnTo>
                        <a:lnTo>
                          <a:pt x="56" y="147"/>
                        </a:lnTo>
                        <a:lnTo>
                          <a:pt x="59" y="143"/>
                        </a:lnTo>
                        <a:lnTo>
                          <a:pt x="61" y="141"/>
                        </a:lnTo>
                        <a:lnTo>
                          <a:pt x="62" y="136"/>
                        </a:lnTo>
                        <a:lnTo>
                          <a:pt x="64" y="133"/>
                        </a:lnTo>
                        <a:lnTo>
                          <a:pt x="66" y="129"/>
                        </a:lnTo>
                        <a:lnTo>
                          <a:pt x="66" y="125"/>
                        </a:lnTo>
                        <a:lnTo>
                          <a:pt x="66" y="122"/>
                        </a:lnTo>
                        <a:lnTo>
                          <a:pt x="66" y="117"/>
                        </a:lnTo>
                        <a:lnTo>
                          <a:pt x="63" y="114"/>
                        </a:lnTo>
                        <a:lnTo>
                          <a:pt x="62" y="110"/>
                        </a:lnTo>
                        <a:lnTo>
                          <a:pt x="59" y="105"/>
                        </a:lnTo>
                        <a:lnTo>
                          <a:pt x="56" y="102"/>
                        </a:lnTo>
                        <a:lnTo>
                          <a:pt x="51" y="97"/>
                        </a:lnTo>
                        <a:lnTo>
                          <a:pt x="47" y="95"/>
                        </a:lnTo>
                        <a:lnTo>
                          <a:pt x="44" y="97"/>
                        </a:lnTo>
                        <a:lnTo>
                          <a:pt x="42" y="99"/>
                        </a:lnTo>
                        <a:lnTo>
                          <a:pt x="40" y="103"/>
                        </a:lnTo>
                        <a:lnTo>
                          <a:pt x="38" y="105"/>
                        </a:lnTo>
                        <a:lnTo>
                          <a:pt x="35" y="110"/>
                        </a:lnTo>
                        <a:lnTo>
                          <a:pt x="32" y="112"/>
                        </a:lnTo>
                        <a:lnTo>
                          <a:pt x="30" y="115"/>
                        </a:lnTo>
                        <a:lnTo>
                          <a:pt x="29" y="117"/>
                        </a:lnTo>
                        <a:lnTo>
                          <a:pt x="25" y="121"/>
                        </a:lnTo>
                        <a:lnTo>
                          <a:pt x="24" y="123"/>
                        </a:lnTo>
                        <a:lnTo>
                          <a:pt x="22" y="125"/>
                        </a:lnTo>
                        <a:lnTo>
                          <a:pt x="19" y="129"/>
                        </a:lnTo>
                        <a:lnTo>
                          <a:pt x="16" y="134"/>
                        </a:lnTo>
                        <a:lnTo>
                          <a:pt x="13" y="138"/>
                        </a:lnTo>
                        <a:lnTo>
                          <a:pt x="10" y="142"/>
                        </a:lnTo>
                        <a:lnTo>
                          <a:pt x="9" y="147"/>
                        </a:lnTo>
                        <a:lnTo>
                          <a:pt x="8" y="150"/>
                        </a:lnTo>
                        <a:lnTo>
                          <a:pt x="8" y="154"/>
                        </a:lnTo>
                        <a:lnTo>
                          <a:pt x="8" y="150"/>
                        </a:lnTo>
                        <a:lnTo>
                          <a:pt x="8" y="147"/>
                        </a:lnTo>
                        <a:lnTo>
                          <a:pt x="8" y="143"/>
                        </a:lnTo>
                        <a:lnTo>
                          <a:pt x="8" y="140"/>
                        </a:lnTo>
                        <a:lnTo>
                          <a:pt x="8" y="135"/>
                        </a:lnTo>
                        <a:lnTo>
                          <a:pt x="9" y="133"/>
                        </a:lnTo>
                        <a:lnTo>
                          <a:pt x="9" y="128"/>
                        </a:lnTo>
                        <a:lnTo>
                          <a:pt x="10" y="125"/>
                        </a:lnTo>
                        <a:lnTo>
                          <a:pt x="10" y="121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10" y="110"/>
                        </a:lnTo>
                        <a:lnTo>
                          <a:pt x="10" y="108"/>
                        </a:lnTo>
                        <a:lnTo>
                          <a:pt x="11" y="104"/>
                        </a:lnTo>
                        <a:lnTo>
                          <a:pt x="11" y="100"/>
                        </a:lnTo>
                        <a:lnTo>
                          <a:pt x="12" y="97"/>
                        </a:lnTo>
                        <a:lnTo>
                          <a:pt x="12" y="95"/>
                        </a:lnTo>
                        <a:lnTo>
                          <a:pt x="12" y="91"/>
                        </a:lnTo>
                        <a:lnTo>
                          <a:pt x="12" y="87"/>
                        </a:lnTo>
                        <a:lnTo>
                          <a:pt x="12" y="85"/>
                        </a:lnTo>
                        <a:lnTo>
                          <a:pt x="12" y="81"/>
                        </a:lnTo>
                        <a:lnTo>
                          <a:pt x="13" y="78"/>
                        </a:lnTo>
                        <a:lnTo>
                          <a:pt x="13" y="74"/>
                        </a:lnTo>
                        <a:lnTo>
                          <a:pt x="15" y="72"/>
                        </a:lnTo>
                        <a:lnTo>
                          <a:pt x="15" y="70"/>
                        </a:lnTo>
                        <a:lnTo>
                          <a:pt x="15" y="67"/>
                        </a:lnTo>
                        <a:lnTo>
                          <a:pt x="15" y="64"/>
                        </a:lnTo>
                        <a:lnTo>
                          <a:pt x="15" y="61"/>
                        </a:lnTo>
                        <a:lnTo>
                          <a:pt x="15" y="58"/>
                        </a:lnTo>
                        <a:lnTo>
                          <a:pt x="16" y="55"/>
                        </a:lnTo>
                        <a:lnTo>
                          <a:pt x="16" y="53"/>
                        </a:lnTo>
                        <a:lnTo>
                          <a:pt x="17" y="51"/>
                        </a:lnTo>
                        <a:lnTo>
                          <a:pt x="17" y="47"/>
                        </a:lnTo>
                        <a:lnTo>
                          <a:pt x="17" y="45"/>
                        </a:lnTo>
                        <a:lnTo>
                          <a:pt x="17" y="41"/>
                        </a:lnTo>
                        <a:lnTo>
                          <a:pt x="17" y="40"/>
                        </a:lnTo>
                        <a:lnTo>
                          <a:pt x="18" y="35"/>
                        </a:lnTo>
                        <a:lnTo>
                          <a:pt x="18" y="32"/>
                        </a:lnTo>
                        <a:lnTo>
                          <a:pt x="18" y="27"/>
                        </a:lnTo>
                        <a:lnTo>
                          <a:pt x="19" y="23"/>
                        </a:lnTo>
                        <a:lnTo>
                          <a:pt x="19" y="20"/>
                        </a:lnTo>
                        <a:lnTo>
                          <a:pt x="21" y="16"/>
                        </a:lnTo>
                        <a:lnTo>
                          <a:pt x="21" y="14"/>
                        </a:lnTo>
                        <a:lnTo>
                          <a:pt x="21" y="11"/>
                        </a:lnTo>
                        <a:lnTo>
                          <a:pt x="21" y="9"/>
                        </a:lnTo>
                        <a:lnTo>
                          <a:pt x="21" y="8"/>
                        </a:lnTo>
                        <a:lnTo>
                          <a:pt x="21" y="5"/>
                        </a:lnTo>
                        <a:lnTo>
                          <a:pt x="22" y="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72" name="Freeform 251">
                    <a:extLst>
                      <a:ext uri="{FF2B5EF4-FFF2-40B4-BE49-F238E27FC236}">
                        <a16:creationId xmlns:a16="http://schemas.microsoft.com/office/drawing/2014/main" id="{6D36C8CF-1435-A646-8E73-4111E42BF5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58" y="1947"/>
                    <a:ext cx="14" cy="10"/>
                  </a:xfrm>
                  <a:custGeom>
                    <a:avLst/>
                    <a:gdLst>
                      <a:gd name="T0" fmla="*/ 0 w 43"/>
                      <a:gd name="T1" fmla="*/ 0 h 31"/>
                      <a:gd name="T2" fmla="*/ 0 w 43"/>
                      <a:gd name="T3" fmla="*/ 0 h 31"/>
                      <a:gd name="T4" fmla="*/ 0 w 43"/>
                      <a:gd name="T5" fmla="*/ 0 h 31"/>
                      <a:gd name="T6" fmla="*/ 0 w 43"/>
                      <a:gd name="T7" fmla="*/ 0 h 31"/>
                      <a:gd name="T8" fmla="*/ 0 w 43"/>
                      <a:gd name="T9" fmla="*/ 0 h 31"/>
                      <a:gd name="T10" fmla="*/ 0 w 43"/>
                      <a:gd name="T11" fmla="*/ 0 h 31"/>
                      <a:gd name="T12" fmla="*/ 0 w 43"/>
                      <a:gd name="T13" fmla="*/ 0 h 31"/>
                      <a:gd name="T14" fmla="*/ 0 w 43"/>
                      <a:gd name="T15" fmla="*/ 0 h 31"/>
                      <a:gd name="T16" fmla="*/ 0 w 43"/>
                      <a:gd name="T17" fmla="*/ 0 h 31"/>
                      <a:gd name="T18" fmla="*/ 0 w 43"/>
                      <a:gd name="T19" fmla="*/ 0 h 31"/>
                      <a:gd name="T20" fmla="*/ 0 w 43"/>
                      <a:gd name="T21" fmla="*/ 0 h 31"/>
                      <a:gd name="T22" fmla="*/ 0 w 43"/>
                      <a:gd name="T23" fmla="*/ 0 h 31"/>
                      <a:gd name="T24" fmla="*/ 0 w 43"/>
                      <a:gd name="T25" fmla="*/ 0 h 31"/>
                      <a:gd name="T26" fmla="*/ 0 w 43"/>
                      <a:gd name="T27" fmla="*/ 0 h 31"/>
                      <a:gd name="T28" fmla="*/ 0 w 43"/>
                      <a:gd name="T29" fmla="*/ 0 h 31"/>
                      <a:gd name="T30" fmla="*/ 0 w 43"/>
                      <a:gd name="T31" fmla="*/ 0 h 31"/>
                      <a:gd name="T32" fmla="*/ 0 w 43"/>
                      <a:gd name="T33" fmla="*/ 0 h 31"/>
                      <a:gd name="T34" fmla="*/ 0 w 43"/>
                      <a:gd name="T35" fmla="*/ 0 h 31"/>
                      <a:gd name="T36" fmla="*/ 0 w 43"/>
                      <a:gd name="T37" fmla="*/ 0 h 31"/>
                      <a:gd name="T38" fmla="*/ 0 w 43"/>
                      <a:gd name="T39" fmla="*/ 0 h 31"/>
                      <a:gd name="T40" fmla="*/ 0 w 43"/>
                      <a:gd name="T41" fmla="*/ 0 h 31"/>
                      <a:gd name="T42" fmla="*/ 0 w 43"/>
                      <a:gd name="T43" fmla="*/ 0 h 31"/>
                      <a:gd name="T44" fmla="*/ 0 w 43"/>
                      <a:gd name="T45" fmla="*/ 0 h 31"/>
                      <a:gd name="T46" fmla="*/ 0 w 43"/>
                      <a:gd name="T47" fmla="*/ 0 h 31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w 43"/>
                      <a:gd name="T73" fmla="*/ 0 h 31"/>
                      <a:gd name="T74" fmla="*/ 43 w 43"/>
                      <a:gd name="T75" fmla="*/ 31 h 31"/>
                    </a:gdLst>
                    <a:ahLst/>
                    <a:cxnLst>
                      <a:cxn ang="T48">
                        <a:pos x="T0" y="T1"/>
                      </a:cxn>
                      <a:cxn ang="T49">
                        <a:pos x="T2" y="T3"/>
                      </a:cxn>
                      <a:cxn ang="T50">
                        <a:pos x="T4" y="T5"/>
                      </a:cxn>
                      <a:cxn ang="T51">
                        <a:pos x="T6" y="T7"/>
                      </a:cxn>
                      <a:cxn ang="T52">
                        <a:pos x="T8" y="T9"/>
                      </a:cxn>
                      <a:cxn ang="T53">
                        <a:pos x="T10" y="T11"/>
                      </a:cxn>
                      <a:cxn ang="T54">
                        <a:pos x="T12" y="T13"/>
                      </a:cxn>
                      <a:cxn ang="T55">
                        <a:pos x="T14" y="T15"/>
                      </a:cxn>
                      <a:cxn ang="T56">
                        <a:pos x="T16" y="T17"/>
                      </a:cxn>
                      <a:cxn ang="T57">
                        <a:pos x="T18" y="T19"/>
                      </a:cxn>
                      <a:cxn ang="T58">
                        <a:pos x="T20" y="T21"/>
                      </a:cxn>
                      <a:cxn ang="T59">
                        <a:pos x="T22" y="T23"/>
                      </a:cxn>
                      <a:cxn ang="T60">
                        <a:pos x="T24" y="T25"/>
                      </a:cxn>
                      <a:cxn ang="T61">
                        <a:pos x="T26" y="T27"/>
                      </a:cxn>
                      <a:cxn ang="T62">
                        <a:pos x="T28" y="T29"/>
                      </a:cxn>
                      <a:cxn ang="T63">
                        <a:pos x="T30" y="T31"/>
                      </a:cxn>
                      <a:cxn ang="T64">
                        <a:pos x="T32" y="T33"/>
                      </a:cxn>
                      <a:cxn ang="T65">
                        <a:pos x="T34" y="T35"/>
                      </a:cxn>
                      <a:cxn ang="T66">
                        <a:pos x="T36" y="T37"/>
                      </a:cxn>
                      <a:cxn ang="T67">
                        <a:pos x="T38" y="T39"/>
                      </a:cxn>
                      <a:cxn ang="T68">
                        <a:pos x="T40" y="T41"/>
                      </a:cxn>
                      <a:cxn ang="T69">
                        <a:pos x="T42" y="T43"/>
                      </a:cxn>
                      <a:cxn ang="T70">
                        <a:pos x="T44" y="T45"/>
                      </a:cxn>
                      <a:cxn ang="T71">
                        <a:pos x="T46" y="T47"/>
                      </a:cxn>
                    </a:cxnLst>
                    <a:rect l="T72" t="T73" r="T74" b="T75"/>
                    <a:pathLst>
                      <a:path w="43" h="31">
                        <a:moveTo>
                          <a:pt x="0" y="0"/>
                        </a:moveTo>
                        <a:lnTo>
                          <a:pt x="43" y="3"/>
                        </a:lnTo>
                        <a:lnTo>
                          <a:pt x="42" y="6"/>
                        </a:lnTo>
                        <a:lnTo>
                          <a:pt x="41" y="9"/>
                        </a:lnTo>
                        <a:lnTo>
                          <a:pt x="40" y="11"/>
                        </a:lnTo>
                        <a:lnTo>
                          <a:pt x="37" y="13"/>
                        </a:lnTo>
                        <a:lnTo>
                          <a:pt x="37" y="16"/>
                        </a:lnTo>
                        <a:lnTo>
                          <a:pt x="35" y="18"/>
                        </a:lnTo>
                        <a:lnTo>
                          <a:pt x="33" y="20"/>
                        </a:lnTo>
                        <a:lnTo>
                          <a:pt x="32" y="23"/>
                        </a:lnTo>
                        <a:lnTo>
                          <a:pt x="30" y="26"/>
                        </a:lnTo>
                        <a:lnTo>
                          <a:pt x="26" y="29"/>
                        </a:lnTo>
                        <a:lnTo>
                          <a:pt x="20" y="31"/>
                        </a:lnTo>
                        <a:lnTo>
                          <a:pt x="16" y="30"/>
                        </a:lnTo>
                        <a:lnTo>
                          <a:pt x="13" y="28"/>
                        </a:lnTo>
                        <a:lnTo>
                          <a:pt x="13" y="24"/>
                        </a:lnTo>
                        <a:lnTo>
                          <a:pt x="13" y="20"/>
                        </a:lnTo>
                        <a:lnTo>
                          <a:pt x="13" y="17"/>
                        </a:lnTo>
                        <a:lnTo>
                          <a:pt x="13" y="13"/>
                        </a:lnTo>
                        <a:lnTo>
                          <a:pt x="14" y="11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73" name="Freeform 252">
                    <a:extLst>
                      <a:ext uri="{FF2B5EF4-FFF2-40B4-BE49-F238E27FC236}">
                        <a16:creationId xmlns:a16="http://schemas.microsoft.com/office/drawing/2014/main" id="{94156BC8-578F-AF4A-8827-4C651ADBAD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87" y="1968"/>
                    <a:ext cx="19" cy="7"/>
                  </a:xfrm>
                  <a:custGeom>
                    <a:avLst/>
                    <a:gdLst>
                      <a:gd name="T0" fmla="*/ 0 w 57"/>
                      <a:gd name="T1" fmla="*/ 0 h 22"/>
                      <a:gd name="T2" fmla="*/ 0 w 57"/>
                      <a:gd name="T3" fmla="*/ 0 h 22"/>
                      <a:gd name="T4" fmla="*/ 0 w 57"/>
                      <a:gd name="T5" fmla="*/ 0 h 22"/>
                      <a:gd name="T6" fmla="*/ 0 w 57"/>
                      <a:gd name="T7" fmla="*/ 0 h 22"/>
                      <a:gd name="T8" fmla="*/ 0 w 57"/>
                      <a:gd name="T9" fmla="*/ 0 h 22"/>
                      <a:gd name="T10" fmla="*/ 0 w 57"/>
                      <a:gd name="T11" fmla="*/ 0 h 22"/>
                      <a:gd name="T12" fmla="*/ 0 w 57"/>
                      <a:gd name="T13" fmla="*/ 0 h 22"/>
                      <a:gd name="T14" fmla="*/ 0 w 57"/>
                      <a:gd name="T15" fmla="*/ 0 h 22"/>
                      <a:gd name="T16" fmla="*/ 0 w 57"/>
                      <a:gd name="T17" fmla="*/ 0 h 22"/>
                      <a:gd name="T18" fmla="*/ 0 w 57"/>
                      <a:gd name="T19" fmla="*/ 0 h 22"/>
                      <a:gd name="T20" fmla="*/ 0 w 57"/>
                      <a:gd name="T21" fmla="*/ 0 h 22"/>
                      <a:gd name="T22" fmla="*/ 0 w 57"/>
                      <a:gd name="T23" fmla="*/ 0 h 22"/>
                      <a:gd name="T24" fmla="*/ 0 w 57"/>
                      <a:gd name="T25" fmla="*/ 0 h 22"/>
                      <a:gd name="T26" fmla="*/ 0 w 57"/>
                      <a:gd name="T27" fmla="*/ 0 h 22"/>
                      <a:gd name="T28" fmla="*/ 0 w 57"/>
                      <a:gd name="T29" fmla="*/ 0 h 22"/>
                      <a:gd name="T30" fmla="*/ 0 w 57"/>
                      <a:gd name="T31" fmla="*/ 0 h 22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57"/>
                      <a:gd name="T49" fmla="*/ 0 h 22"/>
                      <a:gd name="T50" fmla="*/ 57 w 57"/>
                      <a:gd name="T51" fmla="*/ 22 h 22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57" h="22">
                        <a:moveTo>
                          <a:pt x="57" y="19"/>
                        </a:moveTo>
                        <a:lnTo>
                          <a:pt x="0" y="22"/>
                        </a:lnTo>
                        <a:lnTo>
                          <a:pt x="20" y="0"/>
                        </a:lnTo>
                        <a:lnTo>
                          <a:pt x="23" y="0"/>
                        </a:lnTo>
                        <a:lnTo>
                          <a:pt x="26" y="3"/>
                        </a:lnTo>
                        <a:lnTo>
                          <a:pt x="29" y="4"/>
                        </a:lnTo>
                        <a:lnTo>
                          <a:pt x="32" y="6"/>
                        </a:lnTo>
                        <a:lnTo>
                          <a:pt x="36" y="7"/>
                        </a:lnTo>
                        <a:lnTo>
                          <a:pt x="39" y="8"/>
                        </a:lnTo>
                        <a:lnTo>
                          <a:pt x="43" y="11"/>
                        </a:lnTo>
                        <a:lnTo>
                          <a:pt x="45" y="13"/>
                        </a:lnTo>
                        <a:lnTo>
                          <a:pt x="49" y="13"/>
                        </a:lnTo>
                        <a:lnTo>
                          <a:pt x="51" y="16"/>
                        </a:lnTo>
                        <a:lnTo>
                          <a:pt x="56" y="18"/>
                        </a:lnTo>
                        <a:lnTo>
                          <a:pt x="57" y="1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</p:grpSp>
        <p:grpSp>
          <p:nvGrpSpPr>
            <p:cNvPr id="16423" name="Group 253">
              <a:extLst>
                <a:ext uri="{FF2B5EF4-FFF2-40B4-BE49-F238E27FC236}">
                  <a16:creationId xmlns:a16="http://schemas.microsoft.com/office/drawing/2014/main" id="{56C6A12E-77B0-BE40-8DD7-7C960EB7A1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06" y="1293"/>
              <a:ext cx="363" cy="369"/>
              <a:chOff x="1884" y="1812"/>
              <a:chExt cx="363" cy="369"/>
            </a:xfrm>
          </p:grpSpPr>
          <p:sp>
            <p:nvSpPr>
              <p:cNvPr id="16435" name="AutoShape 254">
                <a:extLst>
                  <a:ext uri="{FF2B5EF4-FFF2-40B4-BE49-F238E27FC236}">
                    <a16:creationId xmlns:a16="http://schemas.microsoft.com/office/drawing/2014/main" id="{22DBDD3E-8F9F-2444-97D0-1FE944D5A7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4" y="1812"/>
                <a:ext cx="363" cy="369"/>
              </a:xfrm>
              <a:prstGeom prst="can">
                <a:avLst>
                  <a:gd name="adj" fmla="val 50826"/>
                </a:avLst>
              </a:prstGeom>
              <a:gradFill rotWithShape="0">
                <a:gsLst>
                  <a:gs pos="0">
                    <a:srgbClr val="764801"/>
                  </a:gs>
                  <a:gs pos="100000">
                    <a:srgbClr val="FE9B03"/>
                  </a:gs>
                </a:gsLst>
                <a:lin ang="5400000" scaled="1"/>
              </a:gra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grpSp>
            <p:nvGrpSpPr>
              <p:cNvPr id="16436" name="Group 255">
                <a:extLst>
                  <a:ext uri="{FF2B5EF4-FFF2-40B4-BE49-F238E27FC236}">
                    <a16:creationId xmlns:a16="http://schemas.microsoft.com/office/drawing/2014/main" id="{3B2D60C9-DB7F-CE49-AA1F-689FCB26E6D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32" y="1863"/>
                <a:ext cx="279" cy="81"/>
                <a:chOff x="1470" y="1821"/>
                <a:chExt cx="279" cy="93"/>
              </a:xfrm>
            </p:grpSpPr>
            <p:sp>
              <p:nvSpPr>
                <p:cNvPr id="16437" name="Freeform 256">
                  <a:extLst>
                    <a:ext uri="{FF2B5EF4-FFF2-40B4-BE49-F238E27FC236}">
                      <a16:creationId xmlns:a16="http://schemas.microsoft.com/office/drawing/2014/main" id="{CA4E37B8-4728-B941-8CE2-4415C5F1F9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76" y="1821"/>
                  <a:ext cx="273" cy="90"/>
                </a:xfrm>
                <a:custGeom>
                  <a:avLst/>
                  <a:gdLst>
                    <a:gd name="T0" fmla="*/ 0 w 273"/>
                    <a:gd name="T1" fmla="*/ 0 h 90"/>
                    <a:gd name="T2" fmla="*/ 60 w 273"/>
                    <a:gd name="T3" fmla="*/ 0 h 90"/>
                    <a:gd name="T4" fmla="*/ 198 w 273"/>
                    <a:gd name="T5" fmla="*/ 90 h 90"/>
                    <a:gd name="T6" fmla="*/ 273 w 273"/>
                    <a:gd name="T7" fmla="*/ 90 h 9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3"/>
                    <a:gd name="T13" fmla="*/ 0 h 90"/>
                    <a:gd name="T14" fmla="*/ 273 w 273"/>
                    <a:gd name="T15" fmla="*/ 90 h 9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3" h="90">
                      <a:moveTo>
                        <a:pt x="0" y="0"/>
                      </a:moveTo>
                      <a:lnTo>
                        <a:pt x="60" y="0"/>
                      </a:lnTo>
                      <a:lnTo>
                        <a:pt x="198" y="90"/>
                      </a:lnTo>
                      <a:lnTo>
                        <a:pt x="273" y="90"/>
                      </a:lnTo>
                    </a:path>
                  </a:pathLst>
                </a:cu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9525">
                  <a:solidFill>
                    <a:schemeClr val="bg1"/>
                  </a:solidFill>
                  <a:round/>
                  <a:headEnd type="triangle" w="med" len="med"/>
                  <a:tailEnd type="triangle" w="med" len="med"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6438" name="Freeform 257">
                  <a:extLst>
                    <a:ext uri="{FF2B5EF4-FFF2-40B4-BE49-F238E27FC236}">
                      <a16:creationId xmlns:a16="http://schemas.microsoft.com/office/drawing/2014/main" id="{C106FBEF-AEA7-3446-BC0F-5F0B796294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1470" y="1824"/>
                  <a:ext cx="273" cy="90"/>
                </a:xfrm>
                <a:custGeom>
                  <a:avLst/>
                  <a:gdLst>
                    <a:gd name="T0" fmla="*/ 0 w 273"/>
                    <a:gd name="T1" fmla="*/ 0 h 90"/>
                    <a:gd name="T2" fmla="*/ 60 w 273"/>
                    <a:gd name="T3" fmla="*/ 0 h 90"/>
                    <a:gd name="T4" fmla="*/ 198 w 273"/>
                    <a:gd name="T5" fmla="*/ 90 h 90"/>
                    <a:gd name="T6" fmla="*/ 273 w 273"/>
                    <a:gd name="T7" fmla="*/ 90 h 9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3"/>
                    <a:gd name="T13" fmla="*/ 0 h 90"/>
                    <a:gd name="T14" fmla="*/ 273 w 273"/>
                    <a:gd name="T15" fmla="*/ 90 h 9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3" h="90">
                      <a:moveTo>
                        <a:pt x="0" y="0"/>
                      </a:moveTo>
                      <a:lnTo>
                        <a:pt x="60" y="0"/>
                      </a:lnTo>
                      <a:lnTo>
                        <a:pt x="198" y="90"/>
                      </a:lnTo>
                      <a:lnTo>
                        <a:pt x="273" y="90"/>
                      </a:lnTo>
                    </a:path>
                  </a:pathLst>
                </a:cu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9525">
                  <a:solidFill>
                    <a:schemeClr val="bg1"/>
                  </a:solidFill>
                  <a:round/>
                  <a:headEnd type="triangle" w="med" len="med"/>
                  <a:tailEnd type="triangle" w="med" len="med"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</p:grpSp>
        </p:grpSp>
        <p:sp>
          <p:nvSpPr>
            <p:cNvPr id="16424" name="Text Box 258">
              <a:extLst>
                <a:ext uri="{FF2B5EF4-FFF2-40B4-BE49-F238E27FC236}">
                  <a16:creationId xmlns:a16="http://schemas.microsoft.com/office/drawing/2014/main" id="{A5271820-80A8-524C-9D47-3A4D884387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" y="1488"/>
              <a:ext cx="25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A</a:t>
              </a:r>
            </a:p>
          </p:txBody>
        </p:sp>
        <p:sp>
          <p:nvSpPr>
            <p:cNvPr id="16425" name="Text Box 259">
              <a:extLst>
                <a:ext uri="{FF2B5EF4-FFF2-40B4-BE49-F238E27FC236}">
                  <a16:creationId xmlns:a16="http://schemas.microsoft.com/office/drawing/2014/main" id="{8F72B683-14FB-4543-8DDB-C4780F1B5D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" y="2282"/>
              <a:ext cx="237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B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16426" name="Text Box 260">
              <a:extLst>
                <a:ext uri="{FF2B5EF4-FFF2-40B4-BE49-F238E27FC236}">
                  <a16:creationId xmlns:a16="http://schemas.microsoft.com/office/drawing/2014/main" id="{37368510-CEDA-D54E-9D7A-59DD192745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" y="2928"/>
              <a:ext cx="23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C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16427" name="Text Box 261">
              <a:extLst>
                <a:ext uri="{FF2B5EF4-FFF2-40B4-BE49-F238E27FC236}">
                  <a16:creationId xmlns:a16="http://schemas.microsoft.com/office/drawing/2014/main" id="{FF152431-5C6C-D84E-A7CC-68C73346EE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01" y="1299"/>
              <a:ext cx="323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R1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16428" name="Text Box 262">
              <a:extLst>
                <a:ext uri="{FF2B5EF4-FFF2-40B4-BE49-F238E27FC236}">
                  <a16:creationId xmlns:a16="http://schemas.microsoft.com/office/drawing/2014/main" id="{65C8E517-2B14-EC44-84BA-FF4734F541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32" y="2832"/>
              <a:ext cx="35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R2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16429" name="Text Box 263">
              <a:extLst>
                <a:ext uri="{FF2B5EF4-FFF2-40B4-BE49-F238E27FC236}">
                  <a16:creationId xmlns:a16="http://schemas.microsoft.com/office/drawing/2014/main" id="{A0CB641E-364B-6E41-BCF7-A9646B66A4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40" y="1008"/>
              <a:ext cx="35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R3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16430" name="Text Box 264">
              <a:extLst>
                <a:ext uri="{FF2B5EF4-FFF2-40B4-BE49-F238E27FC236}">
                  <a16:creationId xmlns:a16="http://schemas.microsoft.com/office/drawing/2014/main" id="{9284D24F-817D-A248-99B6-98913BC435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96" y="1440"/>
              <a:ext cx="35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R4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16431" name="Text Box 265">
              <a:extLst>
                <a:ext uri="{FF2B5EF4-FFF2-40B4-BE49-F238E27FC236}">
                  <a16:creationId xmlns:a16="http://schemas.microsoft.com/office/drawing/2014/main" id="{0CF9A745-C6FE-2441-AC34-126DD39A35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4" y="1440"/>
              <a:ext cx="255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D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16432" name="Text Box 266">
              <a:extLst>
                <a:ext uri="{FF2B5EF4-FFF2-40B4-BE49-F238E27FC236}">
                  <a16:creationId xmlns:a16="http://schemas.microsoft.com/office/drawing/2014/main" id="{D15BBF75-6890-3E47-A65A-047D000E8F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32" y="2304"/>
              <a:ext cx="23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E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16433" name="Text Box 267">
              <a:extLst>
                <a:ext uri="{FF2B5EF4-FFF2-40B4-BE49-F238E27FC236}">
                  <a16:creationId xmlns:a16="http://schemas.microsoft.com/office/drawing/2014/main" id="{41B3BD05-8E5D-534A-8B02-746A2B5715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6" y="3168"/>
              <a:ext cx="233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F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16434" name="Text Box 268">
              <a:extLst>
                <a:ext uri="{FF2B5EF4-FFF2-40B4-BE49-F238E27FC236}">
                  <a16:creationId xmlns:a16="http://schemas.microsoft.com/office/drawing/2014/main" id="{BB0C6C43-0874-A844-BDC1-E2A8F1F4FC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96" y="3069"/>
              <a:ext cx="35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R5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</p:grpSp>
      <p:grpSp>
        <p:nvGrpSpPr>
          <p:cNvPr id="31" name="Group 269">
            <a:extLst>
              <a:ext uri="{FF2B5EF4-FFF2-40B4-BE49-F238E27FC236}">
                <a16:creationId xmlns:a16="http://schemas.microsoft.com/office/drawing/2014/main" id="{42B07282-2C9F-1741-BF4A-0079B2E31297}"/>
              </a:ext>
            </a:extLst>
          </p:cNvPr>
          <p:cNvGrpSpPr>
            <a:grpSpLocks/>
          </p:cNvGrpSpPr>
          <p:nvPr/>
        </p:nvGrpSpPr>
        <p:grpSpPr bwMode="auto">
          <a:xfrm>
            <a:off x="1055688" y="4354513"/>
            <a:ext cx="804862" cy="228600"/>
            <a:chOff x="1776" y="3840"/>
            <a:chExt cx="720" cy="144"/>
          </a:xfrm>
        </p:grpSpPr>
        <p:sp>
          <p:nvSpPr>
            <p:cNvPr id="16398" name="Rectangle 270">
              <a:extLst>
                <a:ext uri="{FF2B5EF4-FFF2-40B4-BE49-F238E27FC236}">
                  <a16:creationId xmlns:a16="http://schemas.microsoft.com/office/drawing/2014/main" id="{41EB9C32-4982-2643-B449-B715352DB9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840"/>
              <a:ext cx="576" cy="144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  <p:sp>
          <p:nvSpPr>
            <p:cNvPr id="16399" name="Rectangle 271" descr="Wide upward diagonal">
              <a:extLst>
                <a:ext uri="{FF2B5EF4-FFF2-40B4-BE49-F238E27FC236}">
                  <a16:creationId xmlns:a16="http://schemas.microsoft.com/office/drawing/2014/main" id="{2A57101E-6328-B349-9799-19E5CCB652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2" y="3840"/>
              <a:ext cx="144" cy="144"/>
            </a:xfrm>
            <a:prstGeom prst="rect">
              <a:avLst/>
            </a:pr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</p:grpSp>
      <p:grpSp>
        <p:nvGrpSpPr>
          <p:cNvPr id="16581" name="Group 272">
            <a:extLst>
              <a:ext uri="{FF2B5EF4-FFF2-40B4-BE49-F238E27FC236}">
                <a16:creationId xmlns:a16="http://schemas.microsoft.com/office/drawing/2014/main" id="{B8A0EBB4-B7F9-C443-B105-29AE2B7E07F0}"/>
              </a:ext>
            </a:extLst>
          </p:cNvPr>
          <p:cNvGrpSpPr>
            <a:grpSpLocks/>
          </p:cNvGrpSpPr>
          <p:nvPr/>
        </p:nvGrpSpPr>
        <p:grpSpPr bwMode="auto">
          <a:xfrm>
            <a:off x="1168400" y="2354263"/>
            <a:ext cx="541338" cy="228600"/>
            <a:chOff x="244" y="1056"/>
            <a:chExt cx="341" cy="144"/>
          </a:xfrm>
        </p:grpSpPr>
        <p:sp>
          <p:nvSpPr>
            <p:cNvPr id="16396" name="Rectangle 273">
              <a:extLst>
                <a:ext uri="{FF2B5EF4-FFF2-40B4-BE49-F238E27FC236}">
                  <a16:creationId xmlns:a16="http://schemas.microsoft.com/office/drawing/2014/main" id="{B279EE52-34EC-4D45-AA1A-0C9962A14E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" y="1056"/>
              <a:ext cx="240" cy="144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  <p:sp>
          <p:nvSpPr>
            <p:cNvPr id="16397" name="Rectangle 274" descr="Wide upward diagonal">
              <a:extLst>
                <a:ext uri="{FF2B5EF4-FFF2-40B4-BE49-F238E27FC236}">
                  <a16:creationId xmlns:a16="http://schemas.microsoft.com/office/drawing/2014/main" id="{9039F217-824D-5E45-A159-CF32D1EE64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" y="1056"/>
              <a:ext cx="101" cy="144"/>
            </a:xfrm>
            <a:prstGeom prst="rect">
              <a:avLst/>
            </a:pr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</p:grpSp>
      <p:grpSp>
        <p:nvGrpSpPr>
          <p:cNvPr id="16583" name="Group 275">
            <a:extLst>
              <a:ext uri="{FF2B5EF4-FFF2-40B4-BE49-F238E27FC236}">
                <a16:creationId xmlns:a16="http://schemas.microsoft.com/office/drawing/2014/main" id="{65098501-1CB8-C241-8F06-344E0C205388}"/>
              </a:ext>
            </a:extLst>
          </p:cNvPr>
          <p:cNvGrpSpPr>
            <a:grpSpLocks/>
          </p:cNvGrpSpPr>
          <p:nvPr/>
        </p:nvGrpSpPr>
        <p:grpSpPr bwMode="auto">
          <a:xfrm rot="-126167">
            <a:off x="1106488" y="3141663"/>
            <a:ext cx="700087" cy="228600"/>
            <a:chOff x="144" y="1252"/>
            <a:chExt cx="441" cy="144"/>
          </a:xfrm>
        </p:grpSpPr>
        <p:sp>
          <p:nvSpPr>
            <p:cNvPr id="16394" name="Rectangle 276">
              <a:extLst>
                <a:ext uri="{FF2B5EF4-FFF2-40B4-BE49-F238E27FC236}">
                  <a16:creationId xmlns:a16="http://schemas.microsoft.com/office/drawing/2014/main" id="{9CC60FC1-D023-8442-8460-4A2F732EDE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" y="1252"/>
              <a:ext cx="340" cy="144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  <p:sp>
          <p:nvSpPr>
            <p:cNvPr id="16395" name="Rectangle 277" descr="Wide upward diagonal">
              <a:extLst>
                <a:ext uri="{FF2B5EF4-FFF2-40B4-BE49-F238E27FC236}">
                  <a16:creationId xmlns:a16="http://schemas.microsoft.com/office/drawing/2014/main" id="{523ACB8A-88BD-0348-A481-594B041AC3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" y="1252"/>
              <a:ext cx="101" cy="144"/>
            </a:xfrm>
            <a:prstGeom prst="rect">
              <a:avLst/>
            </a:pr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</p:grpSp>
      <p:grpSp>
        <p:nvGrpSpPr>
          <p:cNvPr id="16384" name="Group 278">
            <a:extLst>
              <a:ext uri="{FF2B5EF4-FFF2-40B4-BE49-F238E27FC236}">
                <a16:creationId xmlns:a16="http://schemas.microsoft.com/office/drawing/2014/main" id="{5F5B3AD2-5FDF-F84C-981A-3FD2714B4D3C}"/>
              </a:ext>
            </a:extLst>
          </p:cNvPr>
          <p:cNvGrpSpPr>
            <a:grpSpLocks/>
          </p:cNvGrpSpPr>
          <p:nvPr/>
        </p:nvGrpSpPr>
        <p:grpSpPr bwMode="auto">
          <a:xfrm>
            <a:off x="7467600" y="5105400"/>
            <a:ext cx="804863" cy="228600"/>
            <a:chOff x="1776" y="3840"/>
            <a:chExt cx="720" cy="144"/>
          </a:xfrm>
        </p:grpSpPr>
        <p:sp>
          <p:nvSpPr>
            <p:cNvPr id="16392" name="Rectangle 279">
              <a:extLst>
                <a:ext uri="{FF2B5EF4-FFF2-40B4-BE49-F238E27FC236}">
                  <a16:creationId xmlns:a16="http://schemas.microsoft.com/office/drawing/2014/main" id="{56497327-C05C-2141-B15D-D917A4A7AF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840"/>
              <a:ext cx="576" cy="144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  <p:sp>
          <p:nvSpPr>
            <p:cNvPr id="16393" name="Rectangle 280" descr="Wide upward diagonal">
              <a:extLst>
                <a:ext uri="{FF2B5EF4-FFF2-40B4-BE49-F238E27FC236}">
                  <a16:creationId xmlns:a16="http://schemas.microsoft.com/office/drawing/2014/main" id="{9D34A07A-DFA8-1C4C-AF91-89B1D26AEC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2" y="3840"/>
              <a:ext cx="144" cy="144"/>
            </a:xfrm>
            <a:prstGeom prst="rect">
              <a:avLst/>
            </a:pr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890E100D-DDB2-D943-87B5-B23CB54AC91A}"/>
              </a:ext>
            </a:extLst>
          </p:cNvPr>
          <p:cNvSpPr txBox="1"/>
          <p:nvPr/>
        </p:nvSpPr>
        <p:spPr>
          <a:xfrm>
            <a:off x="733425" y="5614988"/>
            <a:ext cx="778986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AutoNum type="arabicPeriod"/>
            </a:pPr>
            <a:r>
              <a:rPr lang="en-US" dirty="0"/>
              <a:t>Every router performs a per-packet lookup for every packet</a:t>
            </a:r>
          </a:p>
          <a:p>
            <a:pPr marL="342900" indent="-342900">
              <a:buAutoNum type="arabicPeriod"/>
            </a:pPr>
            <a:r>
              <a:rPr lang="en-US" dirty="0"/>
              <a:t>Each router performs a lookup in it’s local lookup table</a:t>
            </a:r>
          </a:p>
          <a:p>
            <a:pPr marL="342900" indent="-342900">
              <a:buAutoNum type="arabicPeriod"/>
            </a:pPr>
            <a:r>
              <a:rPr lang="en-US" dirty="0"/>
              <a:t>Each router performs lookups (ENTIRELY) independently of every other router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6963795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4.44444E-6 L 0.14392 0.03588 L 0.30607 -0.02755 L 0.50347 0.06343 L 0.70243 0.20995 " pathEditMode="relative" ptsTypes="AAAAA">
                                      <p:cBhvr>
                                        <p:cTn id="6" dur="2000" fill="hold"/>
                                        <p:tgtEl>
                                          <p:spTgt spid="165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3.7037E-7 L 0.14028 -0.06667 L 0.16962 0.15116 L 0.51094 0.19514 L 0.68906 0.28125 " pathEditMode="relative" ptsTypes="AAAAA">
                                      <p:cBhvr>
                                        <p:cTn id="8" dur="2000" fill="hold"/>
                                        <p:tgtEl>
                                          <p:spTgt spid="165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94444E-6 -4.07407E-6 L 0.16233 -0.05694 L 0.30001 -0.32199 L 0.49983 -0.22615 L 0.70001 -0.28773 " pathEditMode="relative" ptsTypes="AAAAA">
                                      <p:cBhvr>
                                        <p:cTn id="10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5.55556E-7 -4.44444E-6 L -0.16233 -0.06828 L -0.3684 -0.39027 L -0.52812 -0.32847 L -0.70486 -0.36574 " pathEditMode="relative" rAng="0" ptsTypes="AAAAA">
                                      <p:cBhvr>
                                        <p:cTn id="12" dur="2000" fill="hold"/>
                                        <p:tgtEl>
                                          <p:spTgt spid="163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200" y="-195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-152400"/>
            <a:ext cx="8229600" cy="1173162"/>
          </a:xfrm>
        </p:spPr>
        <p:txBody>
          <a:bodyPr/>
          <a:lstStyle/>
          <a:p>
            <a:r>
              <a:rPr lang="en-US" dirty="0"/>
              <a:t>What’s inside a router?</a:t>
            </a:r>
          </a:p>
        </p:txBody>
      </p:sp>
      <p:sp>
        <p:nvSpPr>
          <p:cNvPr id="4" name="Rectangle 7"/>
          <p:cNvSpPr>
            <a:spLocks noChangeArrowheads="1"/>
          </p:cNvSpPr>
          <p:nvPr/>
        </p:nvSpPr>
        <p:spPr bwMode="auto">
          <a:xfrm>
            <a:off x="1382460" y="1447800"/>
            <a:ext cx="6799338" cy="5105400"/>
          </a:xfrm>
          <a:prstGeom prst="rect">
            <a:avLst/>
          </a:prstGeom>
          <a:solidFill>
            <a:srgbClr val="E6E6E6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332" tIns="44374" rIns="90332" bIns="44374" anchor="ctr"/>
          <a:lstStyle/>
          <a:p>
            <a:pPr algn="ctr" defTabSz="912813"/>
            <a:endParaRPr lang="en-US"/>
          </a:p>
        </p:txBody>
      </p:sp>
      <p:sp>
        <p:nvSpPr>
          <p:cNvPr id="5" name="Rectangle 8"/>
          <p:cNvSpPr>
            <a:spLocks noChangeArrowheads="1"/>
          </p:cNvSpPr>
          <p:nvPr/>
        </p:nvSpPr>
        <p:spPr bwMode="auto">
          <a:xfrm>
            <a:off x="1735065" y="3104994"/>
            <a:ext cx="1288721" cy="493691"/>
          </a:xfrm>
          <a:prstGeom prst="rect">
            <a:avLst/>
          </a:prstGeom>
          <a:solidFill>
            <a:schemeClr val="bg1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1</a:t>
            </a:r>
          </a:p>
        </p:txBody>
      </p:sp>
      <p:sp>
        <p:nvSpPr>
          <p:cNvPr id="6" name="Rectangle 9"/>
          <p:cNvSpPr>
            <a:spLocks noChangeArrowheads="1"/>
          </p:cNvSpPr>
          <p:nvPr/>
        </p:nvSpPr>
        <p:spPr bwMode="auto">
          <a:xfrm>
            <a:off x="1735065" y="3893882"/>
            <a:ext cx="1288721" cy="491147"/>
          </a:xfrm>
          <a:prstGeom prst="rect">
            <a:avLst/>
          </a:prstGeom>
          <a:solidFill>
            <a:schemeClr val="bg1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2</a:t>
            </a:r>
          </a:p>
        </p:txBody>
      </p:sp>
      <p:sp>
        <p:nvSpPr>
          <p:cNvPr id="7" name="Rectangle 10"/>
          <p:cNvSpPr>
            <a:spLocks noChangeArrowheads="1"/>
          </p:cNvSpPr>
          <p:nvPr/>
        </p:nvSpPr>
        <p:spPr bwMode="auto">
          <a:xfrm>
            <a:off x="1735065" y="5766856"/>
            <a:ext cx="1288721" cy="491147"/>
          </a:xfrm>
          <a:prstGeom prst="rect">
            <a:avLst/>
          </a:prstGeom>
          <a:solidFill>
            <a:schemeClr val="bg1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N</a:t>
            </a:r>
          </a:p>
        </p:txBody>
      </p:sp>
      <p:sp>
        <p:nvSpPr>
          <p:cNvPr id="8" name="Rectangle 11"/>
          <p:cNvSpPr>
            <a:spLocks noChangeArrowheads="1"/>
          </p:cNvSpPr>
          <p:nvPr/>
        </p:nvSpPr>
        <p:spPr bwMode="auto">
          <a:xfrm>
            <a:off x="6421896" y="3204242"/>
            <a:ext cx="1288721" cy="493691"/>
          </a:xfrm>
          <a:prstGeom prst="rect">
            <a:avLst/>
          </a:prstGeom>
          <a:solidFill>
            <a:srgbClr val="CCFFFF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1</a:t>
            </a:r>
          </a:p>
        </p:txBody>
      </p:sp>
      <p:sp>
        <p:nvSpPr>
          <p:cNvPr id="9" name="Rectangle 12"/>
          <p:cNvSpPr>
            <a:spLocks noChangeArrowheads="1"/>
          </p:cNvSpPr>
          <p:nvPr/>
        </p:nvSpPr>
        <p:spPr bwMode="auto">
          <a:xfrm>
            <a:off x="6421896" y="3993130"/>
            <a:ext cx="1288721" cy="491146"/>
          </a:xfrm>
          <a:prstGeom prst="rect">
            <a:avLst/>
          </a:prstGeom>
          <a:solidFill>
            <a:srgbClr val="CCFFFF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2</a:t>
            </a:r>
          </a:p>
        </p:txBody>
      </p:sp>
      <p:sp>
        <p:nvSpPr>
          <p:cNvPr id="10" name="Rectangle 13"/>
          <p:cNvSpPr>
            <a:spLocks noChangeArrowheads="1"/>
          </p:cNvSpPr>
          <p:nvPr/>
        </p:nvSpPr>
        <p:spPr bwMode="auto">
          <a:xfrm>
            <a:off x="6421896" y="5863558"/>
            <a:ext cx="1288721" cy="493691"/>
          </a:xfrm>
          <a:prstGeom prst="rect">
            <a:avLst/>
          </a:prstGeom>
          <a:solidFill>
            <a:srgbClr val="CCFFFF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N</a:t>
            </a:r>
          </a:p>
        </p:txBody>
      </p:sp>
      <p:sp>
        <p:nvSpPr>
          <p:cNvPr id="11" name="Rectangle 14"/>
          <p:cNvSpPr>
            <a:spLocks noChangeArrowheads="1"/>
          </p:cNvSpPr>
          <p:nvPr/>
        </p:nvSpPr>
        <p:spPr bwMode="auto">
          <a:xfrm>
            <a:off x="3591698" y="3300944"/>
            <a:ext cx="2131229" cy="2761108"/>
          </a:xfrm>
          <a:prstGeom prst="rect">
            <a:avLst/>
          </a:prstGeom>
          <a:solidFill>
            <a:srgbClr val="99FF66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78" tIns="44445" rIns="90478" bIns="44445" anchor="ctr"/>
          <a:lstStyle/>
          <a:p>
            <a:pPr algn="ctr"/>
            <a:endParaRPr lang="en-US">
              <a:latin typeface="Palatino Linotype" charset="0"/>
            </a:endParaRPr>
          </a:p>
        </p:txBody>
      </p:sp>
      <p:sp>
        <p:nvSpPr>
          <p:cNvPr id="12" name="Line 15"/>
          <p:cNvSpPr>
            <a:spLocks noChangeShapeType="1"/>
          </p:cNvSpPr>
          <p:nvPr/>
        </p:nvSpPr>
        <p:spPr bwMode="auto">
          <a:xfrm>
            <a:off x="914401" y="3400191"/>
            <a:ext cx="82066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3" name="Line 16"/>
          <p:cNvSpPr>
            <a:spLocks noChangeShapeType="1"/>
          </p:cNvSpPr>
          <p:nvPr/>
        </p:nvSpPr>
        <p:spPr bwMode="auto">
          <a:xfrm>
            <a:off x="914401" y="4092377"/>
            <a:ext cx="82066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4" name="Line 17"/>
          <p:cNvSpPr>
            <a:spLocks noChangeShapeType="1"/>
          </p:cNvSpPr>
          <p:nvPr/>
        </p:nvSpPr>
        <p:spPr bwMode="auto">
          <a:xfrm>
            <a:off x="914401" y="6062053"/>
            <a:ext cx="82066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5" name="Line 18"/>
          <p:cNvSpPr>
            <a:spLocks noChangeShapeType="1"/>
          </p:cNvSpPr>
          <p:nvPr/>
        </p:nvSpPr>
        <p:spPr bwMode="auto">
          <a:xfrm>
            <a:off x="7710617" y="6161301"/>
            <a:ext cx="82378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6" name="Line 19"/>
          <p:cNvSpPr>
            <a:spLocks noChangeShapeType="1"/>
          </p:cNvSpPr>
          <p:nvPr/>
        </p:nvSpPr>
        <p:spPr bwMode="auto">
          <a:xfrm>
            <a:off x="7710617" y="4189079"/>
            <a:ext cx="82378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7" name="Line 20"/>
          <p:cNvSpPr>
            <a:spLocks noChangeShapeType="1"/>
          </p:cNvSpPr>
          <p:nvPr/>
        </p:nvSpPr>
        <p:spPr bwMode="auto">
          <a:xfrm>
            <a:off x="7710617" y="3400191"/>
            <a:ext cx="82378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9" name="Text Box 22"/>
          <p:cNvSpPr txBox="1">
            <a:spLocks noChangeArrowheads="1"/>
          </p:cNvSpPr>
          <p:nvPr/>
        </p:nvSpPr>
        <p:spPr bwMode="auto">
          <a:xfrm>
            <a:off x="1206407" y="2712164"/>
            <a:ext cx="2298793" cy="3358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0332" tIns="44374" rIns="90332" bIns="44374">
            <a:spAutoFit/>
          </a:bodyPr>
          <a:lstStyle>
            <a:lvl1pPr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912813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370013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825625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2828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7400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1972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6544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/>
            <a:r>
              <a:rPr lang="en-US" sz="1600" b="1" dirty="0" err="1">
                <a:latin typeface="Arial" charset="0"/>
              </a:rPr>
              <a:t>Linecard</a:t>
            </a:r>
            <a:r>
              <a:rPr lang="en-US" sz="1600" dirty="0" err="1">
                <a:latin typeface="Arial" charset="0"/>
              </a:rPr>
              <a:t>s</a:t>
            </a:r>
            <a:r>
              <a:rPr lang="en-US" sz="1600" dirty="0">
                <a:latin typeface="Arial" charset="0"/>
              </a:rPr>
              <a:t> (input)</a:t>
            </a:r>
            <a:endParaRPr lang="en-US" sz="1600" b="1" dirty="0">
              <a:latin typeface="Arial" charset="0"/>
            </a:endParaRPr>
          </a:p>
        </p:txBody>
      </p:sp>
      <p:sp>
        <p:nvSpPr>
          <p:cNvPr id="20" name="Oval 23"/>
          <p:cNvSpPr>
            <a:spLocks noChangeArrowheads="1"/>
          </p:cNvSpPr>
          <p:nvPr/>
        </p:nvSpPr>
        <p:spPr bwMode="auto">
          <a:xfrm>
            <a:off x="2262411" y="4570799"/>
            <a:ext cx="118575" cy="96702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1" name="Oval 24"/>
          <p:cNvSpPr>
            <a:spLocks noChangeArrowheads="1"/>
          </p:cNvSpPr>
          <p:nvPr/>
        </p:nvSpPr>
        <p:spPr bwMode="auto">
          <a:xfrm>
            <a:off x="2206244" y="4977967"/>
            <a:ext cx="115456" cy="99248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2" name="Oval 25"/>
          <p:cNvSpPr>
            <a:spLocks noChangeArrowheads="1"/>
          </p:cNvSpPr>
          <p:nvPr/>
        </p:nvSpPr>
        <p:spPr bwMode="auto">
          <a:xfrm>
            <a:off x="2206244" y="5369867"/>
            <a:ext cx="115456" cy="99248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3" name="Oval 26"/>
          <p:cNvSpPr>
            <a:spLocks noChangeArrowheads="1"/>
          </p:cNvSpPr>
          <p:nvPr/>
        </p:nvSpPr>
        <p:spPr bwMode="auto">
          <a:xfrm>
            <a:off x="7008530" y="4705674"/>
            <a:ext cx="118575" cy="99246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4" name="Oval 27"/>
          <p:cNvSpPr>
            <a:spLocks noChangeArrowheads="1"/>
          </p:cNvSpPr>
          <p:nvPr/>
        </p:nvSpPr>
        <p:spPr bwMode="auto">
          <a:xfrm>
            <a:off x="7008530" y="5100118"/>
            <a:ext cx="118575" cy="99248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5" name="Oval 28"/>
          <p:cNvSpPr>
            <a:spLocks noChangeArrowheads="1"/>
          </p:cNvSpPr>
          <p:nvPr/>
        </p:nvSpPr>
        <p:spPr bwMode="auto">
          <a:xfrm>
            <a:off x="7008530" y="5492017"/>
            <a:ext cx="118575" cy="99248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cxnSp>
        <p:nvCxnSpPr>
          <p:cNvPr id="26" name="AutoShape 29"/>
          <p:cNvCxnSpPr>
            <a:cxnSpLocks noChangeShapeType="1"/>
          </p:cNvCxnSpPr>
          <p:nvPr/>
        </p:nvCxnSpPr>
        <p:spPr bwMode="auto">
          <a:xfrm>
            <a:off x="3073713" y="3369653"/>
            <a:ext cx="507687" cy="440347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7" name="AutoShape 30"/>
          <p:cNvCxnSpPr>
            <a:cxnSpLocks noChangeShapeType="1"/>
          </p:cNvCxnSpPr>
          <p:nvPr/>
        </p:nvCxnSpPr>
        <p:spPr bwMode="auto">
          <a:xfrm>
            <a:off x="3073713" y="4158541"/>
            <a:ext cx="583887" cy="337259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8" name="AutoShape 31"/>
          <p:cNvCxnSpPr>
            <a:cxnSpLocks noChangeShapeType="1"/>
          </p:cNvCxnSpPr>
          <p:nvPr/>
        </p:nvCxnSpPr>
        <p:spPr bwMode="auto">
          <a:xfrm flipV="1">
            <a:off x="3073713" y="5410200"/>
            <a:ext cx="507687" cy="621315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9" name="AutoShape 32"/>
          <p:cNvCxnSpPr>
            <a:cxnSpLocks noChangeShapeType="1"/>
          </p:cNvCxnSpPr>
          <p:nvPr/>
        </p:nvCxnSpPr>
        <p:spPr bwMode="auto">
          <a:xfrm flipV="1">
            <a:off x="5791200" y="3397647"/>
            <a:ext cx="646297" cy="336153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30" name="AutoShape 33"/>
          <p:cNvCxnSpPr>
            <a:cxnSpLocks noChangeShapeType="1"/>
          </p:cNvCxnSpPr>
          <p:nvPr/>
        </p:nvCxnSpPr>
        <p:spPr bwMode="auto">
          <a:xfrm flipV="1">
            <a:off x="5715000" y="4186536"/>
            <a:ext cx="722497" cy="80664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31" name="AutoShape 34"/>
          <p:cNvCxnSpPr>
            <a:cxnSpLocks noChangeShapeType="1"/>
          </p:cNvCxnSpPr>
          <p:nvPr/>
        </p:nvCxnSpPr>
        <p:spPr bwMode="auto">
          <a:xfrm>
            <a:off x="5791200" y="5105400"/>
            <a:ext cx="646297" cy="951563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32" name="Text Box 35"/>
          <p:cNvSpPr txBox="1">
            <a:spLocks noChangeArrowheads="1"/>
          </p:cNvSpPr>
          <p:nvPr/>
        </p:nvSpPr>
        <p:spPr bwMode="auto">
          <a:xfrm>
            <a:off x="3828775" y="4234744"/>
            <a:ext cx="1567943" cy="9207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381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78" tIns="44445" rIns="90478" bIns="44445">
            <a:spAutoFit/>
          </a:bodyPr>
          <a:lstStyle/>
          <a:p>
            <a:pPr algn="ctr"/>
            <a:r>
              <a:rPr lang="en-US" sz="1800" dirty="0">
                <a:latin typeface="+mn-lt"/>
              </a:rPr>
              <a:t>Interconnect</a:t>
            </a:r>
            <a:br>
              <a:rPr lang="en-US" sz="1800" dirty="0">
                <a:latin typeface="+mn-lt"/>
              </a:rPr>
            </a:br>
            <a:r>
              <a:rPr lang="en-US" sz="1800" dirty="0">
                <a:latin typeface="+mn-lt"/>
              </a:rPr>
              <a:t>(Switching)</a:t>
            </a:r>
          </a:p>
          <a:p>
            <a:pPr algn="ctr"/>
            <a:r>
              <a:rPr lang="en-US" sz="1800" dirty="0">
                <a:latin typeface="+mn-lt"/>
              </a:rPr>
              <a:t>Fabric</a:t>
            </a:r>
          </a:p>
        </p:txBody>
      </p:sp>
      <p:sp>
        <p:nvSpPr>
          <p:cNvPr id="40" name="Rectangle 11"/>
          <p:cNvSpPr>
            <a:spLocks noChangeArrowheads="1"/>
          </p:cNvSpPr>
          <p:nvPr/>
        </p:nvSpPr>
        <p:spPr bwMode="auto">
          <a:xfrm>
            <a:off x="3810000" y="1752600"/>
            <a:ext cx="1752600" cy="6096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sz="1800" dirty="0">
                <a:latin typeface="+mn-lt"/>
              </a:rPr>
              <a:t>Route/Control </a:t>
            </a:r>
            <a:br>
              <a:rPr lang="en-US" sz="1800" dirty="0">
                <a:latin typeface="+mn-lt"/>
              </a:rPr>
            </a:br>
            <a:r>
              <a:rPr lang="en-US" sz="1800" dirty="0">
                <a:latin typeface="+mn-lt"/>
              </a:rPr>
              <a:t>Processor</a:t>
            </a:r>
          </a:p>
        </p:txBody>
      </p:sp>
      <p:sp>
        <p:nvSpPr>
          <p:cNvPr id="47" name="Text Box 22"/>
          <p:cNvSpPr txBox="1">
            <a:spLocks noChangeArrowheads="1"/>
          </p:cNvSpPr>
          <p:nvPr/>
        </p:nvSpPr>
        <p:spPr bwMode="auto">
          <a:xfrm>
            <a:off x="5930807" y="2712164"/>
            <a:ext cx="2298793" cy="3358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0332" tIns="44374" rIns="90332" bIns="44374">
            <a:spAutoFit/>
          </a:bodyPr>
          <a:lstStyle>
            <a:lvl1pPr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912813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370013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825625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2828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7400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1972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6544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/>
            <a:r>
              <a:rPr lang="en-US" sz="1600" b="1" dirty="0" err="1">
                <a:latin typeface="Arial" charset="0"/>
              </a:rPr>
              <a:t>Linecard</a:t>
            </a:r>
            <a:r>
              <a:rPr lang="en-US" sz="1600" dirty="0" err="1">
                <a:latin typeface="Arial" charset="0"/>
              </a:rPr>
              <a:t>s</a:t>
            </a:r>
            <a:r>
              <a:rPr lang="en-US" sz="1600" dirty="0">
                <a:latin typeface="Arial" charset="0"/>
              </a:rPr>
              <a:t> (output)</a:t>
            </a:r>
            <a:endParaRPr lang="en-US" sz="1600" b="1" dirty="0">
              <a:latin typeface="Arial" charset="0"/>
            </a:endParaRPr>
          </a:p>
        </p:txBody>
      </p:sp>
      <p:sp>
        <p:nvSpPr>
          <p:cNvPr id="49" name="Oval Callout 48"/>
          <p:cNvSpPr/>
          <p:nvPr/>
        </p:nvSpPr>
        <p:spPr bwMode="auto">
          <a:xfrm>
            <a:off x="457200" y="1524000"/>
            <a:ext cx="2438400" cy="990600"/>
          </a:xfrm>
          <a:prstGeom prst="wedgeEllipseCallout">
            <a:avLst>
              <a:gd name="adj1" fmla="val 20725"/>
              <a:gd name="adj2" fmla="val 119013"/>
            </a:avLst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Processes packets</a:t>
            </a:r>
            <a:b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</a:br>
            <a: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 on their way in</a:t>
            </a:r>
          </a:p>
        </p:txBody>
      </p:sp>
      <p:sp>
        <p:nvSpPr>
          <p:cNvPr id="50" name="Oval Callout 49"/>
          <p:cNvSpPr/>
          <p:nvPr/>
        </p:nvSpPr>
        <p:spPr bwMode="auto">
          <a:xfrm>
            <a:off x="6553200" y="2286000"/>
            <a:ext cx="2438400" cy="990600"/>
          </a:xfrm>
          <a:prstGeom prst="wedgeEllipseCallout">
            <a:avLst>
              <a:gd name="adj1" fmla="val -36350"/>
              <a:gd name="adj2" fmla="val 134015"/>
            </a:avLst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Processes packets</a:t>
            </a:r>
            <a:b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</a:br>
            <a: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 before they leave</a:t>
            </a:r>
          </a:p>
        </p:txBody>
      </p:sp>
      <p:sp>
        <p:nvSpPr>
          <p:cNvPr id="51" name="Oval Callout 50"/>
          <p:cNvSpPr/>
          <p:nvPr/>
        </p:nvSpPr>
        <p:spPr bwMode="auto">
          <a:xfrm>
            <a:off x="5867400" y="5105400"/>
            <a:ext cx="2743200" cy="1143000"/>
          </a:xfrm>
          <a:prstGeom prst="wedgeEllipseCallout">
            <a:avLst>
              <a:gd name="adj1" fmla="val -76247"/>
              <a:gd name="adj2" fmla="val -92378"/>
            </a:avLst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Transfers</a:t>
            </a:r>
            <a:r>
              <a:rPr kumimoji="0" lang="en-US" sz="1800" b="1" i="0" u="none" strike="noStrike" cap="none" normalizeH="0" dirty="0">
                <a:ln>
                  <a:noFill/>
                </a:ln>
                <a:effectLst/>
                <a:latin typeface="+mn-lt"/>
              </a:rPr>
              <a:t> packets </a:t>
            </a:r>
            <a:br>
              <a:rPr kumimoji="0" lang="en-US" sz="1800" b="1" i="0" u="none" strike="noStrike" cap="none" normalizeH="0" dirty="0">
                <a:ln>
                  <a:noFill/>
                </a:ln>
                <a:effectLst/>
                <a:latin typeface="+mn-lt"/>
              </a:rPr>
            </a:br>
            <a:r>
              <a:rPr kumimoji="0" lang="en-US" sz="1800" b="1" i="0" u="none" strike="noStrike" cap="none" normalizeH="0" dirty="0">
                <a:ln>
                  <a:noFill/>
                </a:ln>
                <a:effectLst/>
                <a:latin typeface="+mn-lt"/>
              </a:rPr>
              <a:t>from input to </a:t>
            </a:r>
            <a:br>
              <a:rPr kumimoji="0" lang="en-US" sz="1800" b="1" i="0" u="none" strike="noStrike" cap="none" normalizeH="0" dirty="0">
                <a:ln>
                  <a:noFill/>
                </a:ln>
                <a:effectLst/>
                <a:latin typeface="+mn-lt"/>
              </a:rPr>
            </a:br>
            <a:r>
              <a:rPr kumimoji="0" lang="en-US" sz="1800" b="1" i="0" u="none" strike="noStrike" cap="none" normalizeH="0" dirty="0">
                <a:ln>
                  <a:noFill/>
                </a:ln>
                <a:effectLst/>
                <a:latin typeface="+mn-lt"/>
              </a:rPr>
              <a:t>output ports</a:t>
            </a:r>
            <a:endParaRPr kumimoji="0" lang="en-US" sz="1800" b="1" i="0" u="none" strike="noStrike" cap="none" normalizeH="0" baseline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55" name="Oval Callout 54"/>
          <p:cNvSpPr/>
          <p:nvPr/>
        </p:nvSpPr>
        <p:spPr bwMode="auto">
          <a:xfrm>
            <a:off x="5867400" y="228600"/>
            <a:ext cx="2971800" cy="1600200"/>
          </a:xfrm>
          <a:prstGeom prst="wedgeEllipseCallout">
            <a:avLst>
              <a:gd name="adj1" fmla="val -12523"/>
              <a:gd name="adj2" fmla="val 49458"/>
            </a:avLst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800" dirty="0">
                <a:latin typeface="+mn-lt"/>
              </a:rPr>
              <a:t>Input and Output for</a:t>
            </a:r>
            <a:br>
              <a:rPr lang="en-US" sz="1800" dirty="0">
                <a:latin typeface="+mn-lt"/>
              </a:rPr>
            </a:br>
            <a:r>
              <a:rPr lang="en-US" sz="1800" dirty="0">
                <a:latin typeface="+mn-lt"/>
              </a:rPr>
              <a:t> the same port are on one </a:t>
            </a:r>
            <a:br>
              <a:rPr lang="en-US" sz="1800" dirty="0">
                <a:latin typeface="+mn-lt"/>
              </a:rPr>
            </a:br>
            <a:r>
              <a:rPr lang="en-US" sz="1800" dirty="0">
                <a:latin typeface="+mn-lt"/>
              </a:rPr>
              <a:t>physical </a:t>
            </a:r>
            <a:r>
              <a:rPr lang="en-US" sz="1800" dirty="0" err="1">
                <a:latin typeface="+mn-lt"/>
              </a:rPr>
              <a:t>linecard</a:t>
            </a:r>
            <a:r>
              <a:rPr lang="en-US" sz="1800" dirty="0">
                <a:latin typeface="+mn-lt"/>
              </a:rPr>
              <a:t> </a:t>
            </a:r>
            <a:endParaRPr kumimoji="0" lang="en-US" sz="1800" b="1" i="0" u="none" strike="noStrike" cap="none" normalizeH="0" baseline="0" dirty="0">
              <a:ln>
                <a:noFill/>
              </a:ln>
              <a:effectLst/>
              <a:latin typeface="+mn-lt"/>
            </a:endParaRPr>
          </a:p>
        </p:txBody>
      </p:sp>
      <p:cxnSp>
        <p:nvCxnSpPr>
          <p:cNvPr id="57" name="Straight Arrow Connector 56"/>
          <p:cNvCxnSpPr/>
          <p:nvPr/>
        </p:nvCxnSpPr>
        <p:spPr bwMode="auto">
          <a:xfrm flipH="1">
            <a:off x="3048000" y="1600200"/>
            <a:ext cx="3276600" cy="1524000"/>
          </a:xfrm>
          <a:prstGeom prst="straightConnector1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58" name="Straight Arrow Connector 57"/>
          <p:cNvCxnSpPr/>
          <p:nvPr/>
        </p:nvCxnSpPr>
        <p:spPr bwMode="auto">
          <a:xfrm flipH="1">
            <a:off x="6553200" y="1752600"/>
            <a:ext cx="76200" cy="1447800"/>
          </a:xfrm>
          <a:prstGeom prst="straightConnector1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</p:spTree>
    <p:custDataLst>
      <p:tags r:id="rId1"/>
    </p:custDataLst>
    <p:extLst>
      <p:ext uri="{BB962C8B-B14F-4D97-AF65-F5344CB8AC3E}">
        <p14:creationId xmlns:p14="http://schemas.microsoft.com/office/powerpoint/2010/main" val="3174059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 animBg="1"/>
      <p:bldP spid="49" grpId="1" animBg="1"/>
      <p:bldP spid="50" grpId="0" animBg="1"/>
      <p:bldP spid="50" grpId="1" animBg="1"/>
      <p:bldP spid="51" grpId="0" animBg="1"/>
      <p:bldP spid="51" grpId="1" animBg="1"/>
      <p:bldP spid="55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-152400"/>
            <a:ext cx="8229600" cy="1173162"/>
          </a:xfrm>
        </p:spPr>
        <p:txBody>
          <a:bodyPr/>
          <a:lstStyle/>
          <a:p>
            <a:r>
              <a:rPr lang="en-US" dirty="0"/>
              <a:t>What’s inside a router?</a:t>
            </a:r>
          </a:p>
        </p:txBody>
      </p:sp>
      <p:sp>
        <p:nvSpPr>
          <p:cNvPr id="4" name="Rectangle 7"/>
          <p:cNvSpPr>
            <a:spLocks noChangeArrowheads="1"/>
          </p:cNvSpPr>
          <p:nvPr/>
        </p:nvSpPr>
        <p:spPr bwMode="auto">
          <a:xfrm>
            <a:off x="1382460" y="1447800"/>
            <a:ext cx="6799338" cy="5105400"/>
          </a:xfrm>
          <a:prstGeom prst="rect">
            <a:avLst/>
          </a:prstGeom>
          <a:solidFill>
            <a:srgbClr val="E6E6E6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332" tIns="44374" rIns="90332" bIns="44374" anchor="ctr"/>
          <a:lstStyle/>
          <a:p>
            <a:pPr algn="ctr" defTabSz="912813"/>
            <a:endParaRPr lang="en-US"/>
          </a:p>
        </p:txBody>
      </p:sp>
      <p:sp>
        <p:nvSpPr>
          <p:cNvPr id="5" name="Rectangle 8"/>
          <p:cNvSpPr>
            <a:spLocks noChangeArrowheads="1"/>
          </p:cNvSpPr>
          <p:nvPr/>
        </p:nvSpPr>
        <p:spPr bwMode="auto">
          <a:xfrm>
            <a:off x="1735065" y="3104994"/>
            <a:ext cx="1288721" cy="493691"/>
          </a:xfrm>
          <a:prstGeom prst="rect">
            <a:avLst/>
          </a:prstGeom>
          <a:solidFill>
            <a:schemeClr val="bg1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1</a:t>
            </a:r>
          </a:p>
        </p:txBody>
      </p:sp>
      <p:sp>
        <p:nvSpPr>
          <p:cNvPr id="6" name="Rectangle 9"/>
          <p:cNvSpPr>
            <a:spLocks noChangeArrowheads="1"/>
          </p:cNvSpPr>
          <p:nvPr/>
        </p:nvSpPr>
        <p:spPr bwMode="auto">
          <a:xfrm>
            <a:off x="1735065" y="3893882"/>
            <a:ext cx="1288721" cy="491147"/>
          </a:xfrm>
          <a:prstGeom prst="rect">
            <a:avLst/>
          </a:prstGeom>
          <a:solidFill>
            <a:schemeClr val="bg1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2</a:t>
            </a:r>
          </a:p>
        </p:txBody>
      </p:sp>
      <p:sp>
        <p:nvSpPr>
          <p:cNvPr id="7" name="Rectangle 10"/>
          <p:cNvSpPr>
            <a:spLocks noChangeArrowheads="1"/>
          </p:cNvSpPr>
          <p:nvPr/>
        </p:nvSpPr>
        <p:spPr bwMode="auto">
          <a:xfrm>
            <a:off x="1735065" y="5766856"/>
            <a:ext cx="1288721" cy="491147"/>
          </a:xfrm>
          <a:prstGeom prst="rect">
            <a:avLst/>
          </a:prstGeom>
          <a:solidFill>
            <a:schemeClr val="bg1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N</a:t>
            </a:r>
          </a:p>
        </p:txBody>
      </p:sp>
      <p:sp>
        <p:nvSpPr>
          <p:cNvPr id="8" name="Rectangle 11"/>
          <p:cNvSpPr>
            <a:spLocks noChangeArrowheads="1"/>
          </p:cNvSpPr>
          <p:nvPr/>
        </p:nvSpPr>
        <p:spPr bwMode="auto">
          <a:xfrm>
            <a:off x="6421896" y="3204242"/>
            <a:ext cx="1288721" cy="493691"/>
          </a:xfrm>
          <a:prstGeom prst="rect">
            <a:avLst/>
          </a:prstGeom>
          <a:solidFill>
            <a:srgbClr val="CCFFFF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1</a:t>
            </a:r>
          </a:p>
        </p:txBody>
      </p:sp>
      <p:sp>
        <p:nvSpPr>
          <p:cNvPr id="9" name="Rectangle 12"/>
          <p:cNvSpPr>
            <a:spLocks noChangeArrowheads="1"/>
          </p:cNvSpPr>
          <p:nvPr/>
        </p:nvSpPr>
        <p:spPr bwMode="auto">
          <a:xfrm>
            <a:off x="6421896" y="3993130"/>
            <a:ext cx="1288721" cy="491146"/>
          </a:xfrm>
          <a:prstGeom prst="rect">
            <a:avLst/>
          </a:prstGeom>
          <a:solidFill>
            <a:srgbClr val="CCFFFF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2</a:t>
            </a:r>
          </a:p>
        </p:txBody>
      </p:sp>
      <p:sp>
        <p:nvSpPr>
          <p:cNvPr id="10" name="Rectangle 13"/>
          <p:cNvSpPr>
            <a:spLocks noChangeArrowheads="1"/>
          </p:cNvSpPr>
          <p:nvPr/>
        </p:nvSpPr>
        <p:spPr bwMode="auto">
          <a:xfrm>
            <a:off x="6421896" y="5863558"/>
            <a:ext cx="1288721" cy="493691"/>
          </a:xfrm>
          <a:prstGeom prst="rect">
            <a:avLst/>
          </a:prstGeom>
          <a:solidFill>
            <a:srgbClr val="CCFFFF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N</a:t>
            </a:r>
          </a:p>
        </p:txBody>
      </p:sp>
      <p:sp>
        <p:nvSpPr>
          <p:cNvPr id="11" name="Rectangle 14"/>
          <p:cNvSpPr>
            <a:spLocks noChangeArrowheads="1"/>
          </p:cNvSpPr>
          <p:nvPr/>
        </p:nvSpPr>
        <p:spPr bwMode="auto">
          <a:xfrm>
            <a:off x="3591698" y="3300944"/>
            <a:ext cx="2131229" cy="2761108"/>
          </a:xfrm>
          <a:prstGeom prst="rect">
            <a:avLst/>
          </a:prstGeom>
          <a:solidFill>
            <a:srgbClr val="99FF66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78" tIns="44445" rIns="90478" bIns="44445" anchor="ctr"/>
          <a:lstStyle/>
          <a:p>
            <a:pPr algn="ctr"/>
            <a:endParaRPr lang="en-US">
              <a:latin typeface="Palatino Linotype" charset="0"/>
            </a:endParaRPr>
          </a:p>
        </p:txBody>
      </p:sp>
      <p:sp>
        <p:nvSpPr>
          <p:cNvPr id="12" name="Line 15"/>
          <p:cNvSpPr>
            <a:spLocks noChangeShapeType="1"/>
          </p:cNvSpPr>
          <p:nvPr/>
        </p:nvSpPr>
        <p:spPr bwMode="auto">
          <a:xfrm>
            <a:off x="914401" y="3400191"/>
            <a:ext cx="82066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3" name="Line 16"/>
          <p:cNvSpPr>
            <a:spLocks noChangeShapeType="1"/>
          </p:cNvSpPr>
          <p:nvPr/>
        </p:nvSpPr>
        <p:spPr bwMode="auto">
          <a:xfrm>
            <a:off x="914401" y="4092377"/>
            <a:ext cx="82066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4" name="Line 17"/>
          <p:cNvSpPr>
            <a:spLocks noChangeShapeType="1"/>
          </p:cNvSpPr>
          <p:nvPr/>
        </p:nvSpPr>
        <p:spPr bwMode="auto">
          <a:xfrm>
            <a:off x="914401" y="6062053"/>
            <a:ext cx="82066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5" name="Line 18"/>
          <p:cNvSpPr>
            <a:spLocks noChangeShapeType="1"/>
          </p:cNvSpPr>
          <p:nvPr/>
        </p:nvSpPr>
        <p:spPr bwMode="auto">
          <a:xfrm>
            <a:off x="7710617" y="6161301"/>
            <a:ext cx="82378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6" name="Line 19"/>
          <p:cNvSpPr>
            <a:spLocks noChangeShapeType="1"/>
          </p:cNvSpPr>
          <p:nvPr/>
        </p:nvSpPr>
        <p:spPr bwMode="auto">
          <a:xfrm>
            <a:off x="7710617" y="4189079"/>
            <a:ext cx="82378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7" name="Line 20"/>
          <p:cNvSpPr>
            <a:spLocks noChangeShapeType="1"/>
          </p:cNvSpPr>
          <p:nvPr/>
        </p:nvSpPr>
        <p:spPr bwMode="auto">
          <a:xfrm>
            <a:off x="7710617" y="3400191"/>
            <a:ext cx="82378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9" name="Text Box 22"/>
          <p:cNvSpPr txBox="1">
            <a:spLocks noChangeArrowheads="1"/>
          </p:cNvSpPr>
          <p:nvPr/>
        </p:nvSpPr>
        <p:spPr bwMode="auto">
          <a:xfrm>
            <a:off x="1206407" y="2712164"/>
            <a:ext cx="2298793" cy="3358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0332" tIns="44374" rIns="90332" bIns="44374">
            <a:spAutoFit/>
          </a:bodyPr>
          <a:lstStyle>
            <a:lvl1pPr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912813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370013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825625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2828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7400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1972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6544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/>
            <a:r>
              <a:rPr lang="en-US" sz="1600" b="1" dirty="0" err="1">
                <a:latin typeface="Arial" charset="0"/>
              </a:rPr>
              <a:t>Linecard</a:t>
            </a:r>
            <a:r>
              <a:rPr lang="en-US" sz="1600" dirty="0" err="1">
                <a:latin typeface="Arial" charset="0"/>
              </a:rPr>
              <a:t>s</a:t>
            </a:r>
            <a:r>
              <a:rPr lang="en-US" sz="1600" dirty="0">
                <a:latin typeface="Arial" charset="0"/>
              </a:rPr>
              <a:t> (input)</a:t>
            </a:r>
            <a:endParaRPr lang="en-US" sz="1600" b="1" dirty="0">
              <a:latin typeface="Arial" charset="0"/>
            </a:endParaRPr>
          </a:p>
        </p:txBody>
      </p:sp>
      <p:sp>
        <p:nvSpPr>
          <p:cNvPr id="20" name="Oval 23"/>
          <p:cNvSpPr>
            <a:spLocks noChangeArrowheads="1"/>
          </p:cNvSpPr>
          <p:nvPr/>
        </p:nvSpPr>
        <p:spPr bwMode="auto">
          <a:xfrm>
            <a:off x="2262411" y="4570799"/>
            <a:ext cx="118575" cy="96702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1" name="Oval 24"/>
          <p:cNvSpPr>
            <a:spLocks noChangeArrowheads="1"/>
          </p:cNvSpPr>
          <p:nvPr/>
        </p:nvSpPr>
        <p:spPr bwMode="auto">
          <a:xfrm>
            <a:off x="2206244" y="4977967"/>
            <a:ext cx="115456" cy="99248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2" name="Oval 25"/>
          <p:cNvSpPr>
            <a:spLocks noChangeArrowheads="1"/>
          </p:cNvSpPr>
          <p:nvPr/>
        </p:nvSpPr>
        <p:spPr bwMode="auto">
          <a:xfrm>
            <a:off x="2206244" y="5369867"/>
            <a:ext cx="115456" cy="99248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3" name="Oval 26"/>
          <p:cNvSpPr>
            <a:spLocks noChangeArrowheads="1"/>
          </p:cNvSpPr>
          <p:nvPr/>
        </p:nvSpPr>
        <p:spPr bwMode="auto">
          <a:xfrm>
            <a:off x="7008530" y="4705674"/>
            <a:ext cx="118575" cy="99246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4" name="Oval 27"/>
          <p:cNvSpPr>
            <a:spLocks noChangeArrowheads="1"/>
          </p:cNvSpPr>
          <p:nvPr/>
        </p:nvSpPr>
        <p:spPr bwMode="auto">
          <a:xfrm>
            <a:off x="7008530" y="5100118"/>
            <a:ext cx="118575" cy="99248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5" name="Oval 28"/>
          <p:cNvSpPr>
            <a:spLocks noChangeArrowheads="1"/>
          </p:cNvSpPr>
          <p:nvPr/>
        </p:nvSpPr>
        <p:spPr bwMode="auto">
          <a:xfrm>
            <a:off x="7008530" y="5492017"/>
            <a:ext cx="118575" cy="99248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cxnSp>
        <p:nvCxnSpPr>
          <p:cNvPr id="26" name="AutoShape 29"/>
          <p:cNvCxnSpPr>
            <a:cxnSpLocks noChangeShapeType="1"/>
          </p:cNvCxnSpPr>
          <p:nvPr/>
        </p:nvCxnSpPr>
        <p:spPr bwMode="auto">
          <a:xfrm>
            <a:off x="3073713" y="3369653"/>
            <a:ext cx="507687" cy="440347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7" name="AutoShape 30"/>
          <p:cNvCxnSpPr>
            <a:cxnSpLocks noChangeShapeType="1"/>
          </p:cNvCxnSpPr>
          <p:nvPr/>
        </p:nvCxnSpPr>
        <p:spPr bwMode="auto">
          <a:xfrm>
            <a:off x="3073713" y="4158541"/>
            <a:ext cx="583887" cy="337259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8" name="AutoShape 31"/>
          <p:cNvCxnSpPr>
            <a:cxnSpLocks noChangeShapeType="1"/>
          </p:cNvCxnSpPr>
          <p:nvPr/>
        </p:nvCxnSpPr>
        <p:spPr bwMode="auto">
          <a:xfrm flipV="1">
            <a:off x="3073713" y="5410200"/>
            <a:ext cx="507687" cy="621315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9" name="AutoShape 32"/>
          <p:cNvCxnSpPr>
            <a:cxnSpLocks noChangeShapeType="1"/>
          </p:cNvCxnSpPr>
          <p:nvPr/>
        </p:nvCxnSpPr>
        <p:spPr bwMode="auto">
          <a:xfrm flipV="1">
            <a:off x="5791200" y="3397647"/>
            <a:ext cx="646297" cy="336153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30" name="AutoShape 33"/>
          <p:cNvCxnSpPr>
            <a:cxnSpLocks noChangeShapeType="1"/>
          </p:cNvCxnSpPr>
          <p:nvPr/>
        </p:nvCxnSpPr>
        <p:spPr bwMode="auto">
          <a:xfrm flipV="1">
            <a:off x="5715000" y="4186536"/>
            <a:ext cx="722497" cy="80664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31" name="AutoShape 34"/>
          <p:cNvCxnSpPr>
            <a:cxnSpLocks noChangeShapeType="1"/>
          </p:cNvCxnSpPr>
          <p:nvPr/>
        </p:nvCxnSpPr>
        <p:spPr bwMode="auto">
          <a:xfrm>
            <a:off x="5791200" y="5105400"/>
            <a:ext cx="646297" cy="951563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32" name="Text Box 35"/>
          <p:cNvSpPr txBox="1">
            <a:spLocks noChangeArrowheads="1"/>
          </p:cNvSpPr>
          <p:nvPr/>
        </p:nvSpPr>
        <p:spPr bwMode="auto">
          <a:xfrm>
            <a:off x="3828775" y="4234744"/>
            <a:ext cx="1567943" cy="9207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381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78" tIns="44445" rIns="90478" bIns="44445">
            <a:spAutoFit/>
          </a:bodyPr>
          <a:lstStyle/>
          <a:p>
            <a:pPr algn="ctr"/>
            <a:r>
              <a:rPr lang="en-US" sz="1800" dirty="0">
                <a:latin typeface="+mn-lt"/>
              </a:rPr>
              <a:t>Interconnect</a:t>
            </a:r>
            <a:br>
              <a:rPr lang="en-US" sz="1800" dirty="0">
                <a:latin typeface="+mn-lt"/>
              </a:rPr>
            </a:br>
            <a:r>
              <a:rPr lang="en-US" sz="1800" dirty="0">
                <a:latin typeface="+mn-lt"/>
              </a:rPr>
              <a:t>(Switching)</a:t>
            </a:r>
          </a:p>
          <a:p>
            <a:pPr algn="ctr"/>
            <a:r>
              <a:rPr lang="en-US" sz="1800" dirty="0">
                <a:latin typeface="+mn-lt"/>
              </a:rPr>
              <a:t>Fabric</a:t>
            </a:r>
          </a:p>
        </p:txBody>
      </p:sp>
      <p:sp>
        <p:nvSpPr>
          <p:cNvPr id="40" name="Rectangle 11"/>
          <p:cNvSpPr>
            <a:spLocks noChangeArrowheads="1"/>
          </p:cNvSpPr>
          <p:nvPr/>
        </p:nvSpPr>
        <p:spPr bwMode="auto">
          <a:xfrm>
            <a:off x="3810000" y="1752600"/>
            <a:ext cx="1752600" cy="6096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sz="1800" dirty="0">
                <a:latin typeface="+mn-lt"/>
              </a:rPr>
              <a:t>Route/Control </a:t>
            </a:r>
            <a:br>
              <a:rPr lang="en-US" sz="1800" dirty="0">
                <a:latin typeface="+mn-lt"/>
              </a:rPr>
            </a:br>
            <a:r>
              <a:rPr lang="en-US" sz="1800" dirty="0">
                <a:latin typeface="+mn-lt"/>
              </a:rPr>
              <a:t>Processor</a:t>
            </a:r>
          </a:p>
        </p:txBody>
      </p:sp>
      <p:sp>
        <p:nvSpPr>
          <p:cNvPr id="47" name="Text Box 22"/>
          <p:cNvSpPr txBox="1">
            <a:spLocks noChangeArrowheads="1"/>
          </p:cNvSpPr>
          <p:nvPr/>
        </p:nvSpPr>
        <p:spPr bwMode="auto">
          <a:xfrm>
            <a:off x="5930807" y="2712164"/>
            <a:ext cx="2298793" cy="3358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0332" tIns="44374" rIns="90332" bIns="44374">
            <a:spAutoFit/>
          </a:bodyPr>
          <a:lstStyle>
            <a:lvl1pPr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912813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370013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825625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2828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7400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1972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6544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/>
            <a:r>
              <a:rPr lang="en-US" sz="1600" b="1" dirty="0" err="1">
                <a:latin typeface="Arial" charset="0"/>
              </a:rPr>
              <a:t>Linecard</a:t>
            </a:r>
            <a:r>
              <a:rPr lang="en-US" sz="1600" dirty="0" err="1">
                <a:latin typeface="Arial" charset="0"/>
              </a:rPr>
              <a:t>s</a:t>
            </a:r>
            <a:r>
              <a:rPr lang="en-US" sz="1600" dirty="0">
                <a:latin typeface="Arial" charset="0"/>
              </a:rPr>
              <a:t> (output)</a:t>
            </a:r>
            <a:endParaRPr lang="en-US" sz="1600" b="1" dirty="0">
              <a:latin typeface="Arial" charset="0"/>
            </a:endParaRPr>
          </a:p>
        </p:txBody>
      </p:sp>
      <p:sp>
        <p:nvSpPr>
          <p:cNvPr id="49" name="Oval Callout 48"/>
          <p:cNvSpPr/>
          <p:nvPr/>
        </p:nvSpPr>
        <p:spPr bwMode="auto">
          <a:xfrm>
            <a:off x="6096000" y="685800"/>
            <a:ext cx="2895600" cy="1600200"/>
          </a:xfrm>
          <a:prstGeom prst="wedgeEllipseCallout">
            <a:avLst>
              <a:gd name="adj1" fmla="val -75808"/>
              <a:gd name="adj2" fmla="val 38158"/>
            </a:avLst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(1)</a:t>
            </a:r>
            <a:r>
              <a:rPr kumimoji="0" lang="en-US" sz="1700" b="1" i="0" u="none" strike="noStrike" cap="none" normalizeH="0" dirty="0">
                <a:ln>
                  <a:noFill/>
                </a:ln>
                <a:effectLst/>
                <a:latin typeface="+mn-lt"/>
              </a:rPr>
              <a:t> Implement IGP</a:t>
            </a:r>
            <a:br>
              <a:rPr kumimoji="0" lang="en-US" sz="1700" b="1" i="0" u="none" strike="noStrike" cap="none" normalizeH="0" dirty="0">
                <a:ln>
                  <a:noFill/>
                </a:ln>
                <a:effectLst/>
                <a:latin typeface="+mn-lt"/>
              </a:rPr>
            </a:br>
            <a:r>
              <a:rPr kumimoji="0" lang="en-US" sz="1700" b="1" i="0" u="none" strike="noStrike" cap="none" normalizeH="0" dirty="0">
                <a:ln>
                  <a:noFill/>
                </a:ln>
                <a:effectLst/>
                <a:latin typeface="+mn-lt"/>
              </a:rPr>
              <a:t> and BGP protocols;</a:t>
            </a:r>
            <a:br>
              <a:rPr kumimoji="0" lang="en-US" sz="1700" b="1" i="0" u="none" strike="noStrike" cap="none" normalizeH="0" dirty="0">
                <a:ln>
                  <a:noFill/>
                </a:ln>
                <a:effectLst/>
                <a:latin typeface="+mn-lt"/>
              </a:rPr>
            </a:br>
            <a:r>
              <a:rPr kumimoji="0" lang="en-US" sz="1700" b="1" i="0" u="none" strike="noStrike" cap="none" normalizeH="0" dirty="0">
                <a:ln>
                  <a:noFill/>
                </a:ln>
                <a:effectLst/>
                <a:latin typeface="+mn-lt"/>
              </a:rPr>
              <a:t>compute routing tables</a:t>
            </a:r>
            <a:endParaRPr kumimoji="0" lang="en-US" sz="1700" b="1" i="0" u="none" strike="noStrike" cap="none" normalizeH="0" baseline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36" name="Oval Callout 35"/>
          <p:cNvSpPr/>
          <p:nvPr/>
        </p:nvSpPr>
        <p:spPr bwMode="auto">
          <a:xfrm>
            <a:off x="6172200" y="838200"/>
            <a:ext cx="2895600" cy="1600200"/>
          </a:xfrm>
          <a:prstGeom prst="wedgeEllipseCallout">
            <a:avLst>
              <a:gd name="adj1" fmla="val -75341"/>
              <a:gd name="adj2" fmla="val 36470"/>
            </a:avLst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(2)</a:t>
            </a:r>
            <a:r>
              <a:rPr kumimoji="0" lang="en-US" sz="1700" b="1" i="0" u="none" strike="noStrike" cap="none" normalizeH="0" dirty="0">
                <a:ln>
                  <a:noFill/>
                </a:ln>
                <a:effectLst/>
                <a:latin typeface="+mn-lt"/>
              </a:rPr>
              <a:t> Push forwarding </a:t>
            </a:r>
            <a:br>
              <a:rPr kumimoji="0" lang="en-US" sz="1700" b="1" i="0" u="none" strike="noStrike" cap="none" normalizeH="0" dirty="0">
                <a:ln>
                  <a:noFill/>
                </a:ln>
                <a:effectLst/>
                <a:latin typeface="+mn-lt"/>
              </a:rPr>
            </a:br>
            <a:r>
              <a:rPr kumimoji="0" lang="en-US" sz="1700" b="1" i="0" u="none" strike="noStrike" cap="none" normalizeH="0" dirty="0">
                <a:ln>
                  <a:noFill/>
                </a:ln>
                <a:effectLst/>
                <a:latin typeface="+mn-lt"/>
              </a:rPr>
              <a:t>tables to the line cards</a:t>
            </a:r>
            <a:endParaRPr kumimoji="0" lang="en-US" sz="1700" b="1" i="0" u="none" strike="noStrike" cap="none" normalizeH="0" baseline="0" dirty="0">
              <a:ln>
                <a:noFill/>
              </a:ln>
              <a:effectLst/>
              <a:latin typeface="+mn-lt"/>
            </a:endParaRPr>
          </a:p>
        </p:txBody>
      </p:sp>
      <p:grpSp>
        <p:nvGrpSpPr>
          <p:cNvPr id="38" name="Group 37"/>
          <p:cNvGrpSpPr/>
          <p:nvPr/>
        </p:nvGrpSpPr>
        <p:grpSpPr>
          <a:xfrm>
            <a:off x="2667000" y="2362200"/>
            <a:ext cx="1600200" cy="3810000"/>
            <a:chOff x="2667000" y="2362200"/>
            <a:chExt cx="1600200" cy="3810000"/>
          </a:xfrm>
        </p:grpSpPr>
        <p:cxnSp>
          <p:nvCxnSpPr>
            <p:cNvPr id="18" name="Straight Arrow Connector 17"/>
            <p:cNvCxnSpPr/>
            <p:nvPr/>
          </p:nvCxnSpPr>
          <p:spPr bwMode="auto">
            <a:xfrm flipH="1">
              <a:off x="3048000" y="2362200"/>
              <a:ext cx="1066800" cy="762000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39" name="Straight Arrow Connector 38"/>
            <p:cNvCxnSpPr>
              <a:endCxn id="6" idx="3"/>
            </p:cNvCxnSpPr>
            <p:nvPr/>
          </p:nvCxnSpPr>
          <p:spPr bwMode="auto">
            <a:xfrm flipH="1">
              <a:off x="3023786" y="2362200"/>
              <a:ext cx="1167214" cy="1777256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42" name="Straight Arrow Connector 41"/>
            <p:cNvCxnSpPr/>
            <p:nvPr/>
          </p:nvCxnSpPr>
          <p:spPr bwMode="auto">
            <a:xfrm flipH="1">
              <a:off x="3048000" y="2362200"/>
              <a:ext cx="1219200" cy="3505200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sp>
          <p:nvSpPr>
            <p:cNvPr id="45" name="Rectangle 44"/>
            <p:cNvSpPr/>
            <p:nvPr/>
          </p:nvSpPr>
          <p:spPr bwMode="auto">
            <a:xfrm>
              <a:off x="2667000" y="3200400"/>
              <a:ext cx="152400" cy="304800"/>
            </a:xfrm>
            <a:prstGeom prst="rect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46" name="Rectangle 45"/>
            <p:cNvSpPr/>
            <p:nvPr/>
          </p:nvSpPr>
          <p:spPr bwMode="auto">
            <a:xfrm>
              <a:off x="2667000" y="3962400"/>
              <a:ext cx="152400" cy="304800"/>
            </a:xfrm>
            <a:prstGeom prst="rect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48" name="Rectangle 47"/>
            <p:cNvSpPr/>
            <p:nvPr/>
          </p:nvSpPr>
          <p:spPr bwMode="auto">
            <a:xfrm>
              <a:off x="2667000" y="5867400"/>
              <a:ext cx="152400" cy="304800"/>
            </a:xfrm>
            <a:prstGeom prst="rect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4052156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-152400"/>
            <a:ext cx="8229600" cy="1173162"/>
          </a:xfrm>
        </p:spPr>
        <p:txBody>
          <a:bodyPr/>
          <a:lstStyle/>
          <a:p>
            <a:r>
              <a:rPr lang="en-US" dirty="0"/>
              <a:t>What’s inside a router?</a:t>
            </a:r>
          </a:p>
        </p:txBody>
      </p:sp>
      <p:sp>
        <p:nvSpPr>
          <p:cNvPr id="4" name="Rectangle 7"/>
          <p:cNvSpPr>
            <a:spLocks noChangeArrowheads="1"/>
          </p:cNvSpPr>
          <p:nvPr/>
        </p:nvSpPr>
        <p:spPr bwMode="auto">
          <a:xfrm>
            <a:off x="1382460" y="1447800"/>
            <a:ext cx="6799338" cy="5105400"/>
          </a:xfrm>
          <a:prstGeom prst="rect">
            <a:avLst/>
          </a:prstGeom>
          <a:solidFill>
            <a:srgbClr val="E6E6E6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332" tIns="44374" rIns="90332" bIns="44374" anchor="ctr"/>
          <a:lstStyle/>
          <a:p>
            <a:pPr algn="ctr" defTabSz="912813"/>
            <a:endParaRPr lang="en-US"/>
          </a:p>
        </p:txBody>
      </p:sp>
      <p:sp>
        <p:nvSpPr>
          <p:cNvPr id="5" name="Rectangle 8"/>
          <p:cNvSpPr>
            <a:spLocks noChangeArrowheads="1"/>
          </p:cNvSpPr>
          <p:nvPr/>
        </p:nvSpPr>
        <p:spPr bwMode="auto">
          <a:xfrm>
            <a:off x="1735065" y="3104994"/>
            <a:ext cx="1288721" cy="493691"/>
          </a:xfrm>
          <a:prstGeom prst="rect">
            <a:avLst/>
          </a:prstGeom>
          <a:solidFill>
            <a:schemeClr val="bg1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1</a:t>
            </a:r>
          </a:p>
        </p:txBody>
      </p:sp>
      <p:sp>
        <p:nvSpPr>
          <p:cNvPr id="6" name="Rectangle 9"/>
          <p:cNvSpPr>
            <a:spLocks noChangeArrowheads="1"/>
          </p:cNvSpPr>
          <p:nvPr/>
        </p:nvSpPr>
        <p:spPr bwMode="auto">
          <a:xfrm>
            <a:off x="1735065" y="3893882"/>
            <a:ext cx="1288721" cy="491147"/>
          </a:xfrm>
          <a:prstGeom prst="rect">
            <a:avLst/>
          </a:prstGeom>
          <a:solidFill>
            <a:schemeClr val="bg1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2</a:t>
            </a:r>
          </a:p>
        </p:txBody>
      </p:sp>
      <p:sp>
        <p:nvSpPr>
          <p:cNvPr id="7" name="Rectangle 10"/>
          <p:cNvSpPr>
            <a:spLocks noChangeArrowheads="1"/>
          </p:cNvSpPr>
          <p:nvPr/>
        </p:nvSpPr>
        <p:spPr bwMode="auto">
          <a:xfrm>
            <a:off x="1735065" y="5766856"/>
            <a:ext cx="1288721" cy="491147"/>
          </a:xfrm>
          <a:prstGeom prst="rect">
            <a:avLst/>
          </a:prstGeom>
          <a:solidFill>
            <a:schemeClr val="bg1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N</a:t>
            </a:r>
          </a:p>
        </p:txBody>
      </p:sp>
      <p:sp>
        <p:nvSpPr>
          <p:cNvPr id="8" name="Rectangle 11"/>
          <p:cNvSpPr>
            <a:spLocks noChangeArrowheads="1"/>
          </p:cNvSpPr>
          <p:nvPr/>
        </p:nvSpPr>
        <p:spPr bwMode="auto">
          <a:xfrm>
            <a:off x="6421896" y="3204242"/>
            <a:ext cx="1288721" cy="493691"/>
          </a:xfrm>
          <a:prstGeom prst="rect">
            <a:avLst/>
          </a:prstGeom>
          <a:solidFill>
            <a:srgbClr val="CCFFFF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1</a:t>
            </a:r>
          </a:p>
        </p:txBody>
      </p:sp>
      <p:sp>
        <p:nvSpPr>
          <p:cNvPr id="9" name="Rectangle 12"/>
          <p:cNvSpPr>
            <a:spLocks noChangeArrowheads="1"/>
          </p:cNvSpPr>
          <p:nvPr/>
        </p:nvSpPr>
        <p:spPr bwMode="auto">
          <a:xfrm>
            <a:off x="6421896" y="3993130"/>
            <a:ext cx="1288721" cy="491146"/>
          </a:xfrm>
          <a:prstGeom prst="rect">
            <a:avLst/>
          </a:prstGeom>
          <a:solidFill>
            <a:srgbClr val="CCFFFF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2</a:t>
            </a:r>
          </a:p>
        </p:txBody>
      </p:sp>
      <p:sp>
        <p:nvSpPr>
          <p:cNvPr id="10" name="Rectangle 13"/>
          <p:cNvSpPr>
            <a:spLocks noChangeArrowheads="1"/>
          </p:cNvSpPr>
          <p:nvPr/>
        </p:nvSpPr>
        <p:spPr bwMode="auto">
          <a:xfrm>
            <a:off x="6421896" y="5863558"/>
            <a:ext cx="1288721" cy="493691"/>
          </a:xfrm>
          <a:prstGeom prst="rect">
            <a:avLst/>
          </a:prstGeom>
          <a:solidFill>
            <a:srgbClr val="CCFFFF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N</a:t>
            </a:r>
          </a:p>
        </p:txBody>
      </p:sp>
      <p:sp>
        <p:nvSpPr>
          <p:cNvPr id="11" name="Rectangle 14"/>
          <p:cNvSpPr>
            <a:spLocks noChangeArrowheads="1"/>
          </p:cNvSpPr>
          <p:nvPr/>
        </p:nvSpPr>
        <p:spPr bwMode="auto">
          <a:xfrm>
            <a:off x="3591698" y="3300944"/>
            <a:ext cx="2131229" cy="2761108"/>
          </a:xfrm>
          <a:prstGeom prst="rect">
            <a:avLst/>
          </a:prstGeom>
          <a:solidFill>
            <a:srgbClr val="99FF66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78" tIns="44445" rIns="90478" bIns="44445" anchor="ctr"/>
          <a:lstStyle/>
          <a:p>
            <a:pPr algn="ctr"/>
            <a:endParaRPr lang="en-US">
              <a:latin typeface="Palatino Linotype" charset="0"/>
            </a:endParaRPr>
          </a:p>
        </p:txBody>
      </p:sp>
      <p:sp>
        <p:nvSpPr>
          <p:cNvPr id="12" name="Line 15"/>
          <p:cNvSpPr>
            <a:spLocks noChangeShapeType="1"/>
          </p:cNvSpPr>
          <p:nvPr/>
        </p:nvSpPr>
        <p:spPr bwMode="auto">
          <a:xfrm>
            <a:off x="914401" y="3400191"/>
            <a:ext cx="82066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3" name="Line 16"/>
          <p:cNvSpPr>
            <a:spLocks noChangeShapeType="1"/>
          </p:cNvSpPr>
          <p:nvPr/>
        </p:nvSpPr>
        <p:spPr bwMode="auto">
          <a:xfrm>
            <a:off x="914401" y="4092377"/>
            <a:ext cx="82066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4" name="Line 17"/>
          <p:cNvSpPr>
            <a:spLocks noChangeShapeType="1"/>
          </p:cNvSpPr>
          <p:nvPr/>
        </p:nvSpPr>
        <p:spPr bwMode="auto">
          <a:xfrm>
            <a:off x="914401" y="6062053"/>
            <a:ext cx="82066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5" name="Line 18"/>
          <p:cNvSpPr>
            <a:spLocks noChangeShapeType="1"/>
          </p:cNvSpPr>
          <p:nvPr/>
        </p:nvSpPr>
        <p:spPr bwMode="auto">
          <a:xfrm>
            <a:off x="7710617" y="6161301"/>
            <a:ext cx="82378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6" name="Line 19"/>
          <p:cNvSpPr>
            <a:spLocks noChangeShapeType="1"/>
          </p:cNvSpPr>
          <p:nvPr/>
        </p:nvSpPr>
        <p:spPr bwMode="auto">
          <a:xfrm>
            <a:off x="7710617" y="4189079"/>
            <a:ext cx="82378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7" name="Line 20"/>
          <p:cNvSpPr>
            <a:spLocks noChangeShapeType="1"/>
          </p:cNvSpPr>
          <p:nvPr/>
        </p:nvSpPr>
        <p:spPr bwMode="auto">
          <a:xfrm>
            <a:off x="7710617" y="3400191"/>
            <a:ext cx="82378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9" name="Text Box 22"/>
          <p:cNvSpPr txBox="1">
            <a:spLocks noChangeArrowheads="1"/>
          </p:cNvSpPr>
          <p:nvPr/>
        </p:nvSpPr>
        <p:spPr bwMode="auto">
          <a:xfrm>
            <a:off x="1206407" y="2712164"/>
            <a:ext cx="2298793" cy="3358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0332" tIns="44374" rIns="90332" bIns="44374">
            <a:spAutoFit/>
          </a:bodyPr>
          <a:lstStyle>
            <a:lvl1pPr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912813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370013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825625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2828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7400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1972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6544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/>
            <a:r>
              <a:rPr lang="en-US" sz="1600" b="1" dirty="0" err="1">
                <a:latin typeface="Arial" charset="0"/>
              </a:rPr>
              <a:t>Linecard</a:t>
            </a:r>
            <a:r>
              <a:rPr lang="en-US" sz="1600" dirty="0" err="1">
                <a:latin typeface="Arial" charset="0"/>
              </a:rPr>
              <a:t>s</a:t>
            </a:r>
            <a:r>
              <a:rPr lang="en-US" sz="1600" dirty="0">
                <a:latin typeface="Arial" charset="0"/>
              </a:rPr>
              <a:t> (input)</a:t>
            </a:r>
            <a:endParaRPr lang="en-US" sz="1600" b="1" dirty="0">
              <a:latin typeface="Arial" charset="0"/>
            </a:endParaRPr>
          </a:p>
        </p:txBody>
      </p:sp>
      <p:sp>
        <p:nvSpPr>
          <p:cNvPr id="20" name="Oval 23"/>
          <p:cNvSpPr>
            <a:spLocks noChangeArrowheads="1"/>
          </p:cNvSpPr>
          <p:nvPr/>
        </p:nvSpPr>
        <p:spPr bwMode="auto">
          <a:xfrm>
            <a:off x="2262411" y="4570799"/>
            <a:ext cx="118575" cy="96702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1" name="Oval 24"/>
          <p:cNvSpPr>
            <a:spLocks noChangeArrowheads="1"/>
          </p:cNvSpPr>
          <p:nvPr/>
        </p:nvSpPr>
        <p:spPr bwMode="auto">
          <a:xfrm>
            <a:off x="2206244" y="4977967"/>
            <a:ext cx="115456" cy="99248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2" name="Oval 25"/>
          <p:cNvSpPr>
            <a:spLocks noChangeArrowheads="1"/>
          </p:cNvSpPr>
          <p:nvPr/>
        </p:nvSpPr>
        <p:spPr bwMode="auto">
          <a:xfrm>
            <a:off x="2206244" y="5369867"/>
            <a:ext cx="115456" cy="99248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3" name="Oval 26"/>
          <p:cNvSpPr>
            <a:spLocks noChangeArrowheads="1"/>
          </p:cNvSpPr>
          <p:nvPr/>
        </p:nvSpPr>
        <p:spPr bwMode="auto">
          <a:xfrm>
            <a:off x="7008530" y="4705674"/>
            <a:ext cx="118575" cy="99246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4" name="Oval 27"/>
          <p:cNvSpPr>
            <a:spLocks noChangeArrowheads="1"/>
          </p:cNvSpPr>
          <p:nvPr/>
        </p:nvSpPr>
        <p:spPr bwMode="auto">
          <a:xfrm>
            <a:off x="7008530" y="5100118"/>
            <a:ext cx="118575" cy="99248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5" name="Oval 28"/>
          <p:cNvSpPr>
            <a:spLocks noChangeArrowheads="1"/>
          </p:cNvSpPr>
          <p:nvPr/>
        </p:nvSpPr>
        <p:spPr bwMode="auto">
          <a:xfrm>
            <a:off x="7008530" y="5492017"/>
            <a:ext cx="118575" cy="99248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cxnSp>
        <p:nvCxnSpPr>
          <p:cNvPr id="26" name="AutoShape 29"/>
          <p:cNvCxnSpPr>
            <a:cxnSpLocks noChangeShapeType="1"/>
          </p:cNvCxnSpPr>
          <p:nvPr/>
        </p:nvCxnSpPr>
        <p:spPr bwMode="auto">
          <a:xfrm>
            <a:off x="3073713" y="3369653"/>
            <a:ext cx="507687" cy="440347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7" name="AutoShape 30"/>
          <p:cNvCxnSpPr>
            <a:cxnSpLocks noChangeShapeType="1"/>
          </p:cNvCxnSpPr>
          <p:nvPr/>
        </p:nvCxnSpPr>
        <p:spPr bwMode="auto">
          <a:xfrm>
            <a:off x="3073713" y="4158541"/>
            <a:ext cx="583887" cy="337259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8" name="AutoShape 31"/>
          <p:cNvCxnSpPr>
            <a:cxnSpLocks noChangeShapeType="1"/>
          </p:cNvCxnSpPr>
          <p:nvPr/>
        </p:nvCxnSpPr>
        <p:spPr bwMode="auto">
          <a:xfrm flipV="1">
            <a:off x="3073713" y="5410200"/>
            <a:ext cx="507687" cy="621315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9" name="AutoShape 32"/>
          <p:cNvCxnSpPr>
            <a:cxnSpLocks noChangeShapeType="1"/>
          </p:cNvCxnSpPr>
          <p:nvPr/>
        </p:nvCxnSpPr>
        <p:spPr bwMode="auto">
          <a:xfrm flipV="1">
            <a:off x="5791200" y="3397647"/>
            <a:ext cx="646297" cy="336153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30" name="AutoShape 33"/>
          <p:cNvCxnSpPr>
            <a:cxnSpLocks noChangeShapeType="1"/>
          </p:cNvCxnSpPr>
          <p:nvPr/>
        </p:nvCxnSpPr>
        <p:spPr bwMode="auto">
          <a:xfrm flipV="1">
            <a:off x="5715000" y="4186536"/>
            <a:ext cx="722497" cy="80664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31" name="AutoShape 34"/>
          <p:cNvCxnSpPr>
            <a:cxnSpLocks noChangeShapeType="1"/>
          </p:cNvCxnSpPr>
          <p:nvPr/>
        </p:nvCxnSpPr>
        <p:spPr bwMode="auto">
          <a:xfrm>
            <a:off x="5791200" y="5105400"/>
            <a:ext cx="646297" cy="951563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32" name="Text Box 35"/>
          <p:cNvSpPr txBox="1">
            <a:spLocks noChangeArrowheads="1"/>
          </p:cNvSpPr>
          <p:nvPr/>
        </p:nvSpPr>
        <p:spPr bwMode="auto">
          <a:xfrm>
            <a:off x="3828775" y="4234744"/>
            <a:ext cx="1567943" cy="6318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381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78" tIns="44445" rIns="90478" bIns="44445">
            <a:spAutoFit/>
          </a:bodyPr>
          <a:lstStyle/>
          <a:p>
            <a:pPr algn="ctr"/>
            <a:r>
              <a:rPr lang="en-US" sz="1800" dirty="0">
                <a:latin typeface="+mn-lt"/>
              </a:rPr>
              <a:t>Interconnect</a:t>
            </a:r>
            <a:br>
              <a:rPr lang="en-US" sz="1800" dirty="0">
                <a:latin typeface="+mn-lt"/>
              </a:rPr>
            </a:br>
            <a:r>
              <a:rPr lang="en-US" sz="1800" dirty="0">
                <a:latin typeface="+mn-lt"/>
              </a:rPr>
              <a:t>Fabric</a:t>
            </a:r>
          </a:p>
        </p:txBody>
      </p:sp>
      <p:sp>
        <p:nvSpPr>
          <p:cNvPr id="40" name="Rectangle 11"/>
          <p:cNvSpPr>
            <a:spLocks noChangeArrowheads="1"/>
          </p:cNvSpPr>
          <p:nvPr/>
        </p:nvSpPr>
        <p:spPr bwMode="auto">
          <a:xfrm>
            <a:off x="3810000" y="1752600"/>
            <a:ext cx="1752600" cy="6096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sz="1800" dirty="0">
                <a:latin typeface="+mn-lt"/>
              </a:rPr>
              <a:t>Route/Control </a:t>
            </a:r>
            <a:br>
              <a:rPr lang="en-US" sz="1800" dirty="0">
                <a:latin typeface="+mn-lt"/>
              </a:rPr>
            </a:br>
            <a:r>
              <a:rPr lang="en-US" sz="1800" dirty="0">
                <a:latin typeface="+mn-lt"/>
              </a:rPr>
              <a:t>Processor</a:t>
            </a:r>
          </a:p>
        </p:txBody>
      </p:sp>
      <p:sp>
        <p:nvSpPr>
          <p:cNvPr id="47" name="Text Box 22"/>
          <p:cNvSpPr txBox="1">
            <a:spLocks noChangeArrowheads="1"/>
          </p:cNvSpPr>
          <p:nvPr/>
        </p:nvSpPr>
        <p:spPr bwMode="auto">
          <a:xfrm>
            <a:off x="5930807" y="2712164"/>
            <a:ext cx="2298793" cy="3358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0332" tIns="44374" rIns="90332" bIns="44374">
            <a:spAutoFit/>
          </a:bodyPr>
          <a:lstStyle>
            <a:lvl1pPr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912813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370013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825625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2828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7400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1972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6544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/>
            <a:r>
              <a:rPr lang="en-US" sz="1600" b="1" dirty="0" err="1">
                <a:latin typeface="Arial" charset="0"/>
              </a:rPr>
              <a:t>Linecard</a:t>
            </a:r>
            <a:r>
              <a:rPr lang="en-US" sz="1600" dirty="0" err="1">
                <a:latin typeface="Arial" charset="0"/>
              </a:rPr>
              <a:t>s</a:t>
            </a:r>
            <a:r>
              <a:rPr lang="en-US" sz="1600" dirty="0">
                <a:latin typeface="Arial" charset="0"/>
              </a:rPr>
              <a:t> (output)</a:t>
            </a:r>
            <a:endParaRPr lang="en-US" sz="1600" b="1" dirty="0">
              <a:latin typeface="Arial" charset="0"/>
            </a:endParaRPr>
          </a:p>
        </p:txBody>
      </p:sp>
      <p:sp>
        <p:nvSpPr>
          <p:cNvPr id="48" name="Oval 30"/>
          <p:cNvSpPr>
            <a:spLocks noChangeArrowheads="1"/>
          </p:cNvSpPr>
          <p:nvPr/>
        </p:nvSpPr>
        <p:spPr bwMode="auto">
          <a:xfrm>
            <a:off x="838200" y="2590800"/>
            <a:ext cx="7620000" cy="4038600"/>
          </a:xfrm>
          <a:prstGeom prst="ellipse">
            <a:avLst/>
          </a:prstGeom>
          <a:noFill/>
          <a:ln w="31750">
            <a:solidFill>
              <a:srgbClr val="FF0000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" name="Oval Callout 48"/>
          <p:cNvSpPr/>
          <p:nvPr/>
        </p:nvSpPr>
        <p:spPr bwMode="auto">
          <a:xfrm>
            <a:off x="7162800" y="1676400"/>
            <a:ext cx="1981200" cy="1219200"/>
          </a:xfrm>
          <a:prstGeom prst="wedgeEllipseCallout">
            <a:avLst>
              <a:gd name="adj1" fmla="val -52333"/>
              <a:gd name="adj2" fmla="val 60284"/>
            </a:avLst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800" dirty="0">
                <a:latin typeface="+mn-lt"/>
              </a:rPr>
              <a:t>Constitutes</a:t>
            </a:r>
            <a: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 the </a:t>
            </a:r>
            <a:b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</a:br>
            <a: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data plane</a:t>
            </a:r>
          </a:p>
        </p:txBody>
      </p:sp>
      <p:sp>
        <p:nvSpPr>
          <p:cNvPr id="35" name="Oval 30"/>
          <p:cNvSpPr>
            <a:spLocks noChangeArrowheads="1"/>
          </p:cNvSpPr>
          <p:nvPr/>
        </p:nvSpPr>
        <p:spPr bwMode="auto">
          <a:xfrm>
            <a:off x="2667000" y="1600200"/>
            <a:ext cx="4038600" cy="838200"/>
          </a:xfrm>
          <a:prstGeom prst="ellipse">
            <a:avLst/>
          </a:prstGeom>
          <a:noFill/>
          <a:ln w="31750">
            <a:solidFill>
              <a:srgbClr val="FF0000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" name="Oval Callout 35"/>
          <p:cNvSpPr/>
          <p:nvPr/>
        </p:nvSpPr>
        <p:spPr bwMode="auto">
          <a:xfrm>
            <a:off x="6324600" y="457200"/>
            <a:ext cx="1981200" cy="1219200"/>
          </a:xfrm>
          <a:prstGeom prst="wedgeEllipseCallout">
            <a:avLst>
              <a:gd name="adj1" fmla="val -52333"/>
              <a:gd name="adj2" fmla="val 60284"/>
            </a:avLst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800" dirty="0">
                <a:latin typeface="+mn-lt"/>
              </a:rPr>
              <a:t>Constitutes</a:t>
            </a:r>
            <a: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 the </a:t>
            </a:r>
            <a:b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</a:br>
            <a: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control plane</a:t>
            </a:r>
          </a:p>
        </p:txBody>
      </p:sp>
      <p:grpSp>
        <p:nvGrpSpPr>
          <p:cNvPr id="33" name="Group 32"/>
          <p:cNvGrpSpPr/>
          <p:nvPr/>
        </p:nvGrpSpPr>
        <p:grpSpPr>
          <a:xfrm>
            <a:off x="-205662" y="4391879"/>
            <a:ext cx="2159312" cy="1098674"/>
            <a:chOff x="-382996" y="1648488"/>
            <a:chExt cx="2159312" cy="1098674"/>
          </a:xfrm>
        </p:grpSpPr>
        <p:sp>
          <p:nvSpPr>
            <p:cNvPr id="3" name="Rounded Rectangular Callout 2"/>
            <p:cNvSpPr/>
            <p:nvPr/>
          </p:nvSpPr>
          <p:spPr>
            <a:xfrm>
              <a:off x="-382996" y="1648488"/>
              <a:ext cx="2159312" cy="1037063"/>
            </a:xfrm>
            <a:prstGeom prst="wedgeRoundRectCallout">
              <a:avLst>
                <a:gd name="adj1" fmla="val 41654"/>
                <a:gd name="adj2" fmla="val 73253"/>
                <a:gd name="adj3" fmla="val 16667"/>
              </a:avLst>
            </a:prstGeom>
            <a:solidFill>
              <a:schemeClr val="accent1">
                <a:lumMod val="40000"/>
                <a:lumOff val="60000"/>
              </a:schemeClr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56493" y="1823832"/>
              <a:ext cx="1648305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/>
                <a:t>A decision for each packet.</a:t>
              </a:r>
            </a:p>
            <a:p>
              <a:endParaRPr lang="en-GB" dirty="0"/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393605" y="488530"/>
            <a:ext cx="2216354" cy="1390322"/>
            <a:chOff x="-382996" y="1621167"/>
            <a:chExt cx="2216354" cy="1200329"/>
          </a:xfrm>
        </p:grpSpPr>
        <p:sp>
          <p:nvSpPr>
            <p:cNvPr id="42" name="Rounded Rectangular Callout 41"/>
            <p:cNvSpPr/>
            <p:nvPr/>
          </p:nvSpPr>
          <p:spPr>
            <a:xfrm>
              <a:off x="-382996" y="1648488"/>
              <a:ext cx="2159312" cy="1037063"/>
            </a:xfrm>
            <a:prstGeom prst="wedgeRoundRectCallout">
              <a:avLst>
                <a:gd name="adj1" fmla="val 105691"/>
                <a:gd name="adj2" fmla="val 67683"/>
                <a:gd name="adj3" fmla="val 16667"/>
              </a:avLst>
            </a:prstGeom>
            <a:solidFill>
              <a:schemeClr val="accent1">
                <a:lumMod val="40000"/>
                <a:lumOff val="60000"/>
              </a:schemeClr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-254436" y="1621167"/>
              <a:ext cx="2087794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/>
                <a:t>Makes decisions over long time horizons : network change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3148046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49" grpId="0" animBg="1"/>
      <p:bldP spid="35" grpId="0" animBg="1"/>
      <p:bldP spid="36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ubtitle 1"/>
          <p:cNvSpPr>
            <a:spLocks noGrp="1"/>
          </p:cNvSpPr>
          <p:nvPr>
            <p:ph type="subTitle" idx="1"/>
          </p:nvPr>
        </p:nvSpPr>
        <p:spPr>
          <a:xfrm>
            <a:off x="827314" y="1071200"/>
            <a:ext cx="7489371" cy="5013914"/>
          </a:xfrm>
        </p:spPr>
        <p:txBody>
          <a:bodyPr>
            <a:normAutofit/>
          </a:bodyPr>
          <a:lstStyle/>
          <a:p>
            <a:r>
              <a:rPr lang="en-US" dirty="0">
                <a:solidFill>
                  <a:schemeClr val="tx1"/>
                </a:solidFill>
              </a:rPr>
              <a:t>Name: a </a:t>
            </a:r>
            <a:r>
              <a:rPr lang="en-US" i="1" dirty="0">
                <a:solidFill>
                  <a:schemeClr val="tx1"/>
                </a:solidFill>
              </a:rPr>
              <a:t>something</a:t>
            </a:r>
            <a:endParaRPr lang="en-US" dirty="0">
              <a:solidFill>
                <a:schemeClr val="tx1"/>
              </a:solidFill>
            </a:endParaRPr>
          </a:p>
          <a:p>
            <a:endParaRPr lang="en-US" dirty="0">
              <a:solidFill>
                <a:schemeClr val="tx1"/>
              </a:solidFill>
            </a:endParaRPr>
          </a:p>
          <a:p>
            <a:r>
              <a:rPr lang="en-US" dirty="0">
                <a:solidFill>
                  <a:schemeClr val="tx1"/>
                </a:solidFill>
              </a:rPr>
              <a:t>Address: Where is a </a:t>
            </a:r>
            <a:r>
              <a:rPr lang="en-US" i="1" dirty="0">
                <a:solidFill>
                  <a:schemeClr val="tx1"/>
                </a:solidFill>
              </a:rPr>
              <a:t>something</a:t>
            </a:r>
            <a:r>
              <a:rPr lang="en-US" dirty="0">
                <a:solidFill>
                  <a:schemeClr val="tx1"/>
                </a:solidFill>
              </a:rPr>
              <a:t> </a:t>
            </a:r>
          </a:p>
          <a:p>
            <a:endParaRPr lang="en-US" dirty="0">
              <a:solidFill>
                <a:schemeClr val="tx1"/>
              </a:solidFill>
            </a:endParaRPr>
          </a:p>
          <a:p>
            <a:r>
              <a:rPr lang="en-US" dirty="0">
                <a:solidFill>
                  <a:schemeClr val="tx1"/>
                </a:solidFill>
              </a:rPr>
              <a:t>Routing: How do I get to the </a:t>
            </a:r>
            <a:r>
              <a:rPr lang="en-US" i="1" dirty="0">
                <a:solidFill>
                  <a:schemeClr val="tx1"/>
                </a:solidFill>
              </a:rPr>
              <a:t>something</a:t>
            </a:r>
          </a:p>
          <a:p>
            <a:endParaRPr lang="en-US" i="1" dirty="0">
              <a:solidFill>
                <a:schemeClr val="tx1"/>
              </a:solidFill>
            </a:endParaRPr>
          </a:p>
          <a:p>
            <a:r>
              <a:rPr lang="en-US" dirty="0">
                <a:solidFill>
                  <a:schemeClr val="tx1"/>
                </a:solidFill>
              </a:rPr>
              <a:t>Forwarding: What path do I take next</a:t>
            </a:r>
          </a:p>
          <a:p>
            <a:r>
              <a:rPr lang="en-US" dirty="0">
                <a:solidFill>
                  <a:schemeClr val="tx1"/>
                </a:solidFill>
              </a:rPr>
              <a:t>to get to the </a:t>
            </a:r>
            <a:r>
              <a:rPr lang="en-US" i="1" dirty="0">
                <a:solidFill>
                  <a:schemeClr val="tx1"/>
                </a:solidFill>
              </a:rPr>
              <a:t>something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0933728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Arial" charset="0"/>
                <a:ea typeface="ＭＳ Ｐゴシック" charset="0"/>
                <a:cs typeface="ＭＳ Ｐゴシック" charset="0"/>
              </a:rPr>
              <a:t>Context and Terminology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2743200"/>
            <a:ext cx="595811" cy="5874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76189" y="2286000"/>
            <a:ext cx="595811" cy="5874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4517980"/>
            <a:ext cx="595811" cy="5874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33189" y="5737180"/>
            <a:ext cx="595811" cy="5874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62189" y="4822780"/>
            <a:ext cx="595811" cy="5874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01000" y="3451180"/>
            <a:ext cx="595811" cy="5874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Cloud 3"/>
          <p:cNvSpPr/>
          <p:nvPr/>
        </p:nvSpPr>
        <p:spPr bwMode="auto">
          <a:xfrm>
            <a:off x="2895600" y="3886200"/>
            <a:ext cx="2133600" cy="1600200"/>
          </a:xfrm>
          <a:prstGeom prst="cloud">
            <a:avLst/>
          </a:prstGeom>
          <a:ln>
            <a:solidFill>
              <a:schemeClr val="bg2"/>
            </a:solidFill>
            <a:headEnd type="none" w="med" len="med"/>
            <a:tailEnd type="none" w="med" len="med"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2" name="Cloud 11"/>
          <p:cNvSpPr/>
          <p:nvPr/>
        </p:nvSpPr>
        <p:spPr bwMode="auto">
          <a:xfrm>
            <a:off x="1600200" y="2133600"/>
            <a:ext cx="2133600" cy="1600200"/>
          </a:xfrm>
          <a:prstGeom prst="cloud">
            <a:avLst/>
          </a:prstGeom>
          <a:ln>
            <a:headEnd type="none" w="med" len="med"/>
            <a:tailEnd type="none" w="med" len="med"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3" name="Cloud 12"/>
          <p:cNvSpPr/>
          <p:nvPr/>
        </p:nvSpPr>
        <p:spPr bwMode="auto">
          <a:xfrm>
            <a:off x="5638800" y="2971800"/>
            <a:ext cx="2133600" cy="1600200"/>
          </a:xfrm>
          <a:prstGeom prst="cloud">
            <a:avLst/>
          </a:prstGeom>
          <a:ln>
            <a:headEnd type="none" w="med" len="med"/>
            <a:tailEnd type="none" w="med" len="med"/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1" name="Cube 10"/>
          <p:cNvSpPr/>
          <p:nvPr/>
        </p:nvSpPr>
        <p:spPr bwMode="auto">
          <a:xfrm>
            <a:off x="1524000" y="28956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7" name="Cube 16"/>
          <p:cNvSpPr/>
          <p:nvPr/>
        </p:nvSpPr>
        <p:spPr bwMode="auto">
          <a:xfrm>
            <a:off x="2514600" y="28956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8" name="Cube 17"/>
          <p:cNvSpPr/>
          <p:nvPr/>
        </p:nvSpPr>
        <p:spPr bwMode="auto">
          <a:xfrm>
            <a:off x="3276600" y="25146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9" name="Cube 18"/>
          <p:cNvSpPr/>
          <p:nvPr/>
        </p:nvSpPr>
        <p:spPr bwMode="auto">
          <a:xfrm>
            <a:off x="3124200" y="3276600"/>
            <a:ext cx="381000" cy="228600"/>
          </a:xfrm>
          <a:prstGeom prst="cube">
            <a:avLst/>
          </a:prstGeom>
          <a:solidFill>
            <a:srgbClr val="FF6600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0" name="Cube 19"/>
          <p:cNvSpPr/>
          <p:nvPr/>
        </p:nvSpPr>
        <p:spPr bwMode="auto">
          <a:xfrm>
            <a:off x="2209800" y="34290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1" name="Cube 20"/>
          <p:cNvSpPr/>
          <p:nvPr/>
        </p:nvSpPr>
        <p:spPr bwMode="auto">
          <a:xfrm>
            <a:off x="2895600" y="46482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2" name="Cube 21"/>
          <p:cNvSpPr/>
          <p:nvPr/>
        </p:nvSpPr>
        <p:spPr bwMode="auto">
          <a:xfrm>
            <a:off x="3124200" y="4038600"/>
            <a:ext cx="381000" cy="228600"/>
          </a:xfrm>
          <a:prstGeom prst="cube">
            <a:avLst/>
          </a:prstGeom>
          <a:solidFill>
            <a:srgbClr val="FF6600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3" name="Cube 22"/>
          <p:cNvSpPr/>
          <p:nvPr/>
        </p:nvSpPr>
        <p:spPr bwMode="auto">
          <a:xfrm>
            <a:off x="4572000" y="4038600"/>
            <a:ext cx="381000" cy="228600"/>
          </a:xfrm>
          <a:prstGeom prst="cube">
            <a:avLst/>
          </a:prstGeom>
          <a:solidFill>
            <a:srgbClr val="FF6600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4" name="Cube 23"/>
          <p:cNvSpPr/>
          <p:nvPr/>
        </p:nvSpPr>
        <p:spPr bwMode="auto">
          <a:xfrm>
            <a:off x="3429000" y="51054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5" name="Cube 24"/>
          <p:cNvSpPr/>
          <p:nvPr/>
        </p:nvSpPr>
        <p:spPr bwMode="auto">
          <a:xfrm>
            <a:off x="4343400" y="49530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6" name="Cube 25"/>
          <p:cNvSpPr/>
          <p:nvPr/>
        </p:nvSpPr>
        <p:spPr bwMode="auto">
          <a:xfrm>
            <a:off x="5638800" y="3657600"/>
            <a:ext cx="381000" cy="228600"/>
          </a:xfrm>
          <a:prstGeom prst="cube">
            <a:avLst/>
          </a:prstGeom>
          <a:solidFill>
            <a:srgbClr val="FF6600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7" name="Cube 26"/>
          <p:cNvSpPr/>
          <p:nvPr/>
        </p:nvSpPr>
        <p:spPr bwMode="auto">
          <a:xfrm>
            <a:off x="6096000" y="32004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8" name="Cube 27"/>
          <p:cNvSpPr/>
          <p:nvPr/>
        </p:nvSpPr>
        <p:spPr bwMode="auto">
          <a:xfrm>
            <a:off x="7391400" y="36576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9" name="Cube 28"/>
          <p:cNvSpPr/>
          <p:nvPr/>
        </p:nvSpPr>
        <p:spPr bwMode="auto">
          <a:xfrm>
            <a:off x="6400800" y="42672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0" name="Cube 29"/>
          <p:cNvSpPr/>
          <p:nvPr/>
        </p:nvSpPr>
        <p:spPr bwMode="auto">
          <a:xfrm>
            <a:off x="6858000" y="32004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1" name="Cube 30"/>
          <p:cNvSpPr/>
          <p:nvPr/>
        </p:nvSpPr>
        <p:spPr bwMode="auto">
          <a:xfrm>
            <a:off x="3810000" y="44196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2" name="Cube 31"/>
          <p:cNvSpPr/>
          <p:nvPr/>
        </p:nvSpPr>
        <p:spPr bwMode="auto">
          <a:xfrm>
            <a:off x="2667000" y="23622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cxnSp>
        <p:nvCxnSpPr>
          <p:cNvPr id="33" name="Straight Connector 32"/>
          <p:cNvCxnSpPr/>
          <p:nvPr/>
        </p:nvCxnSpPr>
        <p:spPr bwMode="auto">
          <a:xfrm>
            <a:off x="1066800" y="3036910"/>
            <a:ext cx="394789" cy="156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5" name="Straight Connector 34"/>
          <p:cNvCxnSpPr/>
          <p:nvPr/>
        </p:nvCxnSpPr>
        <p:spPr bwMode="auto">
          <a:xfrm>
            <a:off x="3657600" y="2665435"/>
            <a:ext cx="394789" cy="156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6" name="Straight Connector 35"/>
          <p:cNvCxnSpPr/>
          <p:nvPr/>
        </p:nvCxnSpPr>
        <p:spPr bwMode="auto">
          <a:xfrm>
            <a:off x="7696200" y="3733800"/>
            <a:ext cx="394789" cy="156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7" name="Straight Connector 36"/>
          <p:cNvCxnSpPr/>
          <p:nvPr/>
        </p:nvCxnSpPr>
        <p:spPr bwMode="auto">
          <a:xfrm>
            <a:off x="2438400" y="4799035"/>
            <a:ext cx="394789" cy="156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8" name="Straight Connector 37"/>
          <p:cNvCxnSpPr>
            <a:stCxn id="8" idx="0"/>
          </p:cNvCxnSpPr>
          <p:nvPr/>
        </p:nvCxnSpPr>
        <p:spPr bwMode="auto">
          <a:xfrm flipV="1">
            <a:off x="3131095" y="5334000"/>
            <a:ext cx="450305" cy="40318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2" name="Straight Connector 41"/>
          <p:cNvCxnSpPr>
            <a:stCxn id="11" idx="5"/>
            <a:endCxn id="32" idx="2"/>
          </p:cNvCxnSpPr>
          <p:nvPr/>
        </p:nvCxnSpPr>
        <p:spPr bwMode="auto">
          <a:xfrm flipV="1">
            <a:off x="1905000" y="2505075"/>
            <a:ext cx="762000" cy="47625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5" name="Straight Connector 44"/>
          <p:cNvCxnSpPr>
            <a:stCxn id="18" idx="3"/>
            <a:endCxn id="19" idx="0"/>
          </p:cNvCxnSpPr>
          <p:nvPr/>
        </p:nvCxnSpPr>
        <p:spPr bwMode="auto">
          <a:xfrm flipH="1">
            <a:off x="3343275" y="2743200"/>
            <a:ext cx="95250" cy="5334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8" name="Straight Connector 47"/>
          <p:cNvCxnSpPr>
            <a:endCxn id="20" idx="2"/>
          </p:cNvCxnSpPr>
          <p:nvPr/>
        </p:nvCxnSpPr>
        <p:spPr bwMode="auto">
          <a:xfrm>
            <a:off x="1828800" y="3124200"/>
            <a:ext cx="381000" cy="44767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0" name="Straight Connector 49"/>
          <p:cNvCxnSpPr>
            <a:stCxn id="17" idx="3"/>
            <a:endCxn id="20" idx="0"/>
          </p:cNvCxnSpPr>
          <p:nvPr/>
        </p:nvCxnSpPr>
        <p:spPr bwMode="auto">
          <a:xfrm flipH="1">
            <a:off x="2428875" y="3124200"/>
            <a:ext cx="247650" cy="3048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3" name="Straight Connector 52"/>
          <p:cNvCxnSpPr>
            <a:stCxn id="20" idx="5"/>
            <a:endCxn id="19" idx="2"/>
          </p:cNvCxnSpPr>
          <p:nvPr/>
        </p:nvCxnSpPr>
        <p:spPr bwMode="auto">
          <a:xfrm flipV="1">
            <a:off x="2590800" y="3419475"/>
            <a:ext cx="533400" cy="9525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9" name="Straight Connector 58"/>
          <p:cNvCxnSpPr>
            <a:stCxn id="18" idx="2"/>
          </p:cNvCxnSpPr>
          <p:nvPr/>
        </p:nvCxnSpPr>
        <p:spPr bwMode="auto">
          <a:xfrm flipH="1" flipV="1">
            <a:off x="3048000" y="2514600"/>
            <a:ext cx="228600" cy="14287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3" name="Straight Connector 62"/>
          <p:cNvCxnSpPr>
            <a:stCxn id="32" idx="3"/>
            <a:endCxn id="17" idx="0"/>
          </p:cNvCxnSpPr>
          <p:nvPr/>
        </p:nvCxnSpPr>
        <p:spPr bwMode="auto">
          <a:xfrm flipH="1">
            <a:off x="2733675" y="2590800"/>
            <a:ext cx="95250" cy="3048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9" name="Straight Connector 68"/>
          <p:cNvCxnSpPr>
            <a:stCxn id="19" idx="3"/>
          </p:cNvCxnSpPr>
          <p:nvPr/>
        </p:nvCxnSpPr>
        <p:spPr bwMode="auto">
          <a:xfrm flipH="1">
            <a:off x="3276600" y="3505200"/>
            <a:ext cx="9525" cy="51435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4" name="Straight Connector 73"/>
          <p:cNvCxnSpPr>
            <a:stCxn id="31" idx="1"/>
          </p:cNvCxnSpPr>
          <p:nvPr/>
        </p:nvCxnSpPr>
        <p:spPr bwMode="auto">
          <a:xfrm flipH="1" flipV="1">
            <a:off x="3429001" y="4171950"/>
            <a:ext cx="542924" cy="3048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6" name="Straight Connector 75"/>
          <p:cNvCxnSpPr>
            <a:stCxn id="21" idx="0"/>
            <a:endCxn id="22" idx="3"/>
          </p:cNvCxnSpPr>
          <p:nvPr/>
        </p:nvCxnSpPr>
        <p:spPr bwMode="auto">
          <a:xfrm flipV="1">
            <a:off x="3114675" y="4267200"/>
            <a:ext cx="171450" cy="3810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9" name="Straight Connector 78"/>
          <p:cNvCxnSpPr>
            <a:endCxn id="24" idx="0"/>
          </p:cNvCxnSpPr>
          <p:nvPr/>
        </p:nvCxnSpPr>
        <p:spPr bwMode="auto">
          <a:xfrm>
            <a:off x="3267075" y="4800600"/>
            <a:ext cx="381000" cy="3048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1" name="Straight Connector 80"/>
          <p:cNvCxnSpPr>
            <a:endCxn id="25" idx="0"/>
          </p:cNvCxnSpPr>
          <p:nvPr/>
        </p:nvCxnSpPr>
        <p:spPr bwMode="auto">
          <a:xfrm flipH="1">
            <a:off x="4562475" y="4267200"/>
            <a:ext cx="161926" cy="6858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4" name="Straight Connector 83"/>
          <p:cNvCxnSpPr>
            <a:stCxn id="23" idx="2"/>
            <a:endCxn id="31" idx="5"/>
          </p:cNvCxnSpPr>
          <p:nvPr/>
        </p:nvCxnSpPr>
        <p:spPr bwMode="auto">
          <a:xfrm flipH="1">
            <a:off x="4191000" y="4181475"/>
            <a:ext cx="381000" cy="32385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7" name="Straight Connector 86"/>
          <p:cNvCxnSpPr>
            <a:stCxn id="24" idx="4"/>
            <a:endCxn id="25" idx="2"/>
          </p:cNvCxnSpPr>
          <p:nvPr/>
        </p:nvCxnSpPr>
        <p:spPr bwMode="auto">
          <a:xfrm flipV="1">
            <a:off x="3752850" y="5095875"/>
            <a:ext cx="590550" cy="1524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0" name="Straight Connector 89"/>
          <p:cNvCxnSpPr>
            <a:stCxn id="24" idx="0"/>
            <a:endCxn id="31" idx="3"/>
          </p:cNvCxnSpPr>
          <p:nvPr/>
        </p:nvCxnSpPr>
        <p:spPr bwMode="auto">
          <a:xfrm flipV="1">
            <a:off x="3648075" y="4648200"/>
            <a:ext cx="323850" cy="4572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3" name="Straight Connector 92"/>
          <p:cNvCxnSpPr>
            <a:stCxn id="26" idx="2"/>
          </p:cNvCxnSpPr>
          <p:nvPr/>
        </p:nvCxnSpPr>
        <p:spPr bwMode="auto">
          <a:xfrm flipH="1">
            <a:off x="4953000" y="3800475"/>
            <a:ext cx="685800" cy="31432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6" name="Straight Connector 95"/>
          <p:cNvCxnSpPr>
            <a:stCxn id="26" idx="3"/>
            <a:endCxn id="29" idx="2"/>
          </p:cNvCxnSpPr>
          <p:nvPr/>
        </p:nvCxnSpPr>
        <p:spPr bwMode="auto">
          <a:xfrm>
            <a:off x="5800725" y="3886200"/>
            <a:ext cx="600075" cy="52387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9" name="Straight Connector 98"/>
          <p:cNvCxnSpPr>
            <a:stCxn id="28" idx="3"/>
            <a:endCxn id="29" idx="4"/>
          </p:cNvCxnSpPr>
          <p:nvPr/>
        </p:nvCxnSpPr>
        <p:spPr bwMode="auto">
          <a:xfrm flipH="1">
            <a:off x="6724650" y="3886200"/>
            <a:ext cx="828675" cy="52387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2" name="Straight Connector 101"/>
          <p:cNvCxnSpPr>
            <a:stCxn id="30" idx="2"/>
            <a:endCxn id="27" idx="5"/>
          </p:cNvCxnSpPr>
          <p:nvPr/>
        </p:nvCxnSpPr>
        <p:spPr bwMode="auto">
          <a:xfrm flipH="1" flipV="1">
            <a:off x="6477000" y="3286125"/>
            <a:ext cx="381000" cy="5715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5" name="Straight Connector 104"/>
          <p:cNvCxnSpPr>
            <a:stCxn id="27" idx="3"/>
            <a:endCxn id="26" idx="5"/>
          </p:cNvCxnSpPr>
          <p:nvPr/>
        </p:nvCxnSpPr>
        <p:spPr bwMode="auto">
          <a:xfrm flipH="1">
            <a:off x="6019800" y="3429000"/>
            <a:ext cx="238125" cy="31432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9" name="Straight Connector 108"/>
          <p:cNvCxnSpPr>
            <a:stCxn id="28" idx="1"/>
            <a:endCxn id="30" idx="4"/>
          </p:cNvCxnSpPr>
          <p:nvPr/>
        </p:nvCxnSpPr>
        <p:spPr bwMode="auto">
          <a:xfrm flipH="1" flipV="1">
            <a:off x="7181850" y="3343275"/>
            <a:ext cx="371475" cy="37147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1" name="Straight Connector 110"/>
          <p:cNvCxnSpPr>
            <a:stCxn id="29" idx="0"/>
            <a:endCxn id="30" idx="3"/>
          </p:cNvCxnSpPr>
          <p:nvPr/>
        </p:nvCxnSpPr>
        <p:spPr bwMode="auto">
          <a:xfrm flipV="1">
            <a:off x="6619875" y="3429000"/>
            <a:ext cx="400050" cy="8382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6" name="Straight Connector 115"/>
          <p:cNvCxnSpPr/>
          <p:nvPr/>
        </p:nvCxnSpPr>
        <p:spPr bwMode="auto">
          <a:xfrm flipH="1" flipV="1">
            <a:off x="6553200" y="4549820"/>
            <a:ext cx="6895" cy="32698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3" name="Rounded Rectangle 72"/>
          <p:cNvSpPr/>
          <p:nvPr/>
        </p:nvSpPr>
        <p:spPr bwMode="auto">
          <a:xfrm>
            <a:off x="6096000" y="1524000"/>
            <a:ext cx="2133600" cy="1219200"/>
          </a:xfrm>
          <a:prstGeom prst="roundRect">
            <a:avLst/>
          </a:prstGeom>
          <a:solidFill>
            <a:schemeClr val="bg2">
              <a:lumMod val="50000"/>
            </a:schemeClr>
          </a:solidFill>
          <a:ln>
            <a:headEnd type="none" w="med" len="med"/>
            <a:tailEnd type="none" w="med" len="med"/>
          </a:ln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“End hosts”</a:t>
            </a:r>
          </a:p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b="0" dirty="0">
                <a:solidFill>
                  <a:schemeClr val="bg1"/>
                </a:solidFill>
              </a:rPr>
              <a:t>“Clients”, “Users”</a:t>
            </a:r>
          </a:p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“End points”</a:t>
            </a:r>
          </a:p>
        </p:txBody>
      </p:sp>
      <p:sp>
        <p:nvSpPr>
          <p:cNvPr id="123" name="Rounded Rectangle 122"/>
          <p:cNvSpPr/>
          <p:nvPr/>
        </p:nvSpPr>
        <p:spPr bwMode="auto">
          <a:xfrm>
            <a:off x="5486400" y="5486400"/>
            <a:ext cx="2743200" cy="609600"/>
          </a:xfrm>
          <a:prstGeom prst="roundRect">
            <a:avLst/>
          </a:prstGeom>
          <a:solidFill>
            <a:srgbClr val="0000FF"/>
          </a:solidFill>
          <a:ln>
            <a:headEnd type="none" w="med" len="med"/>
            <a:tailEnd type="none" w="med" len="med"/>
          </a:ln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“Interior</a:t>
            </a:r>
            <a:r>
              <a:rPr kumimoji="0" lang="en-US" sz="2000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</a:rPr>
              <a:t> </a:t>
            </a: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Routers”</a:t>
            </a:r>
          </a:p>
        </p:txBody>
      </p:sp>
      <p:sp>
        <p:nvSpPr>
          <p:cNvPr id="124" name="Rounded Rectangle 123"/>
          <p:cNvSpPr/>
          <p:nvPr/>
        </p:nvSpPr>
        <p:spPr bwMode="auto">
          <a:xfrm>
            <a:off x="3962400" y="2667000"/>
            <a:ext cx="2743200" cy="609600"/>
          </a:xfrm>
          <a:prstGeom prst="roundRect">
            <a:avLst/>
          </a:prstGeom>
          <a:solidFill>
            <a:srgbClr val="FF6600"/>
          </a:solidFill>
          <a:ln>
            <a:headEnd type="none" w="med" len="med"/>
            <a:tailEnd type="none" w="med" len="med"/>
          </a:ln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“Border</a:t>
            </a:r>
            <a:r>
              <a:rPr kumimoji="0" lang="en-US" sz="2000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</a:rPr>
              <a:t> </a:t>
            </a: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Routers”</a:t>
            </a:r>
          </a:p>
        </p:txBody>
      </p:sp>
      <p:sp>
        <p:nvSpPr>
          <p:cNvPr id="125" name="Rounded Rectangle 124"/>
          <p:cNvSpPr/>
          <p:nvPr/>
        </p:nvSpPr>
        <p:spPr bwMode="auto">
          <a:xfrm>
            <a:off x="685800" y="457200"/>
            <a:ext cx="7239000" cy="838200"/>
          </a:xfrm>
          <a:prstGeom prst="roundRect">
            <a:avLst/>
          </a:prstGeom>
          <a:solidFill>
            <a:schemeClr val="bg2">
              <a:lumMod val="50000"/>
            </a:schemeClr>
          </a:solidFill>
          <a:ln>
            <a:headEnd type="none" w="med" len="med"/>
            <a:tailEnd type="none" w="med" len="med"/>
          </a:ln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“Autonomous </a:t>
            </a:r>
            <a:r>
              <a:rPr lang="en-US" b="0" dirty="0">
                <a:solidFill>
                  <a:schemeClr val="bg1"/>
                </a:solidFill>
              </a:rPr>
              <a:t>System (AS)</a:t>
            </a: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” or</a:t>
            </a:r>
            <a:r>
              <a:rPr kumimoji="0" lang="en-US" sz="2000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</a:rPr>
              <a:t> “Domain”</a:t>
            </a:r>
            <a:br>
              <a:rPr lang="en-US" b="0" dirty="0">
                <a:solidFill>
                  <a:schemeClr val="bg1"/>
                </a:solidFill>
              </a:rPr>
            </a:br>
            <a:r>
              <a:rPr lang="en-US" b="0" dirty="0">
                <a:solidFill>
                  <a:schemeClr val="bg1"/>
                </a:solidFill>
              </a:rPr>
              <a:t>Region of a network under a </a:t>
            </a: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single</a:t>
            </a:r>
            <a:r>
              <a:rPr kumimoji="0" lang="en-US" sz="2000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</a:rPr>
              <a:t> </a:t>
            </a: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administrative</a:t>
            </a:r>
            <a:r>
              <a:rPr kumimoji="0" lang="en-US" sz="2000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</a:rPr>
              <a:t> entity</a:t>
            </a:r>
            <a:endParaRPr kumimoji="0" lang="en-US" sz="2000" b="0" i="0" u="none" strike="noStrike" cap="none" normalizeH="0" baseline="0" dirty="0">
              <a:ln>
                <a:noFill/>
              </a:ln>
              <a:solidFill>
                <a:schemeClr val="bg1"/>
              </a:solidFill>
              <a:effectLst/>
            </a:endParaRPr>
          </a:p>
        </p:txBody>
      </p:sp>
      <p:sp>
        <p:nvSpPr>
          <p:cNvPr id="3" name="Oval 2"/>
          <p:cNvSpPr/>
          <p:nvPr/>
        </p:nvSpPr>
        <p:spPr bwMode="auto">
          <a:xfrm>
            <a:off x="228600" y="2667000"/>
            <a:ext cx="1219200" cy="838200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rgbClr val="FF0000"/>
              </a:solidFill>
              <a:effectLst/>
              <a:latin typeface="Courier New" charset="0"/>
            </a:endParaRPr>
          </a:p>
        </p:txBody>
      </p:sp>
      <p:sp>
        <p:nvSpPr>
          <p:cNvPr id="64" name="Oval 63"/>
          <p:cNvSpPr/>
          <p:nvPr/>
        </p:nvSpPr>
        <p:spPr bwMode="auto">
          <a:xfrm>
            <a:off x="3657600" y="2209800"/>
            <a:ext cx="1219200" cy="838200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rgbClr val="FF0000"/>
              </a:solidFill>
              <a:effectLst/>
              <a:latin typeface="Courier New" charset="0"/>
            </a:endParaRPr>
          </a:p>
        </p:txBody>
      </p:sp>
      <p:sp>
        <p:nvSpPr>
          <p:cNvPr id="65" name="Oval 64"/>
          <p:cNvSpPr/>
          <p:nvPr/>
        </p:nvSpPr>
        <p:spPr bwMode="auto">
          <a:xfrm>
            <a:off x="7620000" y="3352800"/>
            <a:ext cx="1219200" cy="838200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rgbClr val="FF0000"/>
              </a:solidFill>
              <a:effectLst/>
              <a:latin typeface="Courier New" charset="0"/>
            </a:endParaRPr>
          </a:p>
        </p:txBody>
      </p:sp>
      <p:sp>
        <p:nvSpPr>
          <p:cNvPr id="66" name="Oval 65"/>
          <p:cNvSpPr/>
          <p:nvPr/>
        </p:nvSpPr>
        <p:spPr bwMode="auto">
          <a:xfrm>
            <a:off x="1600200" y="4419600"/>
            <a:ext cx="1219200" cy="838200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rgbClr val="FF0000"/>
              </a:solidFill>
              <a:effectLst/>
              <a:latin typeface="Courier New" charset="0"/>
            </a:endParaRPr>
          </a:p>
        </p:txBody>
      </p:sp>
      <p:sp>
        <p:nvSpPr>
          <p:cNvPr id="67" name="Oval 66"/>
          <p:cNvSpPr/>
          <p:nvPr/>
        </p:nvSpPr>
        <p:spPr bwMode="auto">
          <a:xfrm>
            <a:off x="6096000" y="4800600"/>
            <a:ext cx="1219200" cy="838200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rgbClr val="FF0000"/>
              </a:solidFill>
              <a:effectLst/>
              <a:latin typeface="Courier New" charset="0"/>
            </a:endParaRPr>
          </a:p>
        </p:txBody>
      </p:sp>
      <p:sp>
        <p:nvSpPr>
          <p:cNvPr id="68" name="Oval 67"/>
          <p:cNvSpPr/>
          <p:nvPr/>
        </p:nvSpPr>
        <p:spPr bwMode="auto">
          <a:xfrm>
            <a:off x="4267200" y="3886200"/>
            <a:ext cx="838200" cy="609600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rgbClr val="FF0000"/>
              </a:solidFill>
              <a:effectLst/>
              <a:latin typeface="Courier New" charset="0"/>
            </a:endParaRPr>
          </a:p>
        </p:txBody>
      </p:sp>
      <p:sp>
        <p:nvSpPr>
          <p:cNvPr id="70" name="Oval 69"/>
          <p:cNvSpPr/>
          <p:nvPr/>
        </p:nvSpPr>
        <p:spPr bwMode="auto">
          <a:xfrm>
            <a:off x="5410200" y="3505200"/>
            <a:ext cx="838200" cy="609600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rgbClr val="FF0000"/>
              </a:solidFill>
              <a:effectLst/>
              <a:latin typeface="Courier New" charset="0"/>
            </a:endParaRPr>
          </a:p>
        </p:txBody>
      </p:sp>
      <p:sp>
        <p:nvSpPr>
          <p:cNvPr id="71" name="Oval 70"/>
          <p:cNvSpPr/>
          <p:nvPr/>
        </p:nvSpPr>
        <p:spPr bwMode="auto">
          <a:xfrm>
            <a:off x="2895600" y="3048000"/>
            <a:ext cx="838200" cy="609600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rgbClr val="FF0000"/>
              </a:solidFill>
              <a:effectLst/>
              <a:latin typeface="Courier New" charset="0"/>
            </a:endParaRPr>
          </a:p>
        </p:txBody>
      </p:sp>
      <p:sp>
        <p:nvSpPr>
          <p:cNvPr id="72" name="Oval 71"/>
          <p:cNvSpPr/>
          <p:nvPr/>
        </p:nvSpPr>
        <p:spPr bwMode="auto">
          <a:xfrm>
            <a:off x="2895600" y="3886200"/>
            <a:ext cx="838200" cy="609600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rgbClr val="FF0000"/>
              </a:solidFill>
              <a:effectLst/>
              <a:latin typeface="Courier New" charset="0"/>
            </a:endParaRPr>
          </a:p>
        </p:txBody>
      </p:sp>
      <p:grpSp>
        <p:nvGrpSpPr>
          <p:cNvPr id="40" name="Group 39"/>
          <p:cNvGrpSpPr/>
          <p:nvPr/>
        </p:nvGrpSpPr>
        <p:grpSpPr>
          <a:xfrm>
            <a:off x="2438400" y="1295400"/>
            <a:ext cx="3505200" cy="2590800"/>
            <a:chOff x="2438400" y="1295400"/>
            <a:chExt cx="3505200" cy="2590800"/>
          </a:xfrm>
        </p:grpSpPr>
        <p:cxnSp>
          <p:nvCxnSpPr>
            <p:cNvPr id="15" name="Straight Arrow Connector 14"/>
            <p:cNvCxnSpPr/>
            <p:nvPr/>
          </p:nvCxnSpPr>
          <p:spPr bwMode="auto">
            <a:xfrm>
              <a:off x="2438400" y="1295400"/>
              <a:ext cx="76200" cy="914400"/>
            </a:xfrm>
            <a:prstGeom prst="straightConnector1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75" name="Straight Arrow Connector 74"/>
            <p:cNvCxnSpPr/>
            <p:nvPr/>
          </p:nvCxnSpPr>
          <p:spPr bwMode="auto">
            <a:xfrm>
              <a:off x="3962400" y="1295400"/>
              <a:ext cx="152400" cy="2590800"/>
            </a:xfrm>
            <a:prstGeom prst="straightConnector1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77" name="Straight Arrow Connector 76"/>
            <p:cNvCxnSpPr/>
            <p:nvPr/>
          </p:nvCxnSpPr>
          <p:spPr bwMode="auto">
            <a:xfrm>
              <a:off x="4419600" y="1371600"/>
              <a:ext cx="1524000" cy="1981200"/>
            </a:xfrm>
            <a:prstGeom prst="straightConnector1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grpSp>
        <p:nvGrpSpPr>
          <p:cNvPr id="41" name="Group 40"/>
          <p:cNvGrpSpPr/>
          <p:nvPr/>
        </p:nvGrpSpPr>
        <p:grpSpPr>
          <a:xfrm>
            <a:off x="1371600" y="2667000"/>
            <a:ext cx="6019800" cy="2667000"/>
            <a:chOff x="1371600" y="2667000"/>
            <a:chExt cx="6019800" cy="2667000"/>
          </a:xfrm>
        </p:grpSpPr>
        <p:sp>
          <p:nvSpPr>
            <p:cNvPr id="80" name="Oval 79"/>
            <p:cNvSpPr/>
            <p:nvPr/>
          </p:nvSpPr>
          <p:spPr bwMode="auto">
            <a:xfrm>
              <a:off x="1371600" y="2667000"/>
              <a:ext cx="685800" cy="533400"/>
            </a:xfrm>
            <a:prstGeom prst="ellipse">
              <a:avLst/>
            </a:prstGeom>
            <a:noFill/>
            <a:ln w="38100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rgbClr val="FF0000"/>
                </a:solidFill>
                <a:effectLst/>
                <a:latin typeface="Courier New" charset="0"/>
              </a:endParaRPr>
            </a:p>
          </p:txBody>
        </p:sp>
        <p:sp>
          <p:nvSpPr>
            <p:cNvPr id="82" name="Oval 81"/>
            <p:cNvSpPr/>
            <p:nvPr/>
          </p:nvSpPr>
          <p:spPr bwMode="auto">
            <a:xfrm>
              <a:off x="3581400" y="4267200"/>
              <a:ext cx="838200" cy="609600"/>
            </a:xfrm>
            <a:prstGeom prst="ellipse">
              <a:avLst/>
            </a:prstGeom>
            <a:noFill/>
            <a:ln w="38100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rgbClr val="FF0000"/>
                </a:solidFill>
                <a:effectLst/>
                <a:latin typeface="Courier New" charset="0"/>
              </a:endParaRPr>
            </a:p>
          </p:txBody>
        </p:sp>
        <p:sp>
          <p:nvSpPr>
            <p:cNvPr id="83" name="Oval 82"/>
            <p:cNvSpPr/>
            <p:nvPr/>
          </p:nvSpPr>
          <p:spPr bwMode="auto">
            <a:xfrm>
              <a:off x="2362200" y="2667000"/>
              <a:ext cx="685800" cy="533400"/>
            </a:xfrm>
            <a:prstGeom prst="ellipse">
              <a:avLst/>
            </a:prstGeom>
            <a:noFill/>
            <a:ln w="38100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rgbClr val="FF0000"/>
                </a:solidFill>
                <a:effectLst/>
                <a:latin typeface="Courier New" charset="0"/>
              </a:endParaRPr>
            </a:p>
          </p:txBody>
        </p:sp>
        <p:sp>
          <p:nvSpPr>
            <p:cNvPr id="85" name="Oval 84"/>
            <p:cNvSpPr/>
            <p:nvPr/>
          </p:nvSpPr>
          <p:spPr bwMode="auto">
            <a:xfrm>
              <a:off x="4191000" y="4800600"/>
              <a:ext cx="685800" cy="533400"/>
            </a:xfrm>
            <a:prstGeom prst="ellipse">
              <a:avLst/>
            </a:prstGeom>
            <a:noFill/>
            <a:ln w="38100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rgbClr val="FF0000"/>
                </a:solidFill>
                <a:effectLst/>
                <a:latin typeface="Courier New" charset="0"/>
              </a:endParaRPr>
            </a:p>
          </p:txBody>
        </p:sp>
        <p:sp>
          <p:nvSpPr>
            <p:cNvPr id="86" name="Oval 85"/>
            <p:cNvSpPr/>
            <p:nvPr/>
          </p:nvSpPr>
          <p:spPr bwMode="auto">
            <a:xfrm>
              <a:off x="6705600" y="3048000"/>
              <a:ext cx="685800" cy="533400"/>
            </a:xfrm>
            <a:prstGeom prst="ellipse">
              <a:avLst/>
            </a:prstGeom>
            <a:noFill/>
            <a:ln w="38100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rgbClr val="FF0000"/>
                </a:solidFill>
                <a:effectLst/>
                <a:latin typeface="Courier New" charset="0"/>
              </a:endParaRPr>
            </a:p>
          </p:txBody>
        </p:sp>
        <p:sp>
          <p:nvSpPr>
            <p:cNvPr id="88" name="Oval 87"/>
            <p:cNvSpPr/>
            <p:nvPr/>
          </p:nvSpPr>
          <p:spPr bwMode="auto">
            <a:xfrm>
              <a:off x="6248400" y="4114800"/>
              <a:ext cx="685800" cy="533400"/>
            </a:xfrm>
            <a:prstGeom prst="ellipse">
              <a:avLst/>
            </a:prstGeom>
            <a:noFill/>
            <a:ln w="38100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rgbClr val="FF0000"/>
                </a:solidFill>
                <a:effectLst/>
                <a:latin typeface="Courier New" charset="0"/>
              </a:endParaRPr>
            </a:p>
          </p:txBody>
        </p:sp>
      </p:grpSp>
      <p:sp>
        <p:nvSpPr>
          <p:cNvPr id="91" name="Freeform 90"/>
          <p:cNvSpPr/>
          <p:nvPr/>
        </p:nvSpPr>
        <p:spPr>
          <a:xfrm>
            <a:off x="1064110" y="3266204"/>
            <a:ext cx="5565290" cy="1610596"/>
          </a:xfrm>
          <a:custGeom>
            <a:avLst/>
            <a:gdLst>
              <a:gd name="connsiteX0" fmla="*/ 0 w 5565290"/>
              <a:gd name="connsiteY0" fmla="*/ 11246 h 1610596"/>
              <a:gd name="connsiteX1" fmla="*/ 564396 w 5565290"/>
              <a:gd name="connsiteY1" fmla="*/ 42605 h 1610596"/>
              <a:gd name="connsiteX2" fmla="*/ 1285569 w 5565290"/>
              <a:gd name="connsiteY2" fmla="*/ 356204 h 1610596"/>
              <a:gd name="connsiteX3" fmla="*/ 2194874 w 5565290"/>
              <a:gd name="connsiteY3" fmla="*/ 356204 h 1610596"/>
              <a:gd name="connsiteX4" fmla="*/ 2257584 w 5565290"/>
              <a:gd name="connsiteY4" fmla="*/ 936360 h 1610596"/>
              <a:gd name="connsiteX5" fmla="*/ 2931724 w 5565290"/>
              <a:gd name="connsiteY5" fmla="*/ 1281318 h 1610596"/>
              <a:gd name="connsiteX6" fmla="*/ 3652897 w 5565290"/>
              <a:gd name="connsiteY6" fmla="*/ 1030440 h 1610596"/>
              <a:gd name="connsiteX7" fmla="*/ 4734656 w 5565290"/>
              <a:gd name="connsiteY7" fmla="*/ 560042 h 1610596"/>
              <a:gd name="connsiteX8" fmla="*/ 5502862 w 5565290"/>
              <a:gd name="connsiteY8" fmla="*/ 1296998 h 1610596"/>
              <a:gd name="connsiteX9" fmla="*/ 5518539 w 5565290"/>
              <a:gd name="connsiteY9" fmla="*/ 1610596 h 1610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65290" h="1610596">
                <a:moveTo>
                  <a:pt x="0" y="11246"/>
                </a:moveTo>
                <a:cubicBezTo>
                  <a:pt x="175067" y="-1821"/>
                  <a:pt x="350135" y="-14888"/>
                  <a:pt x="564396" y="42605"/>
                </a:cubicBezTo>
                <a:cubicBezTo>
                  <a:pt x="778657" y="100098"/>
                  <a:pt x="1013823" y="303938"/>
                  <a:pt x="1285569" y="356204"/>
                </a:cubicBezTo>
                <a:cubicBezTo>
                  <a:pt x="1557315" y="408471"/>
                  <a:pt x="2032872" y="259511"/>
                  <a:pt x="2194874" y="356204"/>
                </a:cubicBezTo>
                <a:cubicBezTo>
                  <a:pt x="2356876" y="452897"/>
                  <a:pt x="2134776" y="782174"/>
                  <a:pt x="2257584" y="936360"/>
                </a:cubicBezTo>
                <a:cubicBezTo>
                  <a:pt x="2380392" y="1090546"/>
                  <a:pt x="2699172" y="1265638"/>
                  <a:pt x="2931724" y="1281318"/>
                </a:cubicBezTo>
                <a:cubicBezTo>
                  <a:pt x="3164276" y="1296998"/>
                  <a:pt x="3352408" y="1150653"/>
                  <a:pt x="3652897" y="1030440"/>
                </a:cubicBezTo>
                <a:cubicBezTo>
                  <a:pt x="3953386" y="910227"/>
                  <a:pt x="4426329" y="515616"/>
                  <a:pt x="4734656" y="560042"/>
                </a:cubicBezTo>
                <a:cubicBezTo>
                  <a:pt x="5042983" y="604468"/>
                  <a:pt x="5372215" y="1121906"/>
                  <a:pt x="5502862" y="1296998"/>
                </a:cubicBezTo>
                <a:cubicBezTo>
                  <a:pt x="5633509" y="1472090"/>
                  <a:pt x="5518539" y="1610596"/>
                  <a:pt x="5518539" y="1610596"/>
                </a:cubicBezTo>
              </a:path>
            </a:pathLst>
          </a:custGeom>
          <a:ln w="57150" cmpd="sng">
            <a:solidFill>
              <a:srgbClr val="008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92" name="Rounded Rectangle 91"/>
          <p:cNvSpPr/>
          <p:nvPr/>
        </p:nvSpPr>
        <p:spPr bwMode="auto">
          <a:xfrm>
            <a:off x="762000" y="3810000"/>
            <a:ext cx="2133600" cy="609600"/>
          </a:xfrm>
          <a:prstGeom prst="roundRect">
            <a:avLst/>
          </a:prstGeom>
          <a:solidFill>
            <a:srgbClr val="008000"/>
          </a:solidFill>
          <a:ln>
            <a:headEnd type="none" w="med" len="med"/>
            <a:tailEnd type="none" w="med" len="med"/>
          </a:ln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“Route” or</a:t>
            </a:r>
            <a:r>
              <a:rPr kumimoji="0" lang="en-US" sz="2000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</a:rPr>
              <a:t> </a:t>
            </a: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“Path”</a:t>
            </a:r>
          </a:p>
        </p:txBody>
      </p:sp>
      <p:sp>
        <p:nvSpPr>
          <p:cNvPr id="89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20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4772161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" grpId="0" animBg="1"/>
      <p:bldP spid="73" grpId="1" animBg="1"/>
      <p:bldP spid="123" grpId="0" animBg="1"/>
      <p:bldP spid="123" grpId="1" animBg="1"/>
      <p:bldP spid="124" grpId="0" animBg="1"/>
      <p:bldP spid="124" grpId="1" animBg="1"/>
      <p:bldP spid="125" grpId="0" animBg="1"/>
      <p:bldP spid="125" grpId="1" animBg="1"/>
      <p:bldP spid="3" grpId="0" animBg="1"/>
      <p:bldP spid="3" grpId="1" animBg="1"/>
      <p:bldP spid="64" grpId="0" animBg="1"/>
      <p:bldP spid="64" grpId="1" animBg="1"/>
      <p:bldP spid="65" grpId="0" animBg="1"/>
      <p:bldP spid="65" grpId="1" animBg="1"/>
      <p:bldP spid="66" grpId="0" animBg="1"/>
      <p:bldP spid="66" grpId="1" animBg="1"/>
      <p:bldP spid="67" grpId="0" animBg="1"/>
      <p:bldP spid="67" grpId="1" animBg="1"/>
      <p:bldP spid="68" grpId="0" animBg="1"/>
      <p:bldP spid="68" grpId="1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91" grpId="0" animBg="1"/>
      <p:bldP spid="92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Arial" charset="0"/>
                <a:ea typeface="ＭＳ Ｐゴシック" charset="0"/>
                <a:cs typeface="ＭＳ Ｐゴシック" charset="0"/>
              </a:rPr>
              <a:t>Context and Terminology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2743200"/>
            <a:ext cx="595811" cy="5874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76189" y="2286000"/>
            <a:ext cx="595811" cy="5874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4517980"/>
            <a:ext cx="595811" cy="5874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33189" y="5737180"/>
            <a:ext cx="595811" cy="5874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62189" y="4822780"/>
            <a:ext cx="595811" cy="5874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01000" y="3451180"/>
            <a:ext cx="595811" cy="5874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Cloud 3"/>
          <p:cNvSpPr/>
          <p:nvPr/>
        </p:nvSpPr>
        <p:spPr bwMode="auto">
          <a:xfrm>
            <a:off x="2895600" y="3886200"/>
            <a:ext cx="2133600" cy="1600200"/>
          </a:xfrm>
          <a:prstGeom prst="cloud">
            <a:avLst/>
          </a:prstGeom>
          <a:ln>
            <a:solidFill>
              <a:schemeClr val="bg2"/>
            </a:solidFill>
            <a:headEnd type="none" w="med" len="med"/>
            <a:tailEnd type="none" w="med" len="med"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2" name="Cloud 11"/>
          <p:cNvSpPr/>
          <p:nvPr/>
        </p:nvSpPr>
        <p:spPr bwMode="auto">
          <a:xfrm>
            <a:off x="1600200" y="2133600"/>
            <a:ext cx="2133600" cy="1600200"/>
          </a:xfrm>
          <a:prstGeom prst="cloud">
            <a:avLst/>
          </a:prstGeom>
          <a:ln>
            <a:headEnd type="none" w="med" len="med"/>
            <a:tailEnd type="none" w="med" len="med"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3" name="Cloud 12"/>
          <p:cNvSpPr/>
          <p:nvPr/>
        </p:nvSpPr>
        <p:spPr bwMode="auto">
          <a:xfrm>
            <a:off x="5638800" y="2971800"/>
            <a:ext cx="2133600" cy="1600200"/>
          </a:xfrm>
          <a:prstGeom prst="cloud">
            <a:avLst/>
          </a:prstGeom>
          <a:ln>
            <a:headEnd type="none" w="med" len="med"/>
            <a:tailEnd type="none" w="med" len="med"/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1" name="Cube 10"/>
          <p:cNvSpPr/>
          <p:nvPr/>
        </p:nvSpPr>
        <p:spPr bwMode="auto">
          <a:xfrm>
            <a:off x="1524000" y="28956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7" name="Cube 16"/>
          <p:cNvSpPr/>
          <p:nvPr/>
        </p:nvSpPr>
        <p:spPr bwMode="auto">
          <a:xfrm>
            <a:off x="2514600" y="28956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8" name="Cube 17"/>
          <p:cNvSpPr/>
          <p:nvPr/>
        </p:nvSpPr>
        <p:spPr bwMode="auto">
          <a:xfrm>
            <a:off x="3276600" y="25146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9" name="Cube 18"/>
          <p:cNvSpPr/>
          <p:nvPr/>
        </p:nvSpPr>
        <p:spPr bwMode="auto">
          <a:xfrm>
            <a:off x="3124200" y="3276600"/>
            <a:ext cx="381000" cy="228600"/>
          </a:xfrm>
          <a:prstGeom prst="cube">
            <a:avLst/>
          </a:prstGeom>
          <a:solidFill>
            <a:srgbClr val="FF6600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0" name="Cube 19"/>
          <p:cNvSpPr/>
          <p:nvPr/>
        </p:nvSpPr>
        <p:spPr bwMode="auto">
          <a:xfrm>
            <a:off x="2209800" y="32766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1" name="Cube 20"/>
          <p:cNvSpPr/>
          <p:nvPr/>
        </p:nvSpPr>
        <p:spPr bwMode="auto">
          <a:xfrm>
            <a:off x="2895600" y="46482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2" name="Cube 21"/>
          <p:cNvSpPr/>
          <p:nvPr/>
        </p:nvSpPr>
        <p:spPr bwMode="auto">
          <a:xfrm>
            <a:off x="3124200" y="4038600"/>
            <a:ext cx="381000" cy="228600"/>
          </a:xfrm>
          <a:prstGeom prst="cube">
            <a:avLst/>
          </a:prstGeom>
          <a:solidFill>
            <a:srgbClr val="FF6600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3" name="Cube 22"/>
          <p:cNvSpPr/>
          <p:nvPr/>
        </p:nvSpPr>
        <p:spPr bwMode="auto">
          <a:xfrm>
            <a:off x="4572000" y="4038600"/>
            <a:ext cx="381000" cy="228600"/>
          </a:xfrm>
          <a:prstGeom prst="cube">
            <a:avLst/>
          </a:prstGeom>
          <a:solidFill>
            <a:srgbClr val="FF6600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4" name="Cube 23"/>
          <p:cNvSpPr/>
          <p:nvPr/>
        </p:nvSpPr>
        <p:spPr bwMode="auto">
          <a:xfrm>
            <a:off x="3429000" y="51054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5" name="Cube 24"/>
          <p:cNvSpPr/>
          <p:nvPr/>
        </p:nvSpPr>
        <p:spPr bwMode="auto">
          <a:xfrm>
            <a:off x="4343400" y="49530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6" name="Cube 25"/>
          <p:cNvSpPr/>
          <p:nvPr/>
        </p:nvSpPr>
        <p:spPr bwMode="auto">
          <a:xfrm>
            <a:off x="5638800" y="3657600"/>
            <a:ext cx="381000" cy="228600"/>
          </a:xfrm>
          <a:prstGeom prst="cube">
            <a:avLst/>
          </a:prstGeom>
          <a:solidFill>
            <a:srgbClr val="FF6600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7" name="Cube 26"/>
          <p:cNvSpPr/>
          <p:nvPr/>
        </p:nvSpPr>
        <p:spPr bwMode="auto">
          <a:xfrm>
            <a:off x="6096000" y="32004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8" name="Cube 27"/>
          <p:cNvSpPr/>
          <p:nvPr/>
        </p:nvSpPr>
        <p:spPr bwMode="auto">
          <a:xfrm>
            <a:off x="7391400" y="36576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9" name="Cube 28"/>
          <p:cNvSpPr/>
          <p:nvPr/>
        </p:nvSpPr>
        <p:spPr bwMode="auto">
          <a:xfrm>
            <a:off x="6400800" y="42672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0" name="Cube 29"/>
          <p:cNvSpPr/>
          <p:nvPr/>
        </p:nvSpPr>
        <p:spPr bwMode="auto">
          <a:xfrm>
            <a:off x="6858000" y="32004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1" name="Cube 30"/>
          <p:cNvSpPr/>
          <p:nvPr/>
        </p:nvSpPr>
        <p:spPr bwMode="auto">
          <a:xfrm>
            <a:off x="3810000" y="44196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2" name="Cube 31"/>
          <p:cNvSpPr/>
          <p:nvPr/>
        </p:nvSpPr>
        <p:spPr bwMode="auto">
          <a:xfrm>
            <a:off x="2667000" y="23622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cxnSp>
        <p:nvCxnSpPr>
          <p:cNvPr id="33" name="Straight Connector 32"/>
          <p:cNvCxnSpPr/>
          <p:nvPr/>
        </p:nvCxnSpPr>
        <p:spPr bwMode="auto">
          <a:xfrm>
            <a:off x="1066800" y="3036910"/>
            <a:ext cx="394789" cy="156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5" name="Straight Connector 34"/>
          <p:cNvCxnSpPr/>
          <p:nvPr/>
        </p:nvCxnSpPr>
        <p:spPr bwMode="auto">
          <a:xfrm>
            <a:off x="3657600" y="2665435"/>
            <a:ext cx="394789" cy="156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6" name="Straight Connector 35"/>
          <p:cNvCxnSpPr/>
          <p:nvPr/>
        </p:nvCxnSpPr>
        <p:spPr bwMode="auto">
          <a:xfrm>
            <a:off x="7696200" y="3733800"/>
            <a:ext cx="394789" cy="156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7" name="Straight Connector 36"/>
          <p:cNvCxnSpPr/>
          <p:nvPr/>
        </p:nvCxnSpPr>
        <p:spPr bwMode="auto">
          <a:xfrm>
            <a:off x="2438400" y="4799035"/>
            <a:ext cx="394789" cy="156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8" name="Straight Connector 37"/>
          <p:cNvCxnSpPr>
            <a:stCxn id="8" idx="0"/>
          </p:cNvCxnSpPr>
          <p:nvPr/>
        </p:nvCxnSpPr>
        <p:spPr bwMode="auto">
          <a:xfrm flipV="1">
            <a:off x="3131095" y="5334000"/>
            <a:ext cx="450305" cy="40318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2" name="Straight Connector 41"/>
          <p:cNvCxnSpPr>
            <a:stCxn id="11" idx="5"/>
            <a:endCxn id="32" idx="2"/>
          </p:cNvCxnSpPr>
          <p:nvPr/>
        </p:nvCxnSpPr>
        <p:spPr bwMode="auto">
          <a:xfrm flipV="1">
            <a:off x="1905000" y="2505075"/>
            <a:ext cx="762000" cy="47625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5" name="Straight Connector 44"/>
          <p:cNvCxnSpPr>
            <a:stCxn id="18" idx="3"/>
            <a:endCxn id="19" idx="0"/>
          </p:cNvCxnSpPr>
          <p:nvPr/>
        </p:nvCxnSpPr>
        <p:spPr bwMode="auto">
          <a:xfrm flipH="1">
            <a:off x="3343275" y="2743200"/>
            <a:ext cx="95250" cy="5334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8" name="Straight Connector 47"/>
          <p:cNvCxnSpPr>
            <a:endCxn id="20" idx="2"/>
          </p:cNvCxnSpPr>
          <p:nvPr/>
        </p:nvCxnSpPr>
        <p:spPr bwMode="auto">
          <a:xfrm>
            <a:off x="1828800" y="3133725"/>
            <a:ext cx="381000" cy="28575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0" name="Straight Connector 49"/>
          <p:cNvCxnSpPr>
            <a:stCxn id="17" idx="3"/>
            <a:endCxn id="20" idx="0"/>
          </p:cNvCxnSpPr>
          <p:nvPr/>
        </p:nvCxnSpPr>
        <p:spPr bwMode="auto">
          <a:xfrm flipH="1">
            <a:off x="2428875" y="3124200"/>
            <a:ext cx="247650" cy="1524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3" name="Straight Connector 52"/>
          <p:cNvCxnSpPr>
            <a:stCxn id="20" idx="5"/>
            <a:endCxn id="19" idx="2"/>
          </p:cNvCxnSpPr>
          <p:nvPr/>
        </p:nvCxnSpPr>
        <p:spPr bwMode="auto">
          <a:xfrm>
            <a:off x="2590800" y="3362325"/>
            <a:ext cx="533400" cy="5715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9" name="Straight Connector 58"/>
          <p:cNvCxnSpPr>
            <a:stCxn id="18" idx="2"/>
          </p:cNvCxnSpPr>
          <p:nvPr/>
        </p:nvCxnSpPr>
        <p:spPr bwMode="auto">
          <a:xfrm flipH="1" flipV="1">
            <a:off x="3048000" y="2514600"/>
            <a:ext cx="228600" cy="14287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3" name="Straight Connector 62"/>
          <p:cNvCxnSpPr>
            <a:stCxn id="32" idx="3"/>
            <a:endCxn id="17" idx="0"/>
          </p:cNvCxnSpPr>
          <p:nvPr/>
        </p:nvCxnSpPr>
        <p:spPr bwMode="auto">
          <a:xfrm flipH="1">
            <a:off x="2733675" y="2590800"/>
            <a:ext cx="95250" cy="3048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9" name="Straight Connector 68"/>
          <p:cNvCxnSpPr>
            <a:stCxn id="19" idx="3"/>
          </p:cNvCxnSpPr>
          <p:nvPr/>
        </p:nvCxnSpPr>
        <p:spPr bwMode="auto">
          <a:xfrm flipH="1">
            <a:off x="3276600" y="3505200"/>
            <a:ext cx="9525" cy="51435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4" name="Straight Connector 73"/>
          <p:cNvCxnSpPr>
            <a:stCxn id="31" idx="1"/>
          </p:cNvCxnSpPr>
          <p:nvPr/>
        </p:nvCxnSpPr>
        <p:spPr bwMode="auto">
          <a:xfrm flipH="1" flipV="1">
            <a:off x="3429001" y="4171950"/>
            <a:ext cx="542924" cy="3048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6" name="Straight Connector 75"/>
          <p:cNvCxnSpPr>
            <a:stCxn id="21" idx="0"/>
            <a:endCxn id="22" idx="3"/>
          </p:cNvCxnSpPr>
          <p:nvPr/>
        </p:nvCxnSpPr>
        <p:spPr bwMode="auto">
          <a:xfrm flipV="1">
            <a:off x="3114675" y="4267200"/>
            <a:ext cx="171450" cy="3810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9" name="Straight Connector 78"/>
          <p:cNvCxnSpPr>
            <a:endCxn id="24" idx="0"/>
          </p:cNvCxnSpPr>
          <p:nvPr/>
        </p:nvCxnSpPr>
        <p:spPr bwMode="auto">
          <a:xfrm>
            <a:off x="3267075" y="4800600"/>
            <a:ext cx="381000" cy="3048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1" name="Straight Connector 80"/>
          <p:cNvCxnSpPr>
            <a:endCxn id="25" idx="0"/>
          </p:cNvCxnSpPr>
          <p:nvPr/>
        </p:nvCxnSpPr>
        <p:spPr bwMode="auto">
          <a:xfrm flipH="1">
            <a:off x="4562475" y="4267200"/>
            <a:ext cx="161926" cy="6858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4" name="Straight Connector 83"/>
          <p:cNvCxnSpPr>
            <a:stCxn id="23" idx="2"/>
            <a:endCxn id="31" idx="5"/>
          </p:cNvCxnSpPr>
          <p:nvPr/>
        </p:nvCxnSpPr>
        <p:spPr bwMode="auto">
          <a:xfrm flipH="1">
            <a:off x="4191000" y="4181475"/>
            <a:ext cx="381000" cy="32385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7" name="Straight Connector 86"/>
          <p:cNvCxnSpPr>
            <a:stCxn id="24" idx="4"/>
            <a:endCxn id="25" idx="2"/>
          </p:cNvCxnSpPr>
          <p:nvPr/>
        </p:nvCxnSpPr>
        <p:spPr bwMode="auto">
          <a:xfrm flipV="1">
            <a:off x="3752850" y="5095875"/>
            <a:ext cx="590550" cy="1524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0" name="Straight Connector 89"/>
          <p:cNvCxnSpPr>
            <a:stCxn id="24" idx="0"/>
            <a:endCxn id="31" idx="3"/>
          </p:cNvCxnSpPr>
          <p:nvPr/>
        </p:nvCxnSpPr>
        <p:spPr bwMode="auto">
          <a:xfrm flipV="1">
            <a:off x="3648075" y="4648200"/>
            <a:ext cx="323850" cy="4572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3" name="Straight Connector 92"/>
          <p:cNvCxnSpPr>
            <a:stCxn id="26" idx="2"/>
          </p:cNvCxnSpPr>
          <p:nvPr/>
        </p:nvCxnSpPr>
        <p:spPr bwMode="auto">
          <a:xfrm flipH="1">
            <a:off x="4953000" y="3800475"/>
            <a:ext cx="685800" cy="31432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6" name="Straight Connector 95"/>
          <p:cNvCxnSpPr>
            <a:stCxn id="26" idx="3"/>
            <a:endCxn id="29" idx="2"/>
          </p:cNvCxnSpPr>
          <p:nvPr/>
        </p:nvCxnSpPr>
        <p:spPr bwMode="auto">
          <a:xfrm>
            <a:off x="5800725" y="3886200"/>
            <a:ext cx="600075" cy="52387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9" name="Straight Connector 98"/>
          <p:cNvCxnSpPr>
            <a:stCxn id="28" idx="3"/>
            <a:endCxn id="29" idx="4"/>
          </p:cNvCxnSpPr>
          <p:nvPr/>
        </p:nvCxnSpPr>
        <p:spPr bwMode="auto">
          <a:xfrm flipH="1">
            <a:off x="6724650" y="3886200"/>
            <a:ext cx="828675" cy="52387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2" name="Straight Connector 101"/>
          <p:cNvCxnSpPr>
            <a:stCxn id="30" idx="2"/>
            <a:endCxn id="27" idx="5"/>
          </p:cNvCxnSpPr>
          <p:nvPr/>
        </p:nvCxnSpPr>
        <p:spPr bwMode="auto">
          <a:xfrm flipH="1" flipV="1">
            <a:off x="6477000" y="3286125"/>
            <a:ext cx="381000" cy="5715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5" name="Straight Connector 104"/>
          <p:cNvCxnSpPr>
            <a:stCxn id="27" idx="3"/>
            <a:endCxn id="26" idx="5"/>
          </p:cNvCxnSpPr>
          <p:nvPr/>
        </p:nvCxnSpPr>
        <p:spPr bwMode="auto">
          <a:xfrm flipH="1">
            <a:off x="6019800" y="3429000"/>
            <a:ext cx="238125" cy="31432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9" name="Straight Connector 108"/>
          <p:cNvCxnSpPr>
            <a:stCxn id="28" idx="1"/>
            <a:endCxn id="30" idx="4"/>
          </p:cNvCxnSpPr>
          <p:nvPr/>
        </p:nvCxnSpPr>
        <p:spPr bwMode="auto">
          <a:xfrm flipH="1" flipV="1">
            <a:off x="7181850" y="3343275"/>
            <a:ext cx="371475" cy="37147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1" name="Straight Connector 110"/>
          <p:cNvCxnSpPr>
            <a:stCxn id="29" idx="0"/>
            <a:endCxn id="30" idx="3"/>
          </p:cNvCxnSpPr>
          <p:nvPr/>
        </p:nvCxnSpPr>
        <p:spPr bwMode="auto">
          <a:xfrm flipV="1">
            <a:off x="6619875" y="3429000"/>
            <a:ext cx="400050" cy="8382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6" name="Straight Connector 115"/>
          <p:cNvCxnSpPr/>
          <p:nvPr/>
        </p:nvCxnSpPr>
        <p:spPr bwMode="auto">
          <a:xfrm flipH="1" flipV="1">
            <a:off x="6553200" y="4549820"/>
            <a:ext cx="6895" cy="32698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62" name="Group 37"/>
          <p:cNvGrpSpPr>
            <a:grpSpLocks/>
          </p:cNvGrpSpPr>
          <p:nvPr/>
        </p:nvGrpSpPr>
        <p:grpSpPr bwMode="auto">
          <a:xfrm>
            <a:off x="762000" y="3125787"/>
            <a:ext cx="533400" cy="227013"/>
            <a:chOff x="885372" y="3276600"/>
            <a:chExt cx="1172028" cy="228600"/>
          </a:xfrm>
        </p:grpSpPr>
        <p:sp>
          <p:nvSpPr>
            <p:cNvPr id="64" name="Rectangle 63"/>
            <p:cNvSpPr/>
            <p:nvPr/>
          </p:nvSpPr>
          <p:spPr>
            <a:xfrm>
              <a:off x="885372" y="3276600"/>
              <a:ext cx="867455" cy="2286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US" sz="200" dirty="0"/>
                <a:t>111010010</a:t>
              </a:r>
              <a:endParaRPr lang="en-US" sz="800" dirty="0"/>
            </a:p>
          </p:txBody>
        </p:sp>
        <p:sp>
          <p:nvSpPr>
            <p:cNvPr id="65" name="Rectangle 64"/>
            <p:cNvSpPr/>
            <p:nvPr/>
          </p:nvSpPr>
          <p:spPr>
            <a:xfrm>
              <a:off x="1677005" y="3276600"/>
              <a:ext cx="380395" cy="228600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US" sz="400" dirty="0">
                  <a:solidFill>
                    <a:schemeClr val="tx1"/>
                  </a:solidFill>
                </a:rPr>
                <a:t>MIT</a:t>
              </a:r>
            </a:p>
          </p:txBody>
        </p:sp>
      </p:grpSp>
      <p:graphicFrame>
        <p:nvGraphicFramePr>
          <p:cNvPr id="83" name="Table 8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1573130"/>
              </p:ext>
            </p:extLst>
          </p:nvPr>
        </p:nvGraphicFramePr>
        <p:xfrm>
          <a:off x="1629592" y="2438400"/>
          <a:ext cx="275408" cy="342907"/>
        </p:xfrm>
        <a:graphic>
          <a:graphicData uri="http://schemas.openxmlformats.org/drawingml/2006/table">
            <a:tbl>
              <a:tblPr firstRow="1" bandRow="1">
                <a:tableStyleId>{125E5076-3810-47DD-B79F-674D7AD40C01}</a:tableStyleId>
              </a:tblPr>
              <a:tblGrid>
                <a:gridCol w="2754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52405">
                <a:tc>
                  <a:txBody>
                    <a:bodyPr/>
                    <a:lstStyle/>
                    <a:p>
                      <a:pPr algn="ctr"/>
                      <a:r>
                        <a:rPr lang="en-US" sz="100" dirty="0">
                          <a:solidFill>
                            <a:schemeClr val="bg1"/>
                          </a:solidFill>
                        </a:rPr>
                        <a:t>Destination </a:t>
                      </a: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0502">
                <a:tc>
                  <a:txBody>
                    <a:bodyPr/>
                    <a:lstStyle/>
                    <a:p>
                      <a:pPr algn="ctr"/>
                      <a:endParaRPr lang="en-US" sz="100" dirty="0">
                        <a:solidFill>
                          <a:schemeClr val="tx1"/>
                        </a:solidFill>
                      </a:endParaRP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85" name="Table 8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44698867"/>
              </p:ext>
            </p:extLst>
          </p:nvPr>
        </p:nvGraphicFramePr>
        <p:xfrm>
          <a:off x="2286000" y="2819400"/>
          <a:ext cx="275408" cy="342907"/>
        </p:xfrm>
        <a:graphic>
          <a:graphicData uri="http://schemas.openxmlformats.org/drawingml/2006/table">
            <a:tbl>
              <a:tblPr firstRow="1" bandRow="1">
                <a:tableStyleId>{125E5076-3810-47DD-B79F-674D7AD40C01}</a:tableStyleId>
              </a:tblPr>
              <a:tblGrid>
                <a:gridCol w="2754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52405">
                <a:tc>
                  <a:txBody>
                    <a:bodyPr/>
                    <a:lstStyle/>
                    <a:p>
                      <a:pPr algn="ctr"/>
                      <a:r>
                        <a:rPr lang="en-US" sz="100" dirty="0">
                          <a:solidFill>
                            <a:schemeClr val="bg1"/>
                          </a:solidFill>
                        </a:rPr>
                        <a:t>Destination </a:t>
                      </a: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0502">
                <a:tc>
                  <a:txBody>
                    <a:bodyPr/>
                    <a:lstStyle/>
                    <a:p>
                      <a:pPr algn="ctr"/>
                      <a:endParaRPr lang="en-US" sz="100" dirty="0">
                        <a:solidFill>
                          <a:schemeClr val="tx1"/>
                        </a:solidFill>
                      </a:endParaRP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86" name="Table 8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62160094"/>
              </p:ext>
            </p:extLst>
          </p:nvPr>
        </p:nvGraphicFramePr>
        <p:xfrm>
          <a:off x="3153592" y="2895600"/>
          <a:ext cx="275408" cy="342907"/>
        </p:xfrm>
        <a:graphic>
          <a:graphicData uri="http://schemas.openxmlformats.org/drawingml/2006/table">
            <a:tbl>
              <a:tblPr firstRow="1" bandRow="1">
                <a:tableStyleId>{125E5076-3810-47DD-B79F-674D7AD40C01}</a:tableStyleId>
              </a:tblPr>
              <a:tblGrid>
                <a:gridCol w="2754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52405">
                <a:tc>
                  <a:txBody>
                    <a:bodyPr/>
                    <a:lstStyle/>
                    <a:p>
                      <a:pPr algn="ctr"/>
                      <a:r>
                        <a:rPr lang="en-US" sz="100" dirty="0">
                          <a:solidFill>
                            <a:schemeClr val="bg1"/>
                          </a:solidFill>
                        </a:rPr>
                        <a:t>Destination </a:t>
                      </a: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0502">
                <a:tc>
                  <a:txBody>
                    <a:bodyPr/>
                    <a:lstStyle/>
                    <a:p>
                      <a:pPr algn="ctr"/>
                      <a:endParaRPr lang="en-US" sz="100" dirty="0">
                        <a:solidFill>
                          <a:schemeClr val="tx1"/>
                        </a:solidFill>
                      </a:endParaRP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88" name="Table 8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52015243"/>
              </p:ext>
            </p:extLst>
          </p:nvPr>
        </p:nvGraphicFramePr>
        <p:xfrm>
          <a:off x="3305992" y="3695693"/>
          <a:ext cx="275408" cy="342907"/>
        </p:xfrm>
        <a:graphic>
          <a:graphicData uri="http://schemas.openxmlformats.org/drawingml/2006/table">
            <a:tbl>
              <a:tblPr firstRow="1" bandRow="1">
                <a:tableStyleId>{125E5076-3810-47DD-B79F-674D7AD40C01}</a:tableStyleId>
              </a:tblPr>
              <a:tblGrid>
                <a:gridCol w="2754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52405">
                <a:tc>
                  <a:txBody>
                    <a:bodyPr/>
                    <a:lstStyle/>
                    <a:p>
                      <a:pPr algn="ctr"/>
                      <a:r>
                        <a:rPr lang="en-US" sz="100" dirty="0">
                          <a:solidFill>
                            <a:schemeClr val="bg1"/>
                          </a:solidFill>
                        </a:rPr>
                        <a:t>Destination </a:t>
                      </a: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0502">
                <a:tc>
                  <a:txBody>
                    <a:bodyPr/>
                    <a:lstStyle/>
                    <a:p>
                      <a:pPr algn="ctr"/>
                      <a:endParaRPr lang="en-US" sz="100" dirty="0">
                        <a:solidFill>
                          <a:schemeClr val="tx1"/>
                        </a:solidFill>
                      </a:endParaRP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89" name="Table 8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93099121"/>
              </p:ext>
            </p:extLst>
          </p:nvPr>
        </p:nvGraphicFramePr>
        <p:xfrm>
          <a:off x="3886200" y="4000493"/>
          <a:ext cx="275408" cy="342907"/>
        </p:xfrm>
        <a:graphic>
          <a:graphicData uri="http://schemas.openxmlformats.org/drawingml/2006/table">
            <a:tbl>
              <a:tblPr firstRow="1" bandRow="1">
                <a:tableStyleId>{125E5076-3810-47DD-B79F-674D7AD40C01}</a:tableStyleId>
              </a:tblPr>
              <a:tblGrid>
                <a:gridCol w="2754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52405">
                <a:tc>
                  <a:txBody>
                    <a:bodyPr/>
                    <a:lstStyle/>
                    <a:p>
                      <a:pPr algn="ctr"/>
                      <a:r>
                        <a:rPr lang="en-US" sz="100" dirty="0">
                          <a:solidFill>
                            <a:schemeClr val="bg1"/>
                          </a:solidFill>
                        </a:rPr>
                        <a:t>Destination </a:t>
                      </a: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0502">
                <a:tc>
                  <a:txBody>
                    <a:bodyPr/>
                    <a:lstStyle/>
                    <a:p>
                      <a:pPr algn="ctr"/>
                      <a:endParaRPr lang="en-US" sz="100" dirty="0">
                        <a:solidFill>
                          <a:schemeClr val="tx1"/>
                        </a:solidFill>
                      </a:endParaRP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91" name="Table 9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23331171"/>
              </p:ext>
            </p:extLst>
          </p:nvPr>
        </p:nvGraphicFramePr>
        <p:xfrm>
          <a:off x="4648200" y="3581400"/>
          <a:ext cx="275408" cy="342907"/>
        </p:xfrm>
        <a:graphic>
          <a:graphicData uri="http://schemas.openxmlformats.org/drawingml/2006/table">
            <a:tbl>
              <a:tblPr firstRow="1" bandRow="1">
                <a:tableStyleId>{125E5076-3810-47DD-B79F-674D7AD40C01}</a:tableStyleId>
              </a:tblPr>
              <a:tblGrid>
                <a:gridCol w="2754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52405">
                <a:tc>
                  <a:txBody>
                    <a:bodyPr/>
                    <a:lstStyle/>
                    <a:p>
                      <a:pPr algn="ctr"/>
                      <a:r>
                        <a:rPr lang="en-US" sz="100" dirty="0">
                          <a:solidFill>
                            <a:schemeClr val="bg1"/>
                          </a:solidFill>
                        </a:rPr>
                        <a:t>Destination </a:t>
                      </a: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0502">
                <a:tc>
                  <a:txBody>
                    <a:bodyPr/>
                    <a:lstStyle/>
                    <a:p>
                      <a:pPr algn="ctr"/>
                      <a:endParaRPr lang="en-US" sz="100" dirty="0">
                        <a:solidFill>
                          <a:schemeClr val="tx1"/>
                        </a:solidFill>
                      </a:endParaRP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92" name="Table 9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45535267"/>
              </p:ext>
            </p:extLst>
          </p:nvPr>
        </p:nvGraphicFramePr>
        <p:xfrm>
          <a:off x="5668192" y="3276600"/>
          <a:ext cx="275408" cy="342907"/>
        </p:xfrm>
        <a:graphic>
          <a:graphicData uri="http://schemas.openxmlformats.org/drawingml/2006/table">
            <a:tbl>
              <a:tblPr firstRow="1" bandRow="1">
                <a:tableStyleId>{125E5076-3810-47DD-B79F-674D7AD40C01}</a:tableStyleId>
              </a:tblPr>
              <a:tblGrid>
                <a:gridCol w="2754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52405">
                <a:tc>
                  <a:txBody>
                    <a:bodyPr/>
                    <a:lstStyle/>
                    <a:p>
                      <a:pPr algn="ctr"/>
                      <a:r>
                        <a:rPr lang="en-US" sz="100" dirty="0">
                          <a:solidFill>
                            <a:schemeClr val="bg1"/>
                          </a:solidFill>
                        </a:rPr>
                        <a:t>Destination </a:t>
                      </a: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0502">
                <a:tc>
                  <a:txBody>
                    <a:bodyPr/>
                    <a:lstStyle/>
                    <a:p>
                      <a:pPr algn="ctr"/>
                      <a:endParaRPr lang="en-US" sz="100" dirty="0">
                        <a:solidFill>
                          <a:schemeClr val="tx1"/>
                        </a:solidFill>
                      </a:endParaRP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94" name="Table 9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78386143"/>
              </p:ext>
            </p:extLst>
          </p:nvPr>
        </p:nvGraphicFramePr>
        <p:xfrm>
          <a:off x="6506392" y="3810000"/>
          <a:ext cx="275408" cy="342907"/>
        </p:xfrm>
        <a:graphic>
          <a:graphicData uri="http://schemas.openxmlformats.org/drawingml/2006/table">
            <a:tbl>
              <a:tblPr firstRow="1" bandRow="1">
                <a:tableStyleId>{125E5076-3810-47DD-B79F-674D7AD40C01}</a:tableStyleId>
              </a:tblPr>
              <a:tblGrid>
                <a:gridCol w="2754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52405">
                <a:tc>
                  <a:txBody>
                    <a:bodyPr/>
                    <a:lstStyle/>
                    <a:p>
                      <a:pPr algn="ctr"/>
                      <a:r>
                        <a:rPr lang="en-US" sz="100" dirty="0">
                          <a:solidFill>
                            <a:schemeClr val="bg1"/>
                          </a:solidFill>
                        </a:rPr>
                        <a:t>Destination </a:t>
                      </a: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0502">
                <a:tc>
                  <a:txBody>
                    <a:bodyPr/>
                    <a:lstStyle/>
                    <a:p>
                      <a:pPr algn="ctr"/>
                      <a:endParaRPr lang="en-US" sz="100" dirty="0">
                        <a:solidFill>
                          <a:schemeClr val="tx1"/>
                        </a:solidFill>
                      </a:endParaRP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pic>
        <p:nvPicPr>
          <p:cNvPr id="70" name="Picture 2" descr="C:\Documents and Settings\spratnas\Local Settings\Temporary Internet Files\Content.IE5\CLEFC5EZ\MCj04417380000[1].pn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514600"/>
            <a:ext cx="5334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6275789" y="5391090"/>
            <a:ext cx="582211" cy="369332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none" rtlCol="0">
            <a:spAutoFit/>
          </a:bodyPr>
          <a:lstStyle/>
          <a:p>
            <a:r>
              <a:rPr lang="en-US" sz="1800" b="0" dirty="0">
                <a:solidFill>
                  <a:srgbClr val="000090"/>
                </a:solidFill>
              </a:rPr>
              <a:t>MIT</a:t>
            </a:r>
          </a:p>
        </p:txBody>
      </p:sp>
      <p:sp>
        <p:nvSpPr>
          <p:cNvPr id="125" name="Rounded Rectangle 124"/>
          <p:cNvSpPr/>
          <p:nvPr/>
        </p:nvSpPr>
        <p:spPr bwMode="auto">
          <a:xfrm>
            <a:off x="228600" y="5334000"/>
            <a:ext cx="8229600" cy="1295400"/>
          </a:xfrm>
          <a:prstGeom prst="roundRect">
            <a:avLst/>
          </a:prstGeom>
          <a:solidFill>
            <a:schemeClr val="bg2">
              <a:lumMod val="50000"/>
            </a:schemeClr>
          </a:solidFill>
          <a:ln>
            <a:headEnd type="none" w="med" len="med"/>
            <a:tailEnd type="none" w="med" len="med"/>
          </a:ln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400" b="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</a:rPr>
              <a:t>Internet routing protocols</a:t>
            </a:r>
            <a:r>
              <a:rPr kumimoji="0" lang="en-US" sz="2400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</a:rPr>
              <a:t> </a:t>
            </a:r>
            <a:r>
              <a:rPr lang="en-US" sz="2400" b="0" dirty="0">
                <a:solidFill>
                  <a:schemeClr val="bg1"/>
                </a:solidFill>
              </a:rPr>
              <a:t>are responsible for </a:t>
            </a:r>
            <a:r>
              <a:rPr kumimoji="0" lang="en-US" sz="2400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</a:rPr>
              <a:t>constructing </a:t>
            </a:r>
            <a:br>
              <a:rPr kumimoji="0" lang="en-US" sz="2400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</a:rPr>
            </a:br>
            <a:r>
              <a:rPr kumimoji="0" lang="en-US" sz="24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and updating</a:t>
            </a:r>
            <a:r>
              <a:rPr kumimoji="0" lang="en-US" sz="2400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</a:rPr>
              <a:t> </a:t>
            </a:r>
            <a:r>
              <a:rPr lang="en-US" sz="2400" b="0" dirty="0">
                <a:solidFill>
                  <a:schemeClr val="bg1"/>
                </a:solidFill>
              </a:rPr>
              <a:t>the </a:t>
            </a:r>
            <a:r>
              <a:rPr kumimoji="0" lang="en-US" sz="2400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</a:rPr>
              <a:t>forwarding tables at routers</a:t>
            </a:r>
            <a:endParaRPr kumimoji="0" lang="en-US" sz="2400" b="0" i="0" u="none" strike="noStrike" cap="none" normalizeH="0" baseline="0" dirty="0">
              <a:ln>
                <a:noFill/>
              </a:ln>
              <a:solidFill>
                <a:schemeClr val="bg1"/>
              </a:solidFill>
              <a:effectLst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3903867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4439E-6 -1.5848E-6 L 0.0686 -0.01599 L 0.1372 0.03893 L 0.22282 0.02294 L 0.23497 0.12118 L 0.30687 0.14875 L 0.39267 0.1235 L 0.50938 0.06858 L 0.59673 0.18536 " pathEditMode="relative" ptsTypes="AAAAAAAAA">
                                      <p:cBhvr>
                                        <p:cTn id="11" dur="3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5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Routing Protocols	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19262"/>
            <a:ext cx="9067800" cy="4986337"/>
          </a:xfrm>
        </p:spPr>
        <p:txBody>
          <a:bodyPr>
            <a:normAutofit fontScale="92500" lnSpcReduction="10000"/>
          </a:bodyPr>
          <a:lstStyle/>
          <a:p>
            <a:r>
              <a:rPr lang="en-US" sz="2400" dirty="0"/>
              <a:t>Routing protocols implement the core function of a network</a:t>
            </a:r>
          </a:p>
          <a:p>
            <a:pPr lvl="1"/>
            <a:r>
              <a:rPr lang="en-US" dirty="0">
                <a:solidFill>
                  <a:srgbClr val="000090"/>
                </a:solidFill>
              </a:rPr>
              <a:t>Establish paths between nodes</a:t>
            </a:r>
          </a:p>
          <a:p>
            <a:pPr lvl="1"/>
            <a:r>
              <a:rPr lang="en-US" dirty="0">
                <a:solidFill>
                  <a:srgbClr val="000090"/>
                </a:solidFill>
              </a:rPr>
              <a:t>Part of the network’s </a:t>
            </a:r>
            <a:r>
              <a:rPr lang="en-US" dirty="0"/>
              <a:t>“</a:t>
            </a:r>
            <a:r>
              <a:rPr lang="en-US" dirty="0">
                <a:solidFill>
                  <a:srgbClr val="FF0000"/>
                </a:solidFill>
              </a:rPr>
              <a:t>control plane</a:t>
            </a:r>
            <a:r>
              <a:rPr lang="en-US" dirty="0"/>
              <a:t>” </a:t>
            </a:r>
          </a:p>
          <a:p>
            <a:endParaRPr lang="en-US" sz="2400" dirty="0"/>
          </a:p>
          <a:p>
            <a:r>
              <a:rPr lang="en-US" sz="2400" dirty="0"/>
              <a:t>Network modeled as a graph</a:t>
            </a:r>
          </a:p>
          <a:p>
            <a:pPr lvl="1"/>
            <a:r>
              <a:rPr lang="en-US" dirty="0">
                <a:solidFill>
                  <a:srgbClr val="000090"/>
                </a:solidFill>
              </a:rPr>
              <a:t>Routers are graph vertices </a:t>
            </a:r>
          </a:p>
          <a:p>
            <a:pPr lvl="1"/>
            <a:r>
              <a:rPr lang="en-US" dirty="0">
                <a:solidFill>
                  <a:srgbClr val="000090"/>
                </a:solidFill>
              </a:rPr>
              <a:t>Links are edges</a:t>
            </a:r>
          </a:p>
          <a:p>
            <a:pPr lvl="1"/>
            <a:r>
              <a:rPr lang="en-US" dirty="0">
                <a:solidFill>
                  <a:srgbClr val="000090"/>
                </a:solidFill>
              </a:rPr>
              <a:t>Edges have an associated “cost”</a:t>
            </a:r>
          </a:p>
          <a:p>
            <a:pPr lvl="2"/>
            <a:r>
              <a:rPr lang="en-US" dirty="0">
                <a:solidFill>
                  <a:srgbClr val="000090"/>
                </a:solidFill>
              </a:rPr>
              <a:t>e.g., distance, loss  </a:t>
            </a:r>
            <a:br>
              <a:rPr lang="en-US" dirty="0">
                <a:solidFill>
                  <a:srgbClr val="000090"/>
                </a:solidFill>
              </a:rPr>
            </a:br>
            <a:endParaRPr lang="en-US" dirty="0">
              <a:solidFill>
                <a:srgbClr val="000090"/>
              </a:solidFill>
            </a:endParaRPr>
          </a:p>
          <a:p>
            <a:r>
              <a:rPr lang="en-US" sz="2400" dirty="0"/>
              <a:t>Goal: compute a “good” path from source to destination</a:t>
            </a:r>
          </a:p>
          <a:p>
            <a:pPr lvl="1"/>
            <a:r>
              <a:rPr lang="en-US" dirty="0">
                <a:solidFill>
                  <a:srgbClr val="000090"/>
                </a:solidFill>
              </a:rPr>
              <a:t>“good” usually means the shortest (least cost) path</a:t>
            </a:r>
          </a:p>
          <a:p>
            <a:pPr marL="0" indent="0">
              <a:buNone/>
            </a:pPr>
            <a:endParaRPr lang="en-US" sz="2400" dirty="0">
              <a:solidFill>
                <a:srgbClr val="000090"/>
              </a:solidFill>
            </a:endParaRPr>
          </a:p>
        </p:txBody>
      </p:sp>
      <p:grpSp>
        <p:nvGrpSpPr>
          <p:cNvPr id="6" name="Group 4"/>
          <p:cNvGrpSpPr>
            <a:grpSpLocks/>
          </p:cNvGrpSpPr>
          <p:nvPr/>
        </p:nvGrpSpPr>
        <p:grpSpPr bwMode="auto">
          <a:xfrm>
            <a:off x="5724525" y="2971800"/>
            <a:ext cx="3419475" cy="2286000"/>
            <a:chOff x="3066" y="1107"/>
            <a:chExt cx="2250" cy="1409"/>
          </a:xfrm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3066" y="1107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3402" y="1656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" name="Oval 7"/>
            <p:cNvSpPr>
              <a:spLocks noChangeArrowheads="1"/>
            </p:cNvSpPr>
            <p:nvPr/>
          </p:nvSpPr>
          <p:spPr bwMode="auto">
            <a:xfrm>
              <a:off x="3142" y="1898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" name="Line 8"/>
            <p:cNvSpPr>
              <a:spLocks noChangeShapeType="1"/>
            </p:cNvSpPr>
            <p:nvPr/>
          </p:nvSpPr>
          <p:spPr bwMode="auto">
            <a:xfrm>
              <a:off x="3142" y="189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" name="Line 9"/>
            <p:cNvSpPr>
              <a:spLocks noChangeShapeType="1"/>
            </p:cNvSpPr>
            <p:nvPr/>
          </p:nvSpPr>
          <p:spPr bwMode="auto">
            <a:xfrm>
              <a:off x="3455" y="189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" name="Rectangle 10"/>
            <p:cNvSpPr>
              <a:spLocks noChangeArrowheads="1"/>
            </p:cNvSpPr>
            <p:nvPr/>
          </p:nvSpPr>
          <p:spPr bwMode="auto">
            <a:xfrm>
              <a:off x="3142" y="1891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sz="1800"/>
            </a:p>
          </p:txBody>
        </p:sp>
        <p:sp>
          <p:nvSpPr>
            <p:cNvPr id="13" name="Oval 11"/>
            <p:cNvSpPr>
              <a:spLocks noChangeArrowheads="1"/>
            </p:cNvSpPr>
            <p:nvPr/>
          </p:nvSpPr>
          <p:spPr bwMode="auto">
            <a:xfrm>
              <a:off x="3139" y="1832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" name="Oval 12"/>
            <p:cNvSpPr>
              <a:spLocks noChangeArrowheads="1"/>
            </p:cNvSpPr>
            <p:nvPr/>
          </p:nvSpPr>
          <p:spPr bwMode="auto">
            <a:xfrm>
              <a:off x="3616" y="2285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" name="Line 13"/>
            <p:cNvSpPr>
              <a:spLocks noChangeShapeType="1"/>
            </p:cNvSpPr>
            <p:nvPr/>
          </p:nvSpPr>
          <p:spPr bwMode="auto">
            <a:xfrm>
              <a:off x="3616" y="227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" name="Line 14"/>
            <p:cNvSpPr>
              <a:spLocks noChangeShapeType="1"/>
            </p:cNvSpPr>
            <p:nvPr/>
          </p:nvSpPr>
          <p:spPr bwMode="auto">
            <a:xfrm>
              <a:off x="3929" y="227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" name="Rectangle 15"/>
            <p:cNvSpPr>
              <a:spLocks noChangeArrowheads="1"/>
            </p:cNvSpPr>
            <p:nvPr/>
          </p:nvSpPr>
          <p:spPr bwMode="auto">
            <a:xfrm>
              <a:off x="3616" y="2278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sz="1800"/>
            </a:p>
          </p:txBody>
        </p:sp>
        <p:sp>
          <p:nvSpPr>
            <p:cNvPr id="18" name="Oval 16"/>
            <p:cNvSpPr>
              <a:spLocks noChangeArrowheads="1"/>
            </p:cNvSpPr>
            <p:nvPr/>
          </p:nvSpPr>
          <p:spPr bwMode="auto">
            <a:xfrm>
              <a:off x="3613" y="2219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" name="Oval 17"/>
            <p:cNvSpPr>
              <a:spLocks noChangeArrowheads="1"/>
            </p:cNvSpPr>
            <p:nvPr/>
          </p:nvSpPr>
          <p:spPr bwMode="auto">
            <a:xfrm>
              <a:off x="3612" y="1595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" name="Line 18"/>
            <p:cNvSpPr>
              <a:spLocks noChangeShapeType="1"/>
            </p:cNvSpPr>
            <p:nvPr/>
          </p:nvSpPr>
          <p:spPr bwMode="auto">
            <a:xfrm>
              <a:off x="3612" y="158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" name="Line 19"/>
            <p:cNvSpPr>
              <a:spLocks noChangeShapeType="1"/>
            </p:cNvSpPr>
            <p:nvPr/>
          </p:nvSpPr>
          <p:spPr bwMode="auto">
            <a:xfrm>
              <a:off x="3925" y="158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" name="Rectangle 20"/>
            <p:cNvSpPr>
              <a:spLocks noChangeArrowheads="1"/>
            </p:cNvSpPr>
            <p:nvPr/>
          </p:nvSpPr>
          <p:spPr bwMode="auto">
            <a:xfrm>
              <a:off x="3612" y="1588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sz="1800"/>
            </a:p>
          </p:txBody>
        </p:sp>
        <p:sp>
          <p:nvSpPr>
            <p:cNvPr id="23" name="Oval 21"/>
            <p:cNvSpPr>
              <a:spLocks noChangeArrowheads="1"/>
            </p:cNvSpPr>
            <p:nvPr/>
          </p:nvSpPr>
          <p:spPr bwMode="auto">
            <a:xfrm>
              <a:off x="3609" y="1529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" name="Oval 22"/>
            <p:cNvSpPr>
              <a:spLocks noChangeArrowheads="1"/>
            </p:cNvSpPr>
            <p:nvPr/>
          </p:nvSpPr>
          <p:spPr bwMode="auto">
            <a:xfrm>
              <a:off x="4295" y="1591"/>
              <a:ext cx="312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" name="Line 23"/>
            <p:cNvSpPr>
              <a:spLocks noChangeShapeType="1"/>
            </p:cNvSpPr>
            <p:nvPr/>
          </p:nvSpPr>
          <p:spPr bwMode="auto">
            <a:xfrm>
              <a:off x="4295" y="1584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" name="Line 24"/>
            <p:cNvSpPr>
              <a:spLocks noChangeShapeType="1"/>
            </p:cNvSpPr>
            <p:nvPr/>
          </p:nvSpPr>
          <p:spPr bwMode="auto">
            <a:xfrm>
              <a:off x="4607" y="1584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" name="Rectangle 25"/>
            <p:cNvSpPr>
              <a:spLocks noChangeArrowheads="1"/>
            </p:cNvSpPr>
            <p:nvPr/>
          </p:nvSpPr>
          <p:spPr bwMode="auto">
            <a:xfrm>
              <a:off x="4295" y="1584"/>
              <a:ext cx="309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sz="1800"/>
            </a:p>
          </p:txBody>
        </p:sp>
        <p:sp>
          <p:nvSpPr>
            <p:cNvPr id="28" name="Oval 26"/>
            <p:cNvSpPr>
              <a:spLocks noChangeArrowheads="1"/>
            </p:cNvSpPr>
            <p:nvPr/>
          </p:nvSpPr>
          <p:spPr bwMode="auto">
            <a:xfrm>
              <a:off x="4298" y="1528"/>
              <a:ext cx="312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" name="Oval 27"/>
            <p:cNvSpPr>
              <a:spLocks noChangeArrowheads="1"/>
            </p:cNvSpPr>
            <p:nvPr/>
          </p:nvSpPr>
          <p:spPr bwMode="auto">
            <a:xfrm>
              <a:off x="4305" y="2282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" name="Line 28"/>
            <p:cNvSpPr>
              <a:spLocks noChangeShapeType="1"/>
            </p:cNvSpPr>
            <p:nvPr/>
          </p:nvSpPr>
          <p:spPr bwMode="auto">
            <a:xfrm>
              <a:off x="4305" y="2275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" name="Line 29"/>
            <p:cNvSpPr>
              <a:spLocks noChangeShapeType="1"/>
            </p:cNvSpPr>
            <p:nvPr/>
          </p:nvSpPr>
          <p:spPr bwMode="auto">
            <a:xfrm>
              <a:off x="4618" y="2275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" name="Rectangle 30"/>
            <p:cNvSpPr>
              <a:spLocks noChangeArrowheads="1"/>
            </p:cNvSpPr>
            <p:nvPr/>
          </p:nvSpPr>
          <p:spPr bwMode="auto">
            <a:xfrm>
              <a:off x="4305" y="2275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sz="1800"/>
            </a:p>
          </p:txBody>
        </p:sp>
        <p:sp>
          <p:nvSpPr>
            <p:cNvPr id="33" name="Oval 31"/>
            <p:cNvSpPr>
              <a:spLocks noChangeArrowheads="1"/>
            </p:cNvSpPr>
            <p:nvPr/>
          </p:nvSpPr>
          <p:spPr bwMode="auto">
            <a:xfrm>
              <a:off x="4302" y="2216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4" name="Oval 32"/>
            <p:cNvSpPr>
              <a:spLocks noChangeArrowheads="1"/>
            </p:cNvSpPr>
            <p:nvPr/>
          </p:nvSpPr>
          <p:spPr bwMode="auto">
            <a:xfrm>
              <a:off x="4870" y="1941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" name="Line 33"/>
            <p:cNvSpPr>
              <a:spLocks noChangeShapeType="1"/>
            </p:cNvSpPr>
            <p:nvPr/>
          </p:nvSpPr>
          <p:spPr bwMode="auto">
            <a:xfrm>
              <a:off x="4870" y="1934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6" name="Line 34"/>
            <p:cNvSpPr>
              <a:spLocks noChangeShapeType="1"/>
            </p:cNvSpPr>
            <p:nvPr/>
          </p:nvSpPr>
          <p:spPr bwMode="auto">
            <a:xfrm>
              <a:off x="5183" y="1934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" name="Rectangle 35"/>
            <p:cNvSpPr>
              <a:spLocks noChangeArrowheads="1"/>
            </p:cNvSpPr>
            <p:nvPr/>
          </p:nvSpPr>
          <p:spPr bwMode="auto">
            <a:xfrm>
              <a:off x="4870" y="1934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sz="1800"/>
            </a:p>
          </p:txBody>
        </p:sp>
        <p:sp>
          <p:nvSpPr>
            <p:cNvPr id="38" name="Oval 36"/>
            <p:cNvSpPr>
              <a:spLocks noChangeArrowheads="1"/>
            </p:cNvSpPr>
            <p:nvPr/>
          </p:nvSpPr>
          <p:spPr bwMode="auto">
            <a:xfrm>
              <a:off x="4867" y="1875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4461" y="1683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3768" y="1689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3933" y="1674"/>
              <a:ext cx="504" cy="600"/>
            </a:xfrm>
            <a:custGeom>
              <a:avLst/>
              <a:gdLst>
                <a:gd name="T0" fmla="*/ 0 w 378"/>
                <a:gd name="T1" fmla="*/ 174 h 174"/>
                <a:gd name="T2" fmla="*/ 378 w 378"/>
                <a:gd name="T3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4620" y="2022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3939" y="2304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3348" y="1980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3933" y="1614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4608" y="1611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3291" y="1182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48" name="Group 46"/>
            <p:cNvGrpSpPr>
              <a:grpSpLocks/>
            </p:cNvGrpSpPr>
            <p:nvPr/>
          </p:nvGrpSpPr>
          <p:grpSpPr bwMode="auto">
            <a:xfrm>
              <a:off x="3187" y="1796"/>
              <a:ext cx="212" cy="231"/>
              <a:chOff x="2950" y="2441"/>
              <a:chExt cx="215" cy="231"/>
            </a:xfrm>
          </p:grpSpPr>
          <p:sp>
            <p:nvSpPr>
              <p:cNvPr id="74" name="Rectangle 47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5" name="Text Box 48"/>
              <p:cNvSpPr txBox="1">
                <a:spLocks noChangeArrowheads="1"/>
              </p:cNvSpPr>
              <p:nvPr/>
            </p:nvSpPr>
            <p:spPr bwMode="auto">
              <a:xfrm>
                <a:off x="2950" y="2441"/>
                <a:ext cx="215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sz="1800"/>
                  <a:t>A</a:t>
                </a:r>
              </a:p>
            </p:txBody>
          </p:sp>
        </p:grpSp>
        <p:grpSp>
          <p:nvGrpSpPr>
            <p:cNvPr id="49" name="Group 49"/>
            <p:cNvGrpSpPr>
              <a:grpSpLocks/>
            </p:cNvGrpSpPr>
            <p:nvPr/>
          </p:nvGrpSpPr>
          <p:grpSpPr bwMode="auto">
            <a:xfrm>
              <a:off x="4357" y="2180"/>
              <a:ext cx="212" cy="231"/>
              <a:chOff x="2950" y="2441"/>
              <a:chExt cx="215" cy="231"/>
            </a:xfrm>
          </p:grpSpPr>
          <p:sp>
            <p:nvSpPr>
              <p:cNvPr id="72" name="Rectangle 50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3" name="Text Box 51"/>
              <p:cNvSpPr txBox="1">
                <a:spLocks noChangeArrowheads="1"/>
              </p:cNvSpPr>
              <p:nvPr/>
            </p:nvSpPr>
            <p:spPr bwMode="auto">
              <a:xfrm>
                <a:off x="2950" y="2441"/>
                <a:ext cx="215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sz="1800"/>
                  <a:t>E</a:t>
                </a:r>
              </a:p>
            </p:txBody>
          </p:sp>
        </p:grpSp>
        <p:grpSp>
          <p:nvGrpSpPr>
            <p:cNvPr id="50" name="Group 52"/>
            <p:cNvGrpSpPr>
              <a:grpSpLocks/>
            </p:cNvGrpSpPr>
            <p:nvPr/>
          </p:nvGrpSpPr>
          <p:grpSpPr bwMode="auto">
            <a:xfrm>
              <a:off x="3673" y="2177"/>
              <a:ext cx="220" cy="231"/>
              <a:chOff x="2947" y="2441"/>
              <a:chExt cx="223" cy="231"/>
            </a:xfrm>
          </p:grpSpPr>
          <p:sp>
            <p:nvSpPr>
              <p:cNvPr id="70" name="Rectangle 53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1" name="Text Box 54"/>
              <p:cNvSpPr txBox="1">
                <a:spLocks noChangeArrowheads="1"/>
              </p:cNvSpPr>
              <p:nvPr/>
            </p:nvSpPr>
            <p:spPr bwMode="auto">
              <a:xfrm>
                <a:off x="2947" y="2441"/>
                <a:ext cx="223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sz="1800"/>
                  <a:t>D</a:t>
                </a:r>
              </a:p>
            </p:txBody>
          </p:sp>
        </p:grpSp>
        <p:grpSp>
          <p:nvGrpSpPr>
            <p:cNvPr id="51" name="Group 55"/>
            <p:cNvGrpSpPr>
              <a:grpSpLocks/>
            </p:cNvGrpSpPr>
            <p:nvPr/>
          </p:nvGrpSpPr>
          <p:grpSpPr bwMode="auto">
            <a:xfrm>
              <a:off x="4347" y="1490"/>
              <a:ext cx="220" cy="231"/>
              <a:chOff x="2946" y="2441"/>
              <a:chExt cx="223" cy="231"/>
            </a:xfrm>
          </p:grpSpPr>
          <p:sp>
            <p:nvSpPr>
              <p:cNvPr id="68" name="Rectangle 56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9" name="Text Box 57"/>
              <p:cNvSpPr txBox="1">
                <a:spLocks noChangeArrowheads="1"/>
              </p:cNvSpPr>
              <p:nvPr/>
            </p:nvSpPr>
            <p:spPr bwMode="auto">
              <a:xfrm>
                <a:off x="2946" y="2441"/>
                <a:ext cx="223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sz="1800"/>
                  <a:t>C</a:t>
                </a:r>
              </a:p>
            </p:txBody>
          </p:sp>
        </p:grpSp>
        <p:grpSp>
          <p:nvGrpSpPr>
            <p:cNvPr id="52" name="Group 58"/>
            <p:cNvGrpSpPr>
              <a:grpSpLocks/>
            </p:cNvGrpSpPr>
            <p:nvPr/>
          </p:nvGrpSpPr>
          <p:grpSpPr bwMode="auto">
            <a:xfrm>
              <a:off x="3667" y="1490"/>
              <a:ext cx="212" cy="231"/>
              <a:chOff x="2950" y="2441"/>
              <a:chExt cx="215" cy="231"/>
            </a:xfrm>
          </p:grpSpPr>
          <p:sp>
            <p:nvSpPr>
              <p:cNvPr id="66" name="Rectangle 59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" name="Text Box 60"/>
              <p:cNvSpPr txBox="1">
                <a:spLocks noChangeArrowheads="1"/>
              </p:cNvSpPr>
              <p:nvPr/>
            </p:nvSpPr>
            <p:spPr bwMode="auto">
              <a:xfrm>
                <a:off x="2950" y="2441"/>
                <a:ext cx="215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sz="1800"/>
                  <a:t>B</a:t>
                </a:r>
              </a:p>
            </p:txBody>
          </p:sp>
        </p:grpSp>
        <p:grpSp>
          <p:nvGrpSpPr>
            <p:cNvPr id="53" name="Group 61"/>
            <p:cNvGrpSpPr>
              <a:grpSpLocks/>
            </p:cNvGrpSpPr>
            <p:nvPr/>
          </p:nvGrpSpPr>
          <p:grpSpPr bwMode="auto">
            <a:xfrm>
              <a:off x="4934" y="1838"/>
              <a:ext cx="204" cy="231"/>
              <a:chOff x="2954" y="2441"/>
              <a:chExt cx="207" cy="231"/>
            </a:xfrm>
          </p:grpSpPr>
          <p:sp>
            <p:nvSpPr>
              <p:cNvPr id="64" name="Rectangle 62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5" name="Text Box 63"/>
              <p:cNvSpPr txBox="1">
                <a:spLocks noChangeArrowheads="1"/>
              </p:cNvSpPr>
              <p:nvPr/>
            </p:nvSpPr>
            <p:spPr bwMode="auto">
              <a:xfrm>
                <a:off x="2954" y="2441"/>
                <a:ext cx="207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sz="1800" dirty="0"/>
                  <a:t>F</a:t>
                </a:r>
              </a:p>
            </p:txBody>
          </p:sp>
        </p:grpSp>
        <p:sp>
          <p:nvSpPr>
            <p:cNvPr id="54" name="Text Box 64"/>
            <p:cNvSpPr txBox="1">
              <a:spLocks noChangeArrowheads="1"/>
            </p:cNvSpPr>
            <p:nvPr/>
          </p:nvSpPr>
          <p:spPr bwMode="auto">
            <a:xfrm>
              <a:off x="3397" y="1604"/>
              <a:ext cx="19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sz="1800"/>
                <a:t>2</a:t>
              </a:r>
            </a:p>
          </p:txBody>
        </p:sp>
        <p:sp>
          <p:nvSpPr>
            <p:cNvPr id="55" name="Text Box 65"/>
            <p:cNvSpPr txBox="1">
              <a:spLocks noChangeArrowheads="1"/>
            </p:cNvSpPr>
            <p:nvPr/>
          </p:nvSpPr>
          <p:spPr bwMode="auto">
            <a:xfrm>
              <a:off x="3745" y="1823"/>
              <a:ext cx="19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sz="1800"/>
                <a:t>2</a:t>
              </a:r>
            </a:p>
          </p:txBody>
        </p:sp>
        <p:sp>
          <p:nvSpPr>
            <p:cNvPr id="56" name="Text Box 66"/>
            <p:cNvSpPr txBox="1">
              <a:spLocks noChangeArrowheads="1"/>
            </p:cNvSpPr>
            <p:nvPr/>
          </p:nvSpPr>
          <p:spPr bwMode="auto">
            <a:xfrm>
              <a:off x="3310" y="2036"/>
              <a:ext cx="19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sz="1800"/>
                <a:t>1</a:t>
              </a:r>
            </a:p>
          </p:txBody>
        </p:sp>
        <p:sp>
          <p:nvSpPr>
            <p:cNvPr id="57" name="Text Box 67"/>
            <p:cNvSpPr txBox="1">
              <a:spLocks noChangeArrowheads="1"/>
            </p:cNvSpPr>
            <p:nvPr/>
          </p:nvSpPr>
          <p:spPr bwMode="auto">
            <a:xfrm>
              <a:off x="4129" y="1916"/>
              <a:ext cx="19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sz="1800"/>
                <a:t>3</a:t>
              </a:r>
            </a:p>
          </p:txBody>
        </p:sp>
        <p:sp>
          <p:nvSpPr>
            <p:cNvPr id="58" name="Text Box 68"/>
            <p:cNvSpPr txBox="1">
              <a:spLocks noChangeArrowheads="1"/>
            </p:cNvSpPr>
            <p:nvPr/>
          </p:nvSpPr>
          <p:spPr bwMode="auto">
            <a:xfrm>
              <a:off x="4066" y="2270"/>
              <a:ext cx="19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sz="1800"/>
                <a:t>1</a:t>
              </a:r>
            </a:p>
          </p:txBody>
        </p:sp>
        <p:sp>
          <p:nvSpPr>
            <p:cNvPr id="59" name="Text Box 69"/>
            <p:cNvSpPr txBox="1">
              <a:spLocks noChangeArrowheads="1"/>
            </p:cNvSpPr>
            <p:nvPr/>
          </p:nvSpPr>
          <p:spPr bwMode="auto">
            <a:xfrm>
              <a:off x="4426" y="1841"/>
              <a:ext cx="19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sz="1800"/>
                <a:t>1</a:t>
              </a:r>
            </a:p>
          </p:txBody>
        </p:sp>
        <p:sp>
          <p:nvSpPr>
            <p:cNvPr id="60" name="Text Box 70"/>
            <p:cNvSpPr txBox="1">
              <a:spLocks noChangeArrowheads="1"/>
            </p:cNvSpPr>
            <p:nvPr/>
          </p:nvSpPr>
          <p:spPr bwMode="auto">
            <a:xfrm>
              <a:off x="4786" y="2105"/>
              <a:ext cx="19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sz="1800"/>
                <a:t>2</a:t>
              </a:r>
            </a:p>
          </p:txBody>
        </p:sp>
        <p:sp>
          <p:nvSpPr>
            <p:cNvPr id="61" name="Text Box 71"/>
            <p:cNvSpPr txBox="1">
              <a:spLocks noChangeArrowheads="1"/>
            </p:cNvSpPr>
            <p:nvPr/>
          </p:nvSpPr>
          <p:spPr bwMode="auto">
            <a:xfrm>
              <a:off x="4759" y="1568"/>
              <a:ext cx="19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sz="1800"/>
                <a:t>5</a:t>
              </a:r>
            </a:p>
          </p:txBody>
        </p:sp>
        <p:sp>
          <p:nvSpPr>
            <p:cNvPr id="62" name="Text Box 72"/>
            <p:cNvSpPr txBox="1">
              <a:spLocks noChangeArrowheads="1"/>
            </p:cNvSpPr>
            <p:nvPr/>
          </p:nvSpPr>
          <p:spPr bwMode="auto">
            <a:xfrm>
              <a:off x="4024" y="1418"/>
              <a:ext cx="19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sz="1800"/>
                <a:t>3</a:t>
              </a:r>
            </a:p>
          </p:txBody>
        </p:sp>
        <p:sp>
          <p:nvSpPr>
            <p:cNvPr id="63" name="Text Box 73"/>
            <p:cNvSpPr txBox="1">
              <a:spLocks noChangeArrowheads="1"/>
            </p:cNvSpPr>
            <p:nvPr/>
          </p:nvSpPr>
          <p:spPr bwMode="auto">
            <a:xfrm>
              <a:off x="3673" y="1151"/>
              <a:ext cx="19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sz="1800"/>
                <a:t>5</a:t>
              </a:r>
            </a:p>
          </p:txBody>
        </p:sp>
      </p:grpSp>
      <p:sp>
        <p:nvSpPr>
          <p:cNvPr id="7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22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097519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Internet Routing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19263"/>
            <a:ext cx="8229600" cy="4411662"/>
          </a:xfrm>
        </p:spPr>
        <p:txBody>
          <a:bodyPr/>
          <a:lstStyle/>
          <a:p>
            <a:r>
              <a:rPr lang="en-US" sz="2400" dirty="0"/>
              <a:t>Internet Routing works at two levels</a:t>
            </a:r>
            <a:br>
              <a:rPr lang="en-US" sz="2400" dirty="0"/>
            </a:br>
            <a:endParaRPr lang="en-US" sz="2400" dirty="0"/>
          </a:p>
          <a:p>
            <a:r>
              <a:rPr lang="en-US" sz="2400" dirty="0"/>
              <a:t>Each AS runs an </a:t>
            </a:r>
            <a:r>
              <a:rPr lang="en-US" sz="2400" dirty="0">
                <a:solidFill>
                  <a:srgbClr val="FF0000"/>
                </a:solidFill>
              </a:rPr>
              <a:t>intra-domain </a:t>
            </a:r>
            <a:r>
              <a:rPr lang="en-US" sz="2400" dirty="0">
                <a:solidFill>
                  <a:srgbClr val="000000"/>
                </a:solidFill>
              </a:rPr>
              <a:t>routing protocol</a:t>
            </a:r>
            <a:r>
              <a:rPr lang="en-US" sz="2400" dirty="0"/>
              <a:t> that </a:t>
            </a:r>
            <a:br>
              <a:rPr lang="en-US" sz="2400" dirty="0"/>
            </a:br>
            <a:r>
              <a:rPr lang="en-US" sz="2400" dirty="0"/>
              <a:t>establishes routes within its domain 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</a:rPr>
              <a:t>(AS -- region of network under a single administrative entity)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</a:rPr>
              <a:t>Link State, e.g., Open Shortest Path First (OSPF)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</a:rPr>
              <a:t>Distance Vector, e.g., Routing Information Protocol (RIP)</a:t>
            </a:r>
          </a:p>
          <a:p>
            <a:endParaRPr lang="en-US" sz="2400" dirty="0"/>
          </a:p>
          <a:p>
            <a:r>
              <a:rPr lang="en-US" sz="2400" dirty="0" err="1"/>
              <a:t>ASes</a:t>
            </a:r>
            <a:r>
              <a:rPr lang="en-US" sz="2400" dirty="0"/>
              <a:t> participate in an </a:t>
            </a:r>
            <a:r>
              <a:rPr lang="en-US" sz="2400" dirty="0">
                <a:solidFill>
                  <a:srgbClr val="FF0000"/>
                </a:solidFill>
              </a:rPr>
              <a:t>inter-domain </a:t>
            </a:r>
            <a:r>
              <a:rPr lang="en-US" sz="2400" dirty="0">
                <a:solidFill>
                  <a:srgbClr val="000000"/>
                </a:solidFill>
              </a:rPr>
              <a:t>routing protocol</a:t>
            </a:r>
            <a:r>
              <a:rPr lang="en-US" sz="2400" dirty="0">
                <a:solidFill>
                  <a:srgbClr val="FF0000"/>
                </a:solidFill>
              </a:rPr>
              <a:t> </a:t>
            </a:r>
            <a:r>
              <a:rPr lang="en-US" sz="2400" dirty="0"/>
              <a:t>that establishes routes between domains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</a:rPr>
              <a:t>Path Vector, e.g., Border Gateway Protocol (BGP)</a:t>
            </a:r>
          </a:p>
          <a:p>
            <a:pPr marL="0" indent="0">
              <a:buNone/>
            </a:pPr>
            <a:endParaRPr lang="en-US" dirty="0">
              <a:solidFill>
                <a:srgbClr val="000090"/>
              </a:solidFill>
            </a:endParaRP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23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0404986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Addressing (to date)</a:t>
            </a:r>
            <a:br>
              <a:rPr lang="en-US" dirty="0"/>
            </a:br>
            <a:r>
              <a:rPr lang="en-US" sz="3100" dirty="0"/>
              <a:t>- a reminder -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Recall each host has a unique ID (address)</a:t>
            </a:r>
          </a:p>
          <a:p>
            <a:pPr lvl="1"/>
            <a:endParaRPr lang="en-US" dirty="0"/>
          </a:p>
          <a:p>
            <a:r>
              <a:rPr lang="en-US" dirty="0"/>
              <a:t>No particular structure to those IDs</a:t>
            </a:r>
          </a:p>
          <a:p>
            <a:pPr marL="0" indent="0">
              <a:buNone/>
            </a:pPr>
            <a:r>
              <a:rPr lang="en-US" dirty="0"/>
              <a:t>		(e.g. </a:t>
            </a:r>
            <a:r>
              <a:rPr lang="en-US" i="1" dirty="0"/>
              <a:t>Ethernet</a:t>
            </a:r>
            <a:r>
              <a:rPr lang="en-US" dirty="0"/>
              <a:t>)</a:t>
            </a:r>
          </a:p>
          <a:p>
            <a:pPr lvl="1"/>
            <a:endParaRPr lang="en-US" dirty="0"/>
          </a:p>
          <a:p>
            <a:r>
              <a:rPr lang="en-US" dirty="0"/>
              <a:t>IP addressing – in contrast – has implicit structure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24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2820649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Outline	</a:t>
            </a:r>
          </a:p>
        </p:txBody>
      </p:sp>
      <p:sp>
        <p:nvSpPr>
          <p:cNvPr id="2" name="Content Placeholder 1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Popular Routing Algorithms:</a:t>
            </a:r>
          </a:p>
          <a:p>
            <a:pPr lvl="1"/>
            <a:r>
              <a:rPr lang="en-US" dirty="0"/>
              <a:t>Link State Routing</a:t>
            </a:r>
          </a:p>
          <a:p>
            <a:pPr lvl="1"/>
            <a:r>
              <a:rPr lang="en-US" dirty="0"/>
              <a:t>Distance Vector Algorithm </a:t>
            </a:r>
          </a:p>
          <a:p>
            <a:r>
              <a:rPr lang="en-US" dirty="0"/>
              <a:t>Routing: goals and metrics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25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18077970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2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Link-State Routing</a:t>
            </a:r>
          </a:p>
        </p:txBody>
      </p:sp>
      <p:sp>
        <p:nvSpPr>
          <p:cNvPr id="3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26</a:t>
            </a:fld>
            <a:endParaRPr lang="en-US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BC273B77-8D21-0144-BE32-852D290DE608}"/>
              </a:ext>
            </a:extLst>
          </p:cNvPr>
          <p:cNvSpPr txBox="1"/>
          <p:nvPr/>
        </p:nvSpPr>
        <p:spPr>
          <a:xfrm>
            <a:off x="980267" y="3487118"/>
            <a:ext cx="7477933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Examples:</a:t>
            </a:r>
          </a:p>
          <a:p>
            <a:pPr algn="ctr"/>
            <a:endParaRPr lang="en-GB" dirty="0"/>
          </a:p>
          <a:p>
            <a:pPr algn="ctr"/>
            <a:r>
              <a:rPr lang="en-GB" dirty="0"/>
              <a:t>Open Shortest Path First (</a:t>
            </a:r>
            <a:r>
              <a:rPr lang="en-GB" b="1" dirty="0"/>
              <a:t>OSPF</a:t>
            </a:r>
            <a:r>
              <a:rPr lang="en-GB" dirty="0"/>
              <a:t>) or </a:t>
            </a:r>
          </a:p>
          <a:p>
            <a:pPr algn="ctr"/>
            <a:r>
              <a:rPr lang="en-GB" dirty="0"/>
              <a:t>Intermediate System to Intermediate System</a:t>
            </a:r>
          </a:p>
          <a:p>
            <a:pPr algn="ctr"/>
            <a:r>
              <a:rPr lang="en-GB" dirty="0"/>
              <a:t>(written as </a:t>
            </a:r>
            <a:r>
              <a:rPr lang="en-GB" b="1" dirty="0"/>
              <a:t>IS-IS</a:t>
            </a:r>
            <a:r>
              <a:rPr lang="en-GB" dirty="0"/>
              <a:t>/</a:t>
            </a:r>
            <a:r>
              <a:rPr lang="en-GB" b="1" dirty="0"/>
              <a:t>ISIS</a:t>
            </a:r>
            <a:r>
              <a:rPr lang="en-GB" dirty="0"/>
              <a:t> and pronounced eye-</a:t>
            </a:r>
            <a:r>
              <a:rPr lang="en-GB" dirty="0" err="1"/>
              <a:t>esss</a:t>
            </a:r>
            <a:r>
              <a:rPr lang="en-GB" dirty="0"/>
              <a:t>-eye-</a:t>
            </a:r>
            <a:r>
              <a:rPr lang="en-GB" dirty="0" err="1"/>
              <a:t>esss</a:t>
            </a:r>
            <a:r>
              <a:rPr lang="en-GB" dirty="0"/>
              <a:t>)</a:t>
            </a:r>
          </a:p>
          <a:p>
            <a:pPr algn="ctr"/>
            <a:endParaRPr lang="en-US" dirty="0">
              <a:latin typeface="Helvetica" charset="0"/>
              <a:ea typeface="ＭＳ Ｐゴシック" charset="0"/>
              <a:cs typeface="ＭＳ Ｐゴシック" charset="0"/>
            </a:endParaRPr>
          </a:p>
          <a:p>
            <a:pPr algn="ctr"/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The two common Intradomain routing or</a:t>
            </a:r>
          </a:p>
          <a:p>
            <a:pPr algn="ctr"/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interior gateway protocols (IGP)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56402629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Link State Routing</a:t>
            </a:r>
          </a:p>
        </p:txBody>
      </p:sp>
      <p:sp>
        <p:nvSpPr>
          <p:cNvPr id="3584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81000" y="1447800"/>
            <a:ext cx="8610600" cy="1371600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Arial" charset="0"/>
              </a:rPr>
              <a:t>Each node maintains its </a:t>
            </a:r>
            <a:r>
              <a:rPr lang="en-US" sz="2400" dirty="0">
                <a:solidFill>
                  <a:srgbClr val="FF0000"/>
                </a:solidFill>
                <a:latin typeface="Arial" charset="0"/>
              </a:rPr>
              <a:t>local</a:t>
            </a:r>
            <a:r>
              <a:rPr lang="en-US" sz="2400" dirty="0">
                <a:latin typeface="Arial" charset="0"/>
              </a:rPr>
              <a:t> “link state” (LS)</a:t>
            </a:r>
          </a:p>
          <a:p>
            <a:pPr lvl="1">
              <a:lnSpc>
                <a:spcPct val="90000"/>
              </a:lnSpc>
            </a:pPr>
            <a:r>
              <a:rPr lang="en-US" sz="2000" dirty="0">
                <a:solidFill>
                  <a:srgbClr val="000090"/>
                </a:solidFill>
                <a:latin typeface="Arial" charset="0"/>
              </a:rPr>
              <a:t>i.e., a list of its directly attached links and their costs</a:t>
            </a:r>
          </a:p>
          <a:p>
            <a:pPr>
              <a:lnSpc>
                <a:spcPct val="90000"/>
              </a:lnSpc>
            </a:pPr>
            <a:endParaRPr lang="en-US" dirty="0">
              <a:latin typeface="Arial" charset="0"/>
            </a:endParaRPr>
          </a:p>
          <a:p>
            <a:pPr>
              <a:lnSpc>
                <a:spcPct val="70000"/>
              </a:lnSpc>
            </a:pPr>
            <a:endParaRPr lang="en-US" dirty="0">
              <a:latin typeface="Arial" charset="0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1828800" y="2819400"/>
            <a:ext cx="914400" cy="954107"/>
            <a:chOff x="1828800" y="2819400"/>
            <a:chExt cx="914400" cy="954107"/>
          </a:xfrm>
        </p:grpSpPr>
        <p:sp>
          <p:nvSpPr>
            <p:cNvPr id="3" name="Rounded Rectangle 2"/>
            <p:cNvSpPr/>
            <p:nvPr/>
          </p:nvSpPr>
          <p:spPr bwMode="auto">
            <a:xfrm>
              <a:off x="1828800" y="2819400"/>
              <a:ext cx="914400" cy="762000"/>
            </a:xfrm>
            <a:prstGeom prst="roundRect">
              <a:avLst/>
            </a:prstGeom>
            <a:solidFill>
              <a:srgbClr val="FFFF99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1905701" y="2819400"/>
              <a:ext cx="813131" cy="95410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400" dirty="0">
                  <a:latin typeface="+mn-lt"/>
                </a:rPr>
                <a:t>(N1,N2)</a:t>
              </a:r>
            </a:p>
            <a:p>
              <a:pPr algn="ctr"/>
              <a:r>
                <a:rPr lang="en-US" sz="1400" dirty="0">
                  <a:latin typeface="+mn-lt"/>
                </a:rPr>
                <a:t>(N1,N4)</a:t>
              </a:r>
            </a:p>
            <a:p>
              <a:pPr algn="ctr"/>
              <a:r>
                <a:rPr lang="en-US" sz="1400" dirty="0">
                  <a:latin typeface="+mn-lt"/>
                </a:rPr>
                <a:t>(N1,N5)</a:t>
              </a:r>
            </a:p>
            <a:p>
              <a:pPr algn="ctr"/>
              <a:endParaRPr lang="en-US" sz="1400" b="0" dirty="0">
                <a:latin typeface="+mn-lt"/>
              </a:endParaRPr>
            </a:p>
          </p:txBody>
        </p:sp>
      </p:grpSp>
      <p:cxnSp>
        <p:nvCxnSpPr>
          <p:cNvPr id="6" name="Straight Arrow Connector 5"/>
          <p:cNvCxnSpPr/>
          <p:nvPr/>
        </p:nvCxnSpPr>
        <p:spPr bwMode="auto">
          <a:xfrm flipH="1">
            <a:off x="2209800" y="3581400"/>
            <a:ext cx="76200" cy="609600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ysDash"/>
            <a:round/>
            <a:headEnd type="none" w="med" len="med"/>
            <a:tailEnd type="arrow"/>
          </a:ln>
          <a:effectLst/>
        </p:spPr>
      </p:cxnSp>
      <p:grpSp>
        <p:nvGrpSpPr>
          <p:cNvPr id="138" name="Group 4"/>
          <p:cNvGrpSpPr>
            <a:grpSpLocks/>
          </p:cNvGrpSpPr>
          <p:nvPr/>
        </p:nvGrpSpPr>
        <p:grpSpPr bwMode="auto">
          <a:xfrm>
            <a:off x="685800" y="3200400"/>
            <a:ext cx="7291388" cy="3429000"/>
            <a:chOff x="192" y="1536"/>
            <a:chExt cx="4929" cy="2448"/>
          </a:xfrm>
        </p:grpSpPr>
        <p:sp>
          <p:nvSpPr>
            <p:cNvPr id="139" name="Freeform 5"/>
            <p:cNvSpPr>
              <a:spLocks noEditPoints="1"/>
            </p:cNvSpPr>
            <p:nvPr/>
          </p:nvSpPr>
          <p:spPr bwMode="auto">
            <a:xfrm>
              <a:off x="854" y="2385"/>
              <a:ext cx="1500" cy="22"/>
            </a:xfrm>
            <a:custGeom>
              <a:avLst/>
              <a:gdLst>
                <a:gd name="T0" fmla="*/ 1500 w 1500"/>
                <a:gd name="T1" fmla="*/ 10 h 22"/>
                <a:gd name="T2" fmla="*/ 1498 w 1500"/>
                <a:gd name="T3" fmla="*/ 2 h 22"/>
                <a:gd name="T4" fmla="*/ 1490 w 1500"/>
                <a:gd name="T5" fmla="*/ 0 h 22"/>
                <a:gd name="T6" fmla="*/ 1482 w 1500"/>
                <a:gd name="T7" fmla="*/ 2 h 22"/>
                <a:gd name="T8" fmla="*/ 1478 w 1500"/>
                <a:gd name="T9" fmla="*/ 10 h 22"/>
                <a:gd name="T10" fmla="*/ 1482 w 1500"/>
                <a:gd name="T11" fmla="*/ 18 h 22"/>
                <a:gd name="T12" fmla="*/ 1490 w 1500"/>
                <a:gd name="T13" fmla="*/ 22 h 22"/>
                <a:gd name="T14" fmla="*/ 1498 w 1500"/>
                <a:gd name="T15" fmla="*/ 18 h 22"/>
                <a:gd name="T16" fmla="*/ 1500 w 1500"/>
                <a:gd name="T17" fmla="*/ 10 h 22"/>
                <a:gd name="T18" fmla="*/ 0 w 1500"/>
                <a:gd name="T19" fmla="*/ 10 h 22"/>
                <a:gd name="T20" fmla="*/ 2 w 1500"/>
                <a:gd name="T21" fmla="*/ 18 h 22"/>
                <a:gd name="T22" fmla="*/ 10 w 1500"/>
                <a:gd name="T23" fmla="*/ 22 h 22"/>
                <a:gd name="T24" fmla="*/ 18 w 1500"/>
                <a:gd name="T25" fmla="*/ 18 h 22"/>
                <a:gd name="T26" fmla="*/ 21 w 1500"/>
                <a:gd name="T27" fmla="*/ 10 h 22"/>
                <a:gd name="T28" fmla="*/ 18 w 1500"/>
                <a:gd name="T29" fmla="*/ 2 h 22"/>
                <a:gd name="T30" fmla="*/ 10 w 1500"/>
                <a:gd name="T31" fmla="*/ 0 h 22"/>
                <a:gd name="T32" fmla="*/ 2 w 1500"/>
                <a:gd name="T33" fmla="*/ 2 h 22"/>
                <a:gd name="T34" fmla="*/ 0 w 1500"/>
                <a:gd name="T35" fmla="*/ 1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22"/>
                <a:gd name="T56" fmla="*/ 1500 w 1500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22">
                  <a:moveTo>
                    <a:pt x="1500" y="10"/>
                  </a:moveTo>
                  <a:lnTo>
                    <a:pt x="1498" y="2"/>
                  </a:lnTo>
                  <a:lnTo>
                    <a:pt x="1490" y="0"/>
                  </a:lnTo>
                  <a:lnTo>
                    <a:pt x="1482" y="2"/>
                  </a:lnTo>
                  <a:lnTo>
                    <a:pt x="1478" y="10"/>
                  </a:lnTo>
                  <a:lnTo>
                    <a:pt x="1482" y="18"/>
                  </a:lnTo>
                  <a:lnTo>
                    <a:pt x="1490" y="22"/>
                  </a:lnTo>
                  <a:lnTo>
                    <a:pt x="1498" y="18"/>
                  </a:lnTo>
                  <a:lnTo>
                    <a:pt x="1500" y="10"/>
                  </a:lnTo>
                  <a:close/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18"/>
                  </a:lnTo>
                  <a:lnTo>
                    <a:pt x="21" y="10"/>
                  </a:lnTo>
                  <a:lnTo>
                    <a:pt x="18" y="2"/>
                  </a:lnTo>
                  <a:lnTo>
                    <a:pt x="10" y="0"/>
                  </a:lnTo>
                  <a:lnTo>
                    <a:pt x="2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" name="Line 6"/>
            <p:cNvSpPr>
              <a:spLocks noChangeShapeType="1"/>
            </p:cNvSpPr>
            <p:nvPr/>
          </p:nvSpPr>
          <p:spPr bwMode="auto">
            <a:xfrm flipH="1">
              <a:off x="875" y="2395"/>
              <a:ext cx="1457" cy="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" name="Freeform 7"/>
            <p:cNvSpPr>
              <a:spLocks noEditPoints="1"/>
            </p:cNvSpPr>
            <p:nvPr/>
          </p:nvSpPr>
          <p:spPr bwMode="auto">
            <a:xfrm>
              <a:off x="854" y="3034"/>
              <a:ext cx="1500" cy="403"/>
            </a:xfrm>
            <a:custGeom>
              <a:avLst/>
              <a:gdLst>
                <a:gd name="T0" fmla="*/ 0 w 1500"/>
                <a:gd name="T1" fmla="*/ 395 h 403"/>
                <a:gd name="T2" fmla="*/ 4 w 1500"/>
                <a:gd name="T3" fmla="*/ 403 h 403"/>
                <a:gd name="T4" fmla="*/ 14 w 1500"/>
                <a:gd name="T5" fmla="*/ 403 h 403"/>
                <a:gd name="T6" fmla="*/ 20 w 1500"/>
                <a:gd name="T7" fmla="*/ 399 h 403"/>
                <a:gd name="T8" fmla="*/ 21 w 1500"/>
                <a:gd name="T9" fmla="*/ 391 h 403"/>
                <a:gd name="T10" fmla="*/ 16 w 1500"/>
                <a:gd name="T11" fmla="*/ 383 h 403"/>
                <a:gd name="T12" fmla="*/ 8 w 1500"/>
                <a:gd name="T13" fmla="*/ 381 h 403"/>
                <a:gd name="T14" fmla="*/ 0 w 1500"/>
                <a:gd name="T15" fmla="*/ 387 h 403"/>
                <a:gd name="T16" fmla="*/ 0 w 1500"/>
                <a:gd name="T17" fmla="*/ 395 h 403"/>
                <a:gd name="T18" fmla="*/ 1500 w 1500"/>
                <a:gd name="T19" fmla="*/ 8 h 403"/>
                <a:gd name="T20" fmla="*/ 1496 w 1500"/>
                <a:gd name="T21" fmla="*/ 2 h 403"/>
                <a:gd name="T22" fmla="*/ 1486 w 1500"/>
                <a:gd name="T23" fmla="*/ 0 h 403"/>
                <a:gd name="T24" fmla="*/ 1480 w 1500"/>
                <a:gd name="T25" fmla="*/ 6 h 403"/>
                <a:gd name="T26" fmla="*/ 1478 w 1500"/>
                <a:gd name="T27" fmla="*/ 14 h 403"/>
                <a:gd name="T28" fmla="*/ 1484 w 1500"/>
                <a:gd name="T29" fmla="*/ 22 h 403"/>
                <a:gd name="T30" fmla="*/ 1492 w 1500"/>
                <a:gd name="T31" fmla="*/ 22 h 403"/>
                <a:gd name="T32" fmla="*/ 1500 w 1500"/>
                <a:gd name="T33" fmla="*/ 18 h 403"/>
                <a:gd name="T34" fmla="*/ 1500 w 1500"/>
                <a:gd name="T35" fmla="*/ 8 h 4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403"/>
                <a:gd name="T56" fmla="*/ 1500 w 1500"/>
                <a:gd name="T57" fmla="*/ 403 h 40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403">
                  <a:moveTo>
                    <a:pt x="0" y="395"/>
                  </a:moveTo>
                  <a:lnTo>
                    <a:pt x="4" y="403"/>
                  </a:lnTo>
                  <a:lnTo>
                    <a:pt x="14" y="403"/>
                  </a:lnTo>
                  <a:lnTo>
                    <a:pt x="20" y="399"/>
                  </a:lnTo>
                  <a:lnTo>
                    <a:pt x="21" y="391"/>
                  </a:lnTo>
                  <a:lnTo>
                    <a:pt x="16" y="383"/>
                  </a:lnTo>
                  <a:lnTo>
                    <a:pt x="8" y="381"/>
                  </a:lnTo>
                  <a:lnTo>
                    <a:pt x="0" y="387"/>
                  </a:lnTo>
                  <a:lnTo>
                    <a:pt x="0" y="395"/>
                  </a:lnTo>
                  <a:close/>
                  <a:moveTo>
                    <a:pt x="1500" y="8"/>
                  </a:moveTo>
                  <a:lnTo>
                    <a:pt x="1496" y="2"/>
                  </a:lnTo>
                  <a:lnTo>
                    <a:pt x="1486" y="0"/>
                  </a:lnTo>
                  <a:lnTo>
                    <a:pt x="1480" y="6"/>
                  </a:lnTo>
                  <a:lnTo>
                    <a:pt x="1478" y="14"/>
                  </a:lnTo>
                  <a:lnTo>
                    <a:pt x="1484" y="22"/>
                  </a:lnTo>
                  <a:lnTo>
                    <a:pt x="1492" y="22"/>
                  </a:lnTo>
                  <a:lnTo>
                    <a:pt x="1500" y="18"/>
                  </a:lnTo>
                  <a:lnTo>
                    <a:pt x="1500" y="8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" name="Line 8"/>
            <p:cNvSpPr>
              <a:spLocks noChangeShapeType="1"/>
            </p:cNvSpPr>
            <p:nvPr/>
          </p:nvSpPr>
          <p:spPr bwMode="auto">
            <a:xfrm flipV="1">
              <a:off x="875" y="3048"/>
              <a:ext cx="1457" cy="377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" name="Freeform 9"/>
            <p:cNvSpPr>
              <a:spLocks noEditPoints="1"/>
            </p:cNvSpPr>
            <p:nvPr/>
          </p:nvSpPr>
          <p:spPr bwMode="auto">
            <a:xfrm>
              <a:off x="854" y="3415"/>
              <a:ext cx="1500" cy="381"/>
            </a:xfrm>
            <a:custGeom>
              <a:avLst/>
              <a:gdLst>
                <a:gd name="T0" fmla="*/ 0 w 1500"/>
                <a:gd name="T1" fmla="*/ 10 h 381"/>
                <a:gd name="T2" fmla="*/ 2 w 1500"/>
                <a:gd name="T3" fmla="*/ 18 h 381"/>
                <a:gd name="T4" fmla="*/ 8 w 1500"/>
                <a:gd name="T5" fmla="*/ 22 h 381"/>
                <a:gd name="T6" fmla="*/ 16 w 1500"/>
                <a:gd name="T7" fmla="*/ 22 h 381"/>
                <a:gd name="T8" fmla="*/ 21 w 1500"/>
                <a:gd name="T9" fmla="*/ 14 h 381"/>
                <a:gd name="T10" fmla="*/ 20 w 1500"/>
                <a:gd name="T11" fmla="*/ 6 h 381"/>
                <a:gd name="T12" fmla="*/ 14 w 1500"/>
                <a:gd name="T13" fmla="*/ 0 h 381"/>
                <a:gd name="T14" fmla="*/ 4 w 1500"/>
                <a:gd name="T15" fmla="*/ 2 h 381"/>
                <a:gd name="T16" fmla="*/ 0 w 1500"/>
                <a:gd name="T17" fmla="*/ 10 h 381"/>
                <a:gd name="T18" fmla="*/ 1500 w 1500"/>
                <a:gd name="T19" fmla="*/ 373 h 381"/>
                <a:gd name="T20" fmla="*/ 1500 w 1500"/>
                <a:gd name="T21" fmla="*/ 365 h 381"/>
                <a:gd name="T22" fmla="*/ 1492 w 1500"/>
                <a:gd name="T23" fmla="*/ 359 h 381"/>
                <a:gd name="T24" fmla="*/ 1484 w 1500"/>
                <a:gd name="T25" fmla="*/ 361 h 381"/>
                <a:gd name="T26" fmla="*/ 1478 w 1500"/>
                <a:gd name="T27" fmla="*/ 369 h 381"/>
                <a:gd name="T28" fmla="*/ 1480 w 1500"/>
                <a:gd name="T29" fmla="*/ 377 h 381"/>
                <a:gd name="T30" fmla="*/ 1486 w 1500"/>
                <a:gd name="T31" fmla="*/ 381 h 381"/>
                <a:gd name="T32" fmla="*/ 1496 w 1500"/>
                <a:gd name="T33" fmla="*/ 381 h 381"/>
                <a:gd name="T34" fmla="*/ 1500 w 1500"/>
                <a:gd name="T35" fmla="*/ 373 h 3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381"/>
                <a:gd name="T56" fmla="*/ 1500 w 1500"/>
                <a:gd name="T57" fmla="*/ 381 h 38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381">
                  <a:moveTo>
                    <a:pt x="0" y="10"/>
                  </a:moveTo>
                  <a:lnTo>
                    <a:pt x="2" y="18"/>
                  </a:lnTo>
                  <a:lnTo>
                    <a:pt x="8" y="22"/>
                  </a:lnTo>
                  <a:lnTo>
                    <a:pt x="16" y="22"/>
                  </a:lnTo>
                  <a:lnTo>
                    <a:pt x="21" y="14"/>
                  </a:lnTo>
                  <a:lnTo>
                    <a:pt x="20" y="6"/>
                  </a:lnTo>
                  <a:lnTo>
                    <a:pt x="14" y="0"/>
                  </a:lnTo>
                  <a:lnTo>
                    <a:pt x="4" y="2"/>
                  </a:lnTo>
                  <a:lnTo>
                    <a:pt x="0" y="10"/>
                  </a:lnTo>
                  <a:close/>
                  <a:moveTo>
                    <a:pt x="1500" y="373"/>
                  </a:moveTo>
                  <a:lnTo>
                    <a:pt x="1500" y="365"/>
                  </a:lnTo>
                  <a:lnTo>
                    <a:pt x="1492" y="359"/>
                  </a:lnTo>
                  <a:lnTo>
                    <a:pt x="1484" y="361"/>
                  </a:lnTo>
                  <a:lnTo>
                    <a:pt x="1478" y="369"/>
                  </a:lnTo>
                  <a:lnTo>
                    <a:pt x="1480" y="377"/>
                  </a:lnTo>
                  <a:lnTo>
                    <a:pt x="1486" y="381"/>
                  </a:lnTo>
                  <a:lnTo>
                    <a:pt x="1496" y="381"/>
                  </a:lnTo>
                  <a:lnTo>
                    <a:pt x="1500" y="373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" name="Line 10"/>
            <p:cNvSpPr>
              <a:spLocks noChangeShapeType="1"/>
            </p:cNvSpPr>
            <p:nvPr/>
          </p:nvSpPr>
          <p:spPr bwMode="auto">
            <a:xfrm>
              <a:off x="875" y="3429"/>
              <a:ext cx="1457" cy="355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" name="Freeform 11"/>
            <p:cNvSpPr>
              <a:spLocks noEditPoints="1"/>
            </p:cNvSpPr>
            <p:nvPr/>
          </p:nvSpPr>
          <p:spPr bwMode="auto">
            <a:xfrm>
              <a:off x="2332" y="2385"/>
              <a:ext cx="1660" cy="291"/>
            </a:xfrm>
            <a:custGeom>
              <a:avLst/>
              <a:gdLst>
                <a:gd name="T0" fmla="*/ 0 w 1660"/>
                <a:gd name="T1" fmla="*/ 10 h 291"/>
                <a:gd name="T2" fmla="*/ 2 w 1660"/>
                <a:gd name="T3" fmla="*/ 18 h 291"/>
                <a:gd name="T4" fmla="*/ 10 w 1660"/>
                <a:gd name="T5" fmla="*/ 22 h 291"/>
                <a:gd name="T6" fmla="*/ 18 w 1660"/>
                <a:gd name="T7" fmla="*/ 20 h 291"/>
                <a:gd name="T8" fmla="*/ 22 w 1660"/>
                <a:gd name="T9" fmla="*/ 12 h 291"/>
                <a:gd name="T10" fmla="*/ 20 w 1660"/>
                <a:gd name="T11" fmla="*/ 4 h 291"/>
                <a:gd name="T12" fmla="*/ 14 w 1660"/>
                <a:gd name="T13" fmla="*/ 0 h 291"/>
                <a:gd name="T14" fmla="*/ 6 w 1660"/>
                <a:gd name="T15" fmla="*/ 2 h 291"/>
                <a:gd name="T16" fmla="*/ 0 w 1660"/>
                <a:gd name="T17" fmla="*/ 10 h 291"/>
                <a:gd name="T18" fmla="*/ 1660 w 1660"/>
                <a:gd name="T19" fmla="*/ 281 h 291"/>
                <a:gd name="T20" fmla="*/ 1658 w 1660"/>
                <a:gd name="T21" fmla="*/ 273 h 291"/>
                <a:gd name="T22" fmla="*/ 1650 w 1660"/>
                <a:gd name="T23" fmla="*/ 269 h 291"/>
                <a:gd name="T24" fmla="*/ 1642 w 1660"/>
                <a:gd name="T25" fmla="*/ 271 h 291"/>
                <a:gd name="T26" fmla="*/ 1638 w 1660"/>
                <a:gd name="T27" fmla="*/ 279 h 291"/>
                <a:gd name="T28" fmla="*/ 1638 w 1660"/>
                <a:gd name="T29" fmla="*/ 287 h 291"/>
                <a:gd name="T30" fmla="*/ 1646 w 1660"/>
                <a:gd name="T31" fmla="*/ 291 h 291"/>
                <a:gd name="T32" fmla="*/ 1654 w 1660"/>
                <a:gd name="T33" fmla="*/ 289 h 291"/>
                <a:gd name="T34" fmla="*/ 1660 w 1660"/>
                <a:gd name="T35" fmla="*/ 281 h 29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291"/>
                <a:gd name="T56" fmla="*/ 1660 w 1660"/>
                <a:gd name="T57" fmla="*/ 291 h 29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291"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4" y="0"/>
                  </a:lnTo>
                  <a:lnTo>
                    <a:pt x="6" y="2"/>
                  </a:lnTo>
                  <a:lnTo>
                    <a:pt x="0" y="10"/>
                  </a:lnTo>
                  <a:close/>
                  <a:moveTo>
                    <a:pt x="1660" y="281"/>
                  </a:moveTo>
                  <a:lnTo>
                    <a:pt x="1658" y="273"/>
                  </a:lnTo>
                  <a:lnTo>
                    <a:pt x="1650" y="269"/>
                  </a:lnTo>
                  <a:lnTo>
                    <a:pt x="1642" y="271"/>
                  </a:lnTo>
                  <a:lnTo>
                    <a:pt x="1638" y="279"/>
                  </a:lnTo>
                  <a:lnTo>
                    <a:pt x="1638" y="287"/>
                  </a:lnTo>
                  <a:lnTo>
                    <a:pt x="1646" y="291"/>
                  </a:lnTo>
                  <a:lnTo>
                    <a:pt x="1654" y="289"/>
                  </a:lnTo>
                  <a:lnTo>
                    <a:pt x="1660" y="281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" name="Line 12"/>
            <p:cNvSpPr>
              <a:spLocks noChangeShapeType="1"/>
            </p:cNvSpPr>
            <p:nvPr/>
          </p:nvSpPr>
          <p:spPr bwMode="auto">
            <a:xfrm>
              <a:off x="2354" y="2397"/>
              <a:ext cx="1616" cy="267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" name="Freeform 13"/>
            <p:cNvSpPr>
              <a:spLocks noEditPoints="1"/>
            </p:cNvSpPr>
            <p:nvPr/>
          </p:nvSpPr>
          <p:spPr bwMode="auto">
            <a:xfrm>
              <a:off x="2332" y="2654"/>
              <a:ext cx="1660" cy="402"/>
            </a:xfrm>
            <a:custGeom>
              <a:avLst/>
              <a:gdLst>
                <a:gd name="T0" fmla="*/ 1660 w 1660"/>
                <a:gd name="T1" fmla="*/ 8 h 402"/>
                <a:gd name="T2" fmla="*/ 1654 w 1660"/>
                <a:gd name="T3" fmla="*/ 2 h 402"/>
                <a:gd name="T4" fmla="*/ 1646 w 1660"/>
                <a:gd name="T5" fmla="*/ 0 h 402"/>
                <a:gd name="T6" fmla="*/ 1638 w 1660"/>
                <a:gd name="T7" fmla="*/ 4 h 402"/>
                <a:gd name="T8" fmla="*/ 1638 w 1660"/>
                <a:gd name="T9" fmla="*/ 14 h 402"/>
                <a:gd name="T10" fmla="*/ 1642 w 1660"/>
                <a:gd name="T11" fmla="*/ 20 h 402"/>
                <a:gd name="T12" fmla="*/ 1650 w 1660"/>
                <a:gd name="T13" fmla="*/ 22 h 402"/>
                <a:gd name="T14" fmla="*/ 1658 w 1660"/>
                <a:gd name="T15" fmla="*/ 16 h 402"/>
                <a:gd name="T16" fmla="*/ 1660 w 1660"/>
                <a:gd name="T17" fmla="*/ 8 h 402"/>
                <a:gd name="T18" fmla="*/ 0 w 1660"/>
                <a:gd name="T19" fmla="*/ 394 h 402"/>
                <a:gd name="T20" fmla="*/ 6 w 1660"/>
                <a:gd name="T21" fmla="*/ 400 h 402"/>
                <a:gd name="T22" fmla="*/ 14 w 1660"/>
                <a:gd name="T23" fmla="*/ 402 h 402"/>
                <a:gd name="T24" fmla="*/ 22 w 1660"/>
                <a:gd name="T25" fmla="*/ 398 h 402"/>
                <a:gd name="T26" fmla="*/ 22 w 1660"/>
                <a:gd name="T27" fmla="*/ 388 h 402"/>
                <a:gd name="T28" fmla="*/ 18 w 1660"/>
                <a:gd name="T29" fmla="*/ 382 h 402"/>
                <a:gd name="T30" fmla="*/ 10 w 1660"/>
                <a:gd name="T31" fmla="*/ 380 h 402"/>
                <a:gd name="T32" fmla="*/ 2 w 1660"/>
                <a:gd name="T33" fmla="*/ 386 h 402"/>
                <a:gd name="T34" fmla="*/ 0 w 1660"/>
                <a:gd name="T35" fmla="*/ 394 h 4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402"/>
                <a:gd name="T56" fmla="*/ 1660 w 1660"/>
                <a:gd name="T57" fmla="*/ 402 h 40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402">
                  <a:moveTo>
                    <a:pt x="1660" y="8"/>
                  </a:moveTo>
                  <a:lnTo>
                    <a:pt x="1654" y="2"/>
                  </a:lnTo>
                  <a:lnTo>
                    <a:pt x="1646" y="0"/>
                  </a:lnTo>
                  <a:lnTo>
                    <a:pt x="1638" y="4"/>
                  </a:lnTo>
                  <a:lnTo>
                    <a:pt x="1638" y="14"/>
                  </a:lnTo>
                  <a:lnTo>
                    <a:pt x="1642" y="20"/>
                  </a:lnTo>
                  <a:lnTo>
                    <a:pt x="1650" y="22"/>
                  </a:lnTo>
                  <a:lnTo>
                    <a:pt x="1658" y="16"/>
                  </a:lnTo>
                  <a:lnTo>
                    <a:pt x="1660" y="8"/>
                  </a:lnTo>
                  <a:close/>
                  <a:moveTo>
                    <a:pt x="0" y="394"/>
                  </a:moveTo>
                  <a:lnTo>
                    <a:pt x="6" y="400"/>
                  </a:lnTo>
                  <a:lnTo>
                    <a:pt x="14" y="402"/>
                  </a:lnTo>
                  <a:lnTo>
                    <a:pt x="22" y="398"/>
                  </a:lnTo>
                  <a:lnTo>
                    <a:pt x="22" y="388"/>
                  </a:lnTo>
                  <a:lnTo>
                    <a:pt x="18" y="382"/>
                  </a:lnTo>
                  <a:lnTo>
                    <a:pt x="10" y="380"/>
                  </a:lnTo>
                  <a:lnTo>
                    <a:pt x="2" y="38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8" name="Line 14"/>
            <p:cNvSpPr>
              <a:spLocks noChangeShapeType="1"/>
            </p:cNvSpPr>
            <p:nvPr/>
          </p:nvSpPr>
          <p:spPr bwMode="auto">
            <a:xfrm flipH="1">
              <a:off x="2354" y="2668"/>
              <a:ext cx="1616" cy="374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" name="Freeform 15"/>
            <p:cNvSpPr>
              <a:spLocks noEditPoints="1"/>
            </p:cNvSpPr>
            <p:nvPr/>
          </p:nvSpPr>
          <p:spPr bwMode="auto">
            <a:xfrm>
              <a:off x="2332" y="3774"/>
              <a:ext cx="1481" cy="24"/>
            </a:xfrm>
            <a:custGeom>
              <a:avLst/>
              <a:gdLst>
                <a:gd name="T0" fmla="*/ 0 w 1481"/>
                <a:gd name="T1" fmla="*/ 12 h 24"/>
                <a:gd name="T2" fmla="*/ 4 w 1481"/>
                <a:gd name="T3" fmla="*/ 20 h 24"/>
                <a:gd name="T4" fmla="*/ 12 w 1481"/>
                <a:gd name="T5" fmla="*/ 24 h 24"/>
                <a:gd name="T6" fmla="*/ 20 w 1481"/>
                <a:gd name="T7" fmla="*/ 20 h 24"/>
                <a:gd name="T8" fmla="*/ 22 w 1481"/>
                <a:gd name="T9" fmla="*/ 12 h 24"/>
                <a:gd name="T10" fmla="*/ 20 w 1481"/>
                <a:gd name="T11" fmla="*/ 4 h 24"/>
                <a:gd name="T12" fmla="*/ 12 w 1481"/>
                <a:gd name="T13" fmla="*/ 0 h 24"/>
                <a:gd name="T14" fmla="*/ 4 w 1481"/>
                <a:gd name="T15" fmla="*/ 4 h 24"/>
                <a:gd name="T16" fmla="*/ 0 w 1481"/>
                <a:gd name="T17" fmla="*/ 12 h 24"/>
                <a:gd name="T18" fmla="*/ 1481 w 1481"/>
                <a:gd name="T19" fmla="*/ 12 h 24"/>
                <a:gd name="T20" fmla="*/ 1477 w 1481"/>
                <a:gd name="T21" fmla="*/ 4 h 24"/>
                <a:gd name="T22" fmla="*/ 1469 w 1481"/>
                <a:gd name="T23" fmla="*/ 0 h 24"/>
                <a:gd name="T24" fmla="*/ 1461 w 1481"/>
                <a:gd name="T25" fmla="*/ 4 h 24"/>
                <a:gd name="T26" fmla="*/ 1457 w 1481"/>
                <a:gd name="T27" fmla="*/ 12 h 24"/>
                <a:gd name="T28" fmla="*/ 1461 w 1481"/>
                <a:gd name="T29" fmla="*/ 20 h 24"/>
                <a:gd name="T30" fmla="*/ 1469 w 1481"/>
                <a:gd name="T31" fmla="*/ 24 h 24"/>
                <a:gd name="T32" fmla="*/ 1477 w 1481"/>
                <a:gd name="T33" fmla="*/ 20 h 24"/>
                <a:gd name="T34" fmla="*/ 1481 w 1481"/>
                <a:gd name="T35" fmla="*/ 12 h 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81"/>
                <a:gd name="T55" fmla="*/ 0 h 24"/>
                <a:gd name="T56" fmla="*/ 1481 w 1481"/>
                <a:gd name="T57" fmla="*/ 24 h 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81" h="24">
                  <a:moveTo>
                    <a:pt x="0" y="12"/>
                  </a:moveTo>
                  <a:lnTo>
                    <a:pt x="4" y="20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2"/>
                  </a:lnTo>
                  <a:close/>
                  <a:moveTo>
                    <a:pt x="1481" y="12"/>
                  </a:moveTo>
                  <a:lnTo>
                    <a:pt x="1477" y="4"/>
                  </a:lnTo>
                  <a:lnTo>
                    <a:pt x="1469" y="0"/>
                  </a:lnTo>
                  <a:lnTo>
                    <a:pt x="1461" y="4"/>
                  </a:lnTo>
                  <a:lnTo>
                    <a:pt x="1457" y="12"/>
                  </a:lnTo>
                  <a:lnTo>
                    <a:pt x="1461" y="20"/>
                  </a:lnTo>
                  <a:lnTo>
                    <a:pt x="1469" y="24"/>
                  </a:lnTo>
                  <a:lnTo>
                    <a:pt x="1477" y="20"/>
                  </a:lnTo>
                  <a:lnTo>
                    <a:pt x="1481" y="12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" name="Line 16"/>
            <p:cNvSpPr>
              <a:spLocks noChangeShapeType="1"/>
            </p:cNvSpPr>
            <p:nvPr/>
          </p:nvSpPr>
          <p:spPr bwMode="auto">
            <a:xfrm>
              <a:off x="2354" y="3786"/>
              <a:ext cx="1435" cy="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" name="Line 17"/>
            <p:cNvSpPr>
              <a:spLocks noChangeShapeType="1"/>
            </p:cNvSpPr>
            <p:nvPr/>
          </p:nvSpPr>
          <p:spPr bwMode="auto">
            <a:xfrm flipH="1" flipV="1">
              <a:off x="3801" y="3786"/>
              <a:ext cx="785" cy="14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" name="Line 18"/>
            <p:cNvSpPr>
              <a:spLocks noChangeShapeType="1"/>
            </p:cNvSpPr>
            <p:nvPr/>
          </p:nvSpPr>
          <p:spPr bwMode="auto">
            <a:xfrm>
              <a:off x="2344" y="1856"/>
              <a:ext cx="1" cy="539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" name="Line 19"/>
            <p:cNvSpPr>
              <a:spLocks noChangeShapeType="1"/>
            </p:cNvSpPr>
            <p:nvPr/>
          </p:nvSpPr>
          <p:spPr bwMode="auto">
            <a:xfrm flipV="1">
              <a:off x="192" y="3427"/>
              <a:ext cx="672" cy="373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" name="Line 20"/>
            <p:cNvSpPr>
              <a:spLocks noChangeShapeType="1"/>
            </p:cNvSpPr>
            <p:nvPr/>
          </p:nvSpPr>
          <p:spPr bwMode="auto">
            <a:xfrm flipH="1">
              <a:off x="3980" y="2171"/>
              <a:ext cx="516" cy="493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" name="Rectangle 21"/>
            <p:cNvSpPr>
              <a:spLocks noChangeArrowheads="1"/>
            </p:cNvSpPr>
            <p:nvPr/>
          </p:nvSpPr>
          <p:spPr bwMode="auto">
            <a:xfrm>
              <a:off x="1167" y="2304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156" name="Rectangle 22"/>
            <p:cNvSpPr>
              <a:spLocks noChangeArrowheads="1"/>
            </p:cNvSpPr>
            <p:nvPr/>
          </p:nvSpPr>
          <p:spPr bwMode="auto">
            <a:xfrm>
              <a:off x="1119" y="3360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157" name="Rectangle 23"/>
            <p:cNvSpPr>
              <a:spLocks noChangeArrowheads="1"/>
            </p:cNvSpPr>
            <p:nvPr/>
          </p:nvSpPr>
          <p:spPr bwMode="auto">
            <a:xfrm>
              <a:off x="2511" y="2256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158" name="Rectangle 24"/>
            <p:cNvSpPr>
              <a:spLocks noChangeArrowheads="1"/>
            </p:cNvSpPr>
            <p:nvPr/>
          </p:nvSpPr>
          <p:spPr bwMode="auto">
            <a:xfrm>
              <a:off x="2511" y="2880"/>
              <a:ext cx="192" cy="288"/>
            </a:xfrm>
            <a:prstGeom prst="rect">
              <a:avLst/>
            </a:prstGeom>
            <a:solidFill>
              <a:srgbClr val="B3B3B3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159" name="Rectangle 25"/>
            <p:cNvSpPr>
              <a:spLocks noChangeArrowheads="1"/>
            </p:cNvSpPr>
            <p:nvPr/>
          </p:nvSpPr>
          <p:spPr bwMode="auto">
            <a:xfrm>
              <a:off x="2511" y="3696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160" name="Rectangle 26"/>
            <p:cNvSpPr>
              <a:spLocks noChangeArrowheads="1"/>
            </p:cNvSpPr>
            <p:nvPr/>
          </p:nvSpPr>
          <p:spPr bwMode="auto">
            <a:xfrm>
              <a:off x="4143" y="2544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161" name="Rectangle 27"/>
            <p:cNvSpPr>
              <a:spLocks noChangeArrowheads="1"/>
            </p:cNvSpPr>
            <p:nvPr/>
          </p:nvSpPr>
          <p:spPr bwMode="auto">
            <a:xfrm>
              <a:off x="3951" y="3648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grpSp>
          <p:nvGrpSpPr>
            <p:cNvPr id="162" name="Group 28"/>
            <p:cNvGrpSpPr>
              <a:grpSpLocks/>
            </p:cNvGrpSpPr>
            <p:nvPr/>
          </p:nvGrpSpPr>
          <p:grpSpPr bwMode="auto">
            <a:xfrm>
              <a:off x="399" y="2016"/>
              <a:ext cx="286" cy="288"/>
              <a:chOff x="712" y="2330"/>
              <a:chExt cx="286" cy="288"/>
            </a:xfrm>
          </p:grpSpPr>
          <p:sp>
            <p:nvSpPr>
              <p:cNvPr id="241" name="Freeform 29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" name="Line 30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" name="Line 31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" name="Freeform 32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" name="Line 33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" name="Line 34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" name="Line 35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" name="Rectangle 36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" name="Freeform 37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" name="Line 38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" name="Line 39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" name="Line 40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3" name="Group 41"/>
            <p:cNvGrpSpPr>
              <a:grpSpLocks/>
            </p:cNvGrpSpPr>
            <p:nvPr/>
          </p:nvGrpSpPr>
          <p:grpSpPr bwMode="auto">
            <a:xfrm>
              <a:off x="447" y="3504"/>
              <a:ext cx="286" cy="288"/>
              <a:chOff x="712" y="2330"/>
              <a:chExt cx="286" cy="288"/>
            </a:xfrm>
          </p:grpSpPr>
          <p:sp>
            <p:nvSpPr>
              <p:cNvPr id="229" name="Freeform 42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" name="Line 43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" name="Line 44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" name="Freeform 45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" name="Line 46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" name="Line 47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" name="Line 48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" name="Rectangle 49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" name="Freeform 50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" name="Line 51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" name="Line 52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" name="Line 53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4" name="Group 54"/>
            <p:cNvGrpSpPr>
              <a:grpSpLocks/>
            </p:cNvGrpSpPr>
            <p:nvPr/>
          </p:nvGrpSpPr>
          <p:grpSpPr bwMode="auto">
            <a:xfrm>
              <a:off x="2559" y="1728"/>
              <a:ext cx="286" cy="288"/>
              <a:chOff x="712" y="2330"/>
              <a:chExt cx="286" cy="288"/>
            </a:xfrm>
          </p:grpSpPr>
          <p:sp>
            <p:nvSpPr>
              <p:cNvPr id="217" name="Freeform 55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" name="Line 56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" name="Line 57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" name="Freeform 58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" name="Line 59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" name="Line 60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" name="Line 61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" name="Rectangle 62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" name="Freeform 63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" name="Line 64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" name="Line 65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" name="Line 66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5" name="Group 67"/>
            <p:cNvGrpSpPr>
              <a:grpSpLocks/>
            </p:cNvGrpSpPr>
            <p:nvPr/>
          </p:nvGrpSpPr>
          <p:grpSpPr bwMode="auto">
            <a:xfrm>
              <a:off x="4623" y="2016"/>
              <a:ext cx="286" cy="288"/>
              <a:chOff x="712" y="2330"/>
              <a:chExt cx="286" cy="288"/>
            </a:xfrm>
          </p:grpSpPr>
          <p:sp>
            <p:nvSpPr>
              <p:cNvPr id="205" name="Freeform 68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" name="Line 69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" name="Line 70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" name="Freeform 71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" name="Line 72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" name="Line 73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" name="Line 74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" name="Rectangle 75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76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" name="Line 77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" name="Line 78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" name="Line 79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6" name="Group 80"/>
            <p:cNvGrpSpPr>
              <a:grpSpLocks/>
            </p:cNvGrpSpPr>
            <p:nvPr/>
          </p:nvGrpSpPr>
          <p:grpSpPr bwMode="auto">
            <a:xfrm>
              <a:off x="4817" y="3600"/>
              <a:ext cx="286" cy="288"/>
              <a:chOff x="712" y="2330"/>
              <a:chExt cx="286" cy="288"/>
            </a:xfrm>
          </p:grpSpPr>
          <p:sp>
            <p:nvSpPr>
              <p:cNvPr id="193" name="Freeform 81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" name="Line 82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" name="Line 83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" name="Freeform 84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Line 85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" name="Line 86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" name="Line 87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" name="Rectangle 88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" name="Freeform 89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" name="Line 90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" name="Line 91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" name="Line 92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167" name="AutoShape 93"/>
            <p:cNvCxnSpPr>
              <a:cxnSpLocks noChangeShapeType="1"/>
              <a:stCxn id="155" idx="3"/>
              <a:endCxn id="157" idx="1"/>
            </p:cNvCxnSpPr>
            <p:nvPr/>
          </p:nvCxnSpPr>
          <p:spPr bwMode="auto">
            <a:xfrm flipV="1">
              <a:off x="1359" y="2400"/>
              <a:ext cx="1152" cy="4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68" name="AutoShape 94"/>
            <p:cNvCxnSpPr>
              <a:cxnSpLocks noChangeShapeType="1"/>
              <a:stCxn id="155" idx="3"/>
              <a:endCxn id="158" idx="1"/>
            </p:cNvCxnSpPr>
            <p:nvPr/>
          </p:nvCxnSpPr>
          <p:spPr bwMode="auto">
            <a:xfrm>
              <a:off x="1359" y="2448"/>
              <a:ext cx="1152" cy="576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69" name="AutoShape 95"/>
            <p:cNvCxnSpPr>
              <a:cxnSpLocks noChangeShapeType="1"/>
              <a:stCxn id="156" idx="3"/>
              <a:endCxn id="158" idx="1"/>
            </p:cNvCxnSpPr>
            <p:nvPr/>
          </p:nvCxnSpPr>
          <p:spPr bwMode="auto">
            <a:xfrm flipV="1">
              <a:off x="1311" y="3024"/>
              <a:ext cx="1200" cy="48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70" name="AutoShape 96"/>
            <p:cNvCxnSpPr>
              <a:cxnSpLocks noChangeShapeType="1"/>
              <a:stCxn id="156" idx="3"/>
              <a:endCxn id="159" idx="1"/>
            </p:cNvCxnSpPr>
            <p:nvPr/>
          </p:nvCxnSpPr>
          <p:spPr bwMode="auto">
            <a:xfrm>
              <a:off x="1311" y="3504"/>
              <a:ext cx="1200" cy="336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71" name="AutoShape 97"/>
            <p:cNvCxnSpPr>
              <a:cxnSpLocks noChangeShapeType="1"/>
              <a:stCxn id="158" idx="3"/>
              <a:endCxn id="160" idx="1"/>
            </p:cNvCxnSpPr>
            <p:nvPr/>
          </p:nvCxnSpPr>
          <p:spPr bwMode="auto">
            <a:xfrm flipV="1">
              <a:off x="2703" y="2688"/>
              <a:ext cx="1440" cy="336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72" name="AutoShape 98"/>
            <p:cNvCxnSpPr>
              <a:cxnSpLocks noChangeShapeType="1"/>
              <a:stCxn id="159" idx="3"/>
              <a:endCxn id="161" idx="1"/>
            </p:cNvCxnSpPr>
            <p:nvPr/>
          </p:nvCxnSpPr>
          <p:spPr bwMode="auto">
            <a:xfrm flipV="1">
              <a:off x="2703" y="3792"/>
              <a:ext cx="1248" cy="4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73" name="AutoShape 99"/>
            <p:cNvCxnSpPr>
              <a:cxnSpLocks noChangeShapeType="1"/>
              <a:stCxn id="161" idx="0"/>
              <a:endCxn id="160" idx="2"/>
            </p:cNvCxnSpPr>
            <p:nvPr/>
          </p:nvCxnSpPr>
          <p:spPr bwMode="auto">
            <a:xfrm flipV="1">
              <a:off x="4047" y="2832"/>
              <a:ext cx="192" cy="816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74" name="AutoShape 100"/>
            <p:cNvCxnSpPr>
              <a:cxnSpLocks noChangeShapeType="1"/>
              <a:stCxn id="156" idx="0"/>
              <a:endCxn id="155" idx="2"/>
            </p:cNvCxnSpPr>
            <p:nvPr/>
          </p:nvCxnSpPr>
          <p:spPr bwMode="auto">
            <a:xfrm flipV="1">
              <a:off x="1215" y="2592"/>
              <a:ext cx="48" cy="76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75" name="AutoShape 101"/>
            <p:cNvCxnSpPr>
              <a:cxnSpLocks noChangeShapeType="1"/>
              <a:stCxn id="157" idx="3"/>
              <a:endCxn id="160" idx="1"/>
            </p:cNvCxnSpPr>
            <p:nvPr/>
          </p:nvCxnSpPr>
          <p:spPr bwMode="auto">
            <a:xfrm>
              <a:off x="2703" y="2400"/>
              <a:ext cx="1440" cy="28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76" name="AutoShape 102"/>
            <p:cNvCxnSpPr>
              <a:cxnSpLocks noChangeShapeType="1"/>
              <a:stCxn id="249" idx="35"/>
              <a:endCxn id="155" idx="1"/>
            </p:cNvCxnSpPr>
            <p:nvPr/>
          </p:nvCxnSpPr>
          <p:spPr bwMode="auto">
            <a:xfrm>
              <a:off x="676" y="2227"/>
              <a:ext cx="491" cy="221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77" name="AutoShape 103"/>
            <p:cNvCxnSpPr>
              <a:cxnSpLocks noChangeShapeType="1"/>
              <a:stCxn id="237" idx="31"/>
              <a:endCxn id="156" idx="1"/>
            </p:cNvCxnSpPr>
            <p:nvPr/>
          </p:nvCxnSpPr>
          <p:spPr bwMode="auto">
            <a:xfrm flipV="1">
              <a:off x="724" y="3504"/>
              <a:ext cx="395" cy="19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78" name="AutoShape 104"/>
            <p:cNvCxnSpPr>
              <a:cxnSpLocks noChangeShapeType="1"/>
              <a:stCxn id="157" idx="0"/>
              <a:endCxn id="220" idx="4"/>
            </p:cNvCxnSpPr>
            <p:nvPr/>
          </p:nvCxnSpPr>
          <p:spPr bwMode="auto">
            <a:xfrm flipV="1">
              <a:off x="2607" y="2007"/>
              <a:ext cx="99" cy="249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79" name="AutoShape 105"/>
            <p:cNvCxnSpPr>
              <a:cxnSpLocks noChangeShapeType="1"/>
              <a:stCxn id="161" idx="3"/>
              <a:endCxn id="201" idx="23"/>
            </p:cNvCxnSpPr>
            <p:nvPr/>
          </p:nvCxnSpPr>
          <p:spPr bwMode="auto">
            <a:xfrm>
              <a:off x="4143" y="3792"/>
              <a:ext cx="682" cy="1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80" name="AutoShape 106"/>
            <p:cNvCxnSpPr>
              <a:cxnSpLocks noChangeShapeType="1"/>
              <a:stCxn id="160" idx="3"/>
              <a:endCxn id="205" idx="2"/>
            </p:cNvCxnSpPr>
            <p:nvPr/>
          </p:nvCxnSpPr>
          <p:spPr bwMode="auto">
            <a:xfrm flipV="1">
              <a:off x="4335" y="2304"/>
              <a:ext cx="288" cy="38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181" name="Text Box 107"/>
            <p:cNvSpPr txBox="1">
              <a:spLocks noChangeArrowheads="1"/>
            </p:cNvSpPr>
            <p:nvPr/>
          </p:nvSpPr>
          <p:spPr bwMode="auto">
            <a:xfrm>
              <a:off x="303" y="1824"/>
              <a:ext cx="45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A</a:t>
              </a:r>
            </a:p>
          </p:txBody>
        </p:sp>
        <p:sp>
          <p:nvSpPr>
            <p:cNvPr id="182" name="Text Box 108"/>
            <p:cNvSpPr txBox="1">
              <a:spLocks noChangeArrowheads="1"/>
            </p:cNvSpPr>
            <p:nvPr/>
          </p:nvSpPr>
          <p:spPr bwMode="auto">
            <a:xfrm>
              <a:off x="333" y="3314"/>
              <a:ext cx="45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B</a:t>
              </a:r>
            </a:p>
          </p:txBody>
        </p:sp>
        <p:sp>
          <p:nvSpPr>
            <p:cNvPr id="183" name="Text Box 109"/>
            <p:cNvSpPr txBox="1">
              <a:spLocks noChangeArrowheads="1"/>
            </p:cNvSpPr>
            <p:nvPr/>
          </p:nvSpPr>
          <p:spPr bwMode="auto">
            <a:xfrm>
              <a:off x="4671" y="3408"/>
              <a:ext cx="45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E</a:t>
              </a:r>
            </a:p>
          </p:txBody>
        </p:sp>
        <p:sp>
          <p:nvSpPr>
            <p:cNvPr id="184" name="Text Box 110"/>
            <p:cNvSpPr txBox="1">
              <a:spLocks noChangeArrowheads="1"/>
            </p:cNvSpPr>
            <p:nvPr/>
          </p:nvSpPr>
          <p:spPr bwMode="auto">
            <a:xfrm>
              <a:off x="4458" y="1778"/>
              <a:ext cx="45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D</a:t>
              </a:r>
            </a:p>
          </p:txBody>
        </p:sp>
        <p:sp>
          <p:nvSpPr>
            <p:cNvPr id="185" name="Text Box 111"/>
            <p:cNvSpPr txBox="1">
              <a:spLocks noChangeArrowheads="1"/>
            </p:cNvSpPr>
            <p:nvPr/>
          </p:nvSpPr>
          <p:spPr bwMode="auto">
            <a:xfrm>
              <a:off x="2460" y="1536"/>
              <a:ext cx="45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C</a:t>
              </a:r>
            </a:p>
          </p:txBody>
        </p:sp>
        <p:sp>
          <p:nvSpPr>
            <p:cNvPr id="186" name="Text Box 112"/>
            <p:cNvSpPr txBox="1">
              <a:spLocks noChangeArrowheads="1"/>
            </p:cNvSpPr>
            <p:nvPr/>
          </p:nvSpPr>
          <p:spPr bwMode="auto">
            <a:xfrm>
              <a:off x="1152" y="2354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N1</a:t>
              </a:r>
            </a:p>
          </p:txBody>
        </p:sp>
        <p:sp>
          <p:nvSpPr>
            <p:cNvPr id="187" name="Text Box 113"/>
            <p:cNvSpPr txBox="1">
              <a:spLocks noChangeArrowheads="1"/>
            </p:cNvSpPr>
            <p:nvPr/>
          </p:nvSpPr>
          <p:spPr bwMode="auto">
            <a:xfrm>
              <a:off x="2479" y="2304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N2</a:t>
              </a:r>
            </a:p>
          </p:txBody>
        </p:sp>
        <p:sp>
          <p:nvSpPr>
            <p:cNvPr id="188" name="Text Box 114"/>
            <p:cNvSpPr txBox="1">
              <a:spLocks noChangeArrowheads="1"/>
            </p:cNvSpPr>
            <p:nvPr/>
          </p:nvSpPr>
          <p:spPr bwMode="auto">
            <a:xfrm>
              <a:off x="4111" y="2594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N3</a:t>
              </a:r>
            </a:p>
          </p:txBody>
        </p:sp>
        <p:sp>
          <p:nvSpPr>
            <p:cNvPr id="189" name="Text Box 115"/>
            <p:cNvSpPr txBox="1">
              <a:spLocks noChangeArrowheads="1"/>
            </p:cNvSpPr>
            <p:nvPr/>
          </p:nvSpPr>
          <p:spPr bwMode="auto">
            <a:xfrm>
              <a:off x="1089" y="3410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N4</a:t>
              </a:r>
            </a:p>
          </p:txBody>
        </p:sp>
        <p:sp>
          <p:nvSpPr>
            <p:cNvPr id="190" name="Text Box 116"/>
            <p:cNvSpPr txBox="1">
              <a:spLocks noChangeArrowheads="1"/>
            </p:cNvSpPr>
            <p:nvPr/>
          </p:nvSpPr>
          <p:spPr bwMode="auto">
            <a:xfrm>
              <a:off x="2479" y="2930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N5</a:t>
              </a:r>
            </a:p>
          </p:txBody>
        </p:sp>
        <p:sp>
          <p:nvSpPr>
            <p:cNvPr id="191" name="Text Box 117"/>
            <p:cNvSpPr txBox="1">
              <a:spLocks noChangeArrowheads="1"/>
            </p:cNvSpPr>
            <p:nvPr/>
          </p:nvSpPr>
          <p:spPr bwMode="auto">
            <a:xfrm>
              <a:off x="3919" y="3698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N7</a:t>
              </a:r>
            </a:p>
          </p:txBody>
        </p:sp>
        <p:sp>
          <p:nvSpPr>
            <p:cNvPr id="192" name="Text Box 118"/>
            <p:cNvSpPr txBox="1">
              <a:spLocks noChangeArrowheads="1"/>
            </p:cNvSpPr>
            <p:nvPr/>
          </p:nvSpPr>
          <p:spPr bwMode="auto">
            <a:xfrm>
              <a:off x="2479" y="3698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N6</a:t>
              </a:r>
            </a:p>
          </p:txBody>
        </p:sp>
      </p:grpSp>
      <p:sp>
        <p:nvSpPr>
          <p:cNvPr id="123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27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2074050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843" grpId="0" build="p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Link State Routing</a:t>
            </a:r>
          </a:p>
        </p:txBody>
      </p:sp>
      <p:sp>
        <p:nvSpPr>
          <p:cNvPr id="3584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81000" y="1447800"/>
            <a:ext cx="8610600" cy="1600200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sz="2400" dirty="0">
                <a:solidFill>
                  <a:schemeClr val="bg2"/>
                </a:solidFill>
                <a:latin typeface="Arial" charset="0"/>
              </a:rPr>
              <a:t>Each node maintains its local “link state” (LS)</a:t>
            </a:r>
          </a:p>
          <a:p>
            <a:pPr>
              <a:lnSpc>
                <a:spcPct val="90000"/>
              </a:lnSpc>
            </a:pPr>
            <a:r>
              <a:rPr lang="en-US" sz="2400" dirty="0">
                <a:latin typeface="Arial" charset="0"/>
              </a:rPr>
              <a:t>Each node floods its local link state </a:t>
            </a:r>
          </a:p>
          <a:p>
            <a:pPr lvl="1">
              <a:lnSpc>
                <a:spcPct val="90000"/>
              </a:lnSpc>
            </a:pPr>
            <a:r>
              <a:rPr lang="en-US" sz="2000" dirty="0">
                <a:solidFill>
                  <a:srgbClr val="000090"/>
                </a:solidFill>
                <a:latin typeface="Arial" charset="0"/>
              </a:rPr>
              <a:t>on receiving a </a:t>
            </a:r>
            <a:r>
              <a:rPr lang="en-US" sz="2000" dirty="0">
                <a:solidFill>
                  <a:srgbClr val="FF0000"/>
                </a:solidFill>
                <a:latin typeface="Arial" charset="0"/>
              </a:rPr>
              <a:t>new</a:t>
            </a:r>
            <a:r>
              <a:rPr lang="en-US" sz="2000" dirty="0">
                <a:solidFill>
                  <a:srgbClr val="000090"/>
                </a:solidFill>
                <a:latin typeface="Arial" charset="0"/>
              </a:rPr>
              <a:t> LS message, a router forwards the message</a:t>
            </a:r>
            <a:br>
              <a:rPr lang="en-US" sz="2000" dirty="0">
                <a:solidFill>
                  <a:srgbClr val="000090"/>
                </a:solidFill>
                <a:latin typeface="Arial" charset="0"/>
              </a:rPr>
            </a:br>
            <a:r>
              <a:rPr lang="en-US" sz="2000" dirty="0">
                <a:solidFill>
                  <a:srgbClr val="000090"/>
                </a:solidFill>
                <a:latin typeface="Arial" charset="0"/>
              </a:rPr>
              <a:t>to all its neighbors other than the one it received the message from</a:t>
            </a:r>
          </a:p>
          <a:p>
            <a:pPr>
              <a:lnSpc>
                <a:spcPct val="70000"/>
              </a:lnSpc>
            </a:pPr>
            <a:endParaRPr lang="en-US" dirty="0">
              <a:latin typeface="Arial" charset="0"/>
            </a:endParaRPr>
          </a:p>
        </p:txBody>
      </p:sp>
      <p:grpSp>
        <p:nvGrpSpPr>
          <p:cNvPr id="35844" name="Group 4"/>
          <p:cNvGrpSpPr>
            <a:grpSpLocks/>
          </p:cNvGrpSpPr>
          <p:nvPr/>
        </p:nvGrpSpPr>
        <p:grpSpPr bwMode="auto">
          <a:xfrm>
            <a:off x="685800" y="3200400"/>
            <a:ext cx="7291388" cy="3429000"/>
            <a:chOff x="192" y="1536"/>
            <a:chExt cx="4929" cy="2448"/>
          </a:xfrm>
        </p:grpSpPr>
        <p:sp>
          <p:nvSpPr>
            <p:cNvPr id="35857" name="Freeform 5"/>
            <p:cNvSpPr>
              <a:spLocks noEditPoints="1"/>
            </p:cNvSpPr>
            <p:nvPr/>
          </p:nvSpPr>
          <p:spPr bwMode="auto">
            <a:xfrm>
              <a:off x="854" y="2385"/>
              <a:ext cx="1500" cy="22"/>
            </a:xfrm>
            <a:custGeom>
              <a:avLst/>
              <a:gdLst>
                <a:gd name="T0" fmla="*/ 1500 w 1500"/>
                <a:gd name="T1" fmla="*/ 10 h 22"/>
                <a:gd name="T2" fmla="*/ 1498 w 1500"/>
                <a:gd name="T3" fmla="*/ 2 h 22"/>
                <a:gd name="T4" fmla="*/ 1490 w 1500"/>
                <a:gd name="T5" fmla="*/ 0 h 22"/>
                <a:gd name="T6" fmla="*/ 1482 w 1500"/>
                <a:gd name="T7" fmla="*/ 2 h 22"/>
                <a:gd name="T8" fmla="*/ 1478 w 1500"/>
                <a:gd name="T9" fmla="*/ 10 h 22"/>
                <a:gd name="T10" fmla="*/ 1482 w 1500"/>
                <a:gd name="T11" fmla="*/ 18 h 22"/>
                <a:gd name="T12" fmla="*/ 1490 w 1500"/>
                <a:gd name="T13" fmla="*/ 22 h 22"/>
                <a:gd name="T14" fmla="*/ 1498 w 1500"/>
                <a:gd name="T15" fmla="*/ 18 h 22"/>
                <a:gd name="T16" fmla="*/ 1500 w 1500"/>
                <a:gd name="T17" fmla="*/ 10 h 22"/>
                <a:gd name="T18" fmla="*/ 0 w 1500"/>
                <a:gd name="T19" fmla="*/ 10 h 22"/>
                <a:gd name="T20" fmla="*/ 2 w 1500"/>
                <a:gd name="T21" fmla="*/ 18 h 22"/>
                <a:gd name="T22" fmla="*/ 10 w 1500"/>
                <a:gd name="T23" fmla="*/ 22 h 22"/>
                <a:gd name="T24" fmla="*/ 18 w 1500"/>
                <a:gd name="T25" fmla="*/ 18 h 22"/>
                <a:gd name="T26" fmla="*/ 21 w 1500"/>
                <a:gd name="T27" fmla="*/ 10 h 22"/>
                <a:gd name="T28" fmla="*/ 18 w 1500"/>
                <a:gd name="T29" fmla="*/ 2 h 22"/>
                <a:gd name="T30" fmla="*/ 10 w 1500"/>
                <a:gd name="T31" fmla="*/ 0 h 22"/>
                <a:gd name="T32" fmla="*/ 2 w 1500"/>
                <a:gd name="T33" fmla="*/ 2 h 22"/>
                <a:gd name="T34" fmla="*/ 0 w 1500"/>
                <a:gd name="T35" fmla="*/ 1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22"/>
                <a:gd name="T56" fmla="*/ 1500 w 1500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22">
                  <a:moveTo>
                    <a:pt x="1500" y="10"/>
                  </a:moveTo>
                  <a:lnTo>
                    <a:pt x="1498" y="2"/>
                  </a:lnTo>
                  <a:lnTo>
                    <a:pt x="1490" y="0"/>
                  </a:lnTo>
                  <a:lnTo>
                    <a:pt x="1482" y="2"/>
                  </a:lnTo>
                  <a:lnTo>
                    <a:pt x="1478" y="10"/>
                  </a:lnTo>
                  <a:lnTo>
                    <a:pt x="1482" y="18"/>
                  </a:lnTo>
                  <a:lnTo>
                    <a:pt x="1490" y="22"/>
                  </a:lnTo>
                  <a:lnTo>
                    <a:pt x="1498" y="18"/>
                  </a:lnTo>
                  <a:lnTo>
                    <a:pt x="1500" y="10"/>
                  </a:lnTo>
                  <a:close/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18"/>
                  </a:lnTo>
                  <a:lnTo>
                    <a:pt x="21" y="10"/>
                  </a:lnTo>
                  <a:lnTo>
                    <a:pt x="18" y="2"/>
                  </a:lnTo>
                  <a:lnTo>
                    <a:pt x="10" y="0"/>
                  </a:lnTo>
                  <a:lnTo>
                    <a:pt x="2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58" name="Line 6"/>
            <p:cNvSpPr>
              <a:spLocks noChangeShapeType="1"/>
            </p:cNvSpPr>
            <p:nvPr/>
          </p:nvSpPr>
          <p:spPr bwMode="auto">
            <a:xfrm flipH="1">
              <a:off x="875" y="2395"/>
              <a:ext cx="1457" cy="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9" name="Freeform 7"/>
            <p:cNvSpPr>
              <a:spLocks noEditPoints="1"/>
            </p:cNvSpPr>
            <p:nvPr/>
          </p:nvSpPr>
          <p:spPr bwMode="auto">
            <a:xfrm>
              <a:off x="854" y="3034"/>
              <a:ext cx="1500" cy="403"/>
            </a:xfrm>
            <a:custGeom>
              <a:avLst/>
              <a:gdLst>
                <a:gd name="T0" fmla="*/ 0 w 1500"/>
                <a:gd name="T1" fmla="*/ 395 h 403"/>
                <a:gd name="T2" fmla="*/ 4 w 1500"/>
                <a:gd name="T3" fmla="*/ 403 h 403"/>
                <a:gd name="T4" fmla="*/ 14 w 1500"/>
                <a:gd name="T5" fmla="*/ 403 h 403"/>
                <a:gd name="T6" fmla="*/ 20 w 1500"/>
                <a:gd name="T7" fmla="*/ 399 h 403"/>
                <a:gd name="T8" fmla="*/ 21 w 1500"/>
                <a:gd name="T9" fmla="*/ 391 h 403"/>
                <a:gd name="T10" fmla="*/ 16 w 1500"/>
                <a:gd name="T11" fmla="*/ 383 h 403"/>
                <a:gd name="T12" fmla="*/ 8 w 1500"/>
                <a:gd name="T13" fmla="*/ 381 h 403"/>
                <a:gd name="T14" fmla="*/ 0 w 1500"/>
                <a:gd name="T15" fmla="*/ 387 h 403"/>
                <a:gd name="T16" fmla="*/ 0 w 1500"/>
                <a:gd name="T17" fmla="*/ 395 h 403"/>
                <a:gd name="T18" fmla="*/ 1500 w 1500"/>
                <a:gd name="T19" fmla="*/ 8 h 403"/>
                <a:gd name="T20" fmla="*/ 1496 w 1500"/>
                <a:gd name="T21" fmla="*/ 2 h 403"/>
                <a:gd name="T22" fmla="*/ 1486 w 1500"/>
                <a:gd name="T23" fmla="*/ 0 h 403"/>
                <a:gd name="T24" fmla="*/ 1480 w 1500"/>
                <a:gd name="T25" fmla="*/ 6 h 403"/>
                <a:gd name="T26" fmla="*/ 1478 w 1500"/>
                <a:gd name="T27" fmla="*/ 14 h 403"/>
                <a:gd name="T28" fmla="*/ 1484 w 1500"/>
                <a:gd name="T29" fmla="*/ 22 h 403"/>
                <a:gd name="T30" fmla="*/ 1492 w 1500"/>
                <a:gd name="T31" fmla="*/ 22 h 403"/>
                <a:gd name="T32" fmla="*/ 1500 w 1500"/>
                <a:gd name="T33" fmla="*/ 18 h 403"/>
                <a:gd name="T34" fmla="*/ 1500 w 1500"/>
                <a:gd name="T35" fmla="*/ 8 h 4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403"/>
                <a:gd name="T56" fmla="*/ 1500 w 1500"/>
                <a:gd name="T57" fmla="*/ 403 h 40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403">
                  <a:moveTo>
                    <a:pt x="0" y="395"/>
                  </a:moveTo>
                  <a:lnTo>
                    <a:pt x="4" y="403"/>
                  </a:lnTo>
                  <a:lnTo>
                    <a:pt x="14" y="403"/>
                  </a:lnTo>
                  <a:lnTo>
                    <a:pt x="20" y="399"/>
                  </a:lnTo>
                  <a:lnTo>
                    <a:pt x="21" y="391"/>
                  </a:lnTo>
                  <a:lnTo>
                    <a:pt x="16" y="383"/>
                  </a:lnTo>
                  <a:lnTo>
                    <a:pt x="8" y="381"/>
                  </a:lnTo>
                  <a:lnTo>
                    <a:pt x="0" y="387"/>
                  </a:lnTo>
                  <a:lnTo>
                    <a:pt x="0" y="395"/>
                  </a:lnTo>
                  <a:close/>
                  <a:moveTo>
                    <a:pt x="1500" y="8"/>
                  </a:moveTo>
                  <a:lnTo>
                    <a:pt x="1496" y="2"/>
                  </a:lnTo>
                  <a:lnTo>
                    <a:pt x="1486" y="0"/>
                  </a:lnTo>
                  <a:lnTo>
                    <a:pt x="1480" y="6"/>
                  </a:lnTo>
                  <a:lnTo>
                    <a:pt x="1478" y="14"/>
                  </a:lnTo>
                  <a:lnTo>
                    <a:pt x="1484" y="22"/>
                  </a:lnTo>
                  <a:lnTo>
                    <a:pt x="1492" y="22"/>
                  </a:lnTo>
                  <a:lnTo>
                    <a:pt x="1500" y="18"/>
                  </a:lnTo>
                  <a:lnTo>
                    <a:pt x="1500" y="8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0" name="Line 8"/>
            <p:cNvSpPr>
              <a:spLocks noChangeShapeType="1"/>
            </p:cNvSpPr>
            <p:nvPr/>
          </p:nvSpPr>
          <p:spPr bwMode="auto">
            <a:xfrm flipV="1">
              <a:off x="875" y="3048"/>
              <a:ext cx="1457" cy="377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1" name="Freeform 9"/>
            <p:cNvSpPr>
              <a:spLocks noEditPoints="1"/>
            </p:cNvSpPr>
            <p:nvPr/>
          </p:nvSpPr>
          <p:spPr bwMode="auto">
            <a:xfrm>
              <a:off x="854" y="3415"/>
              <a:ext cx="1500" cy="381"/>
            </a:xfrm>
            <a:custGeom>
              <a:avLst/>
              <a:gdLst>
                <a:gd name="T0" fmla="*/ 0 w 1500"/>
                <a:gd name="T1" fmla="*/ 10 h 381"/>
                <a:gd name="T2" fmla="*/ 2 w 1500"/>
                <a:gd name="T3" fmla="*/ 18 h 381"/>
                <a:gd name="T4" fmla="*/ 8 w 1500"/>
                <a:gd name="T5" fmla="*/ 22 h 381"/>
                <a:gd name="T6" fmla="*/ 16 w 1500"/>
                <a:gd name="T7" fmla="*/ 22 h 381"/>
                <a:gd name="T8" fmla="*/ 21 w 1500"/>
                <a:gd name="T9" fmla="*/ 14 h 381"/>
                <a:gd name="T10" fmla="*/ 20 w 1500"/>
                <a:gd name="T11" fmla="*/ 6 h 381"/>
                <a:gd name="T12" fmla="*/ 14 w 1500"/>
                <a:gd name="T13" fmla="*/ 0 h 381"/>
                <a:gd name="T14" fmla="*/ 4 w 1500"/>
                <a:gd name="T15" fmla="*/ 2 h 381"/>
                <a:gd name="T16" fmla="*/ 0 w 1500"/>
                <a:gd name="T17" fmla="*/ 10 h 381"/>
                <a:gd name="T18" fmla="*/ 1500 w 1500"/>
                <a:gd name="T19" fmla="*/ 373 h 381"/>
                <a:gd name="T20" fmla="*/ 1500 w 1500"/>
                <a:gd name="T21" fmla="*/ 365 h 381"/>
                <a:gd name="T22" fmla="*/ 1492 w 1500"/>
                <a:gd name="T23" fmla="*/ 359 h 381"/>
                <a:gd name="T24" fmla="*/ 1484 w 1500"/>
                <a:gd name="T25" fmla="*/ 361 h 381"/>
                <a:gd name="T26" fmla="*/ 1478 w 1500"/>
                <a:gd name="T27" fmla="*/ 369 h 381"/>
                <a:gd name="T28" fmla="*/ 1480 w 1500"/>
                <a:gd name="T29" fmla="*/ 377 h 381"/>
                <a:gd name="T30" fmla="*/ 1486 w 1500"/>
                <a:gd name="T31" fmla="*/ 381 h 381"/>
                <a:gd name="T32" fmla="*/ 1496 w 1500"/>
                <a:gd name="T33" fmla="*/ 381 h 381"/>
                <a:gd name="T34" fmla="*/ 1500 w 1500"/>
                <a:gd name="T35" fmla="*/ 373 h 3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381"/>
                <a:gd name="T56" fmla="*/ 1500 w 1500"/>
                <a:gd name="T57" fmla="*/ 381 h 38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381">
                  <a:moveTo>
                    <a:pt x="0" y="10"/>
                  </a:moveTo>
                  <a:lnTo>
                    <a:pt x="2" y="18"/>
                  </a:lnTo>
                  <a:lnTo>
                    <a:pt x="8" y="22"/>
                  </a:lnTo>
                  <a:lnTo>
                    <a:pt x="16" y="22"/>
                  </a:lnTo>
                  <a:lnTo>
                    <a:pt x="21" y="14"/>
                  </a:lnTo>
                  <a:lnTo>
                    <a:pt x="20" y="6"/>
                  </a:lnTo>
                  <a:lnTo>
                    <a:pt x="14" y="0"/>
                  </a:lnTo>
                  <a:lnTo>
                    <a:pt x="4" y="2"/>
                  </a:lnTo>
                  <a:lnTo>
                    <a:pt x="0" y="10"/>
                  </a:lnTo>
                  <a:close/>
                  <a:moveTo>
                    <a:pt x="1500" y="373"/>
                  </a:moveTo>
                  <a:lnTo>
                    <a:pt x="1500" y="365"/>
                  </a:lnTo>
                  <a:lnTo>
                    <a:pt x="1492" y="359"/>
                  </a:lnTo>
                  <a:lnTo>
                    <a:pt x="1484" y="361"/>
                  </a:lnTo>
                  <a:lnTo>
                    <a:pt x="1478" y="369"/>
                  </a:lnTo>
                  <a:lnTo>
                    <a:pt x="1480" y="377"/>
                  </a:lnTo>
                  <a:lnTo>
                    <a:pt x="1486" y="381"/>
                  </a:lnTo>
                  <a:lnTo>
                    <a:pt x="1496" y="381"/>
                  </a:lnTo>
                  <a:lnTo>
                    <a:pt x="1500" y="373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2" name="Line 10"/>
            <p:cNvSpPr>
              <a:spLocks noChangeShapeType="1"/>
            </p:cNvSpPr>
            <p:nvPr/>
          </p:nvSpPr>
          <p:spPr bwMode="auto">
            <a:xfrm>
              <a:off x="875" y="3429"/>
              <a:ext cx="1457" cy="355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3" name="Freeform 11"/>
            <p:cNvSpPr>
              <a:spLocks noEditPoints="1"/>
            </p:cNvSpPr>
            <p:nvPr/>
          </p:nvSpPr>
          <p:spPr bwMode="auto">
            <a:xfrm>
              <a:off x="2332" y="2385"/>
              <a:ext cx="1660" cy="291"/>
            </a:xfrm>
            <a:custGeom>
              <a:avLst/>
              <a:gdLst>
                <a:gd name="T0" fmla="*/ 0 w 1660"/>
                <a:gd name="T1" fmla="*/ 10 h 291"/>
                <a:gd name="T2" fmla="*/ 2 w 1660"/>
                <a:gd name="T3" fmla="*/ 18 h 291"/>
                <a:gd name="T4" fmla="*/ 10 w 1660"/>
                <a:gd name="T5" fmla="*/ 22 h 291"/>
                <a:gd name="T6" fmla="*/ 18 w 1660"/>
                <a:gd name="T7" fmla="*/ 20 h 291"/>
                <a:gd name="T8" fmla="*/ 22 w 1660"/>
                <a:gd name="T9" fmla="*/ 12 h 291"/>
                <a:gd name="T10" fmla="*/ 20 w 1660"/>
                <a:gd name="T11" fmla="*/ 4 h 291"/>
                <a:gd name="T12" fmla="*/ 14 w 1660"/>
                <a:gd name="T13" fmla="*/ 0 h 291"/>
                <a:gd name="T14" fmla="*/ 6 w 1660"/>
                <a:gd name="T15" fmla="*/ 2 h 291"/>
                <a:gd name="T16" fmla="*/ 0 w 1660"/>
                <a:gd name="T17" fmla="*/ 10 h 291"/>
                <a:gd name="T18" fmla="*/ 1660 w 1660"/>
                <a:gd name="T19" fmla="*/ 281 h 291"/>
                <a:gd name="T20" fmla="*/ 1658 w 1660"/>
                <a:gd name="T21" fmla="*/ 273 h 291"/>
                <a:gd name="T22" fmla="*/ 1650 w 1660"/>
                <a:gd name="T23" fmla="*/ 269 h 291"/>
                <a:gd name="T24" fmla="*/ 1642 w 1660"/>
                <a:gd name="T25" fmla="*/ 271 h 291"/>
                <a:gd name="T26" fmla="*/ 1638 w 1660"/>
                <a:gd name="T27" fmla="*/ 279 h 291"/>
                <a:gd name="T28" fmla="*/ 1638 w 1660"/>
                <a:gd name="T29" fmla="*/ 287 h 291"/>
                <a:gd name="T30" fmla="*/ 1646 w 1660"/>
                <a:gd name="T31" fmla="*/ 291 h 291"/>
                <a:gd name="T32" fmla="*/ 1654 w 1660"/>
                <a:gd name="T33" fmla="*/ 289 h 291"/>
                <a:gd name="T34" fmla="*/ 1660 w 1660"/>
                <a:gd name="T35" fmla="*/ 281 h 29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291"/>
                <a:gd name="T56" fmla="*/ 1660 w 1660"/>
                <a:gd name="T57" fmla="*/ 291 h 29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291"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4" y="0"/>
                  </a:lnTo>
                  <a:lnTo>
                    <a:pt x="6" y="2"/>
                  </a:lnTo>
                  <a:lnTo>
                    <a:pt x="0" y="10"/>
                  </a:lnTo>
                  <a:close/>
                  <a:moveTo>
                    <a:pt x="1660" y="281"/>
                  </a:moveTo>
                  <a:lnTo>
                    <a:pt x="1658" y="273"/>
                  </a:lnTo>
                  <a:lnTo>
                    <a:pt x="1650" y="269"/>
                  </a:lnTo>
                  <a:lnTo>
                    <a:pt x="1642" y="271"/>
                  </a:lnTo>
                  <a:lnTo>
                    <a:pt x="1638" y="279"/>
                  </a:lnTo>
                  <a:lnTo>
                    <a:pt x="1638" y="287"/>
                  </a:lnTo>
                  <a:lnTo>
                    <a:pt x="1646" y="291"/>
                  </a:lnTo>
                  <a:lnTo>
                    <a:pt x="1654" y="289"/>
                  </a:lnTo>
                  <a:lnTo>
                    <a:pt x="1660" y="281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4" name="Line 12"/>
            <p:cNvSpPr>
              <a:spLocks noChangeShapeType="1"/>
            </p:cNvSpPr>
            <p:nvPr/>
          </p:nvSpPr>
          <p:spPr bwMode="auto">
            <a:xfrm>
              <a:off x="2354" y="2397"/>
              <a:ext cx="1616" cy="267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5" name="Freeform 13"/>
            <p:cNvSpPr>
              <a:spLocks noEditPoints="1"/>
            </p:cNvSpPr>
            <p:nvPr/>
          </p:nvSpPr>
          <p:spPr bwMode="auto">
            <a:xfrm>
              <a:off x="2332" y="2654"/>
              <a:ext cx="1660" cy="402"/>
            </a:xfrm>
            <a:custGeom>
              <a:avLst/>
              <a:gdLst>
                <a:gd name="T0" fmla="*/ 1660 w 1660"/>
                <a:gd name="T1" fmla="*/ 8 h 402"/>
                <a:gd name="T2" fmla="*/ 1654 w 1660"/>
                <a:gd name="T3" fmla="*/ 2 h 402"/>
                <a:gd name="T4" fmla="*/ 1646 w 1660"/>
                <a:gd name="T5" fmla="*/ 0 h 402"/>
                <a:gd name="T6" fmla="*/ 1638 w 1660"/>
                <a:gd name="T7" fmla="*/ 4 h 402"/>
                <a:gd name="T8" fmla="*/ 1638 w 1660"/>
                <a:gd name="T9" fmla="*/ 14 h 402"/>
                <a:gd name="T10" fmla="*/ 1642 w 1660"/>
                <a:gd name="T11" fmla="*/ 20 h 402"/>
                <a:gd name="T12" fmla="*/ 1650 w 1660"/>
                <a:gd name="T13" fmla="*/ 22 h 402"/>
                <a:gd name="T14" fmla="*/ 1658 w 1660"/>
                <a:gd name="T15" fmla="*/ 16 h 402"/>
                <a:gd name="T16" fmla="*/ 1660 w 1660"/>
                <a:gd name="T17" fmla="*/ 8 h 402"/>
                <a:gd name="T18" fmla="*/ 0 w 1660"/>
                <a:gd name="T19" fmla="*/ 394 h 402"/>
                <a:gd name="T20" fmla="*/ 6 w 1660"/>
                <a:gd name="T21" fmla="*/ 400 h 402"/>
                <a:gd name="T22" fmla="*/ 14 w 1660"/>
                <a:gd name="T23" fmla="*/ 402 h 402"/>
                <a:gd name="T24" fmla="*/ 22 w 1660"/>
                <a:gd name="T25" fmla="*/ 398 h 402"/>
                <a:gd name="T26" fmla="*/ 22 w 1660"/>
                <a:gd name="T27" fmla="*/ 388 h 402"/>
                <a:gd name="T28" fmla="*/ 18 w 1660"/>
                <a:gd name="T29" fmla="*/ 382 h 402"/>
                <a:gd name="T30" fmla="*/ 10 w 1660"/>
                <a:gd name="T31" fmla="*/ 380 h 402"/>
                <a:gd name="T32" fmla="*/ 2 w 1660"/>
                <a:gd name="T33" fmla="*/ 386 h 402"/>
                <a:gd name="T34" fmla="*/ 0 w 1660"/>
                <a:gd name="T35" fmla="*/ 394 h 4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402"/>
                <a:gd name="T56" fmla="*/ 1660 w 1660"/>
                <a:gd name="T57" fmla="*/ 402 h 40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402">
                  <a:moveTo>
                    <a:pt x="1660" y="8"/>
                  </a:moveTo>
                  <a:lnTo>
                    <a:pt x="1654" y="2"/>
                  </a:lnTo>
                  <a:lnTo>
                    <a:pt x="1646" y="0"/>
                  </a:lnTo>
                  <a:lnTo>
                    <a:pt x="1638" y="4"/>
                  </a:lnTo>
                  <a:lnTo>
                    <a:pt x="1638" y="14"/>
                  </a:lnTo>
                  <a:lnTo>
                    <a:pt x="1642" y="20"/>
                  </a:lnTo>
                  <a:lnTo>
                    <a:pt x="1650" y="22"/>
                  </a:lnTo>
                  <a:lnTo>
                    <a:pt x="1658" y="16"/>
                  </a:lnTo>
                  <a:lnTo>
                    <a:pt x="1660" y="8"/>
                  </a:lnTo>
                  <a:close/>
                  <a:moveTo>
                    <a:pt x="0" y="394"/>
                  </a:moveTo>
                  <a:lnTo>
                    <a:pt x="6" y="400"/>
                  </a:lnTo>
                  <a:lnTo>
                    <a:pt x="14" y="402"/>
                  </a:lnTo>
                  <a:lnTo>
                    <a:pt x="22" y="398"/>
                  </a:lnTo>
                  <a:lnTo>
                    <a:pt x="22" y="388"/>
                  </a:lnTo>
                  <a:lnTo>
                    <a:pt x="18" y="382"/>
                  </a:lnTo>
                  <a:lnTo>
                    <a:pt x="10" y="380"/>
                  </a:lnTo>
                  <a:lnTo>
                    <a:pt x="2" y="38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6" name="Line 14"/>
            <p:cNvSpPr>
              <a:spLocks noChangeShapeType="1"/>
            </p:cNvSpPr>
            <p:nvPr/>
          </p:nvSpPr>
          <p:spPr bwMode="auto">
            <a:xfrm flipH="1">
              <a:off x="2354" y="2668"/>
              <a:ext cx="1616" cy="374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7" name="Freeform 15"/>
            <p:cNvSpPr>
              <a:spLocks noEditPoints="1"/>
            </p:cNvSpPr>
            <p:nvPr/>
          </p:nvSpPr>
          <p:spPr bwMode="auto">
            <a:xfrm>
              <a:off x="2332" y="3774"/>
              <a:ext cx="1481" cy="24"/>
            </a:xfrm>
            <a:custGeom>
              <a:avLst/>
              <a:gdLst>
                <a:gd name="T0" fmla="*/ 0 w 1481"/>
                <a:gd name="T1" fmla="*/ 12 h 24"/>
                <a:gd name="T2" fmla="*/ 4 w 1481"/>
                <a:gd name="T3" fmla="*/ 20 h 24"/>
                <a:gd name="T4" fmla="*/ 12 w 1481"/>
                <a:gd name="T5" fmla="*/ 24 h 24"/>
                <a:gd name="T6" fmla="*/ 20 w 1481"/>
                <a:gd name="T7" fmla="*/ 20 h 24"/>
                <a:gd name="T8" fmla="*/ 22 w 1481"/>
                <a:gd name="T9" fmla="*/ 12 h 24"/>
                <a:gd name="T10" fmla="*/ 20 w 1481"/>
                <a:gd name="T11" fmla="*/ 4 h 24"/>
                <a:gd name="T12" fmla="*/ 12 w 1481"/>
                <a:gd name="T13" fmla="*/ 0 h 24"/>
                <a:gd name="T14" fmla="*/ 4 w 1481"/>
                <a:gd name="T15" fmla="*/ 4 h 24"/>
                <a:gd name="T16" fmla="*/ 0 w 1481"/>
                <a:gd name="T17" fmla="*/ 12 h 24"/>
                <a:gd name="T18" fmla="*/ 1481 w 1481"/>
                <a:gd name="T19" fmla="*/ 12 h 24"/>
                <a:gd name="T20" fmla="*/ 1477 w 1481"/>
                <a:gd name="T21" fmla="*/ 4 h 24"/>
                <a:gd name="T22" fmla="*/ 1469 w 1481"/>
                <a:gd name="T23" fmla="*/ 0 h 24"/>
                <a:gd name="T24" fmla="*/ 1461 w 1481"/>
                <a:gd name="T25" fmla="*/ 4 h 24"/>
                <a:gd name="T26" fmla="*/ 1457 w 1481"/>
                <a:gd name="T27" fmla="*/ 12 h 24"/>
                <a:gd name="T28" fmla="*/ 1461 w 1481"/>
                <a:gd name="T29" fmla="*/ 20 h 24"/>
                <a:gd name="T30" fmla="*/ 1469 w 1481"/>
                <a:gd name="T31" fmla="*/ 24 h 24"/>
                <a:gd name="T32" fmla="*/ 1477 w 1481"/>
                <a:gd name="T33" fmla="*/ 20 h 24"/>
                <a:gd name="T34" fmla="*/ 1481 w 1481"/>
                <a:gd name="T35" fmla="*/ 12 h 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81"/>
                <a:gd name="T55" fmla="*/ 0 h 24"/>
                <a:gd name="T56" fmla="*/ 1481 w 1481"/>
                <a:gd name="T57" fmla="*/ 24 h 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81" h="24">
                  <a:moveTo>
                    <a:pt x="0" y="12"/>
                  </a:moveTo>
                  <a:lnTo>
                    <a:pt x="4" y="20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2"/>
                  </a:lnTo>
                  <a:close/>
                  <a:moveTo>
                    <a:pt x="1481" y="12"/>
                  </a:moveTo>
                  <a:lnTo>
                    <a:pt x="1477" y="4"/>
                  </a:lnTo>
                  <a:lnTo>
                    <a:pt x="1469" y="0"/>
                  </a:lnTo>
                  <a:lnTo>
                    <a:pt x="1461" y="4"/>
                  </a:lnTo>
                  <a:lnTo>
                    <a:pt x="1457" y="12"/>
                  </a:lnTo>
                  <a:lnTo>
                    <a:pt x="1461" y="20"/>
                  </a:lnTo>
                  <a:lnTo>
                    <a:pt x="1469" y="24"/>
                  </a:lnTo>
                  <a:lnTo>
                    <a:pt x="1477" y="20"/>
                  </a:lnTo>
                  <a:lnTo>
                    <a:pt x="1481" y="12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8" name="Line 16"/>
            <p:cNvSpPr>
              <a:spLocks noChangeShapeType="1"/>
            </p:cNvSpPr>
            <p:nvPr/>
          </p:nvSpPr>
          <p:spPr bwMode="auto">
            <a:xfrm>
              <a:off x="2354" y="3786"/>
              <a:ext cx="1435" cy="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9" name="Line 17"/>
            <p:cNvSpPr>
              <a:spLocks noChangeShapeType="1"/>
            </p:cNvSpPr>
            <p:nvPr/>
          </p:nvSpPr>
          <p:spPr bwMode="auto">
            <a:xfrm flipH="1" flipV="1">
              <a:off x="3801" y="3786"/>
              <a:ext cx="785" cy="14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0" name="Line 18"/>
            <p:cNvSpPr>
              <a:spLocks noChangeShapeType="1"/>
            </p:cNvSpPr>
            <p:nvPr/>
          </p:nvSpPr>
          <p:spPr bwMode="auto">
            <a:xfrm>
              <a:off x="2344" y="1856"/>
              <a:ext cx="1" cy="539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1" name="Line 19"/>
            <p:cNvSpPr>
              <a:spLocks noChangeShapeType="1"/>
            </p:cNvSpPr>
            <p:nvPr/>
          </p:nvSpPr>
          <p:spPr bwMode="auto">
            <a:xfrm flipV="1">
              <a:off x="192" y="3427"/>
              <a:ext cx="672" cy="373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2" name="Line 20"/>
            <p:cNvSpPr>
              <a:spLocks noChangeShapeType="1"/>
            </p:cNvSpPr>
            <p:nvPr/>
          </p:nvSpPr>
          <p:spPr bwMode="auto">
            <a:xfrm flipH="1">
              <a:off x="3980" y="2171"/>
              <a:ext cx="516" cy="493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3" name="Rectangle 21"/>
            <p:cNvSpPr>
              <a:spLocks noChangeArrowheads="1"/>
            </p:cNvSpPr>
            <p:nvPr/>
          </p:nvSpPr>
          <p:spPr bwMode="auto">
            <a:xfrm>
              <a:off x="1167" y="2304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874" name="Rectangle 22"/>
            <p:cNvSpPr>
              <a:spLocks noChangeArrowheads="1"/>
            </p:cNvSpPr>
            <p:nvPr/>
          </p:nvSpPr>
          <p:spPr bwMode="auto">
            <a:xfrm>
              <a:off x="1119" y="3360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875" name="Rectangle 23"/>
            <p:cNvSpPr>
              <a:spLocks noChangeArrowheads="1"/>
            </p:cNvSpPr>
            <p:nvPr/>
          </p:nvSpPr>
          <p:spPr bwMode="auto">
            <a:xfrm>
              <a:off x="2511" y="2256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876" name="Rectangle 24"/>
            <p:cNvSpPr>
              <a:spLocks noChangeArrowheads="1"/>
            </p:cNvSpPr>
            <p:nvPr/>
          </p:nvSpPr>
          <p:spPr bwMode="auto">
            <a:xfrm>
              <a:off x="2511" y="2880"/>
              <a:ext cx="192" cy="288"/>
            </a:xfrm>
            <a:prstGeom prst="rect">
              <a:avLst/>
            </a:prstGeom>
            <a:solidFill>
              <a:srgbClr val="B3B3B3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877" name="Rectangle 25"/>
            <p:cNvSpPr>
              <a:spLocks noChangeArrowheads="1"/>
            </p:cNvSpPr>
            <p:nvPr/>
          </p:nvSpPr>
          <p:spPr bwMode="auto">
            <a:xfrm>
              <a:off x="2511" y="3696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878" name="Rectangle 26"/>
            <p:cNvSpPr>
              <a:spLocks noChangeArrowheads="1"/>
            </p:cNvSpPr>
            <p:nvPr/>
          </p:nvSpPr>
          <p:spPr bwMode="auto">
            <a:xfrm>
              <a:off x="4143" y="2544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879" name="Rectangle 27"/>
            <p:cNvSpPr>
              <a:spLocks noChangeArrowheads="1"/>
            </p:cNvSpPr>
            <p:nvPr/>
          </p:nvSpPr>
          <p:spPr bwMode="auto">
            <a:xfrm>
              <a:off x="3951" y="3648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grpSp>
          <p:nvGrpSpPr>
            <p:cNvPr id="35880" name="Group 28"/>
            <p:cNvGrpSpPr>
              <a:grpSpLocks/>
            </p:cNvGrpSpPr>
            <p:nvPr/>
          </p:nvGrpSpPr>
          <p:grpSpPr bwMode="auto">
            <a:xfrm>
              <a:off x="399" y="2016"/>
              <a:ext cx="286" cy="288"/>
              <a:chOff x="712" y="2330"/>
              <a:chExt cx="286" cy="288"/>
            </a:xfrm>
          </p:grpSpPr>
          <p:sp>
            <p:nvSpPr>
              <p:cNvPr id="35959" name="Freeform 29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0" name="Line 30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1" name="Line 31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2" name="Freeform 32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3" name="Line 33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4" name="Line 34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5" name="Line 35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6" name="Rectangle 36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7" name="Freeform 37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8" name="Line 38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9" name="Line 39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70" name="Line 40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81" name="Group 41"/>
            <p:cNvGrpSpPr>
              <a:grpSpLocks/>
            </p:cNvGrpSpPr>
            <p:nvPr/>
          </p:nvGrpSpPr>
          <p:grpSpPr bwMode="auto">
            <a:xfrm>
              <a:off x="447" y="3504"/>
              <a:ext cx="286" cy="288"/>
              <a:chOff x="712" y="2330"/>
              <a:chExt cx="286" cy="288"/>
            </a:xfrm>
          </p:grpSpPr>
          <p:sp>
            <p:nvSpPr>
              <p:cNvPr id="35947" name="Freeform 42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8" name="Line 43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9" name="Line 44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0" name="Freeform 45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1" name="Line 46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2" name="Line 47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3" name="Line 48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4" name="Rectangle 49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5" name="Freeform 50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6" name="Line 51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7" name="Line 52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8" name="Line 53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82" name="Group 54"/>
            <p:cNvGrpSpPr>
              <a:grpSpLocks/>
            </p:cNvGrpSpPr>
            <p:nvPr/>
          </p:nvGrpSpPr>
          <p:grpSpPr bwMode="auto">
            <a:xfrm>
              <a:off x="2559" y="1728"/>
              <a:ext cx="286" cy="288"/>
              <a:chOff x="712" y="2330"/>
              <a:chExt cx="286" cy="288"/>
            </a:xfrm>
          </p:grpSpPr>
          <p:sp>
            <p:nvSpPr>
              <p:cNvPr id="35935" name="Freeform 55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6" name="Line 56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7" name="Line 57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8" name="Freeform 58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9" name="Line 59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0" name="Line 60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1" name="Line 61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2" name="Rectangle 62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3" name="Freeform 63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4" name="Line 64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5" name="Line 65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6" name="Line 66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83" name="Group 67"/>
            <p:cNvGrpSpPr>
              <a:grpSpLocks/>
            </p:cNvGrpSpPr>
            <p:nvPr/>
          </p:nvGrpSpPr>
          <p:grpSpPr bwMode="auto">
            <a:xfrm>
              <a:off x="4623" y="2016"/>
              <a:ext cx="286" cy="288"/>
              <a:chOff x="712" y="2330"/>
              <a:chExt cx="286" cy="288"/>
            </a:xfrm>
          </p:grpSpPr>
          <p:sp>
            <p:nvSpPr>
              <p:cNvPr id="35923" name="Freeform 68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4" name="Line 69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5" name="Line 70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6" name="Freeform 71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7" name="Line 72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8" name="Line 73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9" name="Line 74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0" name="Rectangle 75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1" name="Freeform 76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2" name="Line 77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3" name="Line 78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4" name="Line 79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84" name="Group 80"/>
            <p:cNvGrpSpPr>
              <a:grpSpLocks/>
            </p:cNvGrpSpPr>
            <p:nvPr/>
          </p:nvGrpSpPr>
          <p:grpSpPr bwMode="auto">
            <a:xfrm>
              <a:off x="4817" y="3600"/>
              <a:ext cx="286" cy="288"/>
              <a:chOff x="712" y="2330"/>
              <a:chExt cx="286" cy="288"/>
            </a:xfrm>
          </p:grpSpPr>
          <p:sp>
            <p:nvSpPr>
              <p:cNvPr id="35911" name="Freeform 81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2" name="Line 82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3" name="Line 83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4" name="Freeform 84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5" name="Line 85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6" name="Line 86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7" name="Line 87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8" name="Rectangle 88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9" name="Freeform 89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0" name="Line 90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1" name="Line 91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2" name="Line 92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35885" name="AutoShape 93"/>
            <p:cNvCxnSpPr>
              <a:cxnSpLocks noChangeShapeType="1"/>
              <a:stCxn id="35873" idx="3"/>
              <a:endCxn id="35875" idx="1"/>
            </p:cNvCxnSpPr>
            <p:nvPr/>
          </p:nvCxnSpPr>
          <p:spPr bwMode="auto">
            <a:xfrm flipV="1">
              <a:off x="1359" y="2400"/>
              <a:ext cx="1152" cy="4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86" name="AutoShape 94"/>
            <p:cNvCxnSpPr>
              <a:cxnSpLocks noChangeShapeType="1"/>
              <a:stCxn id="35873" idx="3"/>
              <a:endCxn id="35876" idx="1"/>
            </p:cNvCxnSpPr>
            <p:nvPr/>
          </p:nvCxnSpPr>
          <p:spPr bwMode="auto">
            <a:xfrm>
              <a:off x="1359" y="2448"/>
              <a:ext cx="1152" cy="576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87" name="AutoShape 95"/>
            <p:cNvCxnSpPr>
              <a:cxnSpLocks noChangeShapeType="1"/>
              <a:stCxn id="35874" idx="3"/>
              <a:endCxn id="35876" idx="1"/>
            </p:cNvCxnSpPr>
            <p:nvPr/>
          </p:nvCxnSpPr>
          <p:spPr bwMode="auto">
            <a:xfrm flipV="1">
              <a:off x="1311" y="3024"/>
              <a:ext cx="1200" cy="48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88" name="AutoShape 96"/>
            <p:cNvCxnSpPr>
              <a:cxnSpLocks noChangeShapeType="1"/>
              <a:stCxn id="35874" idx="3"/>
              <a:endCxn id="35877" idx="1"/>
            </p:cNvCxnSpPr>
            <p:nvPr/>
          </p:nvCxnSpPr>
          <p:spPr bwMode="auto">
            <a:xfrm>
              <a:off x="1311" y="3504"/>
              <a:ext cx="1200" cy="336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89" name="AutoShape 97"/>
            <p:cNvCxnSpPr>
              <a:cxnSpLocks noChangeShapeType="1"/>
              <a:stCxn id="35876" idx="3"/>
              <a:endCxn id="35878" idx="1"/>
            </p:cNvCxnSpPr>
            <p:nvPr/>
          </p:nvCxnSpPr>
          <p:spPr bwMode="auto">
            <a:xfrm flipV="1">
              <a:off x="2703" y="2688"/>
              <a:ext cx="1440" cy="336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90" name="AutoShape 98"/>
            <p:cNvCxnSpPr>
              <a:cxnSpLocks noChangeShapeType="1"/>
              <a:stCxn id="35877" idx="3"/>
              <a:endCxn id="35879" idx="1"/>
            </p:cNvCxnSpPr>
            <p:nvPr/>
          </p:nvCxnSpPr>
          <p:spPr bwMode="auto">
            <a:xfrm flipV="1">
              <a:off x="2703" y="3792"/>
              <a:ext cx="1248" cy="4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91" name="AutoShape 99"/>
            <p:cNvCxnSpPr>
              <a:cxnSpLocks noChangeShapeType="1"/>
              <a:stCxn id="35879" idx="0"/>
              <a:endCxn id="35878" idx="2"/>
            </p:cNvCxnSpPr>
            <p:nvPr/>
          </p:nvCxnSpPr>
          <p:spPr bwMode="auto">
            <a:xfrm flipV="1">
              <a:off x="4047" y="2832"/>
              <a:ext cx="192" cy="816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92" name="AutoShape 100"/>
            <p:cNvCxnSpPr>
              <a:cxnSpLocks noChangeShapeType="1"/>
              <a:stCxn id="35874" idx="0"/>
              <a:endCxn id="35873" idx="2"/>
            </p:cNvCxnSpPr>
            <p:nvPr/>
          </p:nvCxnSpPr>
          <p:spPr bwMode="auto">
            <a:xfrm flipV="1">
              <a:off x="1215" y="2592"/>
              <a:ext cx="48" cy="76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93" name="AutoShape 101"/>
            <p:cNvCxnSpPr>
              <a:cxnSpLocks noChangeShapeType="1"/>
              <a:stCxn id="35875" idx="3"/>
              <a:endCxn id="35878" idx="1"/>
            </p:cNvCxnSpPr>
            <p:nvPr/>
          </p:nvCxnSpPr>
          <p:spPr bwMode="auto">
            <a:xfrm>
              <a:off x="2703" y="2400"/>
              <a:ext cx="1440" cy="28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94" name="AutoShape 102"/>
            <p:cNvCxnSpPr>
              <a:cxnSpLocks noChangeShapeType="1"/>
              <a:stCxn id="35967" idx="35"/>
              <a:endCxn id="35873" idx="1"/>
            </p:cNvCxnSpPr>
            <p:nvPr/>
          </p:nvCxnSpPr>
          <p:spPr bwMode="auto">
            <a:xfrm>
              <a:off x="676" y="2227"/>
              <a:ext cx="491" cy="221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95" name="AutoShape 103"/>
            <p:cNvCxnSpPr>
              <a:cxnSpLocks noChangeShapeType="1"/>
              <a:stCxn id="35955" idx="31"/>
              <a:endCxn id="35874" idx="1"/>
            </p:cNvCxnSpPr>
            <p:nvPr/>
          </p:nvCxnSpPr>
          <p:spPr bwMode="auto">
            <a:xfrm flipV="1">
              <a:off x="724" y="3504"/>
              <a:ext cx="395" cy="19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96" name="AutoShape 104"/>
            <p:cNvCxnSpPr>
              <a:cxnSpLocks noChangeShapeType="1"/>
              <a:stCxn id="35875" idx="0"/>
              <a:endCxn id="35938" idx="4"/>
            </p:cNvCxnSpPr>
            <p:nvPr/>
          </p:nvCxnSpPr>
          <p:spPr bwMode="auto">
            <a:xfrm flipV="1">
              <a:off x="2607" y="2007"/>
              <a:ext cx="99" cy="249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97" name="AutoShape 105"/>
            <p:cNvCxnSpPr>
              <a:cxnSpLocks noChangeShapeType="1"/>
              <a:stCxn id="35879" idx="3"/>
              <a:endCxn id="35919" idx="23"/>
            </p:cNvCxnSpPr>
            <p:nvPr/>
          </p:nvCxnSpPr>
          <p:spPr bwMode="auto">
            <a:xfrm>
              <a:off x="4143" y="3792"/>
              <a:ext cx="682" cy="1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98" name="AutoShape 106"/>
            <p:cNvCxnSpPr>
              <a:cxnSpLocks noChangeShapeType="1"/>
              <a:stCxn id="35878" idx="3"/>
              <a:endCxn id="35923" idx="2"/>
            </p:cNvCxnSpPr>
            <p:nvPr/>
          </p:nvCxnSpPr>
          <p:spPr bwMode="auto">
            <a:xfrm flipV="1">
              <a:off x="4335" y="2304"/>
              <a:ext cx="288" cy="38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35899" name="Text Box 107"/>
            <p:cNvSpPr txBox="1">
              <a:spLocks noChangeArrowheads="1"/>
            </p:cNvSpPr>
            <p:nvPr/>
          </p:nvSpPr>
          <p:spPr bwMode="auto">
            <a:xfrm>
              <a:off x="303" y="1824"/>
              <a:ext cx="45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A</a:t>
              </a:r>
            </a:p>
          </p:txBody>
        </p:sp>
        <p:sp>
          <p:nvSpPr>
            <p:cNvPr id="35900" name="Text Box 108"/>
            <p:cNvSpPr txBox="1">
              <a:spLocks noChangeArrowheads="1"/>
            </p:cNvSpPr>
            <p:nvPr/>
          </p:nvSpPr>
          <p:spPr bwMode="auto">
            <a:xfrm>
              <a:off x="333" y="3314"/>
              <a:ext cx="45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B</a:t>
              </a:r>
            </a:p>
          </p:txBody>
        </p:sp>
        <p:sp>
          <p:nvSpPr>
            <p:cNvPr id="35901" name="Text Box 109"/>
            <p:cNvSpPr txBox="1">
              <a:spLocks noChangeArrowheads="1"/>
            </p:cNvSpPr>
            <p:nvPr/>
          </p:nvSpPr>
          <p:spPr bwMode="auto">
            <a:xfrm>
              <a:off x="4671" y="3408"/>
              <a:ext cx="45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E</a:t>
              </a:r>
            </a:p>
          </p:txBody>
        </p:sp>
        <p:sp>
          <p:nvSpPr>
            <p:cNvPr id="35902" name="Text Box 110"/>
            <p:cNvSpPr txBox="1">
              <a:spLocks noChangeArrowheads="1"/>
            </p:cNvSpPr>
            <p:nvPr/>
          </p:nvSpPr>
          <p:spPr bwMode="auto">
            <a:xfrm>
              <a:off x="4458" y="1778"/>
              <a:ext cx="45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D</a:t>
              </a:r>
            </a:p>
          </p:txBody>
        </p:sp>
        <p:sp>
          <p:nvSpPr>
            <p:cNvPr id="35903" name="Text Box 111"/>
            <p:cNvSpPr txBox="1">
              <a:spLocks noChangeArrowheads="1"/>
            </p:cNvSpPr>
            <p:nvPr/>
          </p:nvSpPr>
          <p:spPr bwMode="auto">
            <a:xfrm>
              <a:off x="2460" y="1536"/>
              <a:ext cx="45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C</a:t>
              </a:r>
            </a:p>
          </p:txBody>
        </p:sp>
        <p:sp>
          <p:nvSpPr>
            <p:cNvPr id="35904" name="Text Box 112"/>
            <p:cNvSpPr txBox="1">
              <a:spLocks noChangeArrowheads="1"/>
            </p:cNvSpPr>
            <p:nvPr/>
          </p:nvSpPr>
          <p:spPr bwMode="auto">
            <a:xfrm>
              <a:off x="1152" y="2354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N1</a:t>
              </a:r>
            </a:p>
          </p:txBody>
        </p:sp>
        <p:sp>
          <p:nvSpPr>
            <p:cNvPr id="35905" name="Text Box 113"/>
            <p:cNvSpPr txBox="1">
              <a:spLocks noChangeArrowheads="1"/>
            </p:cNvSpPr>
            <p:nvPr/>
          </p:nvSpPr>
          <p:spPr bwMode="auto">
            <a:xfrm>
              <a:off x="2479" y="2304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N2</a:t>
              </a:r>
            </a:p>
          </p:txBody>
        </p:sp>
        <p:sp>
          <p:nvSpPr>
            <p:cNvPr id="35906" name="Text Box 114"/>
            <p:cNvSpPr txBox="1">
              <a:spLocks noChangeArrowheads="1"/>
            </p:cNvSpPr>
            <p:nvPr/>
          </p:nvSpPr>
          <p:spPr bwMode="auto">
            <a:xfrm>
              <a:off x="4111" y="2594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N3</a:t>
              </a:r>
            </a:p>
          </p:txBody>
        </p:sp>
        <p:sp>
          <p:nvSpPr>
            <p:cNvPr id="35907" name="Text Box 115"/>
            <p:cNvSpPr txBox="1">
              <a:spLocks noChangeArrowheads="1"/>
            </p:cNvSpPr>
            <p:nvPr/>
          </p:nvSpPr>
          <p:spPr bwMode="auto">
            <a:xfrm>
              <a:off x="1089" y="3410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N4</a:t>
              </a:r>
            </a:p>
          </p:txBody>
        </p:sp>
        <p:sp>
          <p:nvSpPr>
            <p:cNvPr id="35908" name="Text Box 116"/>
            <p:cNvSpPr txBox="1">
              <a:spLocks noChangeArrowheads="1"/>
            </p:cNvSpPr>
            <p:nvPr/>
          </p:nvSpPr>
          <p:spPr bwMode="auto">
            <a:xfrm>
              <a:off x="2479" y="2930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N5</a:t>
              </a:r>
            </a:p>
          </p:txBody>
        </p:sp>
        <p:sp>
          <p:nvSpPr>
            <p:cNvPr id="35909" name="Text Box 117"/>
            <p:cNvSpPr txBox="1">
              <a:spLocks noChangeArrowheads="1"/>
            </p:cNvSpPr>
            <p:nvPr/>
          </p:nvSpPr>
          <p:spPr bwMode="auto">
            <a:xfrm>
              <a:off x="3919" y="3698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N7</a:t>
              </a:r>
            </a:p>
          </p:txBody>
        </p:sp>
        <p:sp>
          <p:nvSpPr>
            <p:cNvPr id="35910" name="Text Box 118"/>
            <p:cNvSpPr txBox="1">
              <a:spLocks noChangeArrowheads="1"/>
            </p:cNvSpPr>
            <p:nvPr/>
          </p:nvSpPr>
          <p:spPr bwMode="auto">
            <a:xfrm>
              <a:off x="2479" y="3698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N6</a:t>
              </a:r>
            </a:p>
          </p:txBody>
        </p:sp>
      </p:grpSp>
      <p:grpSp>
        <p:nvGrpSpPr>
          <p:cNvPr id="8" name="Group 119"/>
          <p:cNvGrpSpPr>
            <a:grpSpLocks/>
          </p:cNvGrpSpPr>
          <p:nvPr/>
        </p:nvGrpSpPr>
        <p:grpSpPr bwMode="auto">
          <a:xfrm>
            <a:off x="2286000" y="4267200"/>
            <a:ext cx="1846146" cy="1344706"/>
            <a:chOff x="1152" y="2304"/>
            <a:chExt cx="1248" cy="960"/>
          </a:xfrm>
        </p:grpSpPr>
        <p:sp>
          <p:nvSpPr>
            <p:cNvPr id="35854" name="Line 120"/>
            <p:cNvSpPr>
              <a:spLocks noChangeShapeType="1"/>
            </p:cNvSpPr>
            <p:nvPr/>
          </p:nvSpPr>
          <p:spPr bwMode="auto">
            <a:xfrm flipH="1">
              <a:off x="1152" y="2592"/>
              <a:ext cx="48" cy="672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  <p:sp>
          <p:nvSpPr>
            <p:cNvPr id="35855" name="Line 121"/>
            <p:cNvSpPr>
              <a:spLocks noChangeShapeType="1"/>
            </p:cNvSpPr>
            <p:nvPr/>
          </p:nvSpPr>
          <p:spPr bwMode="auto">
            <a:xfrm>
              <a:off x="1344" y="2592"/>
              <a:ext cx="960" cy="432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  <p:sp>
          <p:nvSpPr>
            <p:cNvPr id="35856" name="Line 122"/>
            <p:cNvSpPr>
              <a:spLocks noChangeShapeType="1"/>
            </p:cNvSpPr>
            <p:nvPr/>
          </p:nvSpPr>
          <p:spPr bwMode="auto">
            <a:xfrm flipV="1">
              <a:off x="1344" y="2304"/>
              <a:ext cx="1056" cy="48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</p:grpSp>
      <p:grpSp>
        <p:nvGrpSpPr>
          <p:cNvPr id="9" name="Group 123"/>
          <p:cNvGrpSpPr>
            <a:grpSpLocks/>
          </p:cNvGrpSpPr>
          <p:nvPr/>
        </p:nvGrpSpPr>
        <p:grpSpPr bwMode="auto">
          <a:xfrm>
            <a:off x="2211470" y="4325470"/>
            <a:ext cx="4189330" cy="2151529"/>
            <a:chOff x="1296" y="2352"/>
            <a:chExt cx="2832" cy="1536"/>
          </a:xfrm>
        </p:grpSpPr>
        <p:sp>
          <p:nvSpPr>
            <p:cNvPr id="35851" name="Line 124"/>
            <p:cNvSpPr>
              <a:spLocks noChangeShapeType="1"/>
            </p:cNvSpPr>
            <p:nvPr/>
          </p:nvSpPr>
          <p:spPr bwMode="auto">
            <a:xfrm>
              <a:off x="2736" y="2352"/>
              <a:ext cx="1344" cy="240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  <p:sp>
          <p:nvSpPr>
            <p:cNvPr id="35852" name="Line 125"/>
            <p:cNvSpPr>
              <a:spLocks noChangeShapeType="1"/>
            </p:cNvSpPr>
            <p:nvPr/>
          </p:nvSpPr>
          <p:spPr bwMode="auto">
            <a:xfrm flipV="1">
              <a:off x="2736" y="2736"/>
              <a:ext cx="1392" cy="336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  <p:sp>
          <p:nvSpPr>
            <p:cNvPr id="35853" name="Line 126"/>
            <p:cNvSpPr>
              <a:spLocks noChangeShapeType="1"/>
            </p:cNvSpPr>
            <p:nvPr/>
          </p:nvSpPr>
          <p:spPr bwMode="auto">
            <a:xfrm>
              <a:off x="1296" y="3552"/>
              <a:ext cx="1200" cy="336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</p:grpSp>
      <p:grpSp>
        <p:nvGrpSpPr>
          <p:cNvPr id="10" name="Group 127"/>
          <p:cNvGrpSpPr>
            <a:grpSpLocks/>
          </p:cNvGrpSpPr>
          <p:nvPr/>
        </p:nvGrpSpPr>
        <p:grpSpPr bwMode="auto">
          <a:xfrm>
            <a:off x="4291410" y="5006788"/>
            <a:ext cx="2414190" cy="1546412"/>
            <a:chOff x="2688" y="2832"/>
            <a:chExt cx="1632" cy="1104"/>
          </a:xfrm>
        </p:grpSpPr>
        <p:sp>
          <p:nvSpPr>
            <p:cNvPr id="35849" name="Line 128"/>
            <p:cNvSpPr>
              <a:spLocks noChangeShapeType="1"/>
            </p:cNvSpPr>
            <p:nvPr/>
          </p:nvSpPr>
          <p:spPr bwMode="auto">
            <a:xfrm flipH="1">
              <a:off x="4128" y="2832"/>
              <a:ext cx="192" cy="816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  <p:sp>
          <p:nvSpPr>
            <p:cNvPr id="35850" name="Line 129"/>
            <p:cNvSpPr>
              <a:spLocks noChangeShapeType="1"/>
            </p:cNvSpPr>
            <p:nvPr/>
          </p:nvSpPr>
          <p:spPr bwMode="auto">
            <a:xfrm flipV="1">
              <a:off x="2688" y="3888"/>
              <a:ext cx="1248" cy="48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</p:grpSp>
      <p:sp>
        <p:nvSpPr>
          <p:cNvPr id="917634" name="Line 130"/>
          <p:cNvSpPr>
            <a:spLocks noChangeShapeType="1"/>
          </p:cNvSpPr>
          <p:nvPr/>
        </p:nvSpPr>
        <p:spPr bwMode="auto">
          <a:xfrm flipV="1">
            <a:off x="2247877" y="5329518"/>
            <a:ext cx="1562123" cy="537882"/>
          </a:xfrm>
          <a:prstGeom prst="line">
            <a:avLst/>
          </a:prstGeom>
          <a:noFill/>
          <a:ln w="63500">
            <a:solidFill>
              <a:srgbClr val="FF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1828800" y="3810000"/>
            <a:ext cx="1622618" cy="1528465"/>
            <a:chOff x="1828800" y="3810000"/>
            <a:chExt cx="1622618" cy="1528465"/>
          </a:xfrm>
        </p:grpSpPr>
        <p:grpSp>
          <p:nvGrpSpPr>
            <p:cNvPr id="132" name="Group 131"/>
            <p:cNvGrpSpPr/>
            <p:nvPr/>
          </p:nvGrpSpPr>
          <p:grpSpPr>
            <a:xfrm>
              <a:off x="2895600" y="3810000"/>
              <a:ext cx="479618" cy="461665"/>
              <a:chOff x="1793305" y="2819400"/>
              <a:chExt cx="1037915" cy="1039486"/>
            </a:xfrm>
          </p:grpSpPr>
          <p:sp>
            <p:nvSpPr>
              <p:cNvPr id="133" name="Rounded Rectangle 132"/>
              <p:cNvSpPr/>
              <p:nvPr/>
            </p:nvSpPr>
            <p:spPr bwMode="auto">
              <a:xfrm>
                <a:off x="1828800" y="2819400"/>
                <a:ext cx="914400" cy="762000"/>
              </a:xfrm>
              <a:prstGeom prst="roundRect">
                <a:avLst/>
              </a:prstGeom>
              <a:solidFill>
                <a:srgbClr val="FFFF99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9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Courier New" charset="0"/>
                </a:endParaRPr>
              </a:p>
            </p:txBody>
          </p:sp>
          <p:sp>
            <p:nvSpPr>
              <p:cNvPr id="134" name="TextBox 133"/>
              <p:cNvSpPr txBox="1"/>
              <p:nvPr/>
            </p:nvSpPr>
            <p:spPr>
              <a:xfrm>
                <a:off x="1793305" y="2819400"/>
                <a:ext cx="1037915" cy="10394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600" b="0" dirty="0">
                    <a:latin typeface="+mn-lt"/>
                  </a:rPr>
                  <a:t>(N1,N2)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N4)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N5)</a:t>
                </a:r>
              </a:p>
              <a:p>
                <a:pPr algn="ctr"/>
                <a:endParaRPr lang="en-US" sz="600" b="0" dirty="0">
                  <a:latin typeface="+mn-lt"/>
                </a:endParaRPr>
              </a:p>
            </p:txBody>
          </p:sp>
        </p:grpSp>
        <p:grpSp>
          <p:nvGrpSpPr>
            <p:cNvPr id="135" name="Group 134"/>
            <p:cNvGrpSpPr/>
            <p:nvPr/>
          </p:nvGrpSpPr>
          <p:grpSpPr>
            <a:xfrm>
              <a:off x="2971800" y="4491335"/>
              <a:ext cx="479618" cy="461665"/>
              <a:chOff x="1793305" y="2819400"/>
              <a:chExt cx="1037915" cy="1039486"/>
            </a:xfrm>
          </p:grpSpPr>
          <p:sp>
            <p:nvSpPr>
              <p:cNvPr id="136" name="Rounded Rectangle 135"/>
              <p:cNvSpPr/>
              <p:nvPr/>
            </p:nvSpPr>
            <p:spPr bwMode="auto">
              <a:xfrm>
                <a:off x="1828800" y="2819400"/>
                <a:ext cx="914400" cy="762000"/>
              </a:xfrm>
              <a:prstGeom prst="roundRect">
                <a:avLst/>
              </a:prstGeom>
              <a:solidFill>
                <a:srgbClr val="FFFF99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9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Courier New" charset="0"/>
                </a:endParaRPr>
              </a:p>
            </p:txBody>
          </p:sp>
          <p:sp>
            <p:nvSpPr>
              <p:cNvPr id="137" name="TextBox 136"/>
              <p:cNvSpPr txBox="1"/>
              <p:nvPr/>
            </p:nvSpPr>
            <p:spPr>
              <a:xfrm>
                <a:off x="1793305" y="2819400"/>
                <a:ext cx="1037915" cy="10394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600" b="0" dirty="0">
                    <a:latin typeface="+mn-lt"/>
                  </a:rPr>
                  <a:t>(N1,N2)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N4)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N5)</a:t>
                </a:r>
              </a:p>
              <a:p>
                <a:pPr algn="ctr"/>
                <a:endParaRPr lang="en-US" sz="600" b="0" dirty="0">
                  <a:latin typeface="+mn-lt"/>
                </a:endParaRPr>
              </a:p>
            </p:txBody>
          </p:sp>
        </p:grpSp>
        <p:grpSp>
          <p:nvGrpSpPr>
            <p:cNvPr id="141" name="Group 140"/>
            <p:cNvGrpSpPr/>
            <p:nvPr/>
          </p:nvGrpSpPr>
          <p:grpSpPr>
            <a:xfrm>
              <a:off x="1828800" y="4876800"/>
              <a:ext cx="479618" cy="461665"/>
              <a:chOff x="1793305" y="2819400"/>
              <a:chExt cx="1037915" cy="1039486"/>
            </a:xfrm>
          </p:grpSpPr>
          <p:sp>
            <p:nvSpPr>
              <p:cNvPr id="142" name="Rounded Rectangle 141"/>
              <p:cNvSpPr/>
              <p:nvPr/>
            </p:nvSpPr>
            <p:spPr bwMode="auto">
              <a:xfrm>
                <a:off x="1828800" y="2819400"/>
                <a:ext cx="914400" cy="762000"/>
              </a:xfrm>
              <a:prstGeom prst="roundRect">
                <a:avLst/>
              </a:prstGeom>
              <a:solidFill>
                <a:srgbClr val="FFFF99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9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Courier New" charset="0"/>
                </a:endParaRPr>
              </a:p>
            </p:txBody>
          </p:sp>
          <p:sp>
            <p:nvSpPr>
              <p:cNvPr id="143" name="TextBox 142"/>
              <p:cNvSpPr txBox="1"/>
              <p:nvPr/>
            </p:nvSpPr>
            <p:spPr>
              <a:xfrm>
                <a:off x="1793305" y="2819400"/>
                <a:ext cx="1037915" cy="10394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600" b="0" dirty="0">
                    <a:latin typeface="+mn-lt"/>
                  </a:rPr>
                  <a:t>(N1,N2)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N4)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N5)</a:t>
                </a:r>
              </a:p>
              <a:p>
                <a:pPr algn="ctr"/>
                <a:endParaRPr lang="en-US" sz="600" b="0" dirty="0">
                  <a:latin typeface="+mn-lt"/>
                </a:endParaRPr>
              </a:p>
            </p:txBody>
          </p:sp>
        </p:grpSp>
      </p:grpSp>
      <p:grpSp>
        <p:nvGrpSpPr>
          <p:cNvPr id="4" name="Group 3"/>
          <p:cNvGrpSpPr/>
          <p:nvPr/>
        </p:nvGrpSpPr>
        <p:grpSpPr>
          <a:xfrm>
            <a:off x="4930582" y="5329535"/>
            <a:ext cx="2232218" cy="1223665"/>
            <a:chOff x="4930582" y="5329535"/>
            <a:chExt cx="2232218" cy="1223665"/>
          </a:xfrm>
        </p:grpSpPr>
        <p:grpSp>
          <p:nvGrpSpPr>
            <p:cNvPr id="147" name="Group 146"/>
            <p:cNvGrpSpPr/>
            <p:nvPr/>
          </p:nvGrpSpPr>
          <p:grpSpPr>
            <a:xfrm>
              <a:off x="4930582" y="6091535"/>
              <a:ext cx="479618" cy="461665"/>
              <a:chOff x="1793305" y="2819400"/>
              <a:chExt cx="1037915" cy="1039486"/>
            </a:xfrm>
          </p:grpSpPr>
          <p:sp>
            <p:nvSpPr>
              <p:cNvPr id="148" name="Rounded Rectangle 147"/>
              <p:cNvSpPr/>
              <p:nvPr/>
            </p:nvSpPr>
            <p:spPr bwMode="auto">
              <a:xfrm>
                <a:off x="1828800" y="2819400"/>
                <a:ext cx="914400" cy="762000"/>
              </a:xfrm>
              <a:prstGeom prst="roundRect">
                <a:avLst/>
              </a:prstGeom>
              <a:solidFill>
                <a:srgbClr val="FFFF99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9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Courier New" charset="0"/>
                </a:endParaRPr>
              </a:p>
            </p:txBody>
          </p:sp>
          <p:sp>
            <p:nvSpPr>
              <p:cNvPr id="149" name="TextBox 148"/>
              <p:cNvSpPr txBox="1"/>
              <p:nvPr/>
            </p:nvSpPr>
            <p:spPr>
              <a:xfrm>
                <a:off x="1793305" y="2819400"/>
                <a:ext cx="1037915" cy="10394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600" b="0" dirty="0">
                    <a:latin typeface="+mn-lt"/>
                  </a:rPr>
                  <a:t>(N1,N2)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N4)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N5)</a:t>
                </a:r>
              </a:p>
              <a:p>
                <a:pPr algn="ctr"/>
                <a:endParaRPr lang="en-US" sz="600" b="0" dirty="0">
                  <a:latin typeface="+mn-lt"/>
                </a:endParaRPr>
              </a:p>
            </p:txBody>
          </p:sp>
        </p:grpSp>
        <p:grpSp>
          <p:nvGrpSpPr>
            <p:cNvPr id="156" name="Group 155"/>
            <p:cNvGrpSpPr/>
            <p:nvPr/>
          </p:nvGrpSpPr>
          <p:grpSpPr>
            <a:xfrm>
              <a:off x="6683182" y="5329535"/>
              <a:ext cx="479618" cy="461665"/>
              <a:chOff x="1793305" y="2819400"/>
              <a:chExt cx="1037915" cy="1039486"/>
            </a:xfrm>
          </p:grpSpPr>
          <p:sp>
            <p:nvSpPr>
              <p:cNvPr id="157" name="Rounded Rectangle 156"/>
              <p:cNvSpPr/>
              <p:nvPr/>
            </p:nvSpPr>
            <p:spPr bwMode="auto">
              <a:xfrm>
                <a:off x="1828800" y="2819400"/>
                <a:ext cx="914400" cy="762000"/>
              </a:xfrm>
              <a:prstGeom prst="roundRect">
                <a:avLst/>
              </a:prstGeom>
              <a:solidFill>
                <a:srgbClr val="FFFF99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9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Courier New" charset="0"/>
                </a:endParaRPr>
              </a:p>
            </p:txBody>
          </p:sp>
          <p:sp>
            <p:nvSpPr>
              <p:cNvPr id="158" name="TextBox 157"/>
              <p:cNvSpPr txBox="1"/>
              <p:nvPr/>
            </p:nvSpPr>
            <p:spPr>
              <a:xfrm>
                <a:off x="1793305" y="2819400"/>
                <a:ext cx="1037915" cy="10394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600" b="0" dirty="0">
                    <a:latin typeface="+mn-lt"/>
                  </a:rPr>
                  <a:t>(N1,N2)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N4)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N5)</a:t>
                </a:r>
              </a:p>
              <a:p>
                <a:pPr algn="ctr"/>
                <a:endParaRPr lang="en-US" sz="600" b="0" dirty="0">
                  <a:latin typeface="+mn-lt"/>
                </a:endParaRPr>
              </a:p>
            </p:txBody>
          </p:sp>
        </p:grpSp>
      </p:grpSp>
      <p:grpSp>
        <p:nvGrpSpPr>
          <p:cNvPr id="3" name="Group 2"/>
          <p:cNvGrpSpPr/>
          <p:nvPr/>
        </p:nvGrpSpPr>
        <p:grpSpPr>
          <a:xfrm>
            <a:off x="2667000" y="4038600"/>
            <a:ext cx="2994218" cy="2667000"/>
            <a:chOff x="2667000" y="4038600"/>
            <a:chExt cx="2994218" cy="2667000"/>
          </a:xfrm>
        </p:grpSpPr>
        <p:grpSp>
          <p:nvGrpSpPr>
            <p:cNvPr id="138" name="Group 137"/>
            <p:cNvGrpSpPr/>
            <p:nvPr/>
          </p:nvGrpSpPr>
          <p:grpSpPr>
            <a:xfrm>
              <a:off x="2743200" y="5177135"/>
              <a:ext cx="479618" cy="461665"/>
              <a:chOff x="1793305" y="2819400"/>
              <a:chExt cx="1037915" cy="1039486"/>
            </a:xfrm>
          </p:grpSpPr>
          <p:sp>
            <p:nvSpPr>
              <p:cNvPr id="139" name="Rounded Rectangle 138"/>
              <p:cNvSpPr/>
              <p:nvPr/>
            </p:nvSpPr>
            <p:spPr bwMode="auto">
              <a:xfrm>
                <a:off x="1828800" y="2819400"/>
                <a:ext cx="914400" cy="762000"/>
              </a:xfrm>
              <a:prstGeom prst="roundRect">
                <a:avLst/>
              </a:prstGeom>
              <a:solidFill>
                <a:srgbClr val="FFFF99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9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Courier New" charset="0"/>
                </a:endParaRPr>
              </a:p>
            </p:txBody>
          </p:sp>
          <p:sp>
            <p:nvSpPr>
              <p:cNvPr id="140" name="TextBox 139"/>
              <p:cNvSpPr txBox="1"/>
              <p:nvPr/>
            </p:nvSpPr>
            <p:spPr>
              <a:xfrm>
                <a:off x="1793305" y="2819400"/>
                <a:ext cx="1037915" cy="10394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600" b="0" dirty="0">
                    <a:latin typeface="+mn-lt"/>
                  </a:rPr>
                  <a:t>(N1,N2)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N4)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N5)</a:t>
                </a:r>
              </a:p>
              <a:p>
                <a:pPr algn="ctr"/>
                <a:endParaRPr lang="en-US" sz="600" b="0" dirty="0">
                  <a:latin typeface="+mn-lt"/>
                </a:endParaRPr>
              </a:p>
            </p:txBody>
          </p:sp>
        </p:grpSp>
        <p:grpSp>
          <p:nvGrpSpPr>
            <p:cNvPr id="144" name="Group 143"/>
            <p:cNvGrpSpPr/>
            <p:nvPr/>
          </p:nvGrpSpPr>
          <p:grpSpPr>
            <a:xfrm>
              <a:off x="2667000" y="6243935"/>
              <a:ext cx="479618" cy="461665"/>
              <a:chOff x="1298605" y="3848832"/>
              <a:chExt cx="1037915" cy="1039486"/>
            </a:xfrm>
          </p:grpSpPr>
          <p:sp>
            <p:nvSpPr>
              <p:cNvPr id="145" name="Rounded Rectangle 144"/>
              <p:cNvSpPr/>
              <p:nvPr/>
            </p:nvSpPr>
            <p:spPr bwMode="auto">
              <a:xfrm>
                <a:off x="1373606" y="3858885"/>
                <a:ext cx="914400" cy="762001"/>
              </a:xfrm>
              <a:prstGeom prst="roundRect">
                <a:avLst/>
              </a:prstGeom>
              <a:solidFill>
                <a:srgbClr val="FFFF99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9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Courier New" charset="0"/>
                </a:endParaRPr>
              </a:p>
            </p:txBody>
          </p:sp>
          <p:sp>
            <p:nvSpPr>
              <p:cNvPr id="146" name="TextBox 145"/>
              <p:cNvSpPr txBox="1"/>
              <p:nvPr/>
            </p:nvSpPr>
            <p:spPr>
              <a:xfrm>
                <a:off x="1298605" y="3848832"/>
                <a:ext cx="1037915" cy="10394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600" b="0" dirty="0">
                    <a:latin typeface="+mn-lt"/>
                  </a:rPr>
                  <a:t>(N1,N2)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N4)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N5)</a:t>
                </a:r>
              </a:p>
              <a:p>
                <a:pPr algn="ctr"/>
                <a:endParaRPr lang="en-US" sz="600" b="0" dirty="0">
                  <a:latin typeface="+mn-lt"/>
                </a:endParaRPr>
              </a:p>
            </p:txBody>
          </p:sp>
        </p:grpSp>
        <p:grpSp>
          <p:nvGrpSpPr>
            <p:cNvPr id="150" name="Group 149"/>
            <p:cNvGrpSpPr/>
            <p:nvPr/>
          </p:nvGrpSpPr>
          <p:grpSpPr>
            <a:xfrm>
              <a:off x="5159182" y="5181600"/>
              <a:ext cx="479618" cy="461665"/>
              <a:chOff x="1793305" y="2819400"/>
              <a:chExt cx="1037915" cy="1039486"/>
            </a:xfrm>
          </p:grpSpPr>
          <p:sp>
            <p:nvSpPr>
              <p:cNvPr id="151" name="Rounded Rectangle 150"/>
              <p:cNvSpPr/>
              <p:nvPr/>
            </p:nvSpPr>
            <p:spPr bwMode="auto">
              <a:xfrm>
                <a:off x="1828800" y="2819400"/>
                <a:ext cx="914400" cy="762000"/>
              </a:xfrm>
              <a:prstGeom prst="roundRect">
                <a:avLst/>
              </a:prstGeom>
              <a:solidFill>
                <a:srgbClr val="FFFF99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9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Courier New" charset="0"/>
                </a:endParaRPr>
              </a:p>
            </p:txBody>
          </p:sp>
          <p:sp>
            <p:nvSpPr>
              <p:cNvPr id="152" name="TextBox 151"/>
              <p:cNvSpPr txBox="1"/>
              <p:nvPr/>
            </p:nvSpPr>
            <p:spPr>
              <a:xfrm>
                <a:off x="1793305" y="2819400"/>
                <a:ext cx="1037915" cy="10394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600" b="0" dirty="0">
                    <a:latin typeface="+mn-lt"/>
                  </a:rPr>
                  <a:t>(N1,N2)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N4)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N5)</a:t>
                </a:r>
              </a:p>
              <a:p>
                <a:pPr algn="ctr"/>
                <a:endParaRPr lang="en-US" sz="600" b="0" dirty="0">
                  <a:latin typeface="+mn-lt"/>
                </a:endParaRPr>
              </a:p>
            </p:txBody>
          </p:sp>
        </p:grpSp>
        <p:grpSp>
          <p:nvGrpSpPr>
            <p:cNvPr id="153" name="Group 152"/>
            <p:cNvGrpSpPr/>
            <p:nvPr/>
          </p:nvGrpSpPr>
          <p:grpSpPr>
            <a:xfrm>
              <a:off x="5181600" y="4038600"/>
              <a:ext cx="479618" cy="461665"/>
              <a:chOff x="1793305" y="2819400"/>
              <a:chExt cx="1037915" cy="1039486"/>
            </a:xfrm>
          </p:grpSpPr>
          <p:sp>
            <p:nvSpPr>
              <p:cNvPr id="154" name="Rounded Rectangle 153"/>
              <p:cNvSpPr/>
              <p:nvPr/>
            </p:nvSpPr>
            <p:spPr bwMode="auto">
              <a:xfrm>
                <a:off x="1828800" y="2819400"/>
                <a:ext cx="914400" cy="762000"/>
              </a:xfrm>
              <a:prstGeom prst="roundRect">
                <a:avLst/>
              </a:prstGeom>
              <a:solidFill>
                <a:srgbClr val="FFFF99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9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Courier New" charset="0"/>
                </a:endParaRPr>
              </a:p>
            </p:txBody>
          </p:sp>
          <p:sp>
            <p:nvSpPr>
              <p:cNvPr id="155" name="TextBox 154"/>
              <p:cNvSpPr txBox="1"/>
              <p:nvPr/>
            </p:nvSpPr>
            <p:spPr>
              <a:xfrm>
                <a:off x="1793305" y="2819400"/>
                <a:ext cx="1037915" cy="10394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600" b="0" dirty="0">
                    <a:latin typeface="+mn-lt"/>
                  </a:rPr>
                  <a:t>(N1,N2)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N4)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N5)</a:t>
                </a:r>
              </a:p>
              <a:p>
                <a:pPr algn="ctr"/>
                <a:endParaRPr lang="en-US" sz="600" b="0" dirty="0">
                  <a:latin typeface="+mn-lt"/>
                </a:endParaRPr>
              </a:p>
            </p:txBody>
          </p:sp>
        </p:grpSp>
        <p:grpSp>
          <p:nvGrpSpPr>
            <p:cNvPr id="159" name="Group 158"/>
            <p:cNvGrpSpPr/>
            <p:nvPr/>
          </p:nvGrpSpPr>
          <p:grpSpPr>
            <a:xfrm>
              <a:off x="2971800" y="5481935"/>
              <a:ext cx="479618" cy="461665"/>
              <a:chOff x="1841817" y="3162544"/>
              <a:chExt cx="1037914" cy="1039486"/>
            </a:xfrm>
          </p:grpSpPr>
          <p:sp>
            <p:nvSpPr>
              <p:cNvPr id="160" name="Rounded Rectangle 159"/>
              <p:cNvSpPr/>
              <p:nvPr/>
            </p:nvSpPr>
            <p:spPr bwMode="auto">
              <a:xfrm>
                <a:off x="1916818" y="3172597"/>
                <a:ext cx="914399" cy="762001"/>
              </a:xfrm>
              <a:prstGeom prst="roundRect">
                <a:avLst/>
              </a:prstGeom>
              <a:solidFill>
                <a:srgbClr val="FFFF99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9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Courier New" charset="0"/>
                </a:endParaRPr>
              </a:p>
            </p:txBody>
          </p:sp>
          <p:sp>
            <p:nvSpPr>
              <p:cNvPr id="161" name="TextBox 160"/>
              <p:cNvSpPr txBox="1"/>
              <p:nvPr/>
            </p:nvSpPr>
            <p:spPr>
              <a:xfrm>
                <a:off x="1841817" y="3162544"/>
                <a:ext cx="1037914" cy="10394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600" b="0" dirty="0">
                    <a:latin typeface="+mn-lt"/>
                  </a:rPr>
                  <a:t>(N1,N2)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N4)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N5)</a:t>
                </a:r>
              </a:p>
              <a:p>
                <a:pPr algn="ctr"/>
                <a:endParaRPr lang="en-US" sz="600" b="0" dirty="0">
                  <a:latin typeface="+mn-lt"/>
                </a:endParaRPr>
              </a:p>
            </p:txBody>
          </p:sp>
        </p:grpSp>
      </p:grpSp>
      <p:sp>
        <p:nvSpPr>
          <p:cNvPr id="16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28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8486518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7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9176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00"/>
                            </p:stCondLst>
                            <p:childTnLst>
                              <p:par>
                                <p:cTn id="32" presetID="1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843" grpId="0" build="p"/>
      <p:bldP spid="917634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Link State Routing</a:t>
            </a:r>
          </a:p>
        </p:txBody>
      </p:sp>
      <p:sp>
        <p:nvSpPr>
          <p:cNvPr id="3584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81000" y="1447800"/>
            <a:ext cx="8610600" cy="1600200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sz="2400" dirty="0">
                <a:solidFill>
                  <a:schemeClr val="bg2"/>
                </a:solidFill>
                <a:latin typeface="Arial" charset="0"/>
              </a:rPr>
              <a:t>Each node maintains its local “link state” (LS)</a:t>
            </a:r>
          </a:p>
          <a:p>
            <a:pPr>
              <a:lnSpc>
                <a:spcPct val="90000"/>
              </a:lnSpc>
            </a:pPr>
            <a:r>
              <a:rPr lang="en-US" sz="2400" dirty="0">
                <a:solidFill>
                  <a:schemeClr val="tx1">
                    <a:lumMod val="50000"/>
                    <a:lumOff val="50000"/>
                  </a:schemeClr>
                </a:solidFill>
                <a:latin typeface="Arial" charset="0"/>
              </a:rPr>
              <a:t>Each node floods its local link state </a:t>
            </a:r>
          </a:p>
          <a:p>
            <a:pPr>
              <a:lnSpc>
                <a:spcPct val="90000"/>
              </a:lnSpc>
            </a:pPr>
            <a:r>
              <a:rPr lang="en-US" sz="2400" dirty="0">
                <a:latin typeface="Arial" charset="0"/>
              </a:rPr>
              <a:t>Hence, each node learns the entire network topology</a:t>
            </a:r>
          </a:p>
          <a:p>
            <a:pPr lvl="1">
              <a:lnSpc>
                <a:spcPct val="90000"/>
              </a:lnSpc>
            </a:pPr>
            <a:r>
              <a:rPr lang="en-US" sz="2000" dirty="0">
                <a:solidFill>
                  <a:srgbClr val="FF0000"/>
                </a:solidFill>
                <a:latin typeface="Arial" charset="0"/>
              </a:rPr>
              <a:t>Can use </a:t>
            </a:r>
            <a:r>
              <a:rPr lang="en-US" sz="2000" dirty="0" err="1">
                <a:solidFill>
                  <a:srgbClr val="FF0000"/>
                </a:solidFill>
                <a:latin typeface="Arial" charset="0"/>
              </a:rPr>
              <a:t>Dijkstra’s</a:t>
            </a:r>
            <a:r>
              <a:rPr lang="en-US" sz="2000" dirty="0">
                <a:solidFill>
                  <a:srgbClr val="FF0000"/>
                </a:solidFill>
                <a:latin typeface="Arial" charset="0"/>
              </a:rPr>
              <a:t> to compute the shortest paths between nodes</a:t>
            </a:r>
          </a:p>
        </p:txBody>
      </p:sp>
      <p:grpSp>
        <p:nvGrpSpPr>
          <p:cNvPr id="35844" name="Group 4"/>
          <p:cNvGrpSpPr>
            <a:grpSpLocks/>
          </p:cNvGrpSpPr>
          <p:nvPr/>
        </p:nvGrpSpPr>
        <p:grpSpPr bwMode="auto">
          <a:xfrm>
            <a:off x="685800" y="3200400"/>
            <a:ext cx="7291388" cy="3429000"/>
            <a:chOff x="192" y="1536"/>
            <a:chExt cx="4929" cy="2448"/>
          </a:xfrm>
        </p:grpSpPr>
        <p:sp>
          <p:nvSpPr>
            <p:cNvPr id="35857" name="Freeform 5"/>
            <p:cNvSpPr>
              <a:spLocks noEditPoints="1"/>
            </p:cNvSpPr>
            <p:nvPr/>
          </p:nvSpPr>
          <p:spPr bwMode="auto">
            <a:xfrm>
              <a:off x="854" y="2385"/>
              <a:ext cx="1500" cy="22"/>
            </a:xfrm>
            <a:custGeom>
              <a:avLst/>
              <a:gdLst>
                <a:gd name="T0" fmla="*/ 1500 w 1500"/>
                <a:gd name="T1" fmla="*/ 10 h 22"/>
                <a:gd name="T2" fmla="*/ 1498 w 1500"/>
                <a:gd name="T3" fmla="*/ 2 h 22"/>
                <a:gd name="T4" fmla="*/ 1490 w 1500"/>
                <a:gd name="T5" fmla="*/ 0 h 22"/>
                <a:gd name="T6" fmla="*/ 1482 w 1500"/>
                <a:gd name="T7" fmla="*/ 2 h 22"/>
                <a:gd name="T8" fmla="*/ 1478 w 1500"/>
                <a:gd name="T9" fmla="*/ 10 h 22"/>
                <a:gd name="T10" fmla="*/ 1482 w 1500"/>
                <a:gd name="T11" fmla="*/ 18 h 22"/>
                <a:gd name="T12" fmla="*/ 1490 w 1500"/>
                <a:gd name="T13" fmla="*/ 22 h 22"/>
                <a:gd name="T14" fmla="*/ 1498 w 1500"/>
                <a:gd name="T15" fmla="*/ 18 h 22"/>
                <a:gd name="T16" fmla="*/ 1500 w 1500"/>
                <a:gd name="T17" fmla="*/ 10 h 22"/>
                <a:gd name="T18" fmla="*/ 0 w 1500"/>
                <a:gd name="T19" fmla="*/ 10 h 22"/>
                <a:gd name="T20" fmla="*/ 2 w 1500"/>
                <a:gd name="T21" fmla="*/ 18 h 22"/>
                <a:gd name="T22" fmla="*/ 10 w 1500"/>
                <a:gd name="T23" fmla="*/ 22 h 22"/>
                <a:gd name="T24" fmla="*/ 18 w 1500"/>
                <a:gd name="T25" fmla="*/ 18 h 22"/>
                <a:gd name="T26" fmla="*/ 21 w 1500"/>
                <a:gd name="T27" fmla="*/ 10 h 22"/>
                <a:gd name="T28" fmla="*/ 18 w 1500"/>
                <a:gd name="T29" fmla="*/ 2 h 22"/>
                <a:gd name="T30" fmla="*/ 10 w 1500"/>
                <a:gd name="T31" fmla="*/ 0 h 22"/>
                <a:gd name="T32" fmla="*/ 2 w 1500"/>
                <a:gd name="T33" fmla="*/ 2 h 22"/>
                <a:gd name="T34" fmla="*/ 0 w 1500"/>
                <a:gd name="T35" fmla="*/ 1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22"/>
                <a:gd name="T56" fmla="*/ 1500 w 1500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22">
                  <a:moveTo>
                    <a:pt x="1500" y="10"/>
                  </a:moveTo>
                  <a:lnTo>
                    <a:pt x="1498" y="2"/>
                  </a:lnTo>
                  <a:lnTo>
                    <a:pt x="1490" y="0"/>
                  </a:lnTo>
                  <a:lnTo>
                    <a:pt x="1482" y="2"/>
                  </a:lnTo>
                  <a:lnTo>
                    <a:pt x="1478" y="10"/>
                  </a:lnTo>
                  <a:lnTo>
                    <a:pt x="1482" y="18"/>
                  </a:lnTo>
                  <a:lnTo>
                    <a:pt x="1490" y="22"/>
                  </a:lnTo>
                  <a:lnTo>
                    <a:pt x="1498" y="18"/>
                  </a:lnTo>
                  <a:lnTo>
                    <a:pt x="1500" y="10"/>
                  </a:lnTo>
                  <a:close/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18"/>
                  </a:lnTo>
                  <a:lnTo>
                    <a:pt x="21" y="10"/>
                  </a:lnTo>
                  <a:lnTo>
                    <a:pt x="18" y="2"/>
                  </a:lnTo>
                  <a:lnTo>
                    <a:pt x="10" y="0"/>
                  </a:lnTo>
                  <a:lnTo>
                    <a:pt x="2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58" name="Line 6"/>
            <p:cNvSpPr>
              <a:spLocks noChangeShapeType="1"/>
            </p:cNvSpPr>
            <p:nvPr/>
          </p:nvSpPr>
          <p:spPr bwMode="auto">
            <a:xfrm flipH="1">
              <a:off x="875" y="2395"/>
              <a:ext cx="1457" cy="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9" name="Freeform 7"/>
            <p:cNvSpPr>
              <a:spLocks noEditPoints="1"/>
            </p:cNvSpPr>
            <p:nvPr/>
          </p:nvSpPr>
          <p:spPr bwMode="auto">
            <a:xfrm>
              <a:off x="854" y="3034"/>
              <a:ext cx="1500" cy="403"/>
            </a:xfrm>
            <a:custGeom>
              <a:avLst/>
              <a:gdLst>
                <a:gd name="T0" fmla="*/ 0 w 1500"/>
                <a:gd name="T1" fmla="*/ 395 h 403"/>
                <a:gd name="T2" fmla="*/ 4 w 1500"/>
                <a:gd name="T3" fmla="*/ 403 h 403"/>
                <a:gd name="T4" fmla="*/ 14 w 1500"/>
                <a:gd name="T5" fmla="*/ 403 h 403"/>
                <a:gd name="T6" fmla="*/ 20 w 1500"/>
                <a:gd name="T7" fmla="*/ 399 h 403"/>
                <a:gd name="T8" fmla="*/ 21 w 1500"/>
                <a:gd name="T9" fmla="*/ 391 h 403"/>
                <a:gd name="T10" fmla="*/ 16 w 1500"/>
                <a:gd name="T11" fmla="*/ 383 h 403"/>
                <a:gd name="T12" fmla="*/ 8 w 1500"/>
                <a:gd name="T13" fmla="*/ 381 h 403"/>
                <a:gd name="T14" fmla="*/ 0 w 1500"/>
                <a:gd name="T15" fmla="*/ 387 h 403"/>
                <a:gd name="T16" fmla="*/ 0 w 1500"/>
                <a:gd name="T17" fmla="*/ 395 h 403"/>
                <a:gd name="T18" fmla="*/ 1500 w 1500"/>
                <a:gd name="T19" fmla="*/ 8 h 403"/>
                <a:gd name="T20" fmla="*/ 1496 w 1500"/>
                <a:gd name="T21" fmla="*/ 2 h 403"/>
                <a:gd name="T22" fmla="*/ 1486 w 1500"/>
                <a:gd name="T23" fmla="*/ 0 h 403"/>
                <a:gd name="T24" fmla="*/ 1480 w 1500"/>
                <a:gd name="T25" fmla="*/ 6 h 403"/>
                <a:gd name="T26" fmla="*/ 1478 w 1500"/>
                <a:gd name="T27" fmla="*/ 14 h 403"/>
                <a:gd name="T28" fmla="*/ 1484 w 1500"/>
                <a:gd name="T29" fmla="*/ 22 h 403"/>
                <a:gd name="T30" fmla="*/ 1492 w 1500"/>
                <a:gd name="T31" fmla="*/ 22 h 403"/>
                <a:gd name="T32" fmla="*/ 1500 w 1500"/>
                <a:gd name="T33" fmla="*/ 18 h 403"/>
                <a:gd name="T34" fmla="*/ 1500 w 1500"/>
                <a:gd name="T35" fmla="*/ 8 h 4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403"/>
                <a:gd name="T56" fmla="*/ 1500 w 1500"/>
                <a:gd name="T57" fmla="*/ 403 h 40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403">
                  <a:moveTo>
                    <a:pt x="0" y="395"/>
                  </a:moveTo>
                  <a:lnTo>
                    <a:pt x="4" y="403"/>
                  </a:lnTo>
                  <a:lnTo>
                    <a:pt x="14" y="403"/>
                  </a:lnTo>
                  <a:lnTo>
                    <a:pt x="20" y="399"/>
                  </a:lnTo>
                  <a:lnTo>
                    <a:pt x="21" y="391"/>
                  </a:lnTo>
                  <a:lnTo>
                    <a:pt x="16" y="383"/>
                  </a:lnTo>
                  <a:lnTo>
                    <a:pt x="8" y="381"/>
                  </a:lnTo>
                  <a:lnTo>
                    <a:pt x="0" y="387"/>
                  </a:lnTo>
                  <a:lnTo>
                    <a:pt x="0" y="395"/>
                  </a:lnTo>
                  <a:close/>
                  <a:moveTo>
                    <a:pt x="1500" y="8"/>
                  </a:moveTo>
                  <a:lnTo>
                    <a:pt x="1496" y="2"/>
                  </a:lnTo>
                  <a:lnTo>
                    <a:pt x="1486" y="0"/>
                  </a:lnTo>
                  <a:lnTo>
                    <a:pt x="1480" y="6"/>
                  </a:lnTo>
                  <a:lnTo>
                    <a:pt x="1478" y="14"/>
                  </a:lnTo>
                  <a:lnTo>
                    <a:pt x="1484" y="22"/>
                  </a:lnTo>
                  <a:lnTo>
                    <a:pt x="1492" y="22"/>
                  </a:lnTo>
                  <a:lnTo>
                    <a:pt x="1500" y="18"/>
                  </a:lnTo>
                  <a:lnTo>
                    <a:pt x="1500" y="8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0" name="Line 8"/>
            <p:cNvSpPr>
              <a:spLocks noChangeShapeType="1"/>
            </p:cNvSpPr>
            <p:nvPr/>
          </p:nvSpPr>
          <p:spPr bwMode="auto">
            <a:xfrm flipV="1">
              <a:off x="875" y="3048"/>
              <a:ext cx="1457" cy="377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1" name="Freeform 9"/>
            <p:cNvSpPr>
              <a:spLocks noEditPoints="1"/>
            </p:cNvSpPr>
            <p:nvPr/>
          </p:nvSpPr>
          <p:spPr bwMode="auto">
            <a:xfrm>
              <a:off x="854" y="3415"/>
              <a:ext cx="1500" cy="381"/>
            </a:xfrm>
            <a:custGeom>
              <a:avLst/>
              <a:gdLst>
                <a:gd name="T0" fmla="*/ 0 w 1500"/>
                <a:gd name="T1" fmla="*/ 10 h 381"/>
                <a:gd name="T2" fmla="*/ 2 w 1500"/>
                <a:gd name="T3" fmla="*/ 18 h 381"/>
                <a:gd name="T4" fmla="*/ 8 w 1500"/>
                <a:gd name="T5" fmla="*/ 22 h 381"/>
                <a:gd name="T6" fmla="*/ 16 w 1500"/>
                <a:gd name="T7" fmla="*/ 22 h 381"/>
                <a:gd name="T8" fmla="*/ 21 w 1500"/>
                <a:gd name="T9" fmla="*/ 14 h 381"/>
                <a:gd name="T10" fmla="*/ 20 w 1500"/>
                <a:gd name="T11" fmla="*/ 6 h 381"/>
                <a:gd name="T12" fmla="*/ 14 w 1500"/>
                <a:gd name="T13" fmla="*/ 0 h 381"/>
                <a:gd name="T14" fmla="*/ 4 w 1500"/>
                <a:gd name="T15" fmla="*/ 2 h 381"/>
                <a:gd name="T16" fmla="*/ 0 w 1500"/>
                <a:gd name="T17" fmla="*/ 10 h 381"/>
                <a:gd name="T18" fmla="*/ 1500 w 1500"/>
                <a:gd name="T19" fmla="*/ 373 h 381"/>
                <a:gd name="T20" fmla="*/ 1500 w 1500"/>
                <a:gd name="T21" fmla="*/ 365 h 381"/>
                <a:gd name="T22" fmla="*/ 1492 w 1500"/>
                <a:gd name="T23" fmla="*/ 359 h 381"/>
                <a:gd name="T24" fmla="*/ 1484 w 1500"/>
                <a:gd name="T25" fmla="*/ 361 h 381"/>
                <a:gd name="T26" fmla="*/ 1478 w 1500"/>
                <a:gd name="T27" fmla="*/ 369 h 381"/>
                <a:gd name="T28" fmla="*/ 1480 w 1500"/>
                <a:gd name="T29" fmla="*/ 377 h 381"/>
                <a:gd name="T30" fmla="*/ 1486 w 1500"/>
                <a:gd name="T31" fmla="*/ 381 h 381"/>
                <a:gd name="T32" fmla="*/ 1496 w 1500"/>
                <a:gd name="T33" fmla="*/ 381 h 381"/>
                <a:gd name="T34" fmla="*/ 1500 w 1500"/>
                <a:gd name="T35" fmla="*/ 373 h 3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381"/>
                <a:gd name="T56" fmla="*/ 1500 w 1500"/>
                <a:gd name="T57" fmla="*/ 381 h 38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381">
                  <a:moveTo>
                    <a:pt x="0" y="10"/>
                  </a:moveTo>
                  <a:lnTo>
                    <a:pt x="2" y="18"/>
                  </a:lnTo>
                  <a:lnTo>
                    <a:pt x="8" y="22"/>
                  </a:lnTo>
                  <a:lnTo>
                    <a:pt x="16" y="22"/>
                  </a:lnTo>
                  <a:lnTo>
                    <a:pt x="21" y="14"/>
                  </a:lnTo>
                  <a:lnTo>
                    <a:pt x="20" y="6"/>
                  </a:lnTo>
                  <a:lnTo>
                    <a:pt x="14" y="0"/>
                  </a:lnTo>
                  <a:lnTo>
                    <a:pt x="4" y="2"/>
                  </a:lnTo>
                  <a:lnTo>
                    <a:pt x="0" y="10"/>
                  </a:lnTo>
                  <a:close/>
                  <a:moveTo>
                    <a:pt x="1500" y="373"/>
                  </a:moveTo>
                  <a:lnTo>
                    <a:pt x="1500" y="365"/>
                  </a:lnTo>
                  <a:lnTo>
                    <a:pt x="1492" y="359"/>
                  </a:lnTo>
                  <a:lnTo>
                    <a:pt x="1484" y="361"/>
                  </a:lnTo>
                  <a:lnTo>
                    <a:pt x="1478" y="369"/>
                  </a:lnTo>
                  <a:lnTo>
                    <a:pt x="1480" y="377"/>
                  </a:lnTo>
                  <a:lnTo>
                    <a:pt x="1486" y="381"/>
                  </a:lnTo>
                  <a:lnTo>
                    <a:pt x="1496" y="381"/>
                  </a:lnTo>
                  <a:lnTo>
                    <a:pt x="1500" y="373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2" name="Line 10"/>
            <p:cNvSpPr>
              <a:spLocks noChangeShapeType="1"/>
            </p:cNvSpPr>
            <p:nvPr/>
          </p:nvSpPr>
          <p:spPr bwMode="auto">
            <a:xfrm>
              <a:off x="875" y="3429"/>
              <a:ext cx="1457" cy="355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3" name="Freeform 11"/>
            <p:cNvSpPr>
              <a:spLocks noEditPoints="1"/>
            </p:cNvSpPr>
            <p:nvPr/>
          </p:nvSpPr>
          <p:spPr bwMode="auto">
            <a:xfrm>
              <a:off x="2332" y="2385"/>
              <a:ext cx="1660" cy="291"/>
            </a:xfrm>
            <a:custGeom>
              <a:avLst/>
              <a:gdLst>
                <a:gd name="T0" fmla="*/ 0 w 1660"/>
                <a:gd name="T1" fmla="*/ 10 h 291"/>
                <a:gd name="T2" fmla="*/ 2 w 1660"/>
                <a:gd name="T3" fmla="*/ 18 h 291"/>
                <a:gd name="T4" fmla="*/ 10 w 1660"/>
                <a:gd name="T5" fmla="*/ 22 h 291"/>
                <a:gd name="T6" fmla="*/ 18 w 1660"/>
                <a:gd name="T7" fmla="*/ 20 h 291"/>
                <a:gd name="T8" fmla="*/ 22 w 1660"/>
                <a:gd name="T9" fmla="*/ 12 h 291"/>
                <a:gd name="T10" fmla="*/ 20 w 1660"/>
                <a:gd name="T11" fmla="*/ 4 h 291"/>
                <a:gd name="T12" fmla="*/ 14 w 1660"/>
                <a:gd name="T13" fmla="*/ 0 h 291"/>
                <a:gd name="T14" fmla="*/ 6 w 1660"/>
                <a:gd name="T15" fmla="*/ 2 h 291"/>
                <a:gd name="T16" fmla="*/ 0 w 1660"/>
                <a:gd name="T17" fmla="*/ 10 h 291"/>
                <a:gd name="T18" fmla="*/ 1660 w 1660"/>
                <a:gd name="T19" fmla="*/ 281 h 291"/>
                <a:gd name="T20" fmla="*/ 1658 w 1660"/>
                <a:gd name="T21" fmla="*/ 273 h 291"/>
                <a:gd name="T22" fmla="*/ 1650 w 1660"/>
                <a:gd name="T23" fmla="*/ 269 h 291"/>
                <a:gd name="T24" fmla="*/ 1642 w 1660"/>
                <a:gd name="T25" fmla="*/ 271 h 291"/>
                <a:gd name="T26" fmla="*/ 1638 w 1660"/>
                <a:gd name="T27" fmla="*/ 279 h 291"/>
                <a:gd name="T28" fmla="*/ 1638 w 1660"/>
                <a:gd name="T29" fmla="*/ 287 h 291"/>
                <a:gd name="T30" fmla="*/ 1646 w 1660"/>
                <a:gd name="T31" fmla="*/ 291 h 291"/>
                <a:gd name="T32" fmla="*/ 1654 w 1660"/>
                <a:gd name="T33" fmla="*/ 289 h 291"/>
                <a:gd name="T34" fmla="*/ 1660 w 1660"/>
                <a:gd name="T35" fmla="*/ 281 h 29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291"/>
                <a:gd name="T56" fmla="*/ 1660 w 1660"/>
                <a:gd name="T57" fmla="*/ 291 h 29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291"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4" y="0"/>
                  </a:lnTo>
                  <a:lnTo>
                    <a:pt x="6" y="2"/>
                  </a:lnTo>
                  <a:lnTo>
                    <a:pt x="0" y="10"/>
                  </a:lnTo>
                  <a:close/>
                  <a:moveTo>
                    <a:pt x="1660" y="281"/>
                  </a:moveTo>
                  <a:lnTo>
                    <a:pt x="1658" y="273"/>
                  </a:lnTo>
                  <a:lnTo>
                    <a:pt x="1650" y="269"/>
                  </a:lnTo>
                  <a:lnTo>
                    <a:pt x="1642" y="271"/>
                  </a:lnTo>
                  <a:lnTo>
                    <a:pt x="1638" y="279"/>
                  </a:lnTo>
                  <a:lnTo>
                    <a:pt x="1638" y="287"/>
                  </a:lnTo>
                  <a:lnTo>
                    <a:pt x="1646" y="291"/>
                  </a:lnTo>
                  <a:lnTo>
                    <a:pt x="1654" y="289"/>
                  </a:lnTo>
                  <a:lnTo>
                    <a:pt x="1660" y="281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4" name="Line 12"/>
            <p:cNvSpPr>
              <a:spLocks noChangeShapeType="1"/>
            </p:cNvSpPr>
            <p:nvPr/>
          </p:nvSpPr>
          <p:spPr bwMode="auto">
            <a:xfrm>
              <a:off x="2354" y="2397"/>
              <a:ext cx="1616" cy="267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5" name="Freeform 13"/>
            <p:cNvSpPr>
              <a:spLocks noEditPoints="1"/>
            </p:cNvSpPr>
            <p:nvPr/>
          </p:nvSpPr>
          <p:spPr bwMode="auto">
            <a:xfrm>
              <a:off x="2332" y="2654"/>
              <a:ext cx="1660" cy="402"/>
            </a:xfrm>
            <a:custGeom>
              <a:avLst/>
              <a:gdLst>
                <a:gd name="T0" fmla="*/ 1660 w 1660"/>
                <a:gd name="T1" fmla="*/ 8 h 402"/>
                <a:gd name="T2" fmla="*/ 1654 w 1660"/>
                <a:gd name="T3" fmla="*/ 2 h 402"/>
                <a:gd name="T4" fmla="*/ 1646 w 1660"/>
                <a:gd name="T5" fmla="*/ 0 h 402"/>
                <a:gd name="T6" fmla="*/ 1638 w 1660"/>
                <a:gd name="T7" fmla="*/ 4 h 402"/>
                <a:gd name="T8" fmla="*/ 1638 w 1660"/>
                <a:gd name="T9" fmla="*/ 14 h 402"/>
                <a:gd name="T10" fmla="*/ 1642 w 1660"/>
                <a:gd name="T11" fmla="*/ 20 h 402"/>
                <a:gd name="T12" fmla="*/ 1650 w 1660"/>
                <a:gd name="T13" fmla="*/ 22 h 402"/>
                <a:gd name="T14" fmla="*/ 1658 w 1660"/>
                <a:gd name="T15" fmla="*/ 16 h 402"/>
                <a:gd name="T16" fmla="*/ 1660 w 1660"/>
                <a:gd name="T17" fmla="*/ 8 h 402"/>
                <a:gd name="T18" fmla="*/ 0 w 1660"/>
                <a:gd name="T19" fmla="*/ 394 h 402"/>
                <a:gd name="T20" fmla="*/ 6 w 1660"/>
                <a:gd name="T21" fmla="*/ 400 h 402"/>
                <a:gd name="T22" fmla="*/ 14 w 1660"/>
                <a:gd name="T23" fmla="*/ 402 h 402"/>
                <a:gd name="T24" fmla="*/ 22 w 1660"/>
                <a:gd name="T25" fmla="*/ 398 h 402"/>
                <a:gd name="T26" fmla="*/ 22 w 1660"/>
                <a:gd name="T27" fmla="*/ 388 h 402"/>
                <a:gd name="T28" fmla="*/ 18 w 1660"/>
                <a:gd name="T29" fmla="*/ 382 h 402"/>
                <a:gd name="T30" fmla="*/ 10 w 1660"/>
                <a:gd name="T31" fmla="*/ 380 h 402"/>
                <a:gd name="T32" fmla="*/ 2 w 1660"/>
                <a:gd name="T33" fmla="*/ 386 h 402"/>
                <a:gd name="T34" fmla="*/ 0 w 1660"/>
                <a:gd name="T35" fmla="*/ 394 h 4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402"/>
                <a:gd name="T56" fmla="*/ 1660 w 1660"/>
                <a:gd name="T57" fmla="*/ 402 h 40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402">
                  <a:moveTo>
                    <a:pt x="1660" y="8"/>
                  </a:moveTo>
                  <a:lnTo>
                    <a:pt x="1654" y="2"/>
                  </a:lnTo>
                  <a:lnTo>
                    <a:pt x="1646" y="0"/>
                  </a:lnTo>
                  <a:lnTo>
                    <a:pt x="1638" y="4"/>
                  </a:lnTo>
                  <a:lnTo>
                    <a:pt x="1638" y="14"/>
                  </a:lnTo>
                  <a:lnTo>
                    <a:pt x="1642" y="20"/>
                  </a:lnTo>
                  <a:lnTo>
                    <a:pt x="1650" y="22"/>
                  </a:lnTo>
                  <a:lnTo>
                    <a:pt x="1658" y="16"/>
                  </a:lnTo>
                  <a:lnTo>
                    <a:pt x="1660" y="8"/>
                  </a:lnTo>
                  <a:close/>
                  <a:moveTo>
                    <a:pt x="0" y="394"/>
                  </a:moveTo>
                  <a:lnTo>
                    <a:pt x="6" y="400"/>
                  </a:lnTo>
                  <a:lnTo>
                    <a:pt x="14" y="402"/>
                  </a:lnTo>
                  <a:lnTo>
                    <a:pt x="22" y="398"/>
                  </a:lnTo>
                  <a:lnTo>
                    <a:pt x="22" y="388"/>
                  </a:lnTo>
                  <a:lnTo>
                    <a:pt x="18" y="382"/>
                  </a:lnTo>
                  <a:lnTo>
                    <a:pt x="10" y="380"/>
                  </a:lnTo>
                  <a:lnTo>
                    <a:pt x="2" y="38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6" name="Line 14"/>
            <p:cNvSpPr>
              <a:spLocks noChangeShapeType="1"/>
            </p:cNvSpPr>
            <p:nvPr/>
          </p:nvSpPr>
          <p:spPr bwMode="auto">
            <a:xfrm flipH="1">
              <a:off x="2354" y="2668"/>
              <a:ext cx="1616" cy="374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7" name="Freeform 15"/>
            <p:cNvSpPr>
              <a:spLocks noEditPoints="1"/>
            </p:cNvSpPr>
            <p:nvPr/>
          </p:nvSpPr>
          <p:spPr bwMode="auto">
            <a:xfrm>
              <a:off x="2332" y="3774"/>
              <a:ext cx="1481" cy="24"/>
            </a:xfrm>
            <a:custGeom>
              <a:avLst/>
              <a:gdLst>
                <a:gd name="T0" fmla="*/ 0 w 1481"/>
                <a:gd name="T1" fmla="*/ 12 h 24"/>
                <a:gd name="T2" fmla="*/ 4 w 1481"/>
                <a:gd name="T3" fmla="*/ 20 h 24"/>
                <a:gd name="T4" fmla="*/ 12 w 1481"/>
                <a:gd name="T5" fmla="*/ 24 h 24"/>
                <a:gd name="T6" fmla="*/ 20 w 1481"/>
                <a:gd name="T7" fmla="*/ 20 h 24"/>
                <a:gd name="T8" fmla="*/ 22 w 1481"/>
                <a:gd name="T9" fmla="*/ 12 h 24"/>
                <a:gd name="T10" fmla="*/ 20 w 1481"/>
                <a:gd name="T11" fmla="*/ 4 h 24"/>
                <a:gd name="T12" fmla="*/ 12 w 1481"/>
                <a:gd name="T13" fmla="*/ 0 h 24"/>
                <a:gd name="T14" fmla="*/ 4 w 1481"/>
                <a:gd name="T15" fmla="*/ 4 h 24"/>
                <a:gd name="T16" fmla="*/ 0 w 1481"/>
                <a:gd name="T17" fmla="*/ 12 h 24"/>
                <a:gd name="T18" fmla="*/ 1481 w 1481"/>
                <a:gd name="T19" fmla="*/ 12 h 24"/>
                <a:gd name="T20" fmla="*/ 1477 w 1481"/>
                <a:gd name="T21" fmla="*/ 4 h 24"/>
                <a:gd name="T22" fmla="*/ 1469 w 1481"/>
                <a:gd name="T23" fmla="*/ 0 h 24"/>
                <a:gd name="T24" fmla="*/ 1461 w 1481"/>
                <a:gd name="T25" fmla="*/ 4 h 24"/>
                <a:gd name="T26" fmla="*/ 1457 w 1481"/>
                <a:gd name="T27" fmla="*/ 12 h 24"/>
                <a:gd name="T28" fmla="*/ 1461 w 1481"/>
                <a:gd name="T29" fmla="*/ 20 h 24"/>
                <a:gd name="T30" fmla="*/ 1469 w 1481"/>
                <a:gd name="T31" fmla="*/ 24 h 24"/>
                <a:gd name="T32" fmla="*/ 1477 w 1481"/>
                <a:gd name="T33" fmla="*/ 20 h 24"/>
                <a:gd name="T34" fmla="*/ 1481 w 1481"/>
                <a:gd name="T35" fmla="*/ 12 h 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81"/>
                <a:gd name="T55" fmla="*/ 0 h 24"/>
                <a:gd name="T56" fmla="*/ 1481 w 1481"/>
                <a:gd name="T57" fmla="*/ 24 h 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81" h="24">
                  <a:moveTo>
                    <a:pt x="0" y="12"/>
                  </a:moveTo>
                  <a:lnTo>
                    <a:pt x="4" y="20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2"/>
                  </a:lnTo>
                  <a:close/>
                  <a:moveTo>
                    <a:pt x="1481" y="12"/>
                  </a:moveTo>
                  <a:lnTo>
                    <a:pt x="1477" y="4"/>
                  </a:lnTo>
                  <a:lnTo>
                    <a:pt x="1469" y="0"/>
                  </a:lnTo>
                  <a:lnTo>
                    <a:pt x="1461" y="4"/>
                  </a:lnTo>
                  <a:lnTo>
                    <a:pt x="1457" y="12"/>
                  </a:lnTo>
                  <a:lnTo>
                    <a:pt x="1461" y="20"/>
                  </a:lnTo>
                  <a:lnTo>
                    <a:pt x="1469" y="24"/>
                  </a:lnTo>
                  <a:lnTo>
                    <a:pt x="1477" y="20"/>
                  </a:lnTo>
                  <a:lnTo>
                    <a:pt x="1481" y="12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8" name="Line 16"/>
            <p:cNvSpPr>
              <a:spLocks noChangeShapeType="1"/>
            </p:cNvSpPr>
            <p:nvPr/>
          </p:nvSpPr>
          <p:spPr bwMode="auto">
            <a:xfrm>
              <a:off x="2354" y="3786"/>
              <a:ext cx="1435" cy="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9" name="Line 17"/>
            <p:cNvSpPr>
              <a:spLocks noChangeShapeType="1"/>
            </p:cNvSpPr>
            <p:nvPr/>
          </p:nvSpPr>
          <p:spPr bwMode="auto">
            <a:xfrm flipH="1" flipV="1">
              <a:off x="3801" y="3786"/>
              <a:ext cx="785" cy="14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0" name="Line 18"/>
            <p:cNvSpPr>
              <a:spLocks noChangeShapeType="1"/>
            </p:cNvSpPr>
            <p:nvPr/>
          </p:nvSpPr>
          <p:spPr bwMode="auto">
            <a:xfrm>
              <a:off x="2344" y="1856"/>
              <a:ext cx="1" cy="539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1" name="Line 19"/>
            <p:cNvSpPr>
              <a:spLocks noChangeShapeType="1"/>
            </p:cNvSpPr>
            <p:nvPr/>
          </p:nvSpPr>
          <p:spPr bwMode="auto">
            <a:xfrm flipV="1">
              <a:off x="192" y="3427"/>
              <a:ext cx="672" cy="373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2" name="Line 20"/>
            <p:cNvSpPr>
              <a:spLocks noChangeShapeType="1"/>
            </p:cNvSpPr>
            <p:nvPr/>
          </p:nvSpPr>
          <p:spPr bwMode="auto">
            <a:xfrm flipH="1">
              <a:off x="3980" y="2171"/>
              <a:ext cx="516" cy="493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3" name="Rectangle 21"/>
            <p:cNvSpPr>
              <a:spLocks noChangeArrowheads="1"/>
            </p:cNvSpPr>
            <p:nvPr/>
          </p:nvSpPr>
          <p:spPr bwMode="auto">
            <a:xfrm>
              <a:off x="1167" y="2304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874" name="Rectangle 22"/>
            <p:cNvSpPr>
              <a:spLocks noChangeArrowheads="1"/>
            </p:cNvSpPr>
            <p:nvPr/>
          </p:nvSpPr>
          <p:spPr bwMode="auto">
            <a:xfrm>
              <a:off x="1119" y="3360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875" name="Rectangle 23"/>
            <p:cNvSpPr>
              <a:spLocks noChangeArrowheads="1"/>
            </p:cNvSpPr>
            <p:nvPr/>
          </p:nvSpPr>
          <p:spPr bwMode="auto">
            <a:xfrm>
              <a:off x="2511" y="2256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876" name="Rectangle 24"/>
            <p:cNvSpPr>
              <a:spLocks noChangeArrowheads="1"/>
            </p:cNvSpPr>
            <p:nvPr/>
          </p:nvSpPr>
          <p:spPr bwMode="auto">
            <a:xfrm>
              <a:off x="2511" y="2880"/>
              <a:ext cx="192" cy="288"/>
            </a:xfrm>
            <a:prstGeom prst="rect">
              <a:avLst/>
            </a:prstGeom>
            <a:solidFill>
              <a:srgbClr val="B3B3B3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877" name="Rectangle 25"/>
            <p:cNvSpPr>
              <a:spLocks noChangeArrowheads="1"/>
            </p:cNvSpPr>
            <p:nvPr/>
          </p:nvSpPr>
          <p:spPr bwMode="auto">
            <a:xfrm>
              <a:off x="2511" y="3696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878" name="Rectangle 26"/>
            <p:cNvSpPr>
              <a:spLocks noChangeArrowheads="1"/>
            </p:cNvSpPr>
            <p:nvPr/>
          </p:nvSpPr>
          <p:spPr bwMode="auto">
            <a:xfrm>
              <a:off x="4143" y="2544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879" name="Rectangle 27"/>
            <p:cNvSpPr>
              <a:spLocks noChangeArrowheads="1"/>
            </p:cNvSpPr>
            <p:nvPr/>
          </p:nvSpPr>
          <p:spPr bwMode="auto">
            <a:xfrm>
              <a:off x="3951" y="3648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grpSp>
          <p:nvGrpSpPr>
            <p:cNvPr id="35880" name="Group 28"/>
            <p:cNvGrpSpPr>
              <a:grpSpLocks/>
            </p:cNvGrpSpPr>
            <p:nvPr/>
          </p:nvGrpSpPr>
          <p:grpSpPr bwMode="auto">
            <a:xfrm>
              <a:off x="399" y="2016"/>
              <a:ext cx="286" cy="288"/>
              <a:chOff x="712" y="2330"/>
              <a:chExt cx="286" cy="288"/>
            </a:xfrm>
          </p:grpSpPr>
          <p:sp>
            <p:nvSpPr>
              <p:cNvPr id="35959" name="Freeform 29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0" name="Line 30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1" name="Line 31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2" name="Freeform 32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3" name="Line 33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4" name="Line 34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5" name="Line 35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6" name="Rectangle 36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7" name="Freeform 37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8" name="Line 38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9" name="Line 39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70" name="Line 40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81" name="Group 41"/>
            <p:cNvGrpSpPr>
              <a:grpSpLocks/>
            </p:cNvGrpSpPr>
            <p:nvPr/>
          </p:nvGrpSpPr>
          <p:grpSpPr bwMode="auto">
            <a:xfrm>
              <a:off x="447" y="3504"/>
              <a:ext cx="286" cy="288"/>
              <a:chOff x="712" y="2330"/>
              <a:chExt cx="286" cy="288"/>
            </a:xfrm>
          </p:grpSpPr>
          <p:sp>
            <p:nvSpPr>
              <p:cNvPr id="35947" name="Freeform 42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8" name="Line 43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9" name="Line 44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0" name="Freeform 45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1" name="Line 46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2" name="Line 47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3" name="Line 48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4" name="Rectangle 49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5" name="Freeform 50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6" name="Line 51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7" name="Line 52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8" name="Line 53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82" name="Group 54"/>
            <p:cNvGrpSpPr>
              <a:grpSpLocks/>
            </p:cNvGrpSpPr>
            <p:nvPr/>
          </p:nvGrpSpPr>
          <p:grpSpPr bwMode="auto">
            <a:xfrm>
              <a:off x="2559" y="1728"/>
              <a:ext cx="286" cy="288"/>
              <a:chOff x="712" y="2330"/>
              <a:chExt cx="286" cy="288"/>
            </a:xfrm>
          </p:grpSpPr>
          <p:sp>
            <p:nvSpPr>
              <p:cNvPr id="35935" name="Freeform 55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6" name="Line 56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7" name="Line 57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8" name="Freeform 58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9" name="Line 59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0" name="Line 60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1" name="Line 61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2" name="Rectangle 62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3" name="Freeform 63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4" name="Line 64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5" name="Line 65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6" name="Line 66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83" name="Group 67"/>
            <p:cNvGrpSpPr>
              <a:grpSpLocks/>
            </p:cNvGrpSpPr>
            <p:nvPr/>
          </p:nvGrpSpPr>
          <p:grpSpPr bwMode="auto">
            <a:xfrm>
              <a:off x="4623" y="2016"/>
              <a:ext cx="286" cy="288"/>
              <a:chOff x="712" y="2330"/>
              <a:chExt cx="286" cy="288"/>
            </a:xfrm>
          </p:grpSpPr>
          <p:sp>
            <p:nvSpPr>
              <p:cNvPr id="35923" name="Freeform 68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4" name="Line 69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5" name="Line 70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6" name="Freeform 71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7" name="Line 72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8" name="Line 73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9" name="Line 74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0" name="Rectangle 75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1" name="Freeform 76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2" name="Line 77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3" name="Line 78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4" name="Line 79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84" name="Group 80"/>
            <p:cNvGrpSpPr>
              <a:grpSpLocks/>
            </p:cNvGrpSpPr>
            <p:nvPr/>
          </p:nvGrpSpPr>
          <p:grpSpPr bwMode="auto">
            <a:xfrm>
              <a:off x="4817" y="3600"/>
              <a:ext cx="286" cy="288"/>
              <a:chOff x="712" y="2330"/>
              <a:chExt cx="286" cy="288"/>
            </a:xfrm>
          </p:grpSpPr>
          <p:sp>
            <p:nvSpPr>
              <p:cNvPr id="35911" name="Freeform 81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2" name="Line 82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3" name="Line 83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4" name="Freeform 84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5" name="Line 85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6" name="Line 86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7" name="Line 87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8" name="Rectangle 88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9" name="Freeform 89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0" name="Line 90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1" name="Line 91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2" name="Line 92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35885" name="AutoShape 93"/>
            <p:cNvCxnSpPr>
              <a:cxnSpLocks noChangeShapeType="1"/>
              <a:stCxn id="35873" idx="3"/>
              <a:endCxn id="35875" idx="1"/>
            </p:cNvCxnSpPr>
            <p:nvPr/>
          </p:nvCxnSpPr>
          <p:spPr bwMode="auto">
            <a:xfrm flipV="1">
              <a:off x="1359" y="2400"/>
              <a:ext cx="1152" cy="4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86" name="AutoShape 94"/>
            <p:cNvCxnSpPr>
              <a:cxnSpLocks noChangeShapeType="1"/>
              <a:stCxn id="35873" idx="3"/>
              <a:endCxn id="35876" idx="1"/>
            </p:cNvCxnSpPr>
            <p:nvPr/>
          </p:nvCxnSpPr>
          <p:spPr bwMode="auto">
            <a:xfrm>
              <a:off x="1359" y="2448"/>
              <a:ext cx="1152" cy="576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87" name="AutoShape 95"/>
            <p:cNvCxnSpPr>
              <a:cxnSpLocks noChangeShapeType="1"/>
              <a:stCxn id="35874" idx="3"/>
              <a:endCxn id="35876" idx="1"/>
            </p:cNvCxnSpPr>
            <p:nvPr/>
          </p:nvCxnSpPr>
          <p:spPr bwMode="auto">
            <a:xfrm flipV="1">
              <a:off x="1311" y="3024"/>
              <a:ext cx="1200" cy="48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88" name="AutoShape 96"/>
            <p:cNvCxnSpPr>
              <a:cxnSpLocks noChangeShapeType="1"/>
              <a:stCxn id="35874" idx="3"/>
              <a:endCxn id="35877" idx="1"/>
            </p:cNvCxnSpPr>
            <p:nvPr/>
          </p:nvCxnSpPr>
          <p:spPr bwMode="auto">
            <a:xfrm>
              <a:off x="1311" y="3504"/>
              <a:ext cx="1200" cy="336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89" name="AutoShape 97"/>
            <p:cNvCxnSpPr>
              <a:cxnSpLocks noChangeShapeType="1"/>
              <a:stCxn id="35876" idx="3"/>
              <a:endCxn id="35878" idx="1"/>
            </p:cNvCxnSpPr>
            <p:nvPr/>
          </p:nvCxnSpPr>
          <p:spPr bwMode="auto">
            <a:xfrm flipV="1">
              <a:off x="2703" y="2688"/>
              <a:ext cx="1440" cy="336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90" name="AutoShape 98"/>
            <p:cNvCxnSpPr>
              <a:cxnSpLocks noChangeShapeType="1"/>
              <a:stCxn id="35877" idx="3"/>
              <a:endCxn id="35879" idx="1"/>
            </p:cNvCxnSpPr>
            <p:nvPr/>
          </p:nvCxnSpPr>
          <p:spPr bwMode="auto">
            <a:xfrm flipV="1">
              <a:off x="2703" y="3792"/>
              <a:ext cx="1248" cy="4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91" name="AutoShape 99"/>
            <p:cNvCxnSpPr>
              <a:cxnSpLocks noChangeShapeType="1"/>
              <a:stCxn id="35879" idx="0"/>
              <a:endCxn id="35878" idx="2"/>
            </p:cNvCxnSpPr>
            <p:nvPr/>
          </p:nvCxnSpPr>
          <p:spPr bwMode="auto">
            <a:xfrm flipV="1">
              <a:off x="4047" y="2832"/>
              <a:ext cx="192" cy="816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92" name="AutoShape 100"/>
            <p:cNvCxnSpPr>
              <a:cxnSpLocks noChangeShapeType="1"/>
              <a:stCxn id="35874" idx="0"/>
              <a:endCxn id="35873" idx="2"/>
            </p:cNvCxnSpPr>
            <p:nvPr/>
          </p:nvCxnSpPr>
          <p:spPr bwMode="auto">
            <a:xfrm flipV="1">
              <a:off x="1215" y="2592"/>
              <a:ext cx="48" cy="76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93" name="AutoShape 101"/>
            <p:cNvCxnSpPr>
              <a:cxnSpLocks noChangeShapeType="1"/>
              <a:stCxn id="35875" idx="3"/>
              <a:endCxn id="35878" idx="1"/>
            </p:cNvCxnSpPr>
            <p:nvPr/>
          </p:nvCxnSpPr>
          <p:spPr bwMode="auto">
            <a:xfrm>
              <a:off x="2703" y="2400"/>
              <a:ext cx="1440" cy="28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94" name="AutoShape 102"/>
            <p:cNvCxnSpPr>
              <a:cxnSpLocks noChangeShapeType="1"/>
              <a:stCxn id="35967" idx="35"/>
              <a:endCxn id="35873" idx="1"/>
            </p:cNvCxnSpPr>
            <p:nvPr/>
          </p:nvCxnSpPr>
          <p:spPr bwMode="auto">
            <a:xfrm>
              <a:off x="676" y="2227"/>
              <a:ext cx="491" cy="221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95" name="AutoShape 103"/>
            <p:cNvCxnSpPr>
              <a:cxnSpLocks noChangeShapeType="1"/>
              <a:stCxn id="35955" idx="31"/>
              <a:endCxn id="35874" idx="1"/>
            </p:cNvCxnSpPr>
            <p:nvPr/>
          </p:nvCxnSpPr>
          <p:spPr bwMode="auto">
            <a:xfrm flipV="1">
              <a:off x="724" y="3504"/>
              <a:ext cx="395" cy="19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96" name="AutoShape 104"/>
            <p:cNvCxnSpPr>
              <a:cxnSpLocks noChangeShapeType="1"/>
              <a:stCxn id="35875" idx="0"/>
              <a:endCxn id="35938" idx="4"/>
            </p:cNvCxnSpPr>
            <p:nvPr/>
          </p:nvCxnSpPr>
          <p:spPr bwMode="auto">
            <a:xfrm flipV="1">
              <a:off x="2607" y="2007"/>
              <a:ext cx="99" cy="249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97" name="AutoShape 105"/>
            <p:cNvCxnSpPr>
              <a:cxnSpLocks noChangeShapeType="1"/>
              <a:stCxn id="35879" idx="3"/>
              <a:endCxn id="35919" idx="23"/>
            </p:cNvCxnSpPr>
            <p:nvPr/>
          </p:nvCxnSpPr>
          <p:spPr bwMode="auto">
            <a:xfrm>
              <a:off x="4143" y="3792"/>
              <a:ext cx="682" cy="1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98" name="AutoShape 106"/>
            <p:cNvCxnSpPr>
              <a:cxnSpLocks noChangeShapeType="1"/>
              <a:stCxn id="35878" idx="3"/>
              <a:endCxn id="35923" idx="2"/>
            </p:cNvCxnSpPr>
            <p:nvPr/>
          </p:nvCxnSpPr>
          <p:spPr bwMode="auto">
            <a:xfrm flipV="1">
              <a:off x="4335" y="2304"/>
              <a:ext cx="288" cy="38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35899" name="Text Box 107"/>
            <p:cNvSpPr txBox="1">
              <a:spLocks noChangeArrowheads="1"/>
            </p:cNvSpPr>
            <p:nvPr/>
          </p:nvSpPr>
          <p:spPr bwMode="auto">
            <a:xfrm>
              <a:off x="303" y="1824"/>
              <a:ext cx="45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A</a:t>
              </a:r>
            </a:p>
          </p:txBody>
        </p:sp>
        <p:sp>
          <p:nvSpPr>
            <p:cNvPr id="35900" name="Text Box 108"/>
            <p:cNvSpPr txBox="1">
              <a:spLocks noChangeArrowheads="1"/>
            </p:cNvSpPr>
            <p:nvPr/>
          </p:nvSpPr>
          <p:spPr bwMode="auto">
            <a:xfrm>
              <a:off x="333" y="3314"/>
              <a:ext cx="45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B</a:t>
              </a:r>
            </a:p>
          </p:txBody>
        </p:sp>
        <p:sp>
          <p:nvSpPr>
            <p:cNvPr id="35901" name="Text Box 109"/>
            <p:cNvSpPr txBox="1">
              <a:spLocks noChangeArrowheads="1"/>
            </p:cNvSpPr>
            <p:nvPr/>
          </p:nvSpPr>
          <p:spPr bwMode="auto">
            <a:xfrm>
              <a:off x="4671" y="3408"/>
              <a:ext cx="45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E</a:t>
              </a:r>
            </a:p>
          </p:txBody>
        </p:sp>
        <p:sp>
          <p:nvSpPr>
            <p:cNvPr id="35902" name="Text Box 110"/>
            <p:cNvSpPr txBox="1">
              <a:spLocks noChangeArrowheads="1"/>
            </p:cNvSpPr>
            <p:nvPr/>
          </p:nvSpPr>
          <p:spPr bwMode="auto">
            <a:xfrm>
              <a:off x="4458" y="1778"/>
              <a:ext cx="45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D</a:t>
              </a:r>
            </a:p>
          </p:txBody>
        </p:sp>
        <p:sp>
          <p:nvSpPr>
            <p:cNvPr id="35903" name="Text Box 111"/>
            <p:cNvSpPr txBox="1">
              <a:spLocks noChangeArrowheads="1"/>
            </p:cNvSpPr>
            <p:nvPr/>
          </p:nvSpPr>
          <p:spPr bwMode="auto">
            <a:xfrm>
              <a:off x="2460" y="1536"/>
              <a:ext cx="45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C</a:t>
              </a:r>
            </a:p>
          </p:txBody>
        </p:sp>
        <p:sp>
          <p:nvSpPr>
            <p:cNvPr id="35904" name="Text Box 112"/>
            <p:cNvSpPr txBox="1">
              <a:spLocks noChangeArrowheads="1"/>
            </p:cNvSpPr>
            <p:nvPr/>
          </p:nvSpPr>
          <p:spPr bwMode="auto">
            <a:xfrm>
              <a:off x="1152" y="2354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N1</a:t>
              </a:r>
            </a:p>
          </p:txBody>
        </p:sp>
        <p:sp>
          <p:nvSpPr>
            <p:cNvPr id="35905" name="Text Box 113"/>
            <p:cNvSpPr txBox="1">
              <a:spLocks noChangeArrowheads="1"/>
            </p:cNvSpPr>
            <p:nvPr/>
          </p:nvSpPr>
          <p:spPr bwMode="auto">
            <a:xfrm>
              <a:off x="2479" y="2304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N2</a:t>
              </a:r>
            </a:p>
          </p:txBody>
        </p:sp>
        <p:sp>
          <p:nvSpPr>
            <p:cNvPr id="35906" name="Text Box 114"/>
            <p:cNvSpPr txBox="1">
              <a:spLocks noChangeArrowheads="1"/>
            </p:cNvSpPr>
            <p:nvPr/>
          </p:nvSpPr>
          <p:spPr bwMode="auto">
            <a:xfrm>
              <a:off x="4111" y="2594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N3</a:t>
              </a:r>
            </a:p>
          </p:txBody>
        </p:sp>
        <p:sp>
          <p:nvSpPr>
            <p:cNvPr id="35907" name="Text Box 115"/>
            <p:cNvSpPr txBox="1">
              <a:spLocks noChangeArrowheads="1"/>
            </p:cNvSpPr>
            <p:nvPr/>
          </p:nvSpPr>
          <p:spPr bwMode="auto">
            <a:xfrm>
              <a:off x="1089" y="3410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N4</a:t>
              </a:r>
            </a:p>
          </p:txBody>
        </p:sp>
        <p:sp>
          <p:nvSpPr>
            <p:cNvPr id="35908" name="Text Box 116"/>
            <p:cNvSpPr txBox="1">
              <a:spLocks noChangeArrowheads="1"/>
            </p:cNvSpPr>
            <p:nvPr/>
          </p:nvSpPr>
          <p:spPr bwMode="auto">
            <a:xfrm>
              <a:off x="2479" y="2930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N5</a:t>
              </a:r>
            </a:p>
          </p:txBody>
        </p:sp>
        <p:sp>
          <p:nvSpPr>
            <p:cNvPr id="35909" name="Text Box 117"/>
            <p:cNvSpPr txBox="1">
              <a:spLocks noChangeArrowheads="1"/>
            </p:cNvSpPr>
            <p:nvPr/>
          </p:nvSpPr>
          <p:spPr bwMode="auto">
            <a:xfrm>
              <a:off x="3919" y="3698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N7</a:t>
              </a:r>
            </a:p>
          </p:txBody>
        </p:sp>
        <p:sp>
          <p:nvSpPr>
            <p:cNvPr id="35910" name="Text Box 118"/>
            <p:cNvSpPr txBox="1">
              <a:spLocks noChangeArrowheads="1"/>
            </p:cNvSpPr>
            <p:nvPr/>
          </p:nvSpPr>
          <p:spPr bwMode="auto">
            <a:xfrm>
              <a:off x="2479" y="3698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N6</a:t>
              </a:r>
            </a:p>
          </p:txBody>
        </p:sp>
      </p:grpSp>
      <p:sp>
        <p:nvSpPr>
          <p:cNvPr id="160" name="AutoShape 2"/>
          <p:cNvSpPr>
            <a:spLocks noChangeArrowheads="1"/>
          </p:cNvSpPr>
          <p:nvPr/>
        </p:nvSpPr>
        <p:spPr bwMode="auto">
          <a:xfrm>
            <a:off x="533400" y="4495800"/>
            <a:ext cx="1371600" cy="853440"/>
          </a:xfrm>
          <a:prstGeom prst="wedgeRectCallout">
            <a:avLst>
              <a:gd name="adj1" fmla="val 67310"/>
              <a:gd name="adj2" fmla="val -50105"/>
            </a:avLst>
          </a:prstGeom>
          <a:solidFill>
            <a:srgbClr val="FFFF99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lIns="90488" tIns="44450" rIns="90488" bIns="44450"/>
          <a:lstStyle/>
          <a:p>
            <a:pPr algn="ctr"/>
            <a:endParaRPr lang="en-US"/>
          </a:p>
        </p:txBody>
      </p:sp>
      <p:grpSp>
        <p:nvGrpSpPr>
          <p:cNvPr id="161" name="Group 119"/>
          <p:cNvGrpSpPr>
            <a:grpSpLocks/>
          </p:cNvGrpSpPr>
          <p:nvPr/>
        </p:nvGrpSpPr>
        <p:grpSpPr bwMode="auto">
          <a:xfrm>
            <a:off x="457200" y="4419600"/>
            <a:ext cx="1479550" cy="933450"/>
            <a:chOff x="1008" y="1392"/>
            <a:chExt cx="932" cy="630"/>
          </a:xfrm>
        </p:grpSpPr>
        <p:sp>
          <p:nvSpPr>
            <p:cNvPr id="162" name="Freeform 120"/>
            <p:cNvSpPr>
              <a:spLocks noEditPoints="1"/>
            </p:cNvSpPr>
            <p:nvPr/>
          </p:nvSpPr>
          <p:spPr bwMode="auto">
            <a:xfrm>
              <a:off x="1134" y="1595"/>
              <a:ext cx="284" cy="6"/>
            </a:xfrm>
            <a:custGeom>
              <a:avLst/>
              <a:gdLst>
                <a:gd name="T0" fmla="*/ 54 w 1500"/>
                <a:gd name="T1" fmla="*/ 1 h 22"/>
                <a:gd name="T2" fmla="*/ 54 w 1500"/>
                <a:gd name="T3" fmla="*/ 0 h 22"/>
                <a:gd name="T4" fmla="*/ 53 w 1500"/>
                <a:gd name="T5" fmla="*/ 0 h 22"/>
                <a:gd name="T6" fmla="*/ 53 w 1500"/>
                <a:gd name="T7" fmla="*/ 0 h 22"/>
                <a:gd name="T8" fmla="*/ 53 w 1500"/>
                <a:gd name="T9" fmla="*/ 1 h 22"/>
                <a:gd name="T10" fmla="*/ 53 w 1500"/>
                <a:gd name="T11" fmla="*/ 1 h 22"/>
                <a:gd name="T12" fmla="*/ 53 w 1500"/>
                <a:gd name="T13" fmla="*/ 2 h 22"/>
                <a:gd name="T14" fmla="*/ 54 w 1500"/>
                <a:gd name="T15" fmla="*/ 1 h 22"/>
                <a:gd name="T16" fmla="*/ 54 w 1500"/>
                <a:gd name="T17" fmla="*/ 1 h 22"/>
                <a:gd name="T18" fmla="*/ 0 w 1500"/>
                <a:gd name="T19" fmla="*/ 1 h 22"/>
                <a:gd name="T20" fmla="*/ 0 w 1500"/>
                <a:gd name="T21" fmla="*/ 1 h 22"/>
                <a:gd name="T22" fmla="*/ 0 w 1500"/>
                <a:gd name="T23" fmla="*/ 2 h 22"/>
                <a:gd name="T24" fmla="*/ 1 w 1500"/>
                <a:gd name="T25" fmla="*/ 1 h 22"/>
                <a:gd name="T26" fmla="*/ 1 w 1500"/>
                <a:gd name="T27" fmla="*/ 1 h 22"/>
                <a:gd name="T28" fmla="*/ 1 w 1500"/>
                <a:gd name="T29" fmla="*/ 0 h 22"/>
                <a:gd name="T30" fmla="*/ 0 w 1500"/>
                <a:gd name="T31" fmla="*/ 0 h 22"/>
                <a:gd name="T32" fmla="*/ 0 w 1500"/>
                <a:gd name="T33" fmla="*/ 0 h 22"/>
                <a:gd name="T34" fmla="*/ 0 w 1500"/>
                <a:gd name="T35" fmla="*/ 1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22"/>
                <a:gd name="T56" fmla="*/ 1500 w 1500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22">
                  <a:moveTo>
                    <a:pt x="1500" y="10"/>
                  </a:moveTo>
                  <a:lnTo>
                    <a:pt x="1498" y="2"/>
                  </a:lnTo>
                  <a:lnTo>
                    <a:pt x="1490" y="0"/>
                  </a:lnTo>
                  <a:lnTo>
                    <a:pt x="1482" y="2"/>
                  </a:lnTo>
                  <a:lnTo>
                    <a:pt x="1478" y="10"/>
                  </a:lnTo>
                  <a:lnTo>
                    <a:pt x="1482" y="18"/>
                  </a:lnTo>
                  <a:lnTo>
                    <a:pt x="1490" y="22"/>
                  </a:lnTo>
                  <a:lnTo>
                    <a:pt x="1498" y="18"/>
                  </a:lnTo>
                  <a:lnTo>
                    <a:pt x="1500" y="10"/>
                  </a:lnTo>
                  <a:close/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18"/>
                  </a:lnTo>
                  <a:lnTo>
                    <a:pt x="21" y="10"/>
                  </a:lnTo>
                  <a:lnTo>
                    <a:pt x="18" y="2"/>
                  </a:lnTo>
                  <a:lnTo>
                    <a:pt x="10" y="0"/>
                  </a:lnTo>
                  <a:lnTo>
                    <a:pt x="2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3" name="Line 121"/>
            <p:cNvSpPr>
              <a:spLocks noChangeShapeType="1"/>
            </p:cNvSpPr>
            <p:nvPr/>
          </p:nvSpPr>
          <p:spPr bwMode="auto">
            <a:xfrm flipH="1">
              <a:off x="1138" y="1598"/>
              <a:ext cx="276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 122"/>
            <p:cNvSpPr>
              <a:spLocks noEditPoints="1"/>
            </p:cNvSpPr>
            <p:nvPr/>
          </p:nvSpPr>
          <p:spPr bwMode="auto">
            <a:xfrm>
              <a:off x="1134" y="1753"/>
              <a:ext cx="284" cy="99"/>
            </a:xfrm>
            <a:custGeom>
              <a:avLst/>
              <a:gdLst>
                <a:gd name="T0" fmla="*/ 0 w 1500"/>
                <a:gd name="T1" fmla="*/ 24 h 403"/>
                <a:gd name="T2" fmla="*/ 0 w 1500"/>
                <a:gd name="T3" fmla="*/ 24 h 403"/>
                <a:gd name="T4" fmla="*/ 1 w 1500"/>
                <a:gd name="T5" fmla="*/ 24 h 403"/>
                <a:gd name="T6" fmla="*/ 1 w 1500"/>
                <a:gd name="T7" fmla="*/ 24 h 403"/>
                <a:gd name="T8" fmla="*/ 1 w 1500"/>
                <a:gd name="T9" fmla="*/ 24 h 403"/>
                <a:gd name="T10" fmla="*/ 1 w 1500"/>
                <a:gd name="T11" fmla="*/ 23 h 403"/>
                <a:gd name="T12" fmla="*/ 0 w 1500"/>
                <a:gd name="T13" fmla="*/ 23 h 403"/>
                <a:gd name="T14" fmla="*/ 0 w 1500"/>
                <a:gd name="T15" fmla="*/ 23 h 403"/>
                <a:gd name="T16" fmla="*/ 0 w 1500"/>
                <a:gd name="T17" fmla="*/ 24 h 403"/>
                <a:gd name="T18" fmla="*/ 54 w 1500"/>
                <a:gd name="T19" fmla="*/ 0 h 403"/>
                <a:gd name="T20" fmla="*/ 54 w 1500"/>
                <a:gd name="T21" fmla="*/ 0 h 403"/>
                <a:gd name="T22" fmla="*/ 53 w 1500"/>
                <a:gd name="T23" fmla="*/ 0 h 403"/>
                <a:gd name="T24" fmla="*/ 53 w 1500"/>
                <a:gd name="T25" fmla="*/ 0 h 403"/>
                <a:gd name="T26" fmla="*/ 53 w 1500"/>
                <a:gd name="T27" fmla="*/ 1 h 403"/>
                <a:gd name="T28" fmla="*/ 53 w 1500"/>
                <a:gd name="T29" fmla="*/ 1 h 403"/>
                <a:gd name="T30" fmla="*/ 53 w 1500"/>
                <a:gd name="T31" fmla="*/ 1 h 403"/>
                <a:gd name="T32" fmla="*/ 54 w 1500"/>
                <a:gd name="T33" fmla="*/ 1 h 403"/>
                <a:gd name="T34" fmla="*/ 54 w 1500"/>
                <a:gd name="T35" fmla="*/ 0 h 4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403"/>
                <a:gd name="T56" fmla="*/ 1500 w 1500"/>
                <a:gd name="T57" fmla="*/ 403 h 40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403">
                  <a:moveTo>
                    <a:pt x="0" y="395"/>
                  </a:moveTo>
                  <a:lnTo>
                    <a:pt x="4" y="403"/>
                  </a:lnTo>
                  <a:lnTo>
                    <a:pt x="14" y="403"/>
                  </a:lnTo>
                  <a:lnTo>
                    <a:pt x="20" y="399"/>
                  </a:lnTo>
                  <a:lnTo>
                    <a:pt x="21" y="391"/>
                  </a:lnTo>
                  <a:lnTo>
                    <a:pt x="16" y="383"/>
                  </a:lnTo>
                  <a:lnTo>
                    <a:pt x="8" y="381"/>
                  </a:lnTo>
                  <a:lnTo>
                    <a:pt x="0" y="387"/>
                  </a:lnTo>
                  <a:lnTo>
                    <a:pt x="0" y="395"/>
                  </a:lnTo>
                  <a:close/>
                  <a:moveTo>
                    <a:pt x="1500" y="8"/>
                  </a:moveTo>
                  <a:lnTo>
                    <a:pt x="1496" y="2"/>
                  </a:lnTo>
                  <a:lnTo>
                    <a:pt x="1486" y="0"/>
                  </a:lnTo>
                  <a:lnTo>
                    <a:pt x="1480" y="6"/>
                  </a:lnTo>
                  <a:lnTo>
                    <a:pt x="1478" y="14"/>
                  </a:lnTo>
                  <a:lnTo>
                    <a:pt x="1484" y="22"/>
                  </a:lnTo>
                  <a:lnTo>
                    <a:pt x="1492" y="22"/>
                  </a:lnTo>
                  <a:lnTo>
                    <a:pt x="1500" y="18"/>
                  </a:lnTo>
                  <a:lnTo>
                    <a:pt x="1500" y="8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Line 123"/>
            <p:cNvSpPr>
              <a:spLocks noChangeShapeType="1"/>
            </p:cNvSpPr>
            <p:nvPr/>
          </p:nvSpPr>
          <p:spPr bwMode="auto">
            <a:xfrm flipV="1">
              <a:off x="1138" y="1757"/>
              <a:ext cx="276" cy="9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" name="Freeform 124"/>
            <p:cNvSpPr>
              <a:spLocks noEditPoints="1"/>
            </p:cNvSpPr>
            <p:nvPr/>
          </p:nvSpPr>
          <p:spPr bwMode="auto">
            <a:xfrm>
              <a:off x="1134" y="1846"/>
              <a:ext cx="284" cy="93"/>
            </a:xfrm>
            <a:custGeom>
              <a:avLst/>
              <a:gdLst>
                <a:gd name="T0" fmla="*/ 0 w 1500"/>
                <a:gd name="T1" fmla="*/ 0 h 381"/>
                <a:gd name="T2" fmla="*/ 0 w 1500"/>
                <a:gd name="T3" fmla="*/ 1 h 381"/>
                <a:gd name="T4" fmla="*/ 0 w 1500"/>
                <a:gd name="T5" fmla="*/ 1 h 381"/>
                <a:gd name="T6" fmla="*/ 1 w 1500"/>
                <a:gd name="T7" fmla="*/ 1 h 381"/>
                <a:gd name="T8" fmla="*/ 1 w 1500"/>
                <a:gd name="T9" fmla="*/ 1 h 381"/>
                <a:gd name="T10" fmla="*/ 1 w 1500"/>
                <a:gd name="T11" fmla="*/ 0 h 381"/>
                <a:gd name="T12" fmla="*/ 1 w 1500"/>
                <a:gd name="T13" fmla="*/ 0 h 381"/>
                <a:gd name="T14" fmla="*/ 0 w 1500"/>
                <a:gd name="T15" fmla="*/ 0 h 381"/>
                <a:gd name="T16" fmla="*/ 0 w 1500"/>
                <a:gd name="T17" fmla="*/ 0 h 381"/>
                <a:gd name="T18" fmla="*/ 54 w 1500"/>
                <a:gd name="T19" fmla="*/ 22 h 381"/>
                <a:gd name="T20" fmla="*/ 54 w 1500"/>
                <a:gd name="T21" fmla="*/ 22 h 381"/>
                <a:gd name="T22" fmla="*/ 53 w 1500"/>
                <a:gd name="T23" fmla="*/ 21 h 381"/>
                <a:gd name="T24" fmla="*/ 53 w 1500"/>
                <a:gd name="T25" fmla="*/ 21 h 381"/>
                <a:gd name="T26" fmla="*/ 53 w 1500"/>
                <a:gd name="T27" fmla="*/ 22 h 381"/>
                <a:gd name="T28" fmla="*/ 53 w 1500"/>
                <a:gd name="T29" fmla="*/ 22 h 381"/>
                <a:gd name="T30" fmla="*/ 53 w 1500"/>
                <a:gd name="T31" fmla="*/ 23 h 381"/>
                <a:gd name="T32" fmla="*/ 54 w 1500"/>
                <a:gd name="T33" fmla="*/ 23 h 381"/>
                <a:gd name="T34" fmla="*/ 54 w 1500"/>
                <a:gd name="T35" fmla="*/ 22 h 3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381"/>
                <a:gd name="T56" fmla="*/ 1500 w 1500"/>
                <a:gd name="T57" fmla="*/ 381 h 38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381">
                  <a:moveTo>
                    <a:pt x="0" y="10"/>
                  </a:moveTo>
                  <a:lnTo>
                    <a:pt x="2" y="18"/>
                  </a:lnTo>
                  <a:lnTo>
                    <a:pt x="8" y="22"/>
                  </a:lnTo>
                  <a:lnTo>
                    <a:pt x="16" y="22"/>
                  </a:lnTo>
                  <a:lnTo>
                    <a:pt x="21" y="14"/>
                  </a:lnTo>
                  <a:lnTo>
                    <a:pt x="20" y="6"/>
                  </a:lnTo>
                  <a:lnTo>
                    <a:pt x="14" y="0"/>
                  </a:lnTo>
                  <a:lnTo>
                    <a:pt x="4" y="2"/>
                  </a:lnTo>
                  <a:lnTo>
                    <a:pt x="0" y="10"/>
                  </a:lnTo>
                  <a:close/>
                  <a:moveTo>
                    <a:pt x="1500" y="373"/>
                  </a:moveTo>
                  <a:lnTo>
                    <a:pt x="1500" y="365"/>
                  </a:lnTo>
                  <a:lnTo>
                    <a:pt x="1492" y="359"/>
                  </a:lnTo>
                  <a:lnTo>
                    <a:pt x="1484" y="361"/>
                  </a:lnTo>
                  <a:lnTo>
                    <a:pt x="1478" y="369"/>
                  </a:lnTo>
                  <a:lnTo>
                    <a:pt x="1480" y="377"/>
                  </a:lnTo>
                  <a:lnTo>
                    <a:pt x="1486" y="381"/>
                  </a:lnTo>
                  <a:lnTo>
                    <a:pt x="1496" y="381"/>
                  </a:lnTo>
                  <a:lnTo>
                    <a:pt x="1500" y="373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" name="Line 125"/>
            <p:cNvSpPr>
              <a:spLocks noChangeShapeType="1"/>
            </p:cNvSpPr>
            <p:nvPr/>
          </p:nvSpPr>
          <p:spPr bwMode="auto">
            <a:xfrm>
              <a:off x="1138" y="1850"/>
              <a:ext cx="276" cy="86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" name="Freeform 126"/>
            <p:cNvSpPr>
              <a:spLocks noEditPoints="1"/>
            </p:cNvSpPr>
            <p:nvPr/>
          </p:nvSpPr>
          <p:spPr bwMode="auto">
            <a:xfrm>
              <a:off x="1414" y="1595"/>
              <a:ext cx="315" cy="71"/>
            </a:xfrm>
            <a:custGeom>
              <a:avLst/>
              <a:gdLst>
                <a:gd name="T0" fmla="*/ 0 w 1660"/>
                <a:gd name="T1" fmla="*/ 0 h 291"/>
                <a:gd name="T2" fmla="*/ 0 w 1660"/>
                <a:gd name="T3" fmla="*/ 1 h 291"/>
                <a:gd name="T4" fmla="*/ 0 w 1660"/>
                <a:gd name="T5" fmla="*/ 1 h 291"/>
                <a:gd name="T6" fmla="*/ 1 w 1660"/>
                <a:gd name="T7" fmla="*/ 1 h 291"/>
                <a:gd name="T8" fmla="*/ 1 w 1660"/>
                <a:gd name="T9" fmla="*/ 1 h 291"/>
                <a:gd name="T10" fmla="*/ 1 w 1660"/>
                <a:gd name="T11" fmla="*/ 0 h 291"/>
                <a:gd name="T12" fmla="*/ 1 w 1660"/>
                <a:gd name="T13" fmla="*/ 0 h 291"/>
                <a:gd name="T14" fmla="*/ 0 w 1660"/>
                <a:gd name="T15" fmla="*/ 0 h 291"/>
                <a:gd name="T16" fmla="*/ 0 w 1660"/>
                <a:gd name="T17" fmla="*/ 0 h 291"/>
                <a:gd name="T18" fmla="*/ 60 w 1660"/>
                <a:gd name="T19" fmla="*/ 17 h 291"/>
                <a:gd name="T20" fmla="*/ 60 w 1660"/>
                <a:gd name="T21" fmla="*/ 16 h 291"/>
                <a:gd name="T22" fmla="*/ 59 w 1660"/>
                <a:gd name="T23" fmla="*/ 16 h 291"/>
                <a:gd name="T24" fmla="*/ 59 w 1660"/>
                <a:gd name="T25" fmla="*/ 16 h 291"/>
                <a:gd name="T26" fmla="*/ 59 w 1660"/>
                <a:gd name="T27" fmla="*/ 17 h 291"/>
                <a:gd name="T28" fmla="*/ 59 w 1660"/>
                <a:gd name="T29" fmla="*/ 17 h 291"/>
                <a:gd name="T30" fmla="*/ 59 w 1660"/>
                <a:gd name="T31" fmla="*/ 17 h 291"/>
                <a:gd name="T32" fmla="*/ 60 w 1660"/>
                <a:gd name="T33" fmla="*/ 17 h 291"/>
                <a:gd name="T34" fmla="*/ 60 w 1660"/>
                <a:gd name="T35" fmla="*/ 17 h 29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291"/>
                <a:gd name="T56" fmla="*/ 1660 w 1660"/>
                <a:gd name="T57" fmla="*/ 291 h 29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291"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4" y="0"/>
                  </a:lnTo>
                  <a:lnTo>
                    <a:pt x="6" y="2"/>
                  </a:lnTo>
                  <a:lnTo>
                    <a:pt x="0" y="10"/>
                  </a:lnTo>
                  <a:close/>
                  <a:moveTo>
                    <a:pt x="1660" y="281"/>
                  </a:moveTo>
                  <a:lnTo>
                    <a:pt x="1658" y="273"/>
                  </a:lnTo>
                  <a:lnTo>
                    <a:pt x="1650" y="269"/>
                  </a:lnTo>
                  <a:lnTo>
                    <a:pt x="1642" y="271"/>
                  </a:lnTo>
                  <a:lnTo>
                    <a:pt x="1638" y="279"/>
                  </a:lnTo>
                  <a:lnTo>
                    <a:pt x="1638" y="287"/>
                  </a:lnTo>
                  <a:lnTo>
                    <a:pt x="1646" y="291"/>
                  </a:lnTo>
                  <a:lnTo>
                    <a:pt x="1654" y="289"/>
                  </a:lnTo>
                  <a:lnTo>
                    <a:pt x="1660" y="281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9" name="Line 127"/>
            <p:cNvSpPr>
              <a:spLocks noChangeShapeType="1"/>
            </p:cNvSpPr>
            <p:nvPr/>
          </p:nvSpPr>
          <p:spPr bwMode="auto">
            <a:xfrm>
              <a:off x="1418" y="1598"/>
              <a:ext cx="306" cy="65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" name="Freeform 128"/>
            <p:cNvSpPr>
              <a:spLocks noEditPoints="1"/>
            </p:cNvSpPr>
            <p:nvPr/>
          </p:nvSpPr>
          <p:spPr bwMode="auto">
            <a:xfrm>
              <a:off x="1414" y="1661"/>
              <a:ext cx="315" cy="98"/>
            </a:xfrm>
            <a:custGeom>
              <a:avLst/>
              <a:gdLst>
                <a:gd name="T0" fmla="*/ 60 w 1660"/>
                <a:gd name="T1" fmla="*/ 0 h 402"/>
                <a:gd name="T2" fmla="*/ 60 w 1660"/>
                <a:gd name="T3" fmla="*/ 0 h 402"/>
                <a:gd name="T4" fmla="*/ 59 w 1660"/>
                <a:gd name="T5" fmla="*/ 0 h 402"/>
                <a:gd name="T6" fmla="*/ 59 w 1660"/>
                <a:gd name="T7" fmla="*/ 0 h 402"/>
                <a:gd name="T8" fmla="*/ 59 w 1660"/>
                <a:gd name="T9" fmla="*/ 1 h 402"/>
                <a:gd name="T10" fmla="*/ 59 w 1660"/>
                <a:gd name="T11" fmla="*/ 1 h 402"/>
                <a:gd name="T12" fmla="*/ 59 w 1660"/>
                <a:gd name="T13" fmla="*/ 1 h 402"/>
                <a:gd name="T14" fmla="*/ 60 w 1660"/>
                <a:gd name="T15" fmla="*/ 1 h 402"/>
                <a:gd name="T16" fmla="*/ 60 w 1660"/>
                <a:gd name="T17" fmla="*/ 0 h 402"/>
                <a:gd name="T18" fmla="*/ 0 w 1660"/>
                <a:gd name="T19" fmla="*/ 23 h 402"/>
                <a:gd name="T20" fmla="*/ 0 w 1660"/>
                <a:gd name="T21" fmla="*/ 24 h 402"/>
                <a:gd name="T22" fmla="*/ 1 w 1660"/>
                <a:gd name="T23" fmla="*/ 24 h 402"/>
                <a:gd name="T24" fmla="*/ 1 w 1660"/>
                <a:gd name="T25" fmla="*/ 24 h 402"/>
                <a:gd name="T26" fmla="*/ 1 w 1660"/>
                <a:gd name="T27" fmla="*/ 23 h 402"/>
                <a:gd name="T28" fmla="*/ 1 w 1660"/>
                <a:gd name="T29" fmla="*/ 23 h 402"/>
                <a:gd name="T30" fmla="*/ 0 w 1660"/>
                <a:gd name="T31" fmla="*/ 23 h 402"/>
                <a:gd name="T32" fmla="*/ 0 w 1660"/>
                <a:gd name="T33" fmla="*/ 23 h 402"/>
                <a:gd name="T34" fmla="*/ 0 w 1660"/>
                <a:gd name="T35" fmla="*/ 23 h 4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402"/>
                <a:gd name="T56" fmla="*/ 1660 w 1660"/>
                <a:gd name="T57" fmla="*/ 402 h 40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402">
                  <a:moveTo>
                    <a:pt x="1660" y="8"/>
                  </a:moveTo>
                  <a:lnTo>
                    <a:pt x="1654" y="2"/>
                  </a:lnTo>
                  <a:lnTo>
                    <a:pt x="1646" y="0"/>
                  </a:lnTo>
                  <a:lnTo>
                    <a:pt x="1638" y="4"/>
                  </a:lnTo>
                  <a:lnTo>
                    <a:pt x="1638" y="14"/>
                  </a:lnTo>
                  <a:lnTo>
                    <a:pt x="1642" y="20"/>
                  </a:lnTo>
                  <a:lnTo>
                    <a:pt x="1650" y="22"/>
                  </a:lnTo>
                  <a:lnTo>
                    <a:pt x="1658" y="16"/>
                  </a:lnTo>
                  <a:lnTo>
                    <a:pt x="1660" y="8"/>
                  </a:lnTo>
                  <a:close/>
                  <a:moveTo>
                    <a:pt x="0" y="394"/>
                  </a:moveTo>
                  <a:lnTo>
                    <a:pt x="6" y="400"/>
                  </a:lnTo>
                  <a:lnTo>
                    <a:pt x="14" y="402"/>
                  </a:lnTo>
                  <a:lnTo>
                    <a:pt x="22" y="398"/>
                  </a:lnTo>
                  <a:lnTo>
                    <a:pt x="22" y="388"/>
                  </a:lnTo>
                  <a:lnTo>
                    <a:pt x="18" y="382"/>
                  </a:lnTo>
                  <a:lnTo>
                    <a:pt x="10" y="380"/>
                  </a:lnTo>
                  <a:lnTo>
                    <a:pt x="2" y="38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1" name="Line 129"/>
            <p:cNvSpPr>
              <a:spLocks noChangeShapeType="1"/>
            </p:cNvSpPr>
            <p:nvPr/>
          </p:nvSpPr>
          <p:spPr bwMode="auto">
            <a:xfrm flipH="1">
              <a:off x="1418" y="1664"/>
              <a:ext cx="306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" name="Freeform 130"/>
            <p:cNvSpPr>
              <a:spLocks noEditPoints="1"/>
            </p:cNvSpPr>
            <p:nvPr/>
          </p:nvSpPr>
          <p:spPr bwMode="auto">
            <a:xfrm>
              <a:off x="1414" y="1934"/>
              <a:ext cx="281" cy="6"/>
            </a:xfrm>
            <a:custGeom>
              <a:avLst/>
              <a:gdLst>
                <a:gd name="T0" fmla="*/ 0 w 1481"/>
                <a:gd name="T1" fmla="*/ 1 h 24"/>
                <a:gd name="T2" fmla="*/ 0 w 1481"/>
                <a:gd name="T3" fmla="*/ 1 h 24"/>
                <a:gd name="T4" fmla="*/ 0 w 1481"/>
                <a:gd name="T5" fmla="*/ 2 h 24"/>
                <a:gd name="T6" fmla="*/ 1 w 1481"/>
                <a:gd name="T7" fmla="*/ 1 h 24"/>
                <a:gd name="T8" fmla="*/ 1 w 1481"/>
                <a:gd name="T9" fmla="*/ 1 h 24"/>
                <a:gd name="T10" fmla="*/ 1 w 1481"/>
                <a:gd name="T11" fmla="*/ 0 h 24"/>
                <a:gd name="T12" fmla="*/ 0 w 1481"/>
                <a:gd name="T13" fmla="*/ 0 h 24"/>
                <a:gd name="T14" fmla="*/ 0 w 1481"/>
                <a:gd name="T15" fmla="*/ 0 h 24"/>
                <a:gd name="T16" fmla="*/ 0 w 1481"/>
                <a:gd name="T17" fmla="*/ 1 h 24"/>
                <a:gd name="T18" fmla="*/ 53 w 1481"/>
                <a:gd name="T19" fmla="*/ 1 h 24"/>
                <a:gd name="T20" fmla="*/ 53 w 1481"/>
                <a:gd name="T21" fmla="*/ 0 h 24"/>
                <a:gd name="T22" fmla="*/ 53 w 1481"/>
                <a:gd name="T23" fmla="*/ 0 h 24"/>
                <a:gd name="T24" fmla="*/ 53 w 1481"/>
                <a:gd name="T25" fmla="*/ 0 h 24"/>
                <a:gd name="T26" fmla="*/ 52 w 1481"/>
                <a:gd name="T27" fmla="*/ 1 h 24"/>
                <a:gd name="T28" fmla="*/ 53 w 1481"/>
                <a:gd name="T29" fmla="*/ 1 h 24"/>
                <a:gd name="T30" fmla="*/ 53 w 1481"/>
                <a:gd name="T31" fmla="*/ 2 h 24"/>
                <a:gd name="T32" fmla="*/ 53 w 1481"/>
                <a:gd name="T33" fmla="*/ 1 h 24"/>
                <a:gd name="T34" fmla="*/ 53 w 1481"/>
                <a:gd name="T35" fmla="*/ 1 h 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81"/>
                <a:gd name="T55" fmla="*/ 0 h 24"/>
                <a:gd name="T56" fmla="*/ 1481 w 1481"/>
                <a:gd name="T57" fmla="*/ 24 h 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81" h="24">
                  <a:moveTo>
                    <a:pt x="0" y="12"/>
                  </a:moveTo>
                  <a:lnTo>
                    <a:pt x="4" y="20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2"/>
                  </a:lnTo>
                  <a:close/>
                  <a:moveTo>
                    <a:pt x="1481" y="12"/>
                  </a:moveTo>
                  <a:lnTo>
                    <a:pt x="1477" y="4"/>
                  </a:lnTo>
                  <a:lnTo>
                    <a:pt x="1469" y="0"/>
                  </a:lnTo>
                  <a:lnTo>
                    <a:pt x="1461" y="4"/>
                  </a:lnTo>
                  <a:lnTo>
                    <a:pt x="1457" y="12"/>
                  </a:lnTo>
                  <a:lnTo>
                    <a:pt x="1461" y="20"/>
                  </a:lnTo>
                  <a:lnTo>
                    <a:pt x="1469" y="24"/>
                  </a:lnTo>
                  <a:lnTo>
                    <a:pt x="1477" y="20"/>
                  </a:lnTo>
                  <a:lnTo>
                    <a:pt x="1481" y="12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3" name="Line 131"/>
            <p:cNvSpPr>
              <a:spLocks noChangeShapeType="1"/>
            </p:cNvSpPr>
            <p:nvPr/>
          </p:nvSpPr>
          <p:spPr bwMode="auto">
            <a:xfrm>
              <a:off x="1418" y="1937"/>
              <a:ext cx="272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" name="Line 132"/>
            <p:cNvSpPr>
              <a:spLocks noChangeShapeType="1"/>
            </p:cNvSpPr>
            <p:nvPr/>
          </p:nvSpPr>
          <p:spPr bwMode="auto">
            <a:xfrm flipH="1" flipV="1">
              <a:off x="1692" y="1937"/>
              <a:ext cx="149" cy="3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" name="Line 133"/>
            <p:cNvSpPr>
              <a:spLocks noChangeShapeType="1"/>
            </p:cNvSpPr>
            <p:nvPr/>
          </p:nvSpPr>
          <p:spPr bwMode="auto">
            <a:xfrm>
              <a:off x="1416" y="1466"/>
              <a:ext cx="0" cy="13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" name="Line 134"/>
            <p:cNvSpPr>
              <a:spLocks noChangeShapeType="1"/>
            </p:cNvSpPr>
            <p:nvPr/>
          </p:nvSpPr>
          <p:spPr bwMode="auto">
            <a:xfrm flipV="1">
              <a:off x="1008" y="1849"/>
              <a:ext cx="127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" name="Line 135"/>
            <p:cNvSpPr>
              <a:spLocks noChangeShapeType="1"/>
            </p:cNvSpPr>
            <p:nvPr/>
          </p:nvSpPr>
          <p:spPr bwMode="auto">
            <a:xfrm flipH="1">
              <a:off x="1726" y="1543"/>
              <a:ext cx="98" cy="12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" name="Rectangle 136"/>
            <p:cNvSpPr>
              <a:spLocks noChangeArrowheads="1"/>
            </p:cNvSpPr>
            <p:nvPr/>
          </p:nvSpPr>
          <p:spPr bwMode="auto">
            <a:xfrm>
              <a:off x="1193" y="157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179" name="Rectangle 137"/>
            <p:cNvSpPr>
              <a:spLocks noChangeArrowheads="1"/>
            </p:cNvSpPr>
            <p:nvPr/>
          </p:nvSpPr>
          <p:spPr bwMode="auto">
            <a:xfrm>
              <a:off x="1184" y="183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180" name="Rectangle 138"/>
            <p:cNvSpPr>
              <a:spLocks noChangeArrowheads="1"/>
            </p:cNvSpPr>
            <p:nvPr/>
          </p:nvSpPr>
          <p:spPr bwMode="auto">
            <a:xfrm>
              <a:off x="1448" y="1564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181" name="Rectangle 139"/>
            <p:cNvSpPr>
              <a:spLocks noChangeArrowheads="1"/>
            </p:cNvSpPr>
            <p:nvPr/>
          </p:nvSpPr>
          <p:spPr bwMode="auto">
            <a:xfrm>
              <a:off x="1448" y="171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182" name="Rectangle 140"/>
            <p:cNvSpPr>
              <a:spLocks noChangeArrowheads="1"/>
            </p:cNvSpPr>
            <p:nvPr/>
          </p:nvSpPr>
          <p:spPr bwMode="auto">
            <a:xfrm>
              <a:off x="1448" y="1915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183" name="Rectangle 141"/>
            <p:cNvSpPr>
              <a:spLocks noChangeArrowheads="1"/>
            </p:cNvSpPr>
            <p:nvPr/>
          </p:nvSpPr>
          <p:spPr bwMode="auto">
            <a:xfrm>
              <a:off x="1757" y="1634"/>
              <a:ext cx="37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184" name="Rectangle 142"/>
            <p:cNvSpPr>
              <a:spLocks noChangeArrowheads="1"/>
            </p:cNvSpPr>
            <p:nvPr/>
          </p:nvSpPr>
          <p:spPr bwMode="auto">
            <a:xfrm>
              <a:off x="1721" y="190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cxnSp>
          <p:nvCxnSpPr>
            <p:cNvPr id="185" name="AutoShape 143"/>
            <p:cNvCxnSpPr>
              <a:cxnSpLocks noChangeShapeType="1"/>
              <a:stCxn id="178" idx="3"/>
              <a:endCxn id="180" idx="1"/>
            </p:cNvCxnSpPr>
            <p:nvPr/>
          </p:nvCxnSpPr>
          <p:spPr bwMode="auto">
            <a:xfrm flipV="1">
              <a:off x="1229" y="1599"/>
              <a:ext cx="219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86" name="AutoShape 144"/>
            <p:cNvCxnSpPr>
              <a:cxnSpLocks noChangeShapeType="1"/>
              <a:stCxn id="178" idx="3"/>
              <a:endCxn id="181" idx="1"/>
            </p:cNvCxnSpPr>
            <p:nvPr/>
          </p:nvCxnSpPr>
          <p:spPr bwMode="auto">
            <a:xfrm>
              <a:off x="1229" y="1611"/>
              <a:ext cx="219" cy="14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87" name="AutoShape 145"/>
            <p:cNvCxnSpPr>
              <a:cxnSpLocks noChangeShapeType="1"/>
              <a:stCxn id="179" idx="3"/>
              <a:endCxn id="181" idx="1"/>
            </p:cNvCxnSpPr>
            <p:nvPr/>
          </p:nvCxnSpPr>
          <p:spPr bwMode="auto">
            <a:xfrm flipV="1">
              <a:off x="1220" y="1751"/>
              <a:ext cx="228" cy="11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88" name="AutoShape 146"/>
            <p:cNvCxnSpPr>
              <a:cxnSpLocks noChangeShapeType="1"/>
              <a:stCxn id="179" idx="3"/>
              <a:endCxn id="182" idx="1"/>
            </p:cNvCxnSpPr>
            <p:nvPr/>
          </p:nvCxnSpPr>
          <p:spPr bwMode="auto">
            <a:xfrm>
              <a:off x="1220" y="1868"/>
              <a:ext cx="228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89" name="AutoShape 147"/>
            <p:cNvCxnSpPr>
              <a:cxnSpLocks noChangeShapeType="1"/>
              <a:stCxn id="181" idx="3"/>
              <a:endCxn id="183" idx="1"/>
            </p:cNvCxnSpPr>
            <p:nvPr/>
          </p:nvCxnSpPr>
          <p:spPr bwMode="auto">
            <a:xfrm flipV="1">
              <a:off x="1484" y="1669"/>
              <a:ext cx="273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90" name="AutoShape 148"/>
            <p:cNvCxnSpPr>
              <a:cxnSpLocks noChangeShapeType="1"/>
              <a:stCxn id="182" idx="3"/>
              <a:endCxn id="184" idx="1"/>
            </p:cNvCxnSpPr>
            <p:nvPr/>
          </p:nvCxnSpPr>
          <p:spPr bwMode="auto">
            <a:xfrm flipV="1">
              <a:off x="1484" y="1938"/>
              <a:ext cx="237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91" name="AutoShape 149"/>
            <p:cNvCxnSpPr>
              <a:cxnSpLocks noChangeShapeType="1"/>
              <a:stCxn id="184" idx="0"/>
              <a:endCxn id="183" idx="2"/>
            </p:cNvCxnSpPr>
            <p:nvPr/>
          </p:nvCxnSpPr>
          <p:spPr bwMode="auto">
            <a:xfrm flipV="1">
              <a:off x="1739" y="1704"/>
              <a:ext cx="37" cy="199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92" name="AutoShape 150"/>
            <p:cNvCxnSpPr>
              <a:cxnSpLocks noChangeShapeType="1"/>
              <a:stCxn id="179" idx="0"/>
              <a:endCxn id="178" idx="2"/>
            </p:cNvCxnSpPr>
            <p:nvPr/>
          </p:nvCxnSpPr>
          <p:spPr bwMode="auto">
            <a:xfrm flipV="1">
              <a:off x="1202" y="1646"/>
              <a:ext cx="9" cy="18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93" name="AutoShape 151"/>
            <p:cNvCxnSpPr>
              <a:cxnSpLocks noChangeShapeType="1"/>
              <a:stCxn id="180" idx="3"/>
              <a:endCxn id="183" idx="1"/>
            </p:cNvCxnSpPr>
            <p:nvPr/>
          </p:nvCxnSpPr>
          <p:spPr bwMode="auto">
            <a:xfrm>
              <a:off x="1484" y="1599"/>
              <a:ext cx="273" cy="7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94" name="AutoShape 152"/>
            <p:cNvCxnSpPr>
              <a:cxnSpLocks noChangeShapeType="1"/>
              <a:endCxn id="178" idx="1"/>
            </p:cNvCxnSpPr>
            <p:nvPr/>
          </p:nvCxnSpPr>
          <p:spPr bwMode="auto">
            <a:xfrm>
              <a:off x="1100" y="1557"/>
              <a:ext cx="93" cy="5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95" name="AutoShape 153"/>
            <p:cNvCxnSpPr>
              <a:cxnSpLocks noChangeShapeType="1"/>
              <a:endCxn id="179" idx="1"/>
            </p:cNvCxnSpPr>
            <p:nvPr/>
          </p:nvCxnSpPr>
          <p:spPr bwMode="auto">
            <a:xfrm flipV="1">
              <a:off x="1109" y="1868"/>
              <a:ext cx="75" cy="4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96" name="AutoShape 154"/>
            <p:cNvCxnSpPr>
              <a:cxnSpLocks noChangeShapeType="1"/>
              <a:stCxn id="180" idx="0"/>
            </p:cNvCxnSpPr>
            <p:nvPr/>
          </p:nvCxnSpPr>
          <p:spPr bwMode="auto">
            <a:xfrm flipV="1">
              <a:off x="1466" y="1503"/>
              <a:ext cx="19" cy="61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97" name="AutoShape 155"/>
            <p:cNvCxnSpPr>
              <a:cxnSpLocks noChangeShapeType="1"/>
              <a:stCxn id="184" idx="3"/>
              <a:endCxn id="201" idx="1"/>
            </p:cNvCxnSpPr>
            <p:nvPr/>
          </p:nvCxnSpPr>
          <p:spPr bwMode="auto">
            <a:xfrm>
              <a:off x="1757" y="1938"/>
              <a:ext cx="19" cy="1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98" name="AutoShape 156"/>
            <p:cNvCxnSpPr>
              <a:cxnSpLocks noChangeShapeType="1"/>
              <a:stCxn id="183" idx="3"/>
            </p:cNvCxnSpPr>
            <p:nvPr/>
          </p:nvCxnSpPr>
          <p:spPr bwMode="auto">
            <a:xfrm flipV="1">
              <a:off x="1794" y="1576"/>
              <a:ext cx="54" cy="93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199" name="Text Box 157"/>
            <p:cNvSpPr txBox="1">
              <a:spLocks noChangeArrowheads="1"/>
            </p:cNvSpPr>
            <p:nvPr/>
          </p:nvSpPr>
          <p:spPr bwMode="auto">
            <a:xfrm>
              <a:off x="1012" y="146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 dirty="0"/>
                <a:t>A</a:t>
              </a:r>
            </a:p>
          </p:txBody>
        </p:sp>
        <p:sp>
          <p:nvSpPr>
            <p:cNvPr id="200" name="Text Box 158"/>
            <p:cNvSpPr txBox="1">
              <a:spLocks noChangeArrowheads="1"/>
            </p:cNvSpPr>
            <p:nvPr/>
          </p:nvSpPr>
          <p:spPr bwMode="auto">
            <a:xfrm>
              <a:off x="1008" y="185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B</a:t>
              </a:r>
            </a:p>
          </p:txBody>
        </p:sp>
        <p:sp>
          <p:nvSpPr>
            <p:cNvPr id="201" name="Text Box 159"/>
            <p:cNvSpPr txBox="1">
              <a:spLocks noChangeArrowheads="1"/>
            </p:cNvSpPr>
            <p:nvPr/>
          </p:nvSpPr>
          <p:spPr bwMode="auto">
            <a:xfrm>
              <a:off x="1776" y="1889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E</a:t>
              </a:r>
            </a:p>
          </p:txBody>
        </p:sp>
        <p:sp>
          <p:nvSpPr>
            <p:cNvPr id="202" name="Text Box 160"/>
            <p:cNvSpPr txBox="1">
              <a:spLocks noChangeArrowheads="1"/>
            </p:cNvSpPr>
            <p:nvPr/>
          </p:nvSpPr>
          <p:spPr bwMode="auto">
            <a:xfrm>
              <a:off x="1780" y="1474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D</a:t>
              </a:r>
            </a:p>
          </p:txBody>
        </p:sp>
        <p:sp>
          <p:nvSpPr>
            <p:cNvPr id="203" name="Text Box 161"/>
            <p:cNvSpPr txBox="1">
              <a:spLocks noChangeArrowheads="1"/>
            </p:cNvSpPr>
            <p:nvPr/>
          </p:nvSpPr>
          <p:spPr bwMode="auto">
            <a:xfrm>
              <a:off x="1401" y="1392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C</a:t>
              </a:r>
            </a:p>
          </p:txBody>
        </p:sp>
      </p:grpSp>
      <p:sp>
        <p:nvSpPr>
          <p:cNvPr id="204" name="AutoShape 2"/>
          <p:cNvSpPr>
            <a:spLocks noChangeArrowheads="1"/>
          </p:cNvSpPr>
          <p:nvPr/>
        </p:nvSpPr>
        <p:spPr bwMode="auto">
          <a:xfrm>
            <a:off x="2590800" y="3270885"/>
            <a:ext cx="1371600" cy="853440"/>
          </a:xfrm>
          <a:prstGeom prst="wedgeRectCallout">
            <a:avLst>
              <a:gd name="adj1" fmla="val 59309"/>
              <a:gd name="adj2" fmla="val 85853"/>
            </a:avLst>
          </a:prstGeom>
          <a:solidFill>
            <a:srgbClr val="FFFF99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lIns="90488" tIns="44450" rIns="90488" bIns="44450"/>
          <a:lstStyle/>
          <a:p>
            <a:pPr algn="ctr"/>
            <a:endParaRPr lang="en-US"/>
          </a:p>
        </p:txBody>
      </p:sp>
      <p:grpSp>
        <p:nvGrpSpPr>
          <p:cNvPr id="205" name="Group 119"/>
          <p:cNvGrpSpPr>
            <a:grpSpLocks/>
          </p:cNvGrpSpPr>
          <p:nvPr/>
        </p:nvGrpSpPr>
        <p:grpSpPr bwMode="auto">
          <a:xfrm>
            <a:off x="2514600" y="3200400"/>
            <a:ext cx="1479550" cy="933450"/>
            <a:chOff x="1008" y="1392"/>
            <a:chExt cx="932" cy="630"/>
          </a:xfrm>
        </p:grpSpPr>
        <p:sp>
          <p:nvSpPr>
            <p:cNvPr id="206" name="Freeform 120"/>
            <p:cNvSpPr>
              <a:spLocks noEditPoints="1"/>
            </p:cNvSpPr>
            <p:nvPr/>
          </p:nvSpPr>
          <p:spPr bwMode="auto">
            <a:xfrm>
              <a:off x="1134" y="1595"/>
              <a:ext cx="284" cy="6"/>
            </a:xfrm>
            <a:custGeom>
              <a:avLst/>
              <a:gdLst>
                <a:gd name="T0" fmla="*/ 54 w 1500"/>
                <a:gd name="T1" fmla="*/ 1 h 22"/>
                <a:gd name="T2" fmla="*/ 54 w 1500"/>
                <a:gd name="T3" fmla="*/ 0 h 22"/>
                <a:gd name="T4" fmla="*/ 53 w 1500"/>
                <a:gd name="T5" fmla="*/ 0 h 22"/>
                <a:gd name="T6" fmla="*/ 53 w 1500"/>
                <a:gd name="T7" fmla="*/ 0 h 22"/>
                <a:gd name="T8" fmla="*/ 53 w 1500"/>
                <a:gd name="T9" fmla="*/ 1 h 22"/>
                <a:gd name="T10" fmla="*/ 53 w 1500"/>
                <a:gd name="T11" fmla="*/ 1 h 22"/>
                <a:gd name="T12" fmla="*/ 53 w 1500"/>
                <a:gd name="T13" fmla="*/ 2 h 22"/>
                <a:gd name="T14" fmla="*/ 54 w 1500"/>
                <a:gd name="T15" fmla="*/ 1 h 22"/>
                <a:gd name="T16" fmla="*/ 54 w 1500"/>
                <a:gd name="T17" fmla="*/ 1 h 22"/>
                <a:gd name="T18" fmla="*/ 0 w 1500"/>
                <a:gd name="T19" fmla="*/ 1 h 22"/>
                <a:gd name="T20" fmla="*/ 0 w 1500"/>
                <a:gd name="T21" fmla="*/ 1 h 22"/>
                <a:gd name="T22" fmla="*/ 0 w 1500"/>
                <a:gd name="T23" fmla="*/ 2 h 22"/>
                <a:gd name="T24" fmla="*/ 1 w 1500"/>
                <a:gd name="T25" fmla="*/ 1 h 22"/>
                <a:gd name="T26" fmla="*/ 1 w 1500"/>
                <a:gd name="T27" fmla="*/ 1 h 22"/>
                <a:gd name="T28" fmla="*/ 1 w 1500"/>
                <a:gd name="T29" fmla="*/ 0 h 22"/>
                <a:gd name="T30" fmla="*/ 0 w 1500"/>
                <a:gd name="T31" fmla="*/ 0 h 22"/>
                <a:gd name="T32" fmla="*/ 0 w 1500"/>
                <a:gd name="T33" fmla="*/ 0 h 22"/>
                <a:gd name="T34" fmla="*/ 0 w 1500"/>
                <a:gd name="T35" fmla="*/ 1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22"/>
                <a:gd name="T56" fmla="*/ 1500 w 1500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22">
                  <a:moveTo>
                    <a:pt x="1500" y="10"/>
                  </a:moveTo>
                  <a:lnTo>
                    <a:pt x="1498" y="2"/>
                  </a:lnTo>
                  <a:lnTo>
                    <a:pt x="1490" y="0"/>
                  </a:lnTo>
                  <a:lnTo>
                    <a:pt x="1482" y="2"/>
                  </a:lnTo>
                  <a:lnTo>
                    <a:pt x="1478" y="10"/>
                  </a:lnTo>
                  <a:lnTo>
                    <a:pt x="1482" y="18"/>
                  </a:lnTo>
                  <a:lnTo>
                    <a:pt x="1490" y="22"/>
                  </a:lnTo>
                  <a:lnTo>
                    <a:pt x="1498" y="18"/>
                  </a:lnTo>
                  <a:lnTo>
                    <a:pt x="1500" y="10"/>
                  </a:lnTo>
                  <a:close/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18"/>
                  </a:lnTo>
                  <a:lnTo>
                    <a:pt x="21" y="10"/>
                  </a:lnTo>
                  <a:lnTo>
                    <a:pt x="18" y="2"/>
                  </a:lnTo>
                  <a:lnTo>
                    <a:pt x="10" y="0"/>
                  </a:lnTo>
                  <a:lnTo>
                    <a:pt x="2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" name="Line 121"/>
            <p:cNvSpPr>
              <a:spLocks noChangeShapeType="1"/>
            </p:cNvSpPr>
            <p:nvPr/>
          </p:nvSpPr>
          <p:spPr bwMode="auto">
            <a:xfrm flipH="1">
              <a:off x="1138" y="1598"/>
              <a:ext cx="276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" name="Freeform 122"/>
            <p:cNvSpPr>
              <a:spLocks noEditPoints="1"/>
            </p:cNvSpPr>
            <p:nvPr/>
          </p:nvSpPr>
          <p:spPr bwMode="auto">
            <a:xfrm>
              <a:off x="1134" y="1753"/>
              <a:ext cx="284" cy="99"/>
            </a:xfrm>
            <a:custGeom>
              <a:avLst/>
              <a:gdLst>
                <a:gd name="T0" fmla="*/ 0 w 1500"/>
                <a:gd name="T1" fmla="*/ 24 h 403"/>
                <a:gd name="T2" fmla="*/ 0 w 1500"/>
                <a:gd name="T3" fmla="*/ 24 h 403"/>
                <a:gd name="T4" fmla="*/ 1 w 1500"/>
                <a:gd name="T5" fmla="*/ 24 h 403"/>
                <a:gd name="T6" fmla="*/ 1 w 1500"/>
                <a:gd name="T7" fmla="*/ 24 h 403"/>
                <a:gd name="T8" fmla="*/ 1 w 1500"/>
                <a:gd name="T9" fmla="*/ 24 h 403"/>
                <a:gd name="T10" fmla="*/ 1 w 1500"/>
                <a:gd name="T11" fmla="*/ 23 h 403"/>
                <a:gd name="T12" fmla="*/ 0 w 1500"/>
                <a:gd name="T13" fmla="*/ 23 h 403"/>
                <a:gd name="T14" fmla="*/ 0 w 1500"/>
                <a:gd name="T15" fmla="*/ 23 h 403"/>
                <a:gd name="T16" fmla="*/ 0 w 1500"/>
                <a:gd name="T17" fmla="*/ 24 h 403"/>
                <a:gd name="T18" fmla="*/ 54 w 1500"/>
                <a:gd name="T19" fmla="*/ 0 h 403"/>
                <a:gd name="T20" fmla="*/ 54 w 1500"/>
                <a:gd name="T21" fmla="*/ 0 h 403"/>
                <a:gd name="T22" fmla="*/ 53 w 1500"/>
                <a:gd name="T23" fmla="*/ 0 h 403"/>
                <a:gd name="T24" fmla="*/ 53 w 1500"/>
                <a:gd name="T25" fmla="*/ 0 h 403"/>
                <a:gd name="T26" fmla="*/ 53 w 1500"/>
                <a:gd name="T27" fmla="*/ 1 h 403"/>
                <a:gd name="T28" fmla="*/ 53 w 1500"/>
                <a:gd name="T29" fmla="*/ 1 h 403"/>
                <a:gd name="T30" fmla="*/ 53 w 1500"/>
                <a:gd name="T31" fmla="*/ 1 h 403"/>
                <a:gd name="T32" fmla="*/ 54 w 1500"/>
                <a:gd name="T33" fmla="*/ 1 h 403"/>
                <a:gd name="T34" fmla="*/ 54 w 1500"/>
                <a:gd name="T35" fmla="*/ 0 h 4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403"/>
                <a:gd name="T56" fmla="*/ 1500 w 1500"/>
                <a:gd name="T57" fmla="*/ 403 h 40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403">
                  <a:moveTo>
                    <a:pt x="0" y="395"/>
                  </a:moveTo>
                  <a:lnTo>
                    <a:pt x="4" y="403"/>
                  </a:lnTo>
                  <a:lnTo>
                    <a:pt x="14" y="403"/>
                  </a:lnTo>
                  <a:lnTo>
                    <a:pt x="20" y="399"/>
                  </a:lnTo>
                  <a:lnTo>
                    <a:pt x="21" y="391"/>
                  </a:lnTo>
                  <a:lnTo>
                    <a:pt x="16" y="383"/>
                  </a:lnTo>
                  <a:lnTo>
                    <a:pt x="8" y="381"/>
                  </a:lnTo>
                  <a:lnTo>
                    <a:pt x="0" y="387"/>
                  </a:lnTo>
                  <a:lnTo>
                    <a:pt x="0" y="395"/>
                  </a:lnTo>
                  <a:close/>
                  <a:moveTo>
                    <a:pt x="1500" y="8"/>
                  </a:moveTo>
                  <a:lnTo>
                    <a:pt x="1496" y="2"/>
                  </a:lnTo>
                  <a:lnTo>
                    <a:pt x="1486" y="0"/>
                  </a:lnTo>
                  <a:lnTo>
                    <a:pt x="1480" y="6"/>
                  </a:lnTo>
                  <a:lnTo>
                    <a:pt x="1478" y="14"/>
                  </a:lnTo>
                  <a:lnTo>
                    <a:pt x="1484" y="22"/>
                  </a:lnTo>
                  <a:lnTo>
                    <a:pt x="1492" y="22"/>
                  </a:lnTo>
                  <a:lnTo>
                    <a:pt x="1500" y="18"/>
                  </a:lnTo>
                  <a:lnTo>
                    <a:pt x="1500" y="8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" name="Line 123"/>
            <p:cNvSpPr>
              <a:spLocks noChangeShapeType="1"/>
            </p:cNvSpPr>
            <p:nvPr/>
          </p:nvSpPr>
          <p:spPr bwMode="auto">
            <a:xfrm flipV="1">
              <a:off x="1138" y="1757"/>
              <a:ext cx="276" cy="9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" name="Freeform 124"/>
            <p:cNvSpPr>
              <a:spLocks noEditPoints="1"/>
            </p:cNvSpPr>
            <p:nvPr/>
          </p:nvSpPr>
          <p:spPr bwMode="auto">
            <a:xfrm>
              <a:off x="1134" y="1846"/>
              <a:ext cx="284" cy="93"/>
            </a:xfrm>
            <a:custGeom>
              <a:avLst/>
              <a:gdLst>
                <a:gd name="T0" fmla="*/ 0 w 1500"/>
                <a:gd name="T1" fmla="*/ 0 h 381"/>
                <a:gd name="T2" fmla="*/ 0 w 1500"/>
                <a:gd name="T3" fmla="*/ 1 h 381"/>
                <a:gd name="T4" fmla="*/ 0 w 1500"/>
                <a:gd name="T5" fmla="*/ 1 h 381"/>
                <a:gd name="T6" fmla="*/ 1 w 1500"/>
                <a:gd name="T7" fmla="*/ 1 h 381"/>
                <a:gd name="T8" fmla="*/ 1 w 1500"/>
                <a:gd name="T9" fmla="*/ 1 h 381"/>
                <a:gd name="T10" fmla="*/ 1 w 1500"/>
                <a:gd name="T11" fmla="*/ 0 h 381"/>
                <a:gd name="T12" fmla="*/ 1 w 1500"/>
                <a:gd name="T13" fmla="*/ 0 h 381"/>
                <a:gd name="T14" fmla="*/ 0 w 1500"/>
                <a:gd name="T15" fmla="*/ 0 h 381"/>
                <a:gd name="T16" fmla="*/ 0 w 1500"/>
                <a:gd name="T17" fmla="*/ 0 h 381"/>
                <a:gd name="T18" fmla="*/ 54 w 1500"/>
                <a:gd name="T19" fmla="*/ 22 h 381"/>
                <a:gd name="T20" fmla="*/ 54 w 1500"/>
                <a:gd name="T21" fmla="*/ 22 h 381"/>
                <a:gd name="T22" fmla="*/ 53 w 1500"/>
                <a:gd name="T23" fmla="*/ 21 h 381"/>
                <a:gd name="T24" fmla="*/ 53 w 1500"/>
                <a:gd name="T25" fmla="*/ 21 h 381"/>
                <a:gd name="T26" fmla="*/ 53 w 1500"/>
                <a:gd name="T27" fmla="*/ 22 h 381"/>
                <a:gd name="T28" fmla="*/ 53 w 1500"/>
                <a:gd name="T29" fmla="*/ 22 h 381"/>
                <a:gd name="T30" fmla="*/ 53 w 1500"/>
                <a:gd name="T31" fmla="*/ 23 h 381"/>
                <a:gd name="T32" fmla="*/ 54 w 1500"/>
                <a:gd name="T33" fmla="*/ 23 h 381"/>
                <a:gd name="T34" fmla="*/ 54 w 1500"/>
                <a:gd name="T35" fmla="*/ 22 h 3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381"/>
                <a:gd name="T56" fmla="*/ 1500 w 1500"/>
                <a:gd name="T57" fmla="*/ 381 h 38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381">
                  <a:moveTo>
                    <a:pt x="0" y="10"/>
                  </a:moveTo>
                  <a:lnTo>
                    <a:pt x="2" y="18"/>
                  </a:lnTo>
                  <a:lnTo>
                    <a:pt x="8" y="22"/>
                  </a:lnTo>
                  <a:lnTo>
                    <a:pt x="16" y="22"/>
                  </a:lnTo>
                  <a:lnTo>
                    <a:pt x="21" y="14"/>
                  </a:lnTo>
                  <a:lnTo>
                    <a:pt x="20" y="6"/>
                  </a:lnTo>
                  <a:lnTo>
                    <a:pt x="14" y="0"/>
                  </a:lnTo>
                  <a:lnTo>
                    <a:pt x="4" y="2"/>
                  </a:lnTo>
                  <a:lnTo>
                    <a:pt x="0" y="10"/>
                  </a:lnTo>
                  <a:close/>
                  <a:moveTo>
                    <a:pt x="1500" y="373"/>
                  </a:moveTo>
                  <a:lnTo>
                    <a:pt x="1500" y="365"/>
                  </a:lnTo>
                  <a:lnTo>
                    <a:pt x="1492" y="359"/>
                  </a:lnTo>
                  <a:lnTo>
                    <a:pt x="1484" y="361"/>
                  </a:lnTo>
                  <a:lnTo>
                    <a:pt x="1478" y="369"/>
                  </a:lnTo>
                  <a:lnTo>
                    <a:pt x="1480" y="377"/>
                  </a:lnTo>
                  <a:lnTo>
                    <a:pt x="1486" y="381"/>
                  </a:lnTo>
                  <a:lnTo>
                    <a:pt x="1496" y="381"/>
                  </a:lnTo>
                  <a:lnTo>
                    <a:pt x="1500" y="373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" name="Line 125"/>
            <p:cNvSpPr>
              <a:spLocks noChangeShapeType="1"/>
            </p:cNvSpPr>
            <p:nvPr/>
          </p:nvSpPr>
          <p:spPr bwMode="auto">
            <a:xfrm>
              <a:off x="1138" y="1850"/>
              <a:ext cx="276" cy="86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" name="Freeform 126"/>
            <p:cNvSpPr>
              <a:spLocks noEditPoints="1"/>
            </p:cNvSpPr>
            <p:nvPr/>
          </p:nvSpPr>
          <p:spPr bwMode="auto">
            <a:xfrm>
              <a:off x="1414" y="1595"/>
              <a:ext cx="315" cy="71"/>
            </a:xfrm>
            <a:custGeom>
              <a:avLst/>
              <a:gdLst>
                <a:gd name="T0" fmla="*/ 0 w 1660"/>
                <a:gd name="T1" fmla="*/ 0 h 291"/>
                <a:gd name="T2" fmla="*/ 0 w 1660"/>
                <a:gd name="T3" fmla="*/ 1 h 291"/>
                <a:gd name="T4" fmla="*/ 0 w 1660"/>
                <a:gd name="T5" fmla="*/ 1 h 291"/>
                <a:gd name="T6" fmla="*/ 1 w 1660"/>
                <a:gd name="T7" fmla="*/ 1 h 291"/>
                <a:gd name="T8" fmla="*/ 1 w 1660"/>
                <a:gd name="T9" fmla="*/ 1 h 291"/>
                <a:gd name="T10" fmla="*/ 1 w 1660"/>
                <a:gd name="T11" fmla="*/ 0 h 291"/>
                <a:gd name="T12" fmla="*/ 1 w 1660"/>
                <a:gd name="T13" fmla="*/ 0 h 291"/>
                <a:gd name="T14" fmla="*/ 0 w 1660"/>
                <a:gd name="T15" fmla="*/ 0 h 291"/>
                <a:gd name="T16" fmla="*/ 0 w 1660"/>
                <a:gd name="T17" fmla="*/ 0 h 291"/>
                <a:gd name="T18" fmla="*/ 60 w 1660"/>
                <a:gd name="T19" fmla="*/ 17 h 291"/>
                <a:gd name="T20" fmla="*/ 60 w 1660"/>
                <a:gd name="T21" fmla="*/ 16 h 291"/>
                <a:gd name="T22" fmla="*/ 59 w 1660"/>
                <a:gd name="T23" fmla="*/ 16 h 291"/>
                <a:gd name="T24" fmla="*/ 59 w 1660"/>
                <a:gd name="T25" fmla="*/ 16 h 291"/>
                <a:gd name="T26" fmla="*/ 59 w 1660"/>
                <a:gd name="T27" fmla="*/ 17 h 291"/>
                <a:gd name="T28" fmla="*/ 59 w 1660"/>
                <a:gd name="T29" fmla="*/ 17 h 291"/>
                <a:gd name="T30" fmla="*/ 59 w 1660"/>
                <a:gd name="T31" fmla="*/ 17 h 291"/>
                <a:gd name="T32" fmla="*/ 60 w 1660"/>
                <a:gd name="T33" fmla="*/ 17 h 291"/>
                <a:gd name="T34" fmla="*/ 60 w 1660"/>
                <a:gd name="T35" fmla="*/ 17 h 29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291"/>
                <a:gd name="T56" fmla="*/ 1660 w 1660"/>
                <a:gd name="T57" fmla="*/ 291 h 29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291"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4" y="0"/>
                  </a:lnTo>
                  <a:lnTo>
                    <a:pt x="6" y="2"/>
                  </a:lnTo>
                  <a:lnTo>
                    <a:pt x="0" y="10"/>
                  </a:lnTo>
                  <a:close/>
                  <a:moveTo>
                    <a:pt x="1660" y="281"/>
                  </a:moveTo>
                  <a:lnTo>
                    <a:pt x="1658" y="273"/>
                  </a:lnTo>
                  <a:lnTo>
                    <a:pt x="1650" y="269"/>
                  </a:lnTo>
                  <a:lnTo>
                    <a:pt x="1642" y="271"/>
                  </a:lnTo>
                  <a:lnTo>
                    <a:pt x="1638" y="279"/>
                  </a:lnTo>
                  <a:lnTo>
                    <a:pt x="1638" y="287"/>
                  </a:lnTo>
                  <a:lnTo>
                    <a:pt x="1646" y="291"/>
                  </a:lnTo>
                  <a:lnTo>
                    <a:pt x="1654" y="289"/>
                  </a:lnTo>
                  <a:lnTo>
                    <a:pt x="1660" y="281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" name="Line 127"/>
            <p:cNvSpPr>
              <a:spLocks noChangeShapeType="1"/>
            </p:cNvSpPr>
            <p:nvPr/>
          </p:nvSpPr>
          <p:spPr bwMode="auto">
            <a:xfrm>
              <a:off x="1418" y="1598"/>
              <a:ext cx="306" cy="65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" name="Freeform 128"/>
            <p:cNvSpPr>
              <a:spLocks noEditPoints="1"/>
            </p:cNvSpPr>
            <p:nvPr/>
          </p:nvSpPr>
          <p:spPr bwMode="auto">
            <a:xfrm>
              <a:off x="1414" y="1661"/>
              <a:ext cx="315" cy="98"/>
            </a:xfrm>
            <a:custGeom>
              <a:avLst/>
              <a:gdLst>
                <a:gd name="T0" fmla="*/ 60 w 1660"/>
                <a:gd name="T1" fmla="*/ 0 h 402"/>
                <a:gd name="T2" fmla="*/ 60 w 1660"/>
                <a:gd name="T3" fmla="*/ 0 h 402"/>
                <a:gd name="T4" fmla="*/ 59 w 1660"/>
                <a:gd name="T5" fmla="*/ 0 h 402"/>
                <a:gd name="T6" fmla="*/ 59 w 1660"/>
                <a:gd name="T7" fmla="*/ 0 h 402"/>
                <a:gd name="T8" fmla="*/ 59 w 1660"/>
                <a:gd name="T9" fmla="*/ 1 h 402"/>
                <a:gd name="T10" fmla="*/ 59 w 1660"/>
                <a:gd name="T11" fmla="*/ 1 h 402"/>
                <a:gd name="T12" fmla="*/ 59 w 1660"/>
                <a:gd name="T13" fmla="*/ 1 h 402"/>
                <a:gd name="T14" fmla="*/ 60 w 1660"/>
                <a:gd name="T15" fmla="*/ 1 h 402"/>
                <a:gd name="T16" fmla="*/ 60 w 1660"/>
                <a:gd name="T17" fmla="*/ 0 h 402"/>
                <a:gd name="T18" fmla="*/ 0 w 1660"/>
                <a:gd name="T19" fmla="*/ 23 h 402"/>
                <a:gd name="T20" fmla="*/ 0 w 1660"/>
                <a:gd name="T21" fmla="*/ 24 h 402"/>
                <a:gd name="T22" fmla="*/ 1 w 1660"/>
                <a:gd name="T23" fmla="*/ 24 h 402"/>
                <a:gd name="T24" fmla="*/ 1 w 1660"/>
                <a:gd name="T25" fmla="*/ 24 h 402"/>
                <a:gd name="T26" fmla="*/ 1 w 1660"/>
                <a:gd name="T27" fmla="*/ 23 h 402"/>
                <a:gd name="T28" fmla="*/ 1 w 1660"/>
                <a:gd name="T29" fmla="*/ 23 h 402"/>
                <a:gd name="T30" fmla="*/ 0 w 1660"/>
                <a:gd name="T31" fmla="*/ 23 h 402"/>
                <a:gd name="T32" fmla="*/ 0 w 1660"/>
                <a:gd name="T33" fmla="*/ 23 h 402"/>
                <a:gd name="T34" fmla="*/ 0 w 1660"/>
                <a:gd name="T35" fmla="*/ 23 h 4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402"/>
                <a:gd name="T56" fmla="*/ 1660 w 1660"/>
                <a:gd name="T57" fmla="*/ 402 h 40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402">
                  <a:moveTo>
                    <a:pt x="1660" y="8"/>
                  </a:moveTo>
                  <a:lnTo>
                    <a:pt x="1654" y="2"/>
                  </a:lnTo>
                  <a:lnTo>
                    <a:pt x="1646" y="0"/>
                  </a:lnTo>
                  <a:lnTo>
                    <a:pt x="1638" y="4"/>
                  </a:lnTo>
                  <a:lnTo>
                    <a:pt x="1638" y="14"/>
                  </a:lnTo>
                  <a:lnTo>
                    <a:pt x="1642" y="20"/>
                  </a:lnTo>
                  <a:lnTo>
                    <a:pt x="1650" y="22"/>
                  </a:lnTo>
                  <a:lnTo>
                    <a:pt x="1658" y="16"/>
                  </a:lnTo>
                  <a:lnTo>
                    <a:pt x="1660" y="8"/>
                  </a:lnTo>
                  <a:close/>
                  <a:moveTo>
                    <a:pt x="0" y="394"/>
                  </a:moveTo>
                  <a:lnTo>
                    <a:pt x="6" y="400"/>
                  </a:lnTo>
                  <a:lnTo>
                    <a:pt x="14" y="402"/>
                  </a:lnTo>
                  <a:lnTo>
                    <a:pt x="22" y="398"/>
                  </a:lnTo>
                  <a:lnTo>
                    <a:pt x="22" y="388"/>
                  </a:lnTo>
                  <a:lnTo>
                    <a:pt x="18" y="382"/>
                  </a:lnTo>
                  <a:lnTo>
                    <a:pt x="10" y="380"/>
                  </a:lnTo>
                  <a:lnTo>
                    <a:pt x="2" y="38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" name="Line 129"/>
            <p:cNvSpPr>
              <a:spLocks noChangeShapeType="1"/>
            </p:cNvSpPr>
            <p:nvPr/>
          </p:nvSpPr>
          <p:spPr bwMode="auto">
            <a:xfrm flipH="1">
              <a:off x="1418" y="1664"/>
              <a:ext cx="306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" name="Freeform 130"/>
            <p:cNvSpPr>
              <a:spLocks noEditPoints="1"/>
            </p:cNvSpPr>
            <p:nvPr/>
          </p:nvSpPr>
          <p:spPr bwMode="auto">
            <a:xfrm>
              <a:off x="1414" y="1934"/>
              <a:ext cx="281" cy="6"/>
            </a:xfrm>
            <a:custGeom>
              <a:avLst/>
              <a:gdLst>
                <a:gd name="T0" fmla="*/ 0 w 1481"/>
                <a:gd name="T1" fmla="*/ 1 h 24"/>
                <a:gd name="T2" fmla="*/ 0 w 1481"/>
                <a:gd name="T3" fmla="*/ 1 h 24"/>
                <a:gd name="T4" fmla="*/ 0 w 1481"/>
                <a:gd name="T5" fmla="*/ 2 h 24"/>
                <a:gd name="T6" fmla="*/ 1 w 1481"/>
                <a:gd name="T7" fmla="*/ 1 h 24"/>
                <a:gd name="T8" fmla="*/ 1 w 1481"/>
                <a:gd name="T9" fmla="*/ 1 h 24"/>
                <a:gd name="T10" fmla="*/ 1 w 1481"/>
                <a:gd name="T11" fmla="*/ 0 h 24"/>
                <a:gd name="T12" fmla="*/ 0 w 1481"/>
                <a:gd name="T13" fmla="*/ 0 h 24"/>
                <a:gd name="T14" fmla="*/ 0 w 1481"/>
                <a:gd name="T15" fmla="*/ 0 h 24"/>
                <a:gd name="T16" fmla="*/ 0 w 1481"/>
                <a:gd name="T17" fmla="*/ 1 h 24"/>
                <a:gd name="T18" fmla="*/ 53 w 1481"/>
                <a:gd name="T19" fmla="*/ 1 h 24"/>
                <a:gd name="T20" fmla="*/ 53 w 1481"/>
                <a:gd name="T21" fmla="*/ 0 h 24"/>
                <a:gd name="T22" fmla="*/ 53 w 1481"/>
                <a:gd name="T23" fmla="*/ 0 h 24"/>
                <a:gd name="T24" fmla="*/ 53 w 1481"/>
                <a:gd name="T25" fmla="*/ 0 h 24"/>
                <a:gd name="T26" fmla="*/ 52 w 1481"/>
                <a:gd name="T27" fmla="*/ 1 h 24"/>
                <a:gd name="T28" fmla="*/ 53 w 1481"/>
                <a:gd name="T29" fmla="*/ 1 h 24"/>
                <a:gd name="T30" fmla="*/ 53 w 1481"/>
                <a:gd name="T31" fmla="*/ 2 h 24"/>
                <a:gd name="T32" fmla="*/ 53 w 1481"/>
                <a:gd name="T33" fmla="*/ 1 h 24"/>
                <a:gd name="T34" fmla="*/ 53 w 1481"/>
                <a:gd name="T35" fmla="*/ 1 h 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81"/>
                <a:gd name="T55" fmla="*/ 0 h 24"/>
                <a:gd name="T56" fmla="*/ 1481 w 1481"/>
                <a:gd name="T57" fmla="*/ 24 h 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81" h="24">
                  <a:moveTo>
                    <a:pt x="0" y="12"/>
                  </a:moveTo>
                  <a:lnTo>
                    <a:pt x="4" y="20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2"/>
                  </a:lnTo>
                  <a:close/>
                  <a:moveTo>
                    <a:pt x="1481" y="12"/>
                  </a:moveTo>
                  <a:lnTo>
                    <a:pt x="1477" y="4"/>
                  </a:lnTo>
                  <a:lnTo>
                    <a:pt x="1469" y="0"/>
                  </a:lnTo>
                  <a:lnTo>
                    <a:pt x="1461" y="4"/>
                  </a:lnTo>
                  <a:lnTo>
                    <a:pt x="1457" y="12"/>
                  </a:lnTo>
                  <a:lnTo>
                    <a:pt x="1461" y="20"/>
                  </a:lnTo>
                  <a:lnTo>
                    <a:pt x="1469" y="24"/>
                  </a:lnTo>
                  <a:lnTo>
                    <a:pt x="1477" y="20"/>
                  </a:lnTo>
                  <a:lnTo>
                    <a:pt x="1481" y="12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" name="Line 131"/>
            <p:cNvSpPr>
              <a:spLocks noChangeShapeType="1"/>
            </p:cNvSpPr>
            <p:nvPr/>
          </p:nvSpPr>
          <p:spPr bwMode="auto">
            <a:xfrm>
              <a:off x="1418" y="1937"/>
              <a:ext cx="272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" name="Line 132"/>
            <p:cNvSpPr>
              <a:spLocks noChangeShapeType="1"/>
            </p:cNvSpPr>
            <p:nvPr/>
          </p:nvSpPr>
          <p:spPr bwMode="auto">
            <a:xfrm flipH="1" flipV="1">
              <a:off x="1692" y="1937"/>
              <a:ext cx="149" cy="3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" name="Line 133"/>
            <p:cNvSpPr>
              <a:spLocks noChangeShapeType="1"/>
            </p:cNvSpPr>
            <p:nvPr/>
          </p:nvSpPr>
          <p:spPr bwMode="auto">
            <a:xfrm>
              <a:off x="1416" y="1466"/>
              <a:ext cx="0" cy="13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" name="Line 134"/>
            <p:cNvSpPr>
              <a:spLocks noChangeShapeType="1"/>
            </p:cNvSpPr>
            <p:nvPr/>
          </p:nvSpPr>
          <p:spPr bwMode="auto">
            <a:xfrm flipV="1">
              <a:off x="1008" y="1849"/>
              <a:ext cx="127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" name="Line 135"/>
            <p:cNvSpPr>
              <a:spLocks noChangeShapeType="1"/>
            </p:cNvSpPr>
            <p:nvPr/>
          </p:nvSpPr>
          <p:spPr bwMode="auto">
            <a:xfrm flipH="1">
              <a:off x="1726" y="1543"/>
              <a:ext cx="98" cy="12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" name="Rectangle 136"/>
            <p:cNvSpPr>
              <a:spLocks noChangeArrowheads="1"/>
            </p:cNvSpPr>
            <p:nvPr/>
          </p:nvSpPr>
          <p:spPr bwMode="auto">
            <a:xfrm>
              <a:off x="1193" y="157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223" name="Rectangle 137"/>
            <p:cNvSpPr>
              <a:spLocks noChangeArrowheads="1"/>
            </p:cNvSpPr>
            <p:nvPr/>
          </p:nvSpPr>
          <p:spPr bwMode="auto">
            <a:xfrm>
              <a:off x="1184" y="183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224" name="Rectangle 138"/>
            <p:cNvSpPr>
              <a:spLocks noChangeArrowheads="1"/>
            </p:cNvSpPr>
            <p:nvPr/>
          </p:nvSpPr>
          <p:spPr bwMode="auto">
            <a:xfrm>
              <a:off x="1448" y="1564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225" name="Rectangle 139"/>
            <p:cNvSpPr>
              <a:spLocks noChangeArrowheads="1"/>
            </p:cNvSpPr>
            <p:nvPr/>
          </p:nvSpPr>
          <p:spPr bwMode="auto">
            <a:xfrm>
              <a:off x="1448" y="171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226" name="Rectangle 140"/>
            <p:cNvSpPr>
              <a:spLocks noChangeArrowheads="1"/>
            </p:cNvSpPr>
            <p:nvPr/>
          </p:nvSpPr>
          <p:spPr bwMode="auto">
            <a:xfrm>
              <a:off x="1448" y="1915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227" name="Rectangle 141"/>
            <p:cNvSpPr>
              <a:spLocks noChangeArrowheads="1"/>
            </p:cNvSpPr>
            <p:nvPr/>
          </p:nvSpPr>
          <p:spPr bwMode="auto">
            <a:xfrm>
              <a:off x="1757" y="1634"/>
              <a:ext cx="37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228" name="Rectangle 142"/>
            <p:cNvSpPr>
              <a:spLocks noChangeArrowheads="1"/>
            </p:cNvSpPr>
            <p:nvPr/>
          </p:nvSpPr>
          <p:spPr bwMode="auto">
            <a:xfrm>
              <a:off x="1721" y="190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cxnSp>
          <p:nvCxnSpPr>
            <p:cNvPr id="229" name="AutoShape 143"/>
            <p:cNvCxnSpPr>
              <a:cxnSpLocks noChangeShapeType="1"/>
              <a:stCxn id="222" idx="3"/>
              <a:endCxn id="224" idx="1"/>
            </p:cNvCxnSpPr>
            <p:nvPr/>
          </p:nvCxnSpPr>
          <p:spPr bwMode="auto">
            <a:xfrm flipV="1">
              <a:off x="1229" y="1599"/>
              <a:ext cx="219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30" name="AutoShape 144"/>
            <p:cNvCxnSpPr>
              <a:cxnSpLocks noChangeShapeType="1"/>
              <a:stCxn id="222" idx="3"/>
              <a:endCxn id="225" idx="1"/>
            </p:cNvCxnSpPr>
            <p:nvPr/>
          </p:nvCxnSpPr>
          <p:spPr bwMode="auto">
            <a:xfrm>
              <a:off x="1229" y="1611"/>
              <a:ext cx="219" cy="14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31" name="AutoShape 145"/>
            <p:cNvCxnSpPr>
              <a:cxnSpLocks noChangeShapeType="1"/>
              <a:stCxn id="223" idx="3"/>
              <a:endCxn id="225" idx="1"/>
            </p:cNvCxnSpPr>
            <p:nvPr/>
          </p:nvCxnSpPr>
          <p:spPr bwMode="auto">
            <a:xfrm flipV="1">
              <a:off x="1220" y="1751"/>
              <a:ext cx="228" cy="11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32" name="AutoShape 146"/>
            <p:cNvCxnSpPr>
              <a:cxnSpLocks noChangeShapeType="1"/>
              <a:stCxn id="223" idx="3"/>
              <a:endCxn id="226" idx="1"/>
            </p:cNvCxnSpPr>
            <p:nvPr/>
          </p:nvCxnSpPr>
          <p:spPr bwMode="auto">
            <a:xfrm>
              <a:off x="1220" y="1868"/>
              <a:ext cx="228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33" name="AutoShape 147"/>
            <p:cNvCxnSpPr>
              <a:cxnSpLocks noChangeShapeType="1"/>
              <a:stCxn id="225" idx="3"/>
              <a:endCxn id="227" idx="1"/>
            </p:cNvCxnSpPr>
            <p:nvPr/>
          </p:nvCxnSpPr>
          <p:spPr bwMode="auto">
            <a:xfrm flipV="1">
              <a:off x="1484" y="1669"/>
              <a:ext cx="273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34" name="AutoShape 148"/>
            <p:cNvCxnSpPr>
              <a:cxnSpLocks noChangeShapeType="1"/>
              <a:stCxn id="226" idx="3"/>
              <a:endCxn id="228" idx="1"/>
            </p:cNvCxnSpPr>
            <p:nvPr/>
          </p:nvCxnSpPr>
          <p:spPr bwMode="auto">
            <a:xfrm flipV="1">
              <a:off x="1484" y="1938"/>
              <a:ext cx="237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35" name="AutoShape 149"/>
            <p:cNvCxnSpPr>
              <a:cxnSpLocks noChangeShapeType="1"/>
              <a:stCxn id="228" idx="0"/>
              <a:endCxn id="227" idx="2"/>
            </p:cNvCxnSpPr>
            <p:nvPr/>
          </p:nvCxnSpPr>
          <p:spPr bwMode="auto">
            <a:xfrm flipV="1">
              <a:off x="1739" y="1704"/>
              <a:ext cx="37" cy="199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36" name="AutoShape 150"/>
            <p:cNvCxnSpPr>
              <a:cxnSpLocks noChangeShapeType="1"/>
              <a:stCxn id="223" idx="0"/>
              <a:endCxn id="222" idx="2"/>
            </p:cNvCxnSpPr>
            <p:nvPr/>
          </p:nvCxnSpPr>
          <p:spPr bwMode="auto">
            <a:xfrm flipV="1">
              <a:off x="1202" y="1646"/>
              <a:ext cx="9" cy="18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37" name="AutoShape 151"/>
            <p:cNvCxnSpPr>
              <a:cxnSpLocks noChangeShapeType="1"/>
              <a:stCxn id="224" idx="3"/>
              <a:endCxn id="227" idx="1"/>
            </p:cNvCxnSpPr>
            <p:nvPr/>
          </p:nvCxnSpPr>
          <p:spPr bwMode="auto">
            <a:xfrm>
              <a:off x="1484" y="1599"/>
              <a:ext cx="273" cy="7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38" name="AutoShape 152"/>
            <p:cNvCxnSpPr>
              <a:cxnSpLocks noChangeShapeType="1"/>
              <a:endCxn id="222" idx="1"/>
            </p:cNvCxnSpPr>
            <p:nvPr/>
          </p:nvCxnSpPr>
          <p:spPr bwMode="auto">
            <a:xfrm>
              <a:off x="1100" y="1557"/>
              <a:ext cx="93" cy="5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39" name="AutoShape 153"/>
            <p:cNvCxnSpPr>
              <a:cxnSpLocks noChangeShapeType="1"/>
              <a:endCxn id="223" idx="1"/>
            </p:cNvCxnSpPr>
            <p:nvPr/>
          </p:nvCxnSpPr>
          <p:spPr bwMode="auto">
            <a:xfrm flipV="1">
              <a:off x="1109" y="1868"/>
              <a:ext cx="75" cy="4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40" name="AutoShape 154"/>
            <p:cNvCxnSpPr>
              <a:cxnSpLocks noChangeShapeType="1"/>
              <a:stCxn id="224" idx="0"/>
            </p:cNvCxnSpPr>
            <p:nvPr/>
          </p:nvCxnSpPr>
          <p:spPr bwMode="auto">
            <a:xfrm flipV="1">
              <a:off x="1466" y="1503"/>
              <a:ext cx="19" cy="61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41" name="AutoShape 155"/>
            <p:cNvCxnSpPr>
              <a:cxnSpLocks noChangeShapeType="1"/>
              <a:stCxn id="228" idx="3"/>
              <a:endCxn id="245" idx="1"/>
            </p:cNvCxnSpPr>
            <p:nvPr/>
          </p:nvCxnSpPr>
          <p:spPr bwMode="auto">
            <a:xfrm>
              <a:off x="1757" y="1938"/>
              <a:ext cx="19" cy="1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42" name="AutoShape 156"/>
            <p:cNvCxnSpPr>
              <a:cxnSpLocks noChangeShapeType="1"/>
              <a:stCxn id="227" idx="3"/>
            </p:cNvCxnSpPr>
            <p:nvPr/>
          </p:nvCxnSpPr>
          <p:spPr bwMode="auto">
            <a:xfrm flipV="1">
              <a:off x="1794" y="1576"/>
              <a:ext cx="54" cy="93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243" name="Text Box 157"/>
            <p:cNvSpPr txBox="1">
              <a:spLocks noChangeArrowheads="1"/>
            </p:cNvSpPr>
            <p:nvPr/>
          </p:nvSpPr>
          <p:spPr bwMode="auto">
            <a:xfrm>
              <a:off x="1012" y="146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 dirty="0"/>
                <a:t>A</a:t>
              </a:r>
            </a:p>
          </p:txBody>
        </p:sp>
        <p:sp>
          <p:nvSpPr>
            <p:cNvPr id="244" name="Text Box 158"/>
            <p:cNvSpPr txBox="1">
              <a:spLocks noChangeArrowheads="1"/>
            </p:cNvSpPr>
            <p:nvPr/>
          </p:nvSpPr>
          <p:spPr bwMode="auto">
            <a:xfrm>
              <a:off x="1008" y="185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B</a:t>
              </a:r>
            </a:p>
          </p:txBody>
        </p:sp>
        <p:sp>
          <p:nvSpPr>
            <p:cNvPr id="245" name="Text Box 159"/>
            <p:cNvSpPr txBox="1">
              <a:spLocks noChangeArrowheads="1"/>
            </p:cNvSpPr>
            <p:nvPr/>
          </p:nvSpPr>
          <p:spPr bwMode="auto">
            <a:xfrm>
              <a:off x="1776" y="1889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E</a:t>
              </a:r>
            </a:p>
          </p:txBody>
        </p:sp>
        <p:sp>
          <p:nvSpPr>
            <p:cNvPr id="246" name="Text Box 160"/>
            <p:cNvSpPr txBox="1">
              <a:spLocks noChangeArrowheads="1"/>
            </p:cNvSpPr>
            <p:nvPr/>
          </p:nvSpPr>
          <p:spPr bwMode="auto">
            <a:xfrm>
              <a:off x="1780" y="1474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D</a:t>
              </a:r>
            </a:p>
          </p:txBody>
        </p:sp>
        <p:sp>
          <p:nvSpPr>
            <p:cNvPr id="247" name="Text Box 161"/>
            <p:cNvSpPr txBox="1">
              <a:spLocks noChangeArrowheads="1"/>
            </p:cNvSpPr>
            <p:nvPr/>
          </p:nvSpPr>
          <p:spPr bwMode="auto">
            <a:xfrm>
              <a:off x="1401" y="1392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C</a:t>
              </a:r>
            </a:p>
          </p:txBody>
        </p:sp>
      </p:grpSp>
      <p:sp>
        <p:nvSpPr>
          <p:cNvPr id="248" name="AutoShape 2"/>
          <p:cNvSpPr>
            <a:spLocks noChangeArrowheads="1"/>
          </p:cNvSpPr>
          <p:nvPr/>
        </p:nvSpPr>
        <p:spPr bwMode="auto">
          <a:xfrm>
            <a:off x="5988050" y="3347085"/>
            <a:ext cx="1371600" cy="853440"/>
          </a:xfrm>
          <a:prstGeom prst="wedgeRectCallout">
            <a:avLst>
              <a:gd name="adj1" fmla="val 1015"/>
              <a:gd name="adj2" fmla="val 95039"/>
            </a:avLst>
          </a:prstGeom>
          <a:solidFill>
            <a:srgbClr val="FFFF99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lIns="90488" tIns="44450" rIns="90488" bIns="44450"/>
          <a:lstStyle/>
          <a:p>
            <a:pPr algn="ctr"/>
            <a:endParaRPr lang="en-US"/>
          </a:p>
        </p:txBody>
      </p:sp>
      <p:grpSp>
        <p:nvGrpSpPr>
          <p:cNvPr id="249" name="Group 119"/>
          <p:cNvGrpSpPr>
            <a:grpSpLocks/>
          </p:cNvGrpSpPr>
          <p:nvPr/>
        </p:nvGrpSpPr>
        <p:grpSpPr bwMode="auto">
          <a:xfrm>
            <a:off x="5911850" y="3276600"/>
            <a:ext cx="1479550" cy="933450"/>
            <a:chOff x="1008" y="1392"/>
            <a:chExt cx="932" cy="630"/>
          </a:xfrm>
        </p:grpSpPr>
        <p:sp>
          <p:nvSpPr>
            <p:cNvPr id="250" name="Freeform 120"/>
            <p:cNvSpPr>
              <a:spLocks noEditPoints="1"/>
            </p:cNvSpPr>
            <p:nvPr/>
          </p:nvSpPr>
          <p:spPr bwMode="auto">
            <a:xfrm>
              <a:off x="1134" y="1595"/>
              <a:ext cx="284" cy="6"/>
            </a:xfrm>
            <a:custGeom>
              <a:avLst/>
              <a:gdLst>
                <a:gd name="T0" fmla="*/ 54 w 1500"/>
                <a:gd name="T1" fmla="*/ 1 h 22"/>
                <a:gd name="T2" fmla="*/ 54 w 1500"/>
                <a:gd name="T3" fmla="*/ 0 h 22"/>
                <a:gd name="T4" fmla="*/ 53 w 1500"/>
                <a:gd name="T5" fmla="*/ 0 h 22"/>
                <a:gd name="T6" fmla="*/ 53 w 1500"/>
                <a:gd name="T7" fmla="*/ 0 h 22"/>
                <a:gd name="T8" fmla="*/ 53 w 1500"/>
                <a:gd name="T9" fmla="*/ 1 h 22"/>
                <a:gd name="T10" fmla="*/ 53 w 1500"/>
                <a:gd name="T11" fmla="*/ 1 h 22"/>
                <a:gd name="T12" fmla="*/ 53 w 1500"/>
                <a:gd name="T13" fmla="*/ 2 h 22"/>
                <a:gd name="T14" fmla="*/ 54 w 1500"/>
                <a:gd name="T15" fmla="*/ 1 h 22"/>
                <a:gd name="T16" fmla="*/ 54 w 1500"/>
                <a:gd name="T17" fmla="*/ 1 h 22"/>
                <a:gd name="T18" fmla="*/ 0 w 1500"/>
                <a:gd name="T19" fmla="*/ 1 h 22"/>
                <a:gd name="T20" fmla="*/ 0 w 1500"/>
                <a:gd name="T21" fmla="*/ 1 h 22"/>
                <a:gd name="T22" fmla="*/ 0 w 1500"/>
                <a:gd name="T23" fmla="*/ 2 h 22"/>
                <a:gd name="T24" fmla="*/ 1 w 1500"/>
                <a:gd name="T25" fmla="*/ 1 h 22"/>
                <a:gd name="T26" fmla="*/ 1 w 1500"/>
                <a:gd name="T27" fmla="*/ 1 h 22"/>
                <a:gd name="T28" fmla="*/ 1 w 1500"/>
                <a:gd name="T29" fmla="*/ 0 h 22"/>
                <a:gd name="T30" fmla="*/ 0 w 1500"/>
                <a:gd name="T31" fmla="*/ 0 h 22"/>
                <a:gd name="T32" fmla="*/ 0 w 1500"/>
                <a:gd name="T33" fmla="*/ 0 h 22"/>
                <a:gd name="T34" fmla="*/ 0 w 1500"/>
                <a:gd name="T35" fmla="*/ 1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22"/>
                <a:gd name="T56" fmla="*/ 1500 w 1500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22">
                  <a:moveTo>
                    <a:pt x="1500" y="10"/>
                  </a:moveTo>
                  <a:lnTo>
                    <a:pt x="1498" y="2"/>
                  </a:lnTo>
                  <a:lnTo>
                    <a:pt x="1490" y="0"/>
                  </a:lnTo>
                  <a:lnTo>
                    <a:pt x="1482" y="2"/>
                  </a:lnTo>
                  <a:lnTo>
                    <a:pt x="1478" y="10"/>
                  </a:lnTo>
                  <a:lnTo>
                    <a:pt x="1482" y="18"/>
                  </a:lnTo>
                  <a:lnTo>
                    <a:pt x="1490" y="22"/>
                  </a:lnTo>
                  <a:lnTo>
                    <a:pt x="1498" y="18"/>
                  </a:lnTo>
                  <a:lnTo>
                    <a:pt x="1500" y="10"/>
                  </a:lnTo>
                  <a:close/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18"/>
                  </a:lnTo>
                  <a:lnTo>
                    <a:pt x="21" y="10"/>
                  </a:lnTo>
                  <a:lnTo>
                    <a:pt x="18" y="2"/>
                  </a:lnTo>
                  <a:lnTo>
                    <a:pt x="10" y="0"/>
                  </a:lnTo>
                  <a:lnTo>
                    <a:pt x="2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1" name="Line 121"/>
            <p:cNvSpPr>
              <a:spLocks noChangeShapeType="1"/>
            </p:cNvSpPr>
            <p:nvPr/>
          </p:nvSpPr>
          <p:spPr bwMode="auto">
            <a:xfrm flipH="1">
              <a:off x="1138" y="1598"/>
              <a:ext cx="276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2" name="Freeform 122"/>
            <p:cNvSpPr>
              <a:spLocks noEditPoints="1"/>
            </p:cNvSpPr>
            <p:nvPr/>
          </p:nvSpPr>
          <p:spPr bwMode="auto">
            <a:xfrm>
              <a:off x="1134" y="1753"/>
              <a:ext cx="284" cy="99"/>
            </a:xfrm>
            <a:custGeom>
              <a:avLst/>
              <a:gdLst>
                <a:gd name="T0" fmla="*/ 0 w 1500"/>
                <a:gd name="T1" fmla="*/ 24 h 403"/>
                <a:gd name="T2" fmla="*/ 0 w 1500"/>
                <a:gd name="T3" fmla="*/ 24 h 403"/>
                <a:gd name="T4" fmla="*/ 1 w 1500"/>
                <a:gd name="T5" fmla="*/ 24 h 403"/>
                <a:gd name="T6" fmla="*/ 1 w 1500"/>
                <a:gd name="T7" fmla="*/ 24 h 403"/>
                <a:gd name="T8" fmla="*/ 1 w 1500"/>
                <a:gd name="T9" fmla="*/ 24 h 403"/>
                <a:gd name="T10" fmla="*/ 1 w 1500"/>
                <a:gd name="T11" fmla="*/ 23 h 403"/>
                <a:gd name="T12" fmla="*/ 0 w 1500"/>
                <a:gd name="T13" fmla="*/ 23 h 403"/>
                <a:gd name="T14" fmla="*/ 0 w 1500"/>
                <a:gd name="T15" fmla="*/ 23 h 403"/>
                <a:gd name="T16" fmla="*/ 0 w 1500"/>
                <a:gd name="T17" fmla="*/ 24 h 403"/>
                <a:gd name="T18" fmla="*/ 54 w 1500"/>
                <a:gd name="T19" fmla="*/ 0 h 403"/>
                <a:gd name="T20" fmla="*/ 54 w 1500"/>
                <a:gd name="T21" fmla="*/ 0 h 403"/>
                <a:gd name="T22" fmla="*/ 53 w 1500"/>
                <a:gd name="T23" fmla="*/ 0 h 403"/>
                <a:gd name="T24" fmla="*/ 53 w 1500"/>
                <a:gd name="T25" fmla="*/ 0 h 403"/>
                <a:gd name="T26" fmla="*/ 53 w 1500"/>
                <a:gd name="T27" fmla="*/ 1 h 403"/>
                <a:gd name="T28" fmla="*/ 53 w 1500"/>
                <a:gd name="T29" fmla="*/ 1 h 403"/>
                <a:gd name="T30" fmla="*/ 53 w 1500"/>
                <a:gd name="T31" fmla="*/ 1 h 403"/>
                <a:gd name="T32" fmla="*/ 54 w 1500"/>
                <a:gd name="T33" fmla="*/ 1 h 403"/>
                <a:gd name="T34" fmla="*/ 54 w 1500"/>
                <a:gd name="T35" fmla="*/ 0 h 4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403"/>
                <a:gd name="T56" fmla="*/ 1500 w 1500"/>
                <a:gd name="T57" fmla="*/ 403 h 40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403">
                  <a:moveTo>
                    <a:pt x="0" y="395"/>
                  </a:moveTo>
                  <a:lnTo>
                    <a:pt x="4" y="403"/>
                  </a:lnTo>
                  <a:lnTo>
                    <a:pt x="14" y="403"/>
                  </a:lnTo>
                  <a:lnTo>
                    <a:pt x="20" y="399"/>
                  </a:lnTo>
                  <a:lnTo>
                    <a:pt x="21" y="391"/>
                  </a:lnTo>
                  <a:lnTo>
                    <a:pt x="16" y="383"/>
                  </a:lnTo>
                  <a:lnTo>
                    <a:pt x="8" y="381"/>
                  </a:lnTo>
                  <a:lnTo>
                    <a:pt x="0" y="387"/>
                  </a:lnTo>
                  <a:lnTo>
                    <a:pt x="0" y="395"/>
                  </a:lnTo>
                  <a:close/>
                  <a:moveTo>
                    <a:pt x="1500" y="8"/>
                  </a:moveTo>
                  <a:lnTo>
                    <a:pt x="1496" y="2"/>
                  </a:lnTo>
                  <a:lnTo>
                    <a:pt x="1486" y="0"/>
                  </a:lnTo>
                  <a:lnTo>
                    <a:pt x="1480" y="6"/>
                  </a:lnTo>
                  <a:lnTo>
                    <a:pt x="1478" y="14"/>
                  </a:lnTo>
                  <a:lnTo>
                    <a:pt x="1484" y="22"/>
                  </a:lnTo>
                  <a:lnTo>
                    <a:pt x="1492" y="22"/>
                  </a:lnTo>
                  <a:lnTo>
                    <a:pt x="1500" y="18"/>
                  </a:lnTo>
                  <a:lnTo>
                    <a:pt x="1500" y="8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" name="Line 123"/>
            <p:cNvSpPr>
              <a:spLocks noChangeShapeType="1"/>
            </p:cNvSpPr>
            <p:nvPr/>
          </p:nvSpPr>
          <p:spPr bwMode="auto">
            <a:xfrm flipV="1">
              <a:off x="1138" y="1757"/>
              <a:ext cx="276" cy="9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4" name="Freeform 124"/>
            <p:cNvSpPr>
              <a:spLocks noEditPoints="1"/>
            </p:cNvSpPr>
            <p:nvPr/>
          </p:nvSpPr>
          <p:spPr bwMode="auto">
            <a:xfrm>
              <a:off x="1134" y="1846"/>
              <a:ext cx="284" cy="93"/>
            </a:xfrm>
            <a:custGeom>
              <a:avLst/>
              <a:gdLst>
                <a:gd name="T0" fmla="*/ 0 w 1500"/>
                <a:gd name="T1" fmla="*/ 0 h 381"/>
                <a:gd name="T2" fmla="*/ 0 w 1500"/>
                <a:gd name="T3" fmla="*/ 1 h 381"/>
                <a:gd name="T4" fmla="*/ 0 w 1500"/>
                <a:gd name="T5" fmla="*/ 1 h 381"/>
                <a:gd name="T6" fmla="*/ 1 w 1500"/>
                <a:gd name="T7" fmla="*/ 1 h 381"/>
                <a:gd name="T8" fmla="*/ 1 w 1500"/>
                <a:gd name="T9" fmla="*/ 1 h 381"/>
                <a:gd name="T10" fmla="*/ 1 w 1500"/>
                <a:gd name="T11" fmla="*/ 0 h 381"/>
                <a:gd name="T12" fmla="*/ 1 w 1500"/>
                <a:gd name="T13" fmla="*/ 0 h 381"/>
                <a:gd name="T14" fmla="*/ 0 w 1500"/>
                <a:gd name="T15" fmla="*/ 0 h 381"/>
                <a:gd name="T16" fmla="*/ 0 w 1500"/>
                <a:gd name="T17" fmla="*/ 0 h 381"/>
                <a:gd name="T18" fmla="*/ 54 w 1500"/>
                <a:gd name="T19" fmla="*/ 22 h 381"/>
                <a:gd name="T20" fmla="*/ 54 w 1500"/>
                <a:gd name="T21" fmla="*/ 22 h 381"/>
                <a:gd name="T22" fmla="*/ 53 w 1500"/>
                <a:gd name="T23" fmla="*/ 21 h 381"/>
                <a:gd name="T24" fmla="*/ 53 w 1500"/>
                <a:gd name="T25" fmla="*/ 21 h 381"/>
                <a:gd name="T26" fmla="*/ 53 w 1500"/>
                <a:gd name="T27" fmla="*/ 22 h 381"/>
                <a:gd name="T28" fmla="*/ 53 w 1500"/>
                <a:gd name="T29" fmla="*/ 22 h 381"/>
                <a:gd name="T30" fmla="*/ 53 w 1500"/>
                <a:gd name="T31" fmla="*/ 23 h 381"/>
                <a:gd name="T32" fmla="*/ 54 w 1500"/>
                <a:gd name="T33" fmla="*/ 23 h 381"/>
                <a:gd name="T34" fmla="*/ 54 w 1500"/>
                <a:gd name="T35" fmla="*/ 22 h 3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381"/>
                <a:gd name="T56" fmla="*/ 1500 w 1500"/>
                <a:gd name="T57" fmla="*/ 381 h 38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381">
                  <a:moveTo>
                    <a:pt x="0" y="10"/>
                  </a:moveTo>
                  <a:lnTo>
                    <a:pt x="2" y="18"/>
                  </a:lnTo>
                  <a:lnTo>
                    <a:pt x="8" y="22"/>
                  </a:lnTo>
                  <a:lnTo>
                    <a:pt x="16" y="22"/>
                  </a:lnTo>
                  <a:lnTo>
                    <a:pt x="21" y="14"/>
                  </a:lnTo>
                  <a:lnTo>
                    <a:pt x="20" y="6"/>
                  </a:lnTo>
                  <a:lnTo>
                    <a:pt x="14" y="0"/>
                  </a:lnTo>
                  <a:lnTo>
                    <a:pt x="4" y="2"/>
                  </a:lnTo>
                  <a:lnTo>
                    <a:pt x="0" y="10"/>
                  </a:lnTo>
                  <a:close/>
                  <a:moveTo>
                    <a:pt x="1500" y="373"/>
                  </a:moveTo>
                  <a:lnTo>
                    <a:pt x="1500" y="365"/>
                  </a:lnTo>
                  <a:lnTo>
                    <a:pt x="1492" y="359"/>
                  </a:lnTo>
                  <a:lnTo>
                    <a:pt x="1484" y="361"/>
                  </a:lnTo>
                  <a:lnTo>
                    <a:pt x="1478" y="369"/>
                  </a:lnTo>
                  <a:lnTo>
                    <a:pt x="1480" y="377"/>
                  </a:lnTo>
                  <a:lnTo>
                    <a:pt x="1486" y="381"/>
                  </a:lnTo>
                  <a:lnTo>
                    <a:pt x="1496" y="381"/>
                  </a:lnTo>
                  <a:lnTo>
                    <a:pt x="1500" y="373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5" name="Line 125"/>
            <p:cNvSpPr>
              <a:spLocks noChangeShapeType="1"/>
            </p:cNvSpPr>
            <p:nvPr/>
          </p:nvSpPr>
          <p:spPr bwMode="auto">
            <a:xfrm>
              <a:off x="1138" y="1850"/>
              <a:ext cx="276" cy="86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" name="Freeform 126"/>
            <p:cNvSpPr>
              <a:spLocks noEditPoints="1"/>
            </p:cNvSpPr>
            <p:nvPr/>
          </p:nvSpPr>
          <p:spPr bwMode="auto">
            <a:xfrm>
              <a:off x="1414" y="1595"/>
              <a:ext cx="315" cy="71"/>
            </a:xfrm>
            <a:custGeom>
              <a:avLst/>
              <a:gdLst>
                <a:gd name="T0" fmla="*/ 0 w 1660"/>
                <a:gd name="T1" fmla="*/ 0 h 291"/>
                <a:gd name="T2" fmla="*/ 0 w 1660"/>
                <a:gd name="T3" fmla="*/ 1 h 291"/>
                <a:gd name="T4" fmla="*/ 0 w 1660"/>
                <a:gd name="T5" fmla="*/ 1 h 291"/>
                <a:gd name="T6" fmla="*/ 1 w 1660"/>
                <a:gd name="T7" fmla="*/ 1 h 291"/>
                <a:gd name="T8" fmla="*/ 1 w 1660"/>
                <a:gd name="T9" fmla="*/ 1 h 291"/>
                <a:gd name="T10" fmla="*/ 1 w 1660"/>
                <a:gd name="T11" fmla="*/ 0 h 291"/>
                <a:gd name="T12" fmla="*/ 1 w 1660"/>
                <a:gd name="T13" fmla="*/ 0 h 291"/>
                <a:gd name="T14" fmla="*/ 0 w 1660"/>
                <a:gd name="T15" fmla="*/ 0 h 291"/>
                <a:gd name="T16" fmla="*/ 0 w 1660"/>
                <a:gd name="T17" fmla="*/ 0 h 291"/>
                <a:gd name="T18" fmla="*/ 60 w 1660"/>
                <a:gd name="T19" fmla="*/ 17 h 291"/>
                <a:gd name="T20" fmla="*/ 60 w 1660"/>
                <a:gd name="T21" fmla="*/ 16 h 291"/>
                <a:gd name="T22" fmla="*/ 59 w 1660"/>
                <a:gd name="T23" fmla="*/ 16 h 291"/>
                <a:gd name="T24" fmla="*/ 59 w 1660"/>
                <a:gd name="T25" fmla="*/ 16 h 291"/>
                <a:gd name="T26" fmla="*/ 59 w 1660"/>
                <a:gd name="T27" fmla="*/ 17 h 291"/>
                <a:gd name="T28" fmla="*/ 59 w 1660"/>
                <a:gd name="T29" fmla="*/ 17 h 291"/>
                <a:gd name="T30" fmla="*/ 59 w 1660"/>
                <a:gd name="T31" fmla="*/ 17 h 291"/>
                <a:gd name="T32" fmla="*/ 60 w 1660"/>
                <a:gd name="T33" fmla="*/ 17 h 291"/>
                <a:gd name="T34" fmla="*/ 60 w 1660"/>
                <a:gd name="T35" fmla="*/ 17 h 29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291"/>
                <a:gd name="T56" fmla="*/ 1660 w 1660"/>
                <a:gd name="T57" fmla="*/ 291 h 29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291"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4" y="0"/>
                  </a:lnTo>
                  <a:lnTo>
                    <a:pt x="6" y="2"/>
                  </a:lnTo>
                  <a:lnTo>
                    <a:pt x="0" y="10"/>
                  </a:lnTo>
                  <a:close/>
                  <a:moveTo>
                    <a:pt x="1660" y="281"/>
                  </a:moveTo>
                  <a:lnTo>
                    <a:pt x="1658" y="273"/>
                  </a:lnTo>
                  <a:lnTo>
                    <a:pt x="1650" y="269"/>
                  </a:lnTo>
                  <a:lnTo>
                    <a:pt x="1642" y="271"/>
                  </a:lnTo>
                  <a:lnTo>
                    <a:pt x="1638" y="279"/>
                  </a:lnTo>
                  <a:lnTo>
                    <a:pt x="1638" y="287"/>
                  </a:lnTo>
                  <a:lnTo>
                    <a:pt x="1646" y="291"/>
                  </a:lnTo>
                  <a:lnTo>
                    <a:pt x="1654" y="289"/>
                  </a:lnTo>
                  <a:lnTo>
                    <a:pt x="1660" y="281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7" name="Line 127"/>
            <p:cNvSpPr>
              <a:spLocks noChangeShapeType="1"/>
            </p:cNvSpPr>
            <p:nvPr/>
          </p:nvSpPr>
          <p:spPr bwMode="auto">
            <a:xfrm>
              <a:off x="1418" y="1598"/>
              <a:ext cx="306" cy="65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" name="Freeform 128"/>
            <p:cNvSpPr>
              <a:spLocks noEditPoints="1"/>
            </p:cNvSpPr>
            <p:nvPr/>
          </p:nvSpPr>
          <p:spPr bwMode="auto">
            <a:xfrm>
              <a:off x="1414" y="1661"/>
              <a:ext cx="315" cy="98"/>
            </a:xfrm>
            <a:custGeom>
              <a:avLst/>
              <a:gdLst>
                <a:gd name="T0" fmla="*/ 60 w 1660"/>
                <a:gd name="T1" fmla="*/ 0 h 402"/>
                <a:gd name="T2" fmla="*/ 60 w 1660"/>
                <a:gd name="T3" fmla="*/ 0 h 402"/>
                <a:gd name="T4" fmla="*/ 59 w 1660"/>
                <a:gd name="T5" fmla="*/ 0 h 402"/>
                <a:gd name="T6" fmla="*/ 59 w 1660"/>
                <a:gd name="T7" fmla="*/ 0 h 402"/>
                <a:gd name="T8" fmla="*/ 59 w 1660"/>
                <a:gd name="T9" fmla="*/ 1 h 402"/>
                <a:gd name="T10" fmla="*/ 59 w 1660"/>
                <a:gd name="T11" fmla="*/ 1 h 402"/>
                <a:gd name="T12" fmla="*/ 59 w 1660"/>
                <a:gd name="T13" fmla="*/ 1 h 402"/>
                <a:gd name="T14" fmla="*/ 60 w 1660"/>
                <a:gd name="T15" fmla="*/ 1 h 402"/>
                <a:gd name="T16" fmla="*/ 60 w 1660"/>
                <a:gd name="T17" fmla="*/ 0 h 402"/>
                <a:gd name="T18" fmla="*/ 0 w 1660"/>
                <a:gd name="T19" fmla="*/ 23 h 402"/>
                <a:gd name="T20" fmla="*/ 0 w 1660"/>
                <a:gd name="T21" fmla="*/ 24 h 402"/>
                <a:gd name="T22" fmla="*/ 1 w 1660"/>
                <a:gd name="T23" fmla="*/ 24 h 402"/>
                <a:gd name="T24" fmla="*/ 1 w 1660"/>
                <a:gd name="T25" fmla="*/ 24 h 402"/>
                <a:gd name="T26" fmla="*/ 1 w 1660"/>
                <a:gd name="T27" fmla="*/ 23 h 402"/>
                <a:gd name="T28" fmla="*/ 1 w 1660"/>
                <a:gd name="T29" fmla="*/ 23 h 402"/>
                <a:gd name="T30" fmla="*/ 0 w 1660"/>
                <a:gd name="T31" fmla="*/ 23 h 402"/>
                <a:gd name="T32" fmla="*/ 0 w 1660"/>
                <a:gd name="T33" fmla="*/ 23 h 402"/>
                <a:gd name="T34" fmla="*/ 0 w 1660"/>
                <a:gd name="T35" fmla="*/ 23 h 4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402"/>
                <a:gd name="T56" fmla="*/ 1660 w 1660"/>
                <a:gd name="T57" fmla="*/ 402 h 40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402">
                  <a:moveTo>
                    <a:pt x="1660" y="8"/>
                  </a:moveTo>
                  <a:lnTo>
                    <a:pt x="1654" y="2"/>
                  </a:lnTo>
                  <a:lnTo>
                    <a:pt x="1646" y="0"/>
                  </a:lnTo>
                  <a:lnTo>
                    <a:pt x="1638" y="4"/>
                  </a:lnTo>
                  <a:lnTo>
                    <a:pt x="1638" y="14"/>
                  </a:lnTo>
                  <a:lnTo>
                    <a:pt x="1642" y="20"/>
                  </a:lnTo>
                  <a:lnTo>
                    <a:pt x="1650" y="22"/>
                  </a:lnTo>
                  <a:lnTo>
                    <a:pt x="1658" y="16"/>
                  </a:lnTo>
                  <a:lnTo>
                    <a:pt x="1660" y="8"/>
                  </a:lnTo>
                  <a:close/>
                  <a:moveTo>
                    <a:pt x="0" y="394"/>
                  </a:moveTo>
                  <a:lnTo>
                    <a:pt x="6" y="400"/>
                  </a:lnTo>
                  <a:lnTo>
                    <a:pt x="14" y="402"/>
                  </a:lnTo>
                  <a:lnTo>
                    <a:pt x="22" y="398"/>
                  </a:lnTo>
                  <a:lnTo>
                    <a:pt x="22" y="388"/>
                  </a:lnTo>
                  <a:lnTo>
                    <a:pt x="18" y="382"/>
                  </a:lnTo>
                  <a:lnTo>
                    <a:pt x="10" y="380"/>
                  </a:lnTo>
                  <a:lnTo>
                    <a:pt x="2" y="38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9" name="Line 129"/>
            <p:cNvSpPr>
              <a:spLocks noChangeShapeType="1"/>
            </p:cNvSpPr>
            <p:nvPr/>
          </p:nvSpPr>
          <p:spPr bwMode="auto">
            <a:xfrm flipH="1">
              <a:off x="1418" y="1664"/>
              <a:ext cx="306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" name="Freeform 130"/>
            <p:cNvSpPr>
              <a:spLocks noEditPoints="1"/>
            </p:cNvSpPr>
            <p:nvPr/>
          </p:nvSpPr>
          <p:spPr bwMode="auto">
            <a:xfrm>
              <a:off x="1414" y="1934"/>
              <a:ext cx="281" cy="6"/>
            </a:xfrm>
            <a:custGeom>
              <a:avLst/>
              <a:gdLst>
                <a:gd name="T0" fmla="*/ 0 w 1481"/>
                <a:gd name="T1" fmla="*/ 1 h 24"/>
                <a:gd name="T2" fmla="*/ 0 w 1481"/>
                <a:gd name="T3" fmla="*/ 1 h 24"/>
                <a:gd name="T4" fmla="*/ 0 w 1481"/>
                <a:gd name="T5" fmla="*/ 2 h 24"/>
                <a:gd name="T6" fmla="*/ 1 w 1481"/>
                <a:gd name="T7" fmla="*/ 1 h 24"/>
                <a:gd name="T8" fmla="*/ 1 w 1481"/>
                <a:gd name="T9" fmla="*/ 1 h 24"/>
                <a:gd name="T10" fmla="*/ 1 w 1481"/>
                <a:gd name="T11" fmla="*/ 0 h 24"/>
                <a:gd name="T12" fmla="*/ 0 w 1481"/>
                <a:gd name="T13" fmla="*/ 0 h 24"/>
                <a:gd name="T14" fmla="*/ 0 w 1481"/>
                <a:gd name="T15" fmla="*/ 0 h 24"/>
                <a:gd name="T16" fmla="*/ 0 w 1481"/>
                <a:gd name="T17" fmla="*/ 1 h 24"/>
                <a:gd name="T18" fmla="*/ 53 w 1481"/>
                <a:gd name="T19" fmla="*/ 1 h 24"/>
                <a:gd name="T20" fmla="*/ 53 w 1481"/>
                <a:gd name="T21" fmla="*/ 0 h 24"/>
                <a:gd name="T22" fmla="*/ 53 w 1481"/>
                <a:gd name="T23" fmla="*/ 0 h 24"/>
                <a:gd name="T24" fmla="*/ 53 w 1481"/>
                <a:gd name="T25" fmla="*/ 0 h 24"/>
                <a:gd name="T26" fmla="*/ 52 w 1481"/>
                <a:gd name="T27" fmla="*/ 1 h 24"/>
                <a:gd name="T28" fmla="*/ 53 w 1481"/>
                <a:gd name="T29" fmla="*/ 1 h 24"/>
                <a:gd name="T30" fmla="*/ 53 w 1481"/>
                <a:gd name="T31" fmla="*/ 2 h 24"/>
                <a:gd name="T32" fmla="*/ 53 w 1481"/>
                <a:gd name="T33" fmla="*/ 1 h 24"/>
                <a:gd name="T34" fmla="*/ 53 w 1481"/>
                <a:gd name="T35" fmla="*/ 1 h 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81"/>
                <a:gd name="T55" fmla="*/ 0 h 24"/>
                <a:gd name="T56" fmla="*/ 1481 w 1481"/>
                <a:gd name="T57" fmla="*/ 24 h 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81" h="24">
                  <a:moveTo>
                    <a:pt x="0" y="12"/>
                  </a:moveTo>
                  <a:lnTo>
                    <a:pt x="4" y="20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2"/>
                  </a:lnTo>
                  <a:close/>
                  <a:moveTo>
                    <a:pt x="1481" y="12"/>
                  </a:moveTo>
                  <a:lnTo>
                    <a:pt x="1477" y="4"/>
                  </a:lnTo>
                  <a:lnTo>
                    <a:pt x="1469" y="0"/>
                  </a:lnTo>
                  <a:lnTo>
                    <a:pt x="1461" y="4"/>
                  </a:lnTo>
                  <a:lnTo>
                    <a:pt x="1457" y="12"/>
                  </a:lnTo>
                  <a:lnTo>
                    <a:pt x="1461" y="20"/>
                  </a:lnTo>
                  <a:lnTo>
                    <a:pt x="1469" y="24"/>
                  </a:lnTo>
                  <a:lnTo>
                    <a:pt x="1477" y="20"/>
                  </a:lnTo>
                  <a:lnTo>
                    <a:pt x="1481" y="12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1" name="Line 131"/>
            <p:cNvSpPr>
              <a:spLocks noChangeShapeType="1"/>
            </p:cNvSpPr>
            <p:nvPr/>
          </p:nvSpPr>
          <p:spPr bwMode="auto">
            <a:xfrm>
              <a:off x="1418" y="1937"/>
              <a:ext cx="272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" name="Line 132"/>
            <p:cNvSpPr>
              <a:spLocks noChangeShapeType="1"/>
            </p:cNvSpPr>
            <p:nvPr/>
          </p:nvSpPr>
          <p:spPr bwMode="auto">
            <a:xfrm flipH="1" flipV="1">
              <a:off x="1692" y="1937"/>
              <a:ext cx="149" cy="3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" name="Line 133"/>
            <p:cNvSpPr>
              <a:spLocks noChangeShapeType="1"/>
            </p:cNvSpPr>
            <p:nvPr/>
          </p:nvSpPr>
          <p:spPr bwMode="auto">
            <a:xfrm>
              <a:off x="1416" y="1466"/>
              <a:ext cx="0" cy="13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" name="Line 134"/>
            <p:cNvSpPr>
              <a:spLocks noChangeShapeType="1"/>
            </p:cNvSpPr>
            <p:nvPr/>
          </p:nvSpPr>
          <p:spPr bwMode="auto">
            <a:xfrm flipV="1">
              <a:off x="1008" y="1849"/>
              <a:ext cx="127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" name="Line 135"/>
            <p:cNvSpPr>
              <a:spLocks noChangeShapeType="1"/>
            </p:cNvSpPr>
            <p:nvPr/>
          </p:nvSpPr>
          <p:spPr bwMode="auto">
            <a:xfrm flipH="1">
              <a:off x="1726" y="1543"/>
              <a:ext cx="98" cy="12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" name="Rectangle 136"/>
            <p:cNvSpPr>
              <a:spLocks noChangeArrowheads="1"/>
            </p:cNvSpPr>
            <p:nvPr/>
          </p:nvSpPr>
          <p:spPr bwMode="auto">
            <a:xfrm>
              <a:off x="1193" y="157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267" name="Rectangle 137"/>
            <p:cNvSpPr>
              <a:spLocks noChangeArrowheads="1"/>
            </p:cNvSpPr>
            <p:nvPr/>
          </p:nvSpPr>
          <p:spPr bwMode="auto">
            <a:xfrm>
              <a:off x="1184" y="183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268" name="Rectangle 138"/>
            <p:cNvSpPr>
              <a:spLocks noChangeArrowheads="1"/>
            </p:cNvSpPr>
            <p:nvPr/>
          </p:nvSpPr>
          <p:spPr bwMode="auto">
            <a:xfrm>
              <a:off x="1448" y="1564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269" name="Rectangle 139"/>
            <p:cNvSpPr>
              <a:spLocks noChangeArrowheads="1"/>
            </p:cNvSpPr>
            <p:nvPr/>
          </p:nvSpPr>
          <p:spPr bwMode="auto">
            <a:xfrm>
              <a:off x="1448" y="171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270" name="Rectangle 140"/>
            <p:cNvSpPr>
              <a:spLocks noChangeArrowheads="1"/>
            </p:cNvSpPr>
            <p:nvPr/>
          </p:nvSpPr>
          <p:spPr bwMode="auto">
            <a:xfrm>
              <a:off x="1448" y="1915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271" name="Rectangle 141"/>
            <p:cNvSpPr>
              <a:spLocks noChangeArrowheads="1"/>
            </p:cNvSpPr>
            <p:nvPr/>
          </p:nvSpPr>
          <p:spPr bwMode="auto">
            <a:xfrm>
              <a:off x="1757" y="1634"/>
              <a:ext cx="37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272" name="Rectangle 142"/>
            <p:cNvSpPr>
              <a:spLocks noChangeArrowheads="1"/>
            </p:cNvSpPr>
            <p:nvPr/>
          </p:nvSpPr>
          <p:spPr bwMode="auto">
            <a:xfrm>
              <a:off x="1721" y="190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cxnSp>
          <p:nvCxnSpPr>
            <p:cNvPr id="273" name="AutoShape 143"/>
            <p:cNvCxnSpPr>
              <a:cxnSpLocks noChangeShapeType="1"/>
              <a:stCxn id="266" idx="3"/>
              <a:endCxn id="268" idx="1"/>
            </p:cNvCxnSpPr>
            <p:nvPr/>
          </p:nvCxnSpPr>
          <p:spPr bwMode="auto">
            <a:xfrm flipV="1">
              <a:off x="1229" y="1599"/>
              <a:ext cx="219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74" name="AutoShape 144"/>
            <p:cNvCxnSpPr>
              <a:cxnSpLocks noChangeShapeType="1"/>
              <a:stCxn id="266" idx="3"/>
              <a:endCxn id="269" idx="1"/>
            </p:cNvCxnSpPr>
            <p:nvPr/>
          </p:nvCxnSpPr>
          <p:spPr bwMode="auto">
            <a:xfrm>
              <a:off x="1229" y="1611"/>
              <a:ext cx="219" cy="14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75" name="AutoShape 145"/>
            <p:cNvCxnSpPr>
              <a:cxnSpLocks noChangeShapeType="1"/>
              <a:stCxn id="267" idx="3"/>
              <a:endCxn id="269" idx="1"/>
            </p:cNvCxnSpPr>
            <p:nvPr/>
          </p:nvCxnSpPr>
          <p:spPr bwMode="auto">
            <a:xfrm flipV="1">
              <a:off x="1220" y="1751"/>
              <a:ext cx="228" cy="11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76" name="AutoShape 146"/>
            <p:cNvCxnSpPr>
              <a:cxnSpLocks noChangeShapeType="1"/>
              <a:stCxn id="267" idx="3"/>
              <a:endCxn id="270" idx="1"/>
            </p:cNvCxnSpPr>
            <p:nvPr/>
          </p:nvCxnSpPr>
          <p:spPr bwMode="auto">
            <a:xfrm>
              <a:off x="1220" y="1868"/>
              <a:ext cx="228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77" name="AutoShape 147"/>
            <p:cNvCxnSpPr>
              <a:cxnSpLocks noChangeShapeType="1"/>
              <a:stCxn id="269" idx="3"/>
              <a:endCxn id="271" idx="1"/>
            </p:cNvCxnSpPr>
            <p:nvPr/>
          </p:nvCxnSpPr>
          <p:spPr bwMode="auto">
            <a:xfrm flipV="1">
              <a:off x="1484" y="1669"/>
              <a:ext cx="273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78" name="AutoShape 148"/>
            <p:cNvCxnSpPr>
              <a:cxnSpLocks noChangeShapeType="1"/>
              <a:stCxn id="270" idx="3"/>
              <a:endCxn id="272" idx="1"/>
            </p:cNvCxnSpPr>
            <p:nvPr/>
          </p:nvCxnSpPr>
          <p:spPr bwMode="auto">
            <a:xfrm flipV="1">
              <a:off x="1484" y="1938"/>
              <a:ext cx="237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79" name="AutoShape 149"/>
            <p:cNvCxnSpPr>
              <a:cxnSpLocks noChangeShapeType="1"/>
              <a:stCxn id="272" idx="0"/>
              <a:endCxn id="271" idx="2"/>
            </p:cNvCxnSpPr>
            <p:nvPr/>
          </p:nvCxnSpPr>
          <p:spPr bwMode="auto">
            <a:xfrm flipV="1">
              <a:off x="1739" y="1704"/>
              <a:ext cx="37" cy="199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80" name="AutoShape 150"/>
            <p:cNvCxnSpPr>
              <a:cxnSpLocks noChangeShapeType="1"/>
              <a:stCxn id="267" idx="0"/>
              <a:endCxn id="266" idx="2"/>
            </p:cNvCxnSpPr>
            <p:nvPr/>
          </p:nvCxnSpPr>
          <p:spPr bwMode="auto">
            <a:xfrm flipV="1">
              <a:off x="1202" y="1646"/>
              <a:ext cx="9" cy="18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81" name="AutoShape 151"/>
            <p:cNvCxnSpPr>
              <a:cxnSpLocks noChangeShapeType="1"/>
              <a:stCxn id="268" idx="3"/>
              <a:endCxn id="271" idx="1"/>
            </p:cNvCxnSpPr>
            <p:nvPr/>
          </p:nvCxnSpPr>
          <p:spPr bwMode="auto">
            <a:xfrm>
              <a:off x="1484" y="1599"/>
              <a:ext cx="273" cy="7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82" name="AutoShape 152"/>
            <p:cNvCxnSpPr>
              <a:cxnSpLocks noChangeShapeType="1"/>
              <a:endCxn id="266" idx="1"/>
            </p:cNvCxnSpPr>
            <p:nvPr/>
          </p:nvCxnSpPr>
          <p:spPr bwMode="auto">
            <a:xfrm>
              <a:off x="1100" y="1557"/>
              <a:ext cx="93" cy="5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83" name="AutoShape 153"/>
            <p:cNvCxnSpPr>
              <a:cxnSpLocks noChangeShapeType="1"/>
              <a:endCxn id="267" idx="1"/>
            </p:cNvCxnSpPr>
            <p:nvPr/>
          </p:nvCxnSpPr>
          <p:spPr bwMode="auto">
            <a:xfrm flipV="1">
              <a:off x="1109" y="1868"/>
              <a:ext cx="75" cy="4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84" name="AutoShape 154"/>
            <p:cNvCxnSpPr>
              <a:cxnSpLocks noChangeShapeType="1"/>
              <a:stCxn id="268" idx="0"/>
            </p:cNvCxnSpPr>
            <p:nvPr/>
          </p:nvCxnSpPr>
          <p:spPr bwMode="auto">
            <a:xfrm flipV="1">
              <a:off x="1466" y="1503"/>
              <a:ext cx="19" cy="61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85" name="AutoShape 155"/>
            <p:cNvCxnSpPr>
              <a:cxnSpLocks noChangeShapeType="1"/>
              <a:stCxn id="272" idx="3"/>
              <a:endCxn id="289" idx="1"/>
            </p:cNvCxnSpPr>
            <p:nvPr/>
          </p:nvCxnSpPr>
          <p:spPr bwMode="auto">
            <a:xfrm>
              <a:off x="1757" y="1938"/>
              <a:ext cx="19" cy="1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86" name="AutoShape 156"/>
            <p:cNvCxnSpPr>
              <a:cxnSpLocks noChangeShapeType="1"/>
              <a:stCxn id="271" idx="3"/>
            </p:cNvCxnSpPr>
            <p:nvPr/>
          </p:nvCxnSpPr>
          <p:spPr bwMode="auto">
            <a:xfrm flipV="1">
              <a:off x="1794" y="1576"/>
              <a:ext cx="54" cy="93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287" name="Text Box 157"/>
            <p:cNvSpPr txBox="1">
              <a:spLocks noChangeArrowheads="1"/>
            </p:cNvSpPr>
            <p:nvPr/>
          </p:nvSpPr>
          <p:spPr bwMode="auto">
            <a:xfrm>
              <a:off x="1012" y="146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 dirty="0"/>
                <a:t>A</a:t>
              </a:r>
            </a:p>
          </p:txBody>
        </p:sp>
        <p:sp>
          <p:nvSpPr>
            <p:cNvPr id="288" name="Text Box 158"/>
            <p:cNvSpPr txBox="1">
              <a:spLocks noChangeArrowheads="1"/>
            </p:cNvSpPr>
            <p:nvPr/>
          </p:nvSpPr>
          <p:spPr bwMode="auto">
            <a:xfrm>
              <a:off x="1008" y="185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B</a:t>
              </a:r>
            </a:p>
          </p:txBody>
        </p:sp>
        <p:sp>
          <p:nvSpPr>
            <p:cNvPr id="289" name="Text Box 159"/>
            <p:cNvSpPr txBox="1">
              <a:spLocks noChangeArrowheads="1"/>
            </p:cNvSpPr>
            <p:nvPr/>
          </p:nvSpPr>
          <p:spPr bwMode="auto">
            <a:xfrm>
              <a:off x="1776" y="1889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E</a:t>
              </a:r>
            </a:p>
          </p:txBody>
        </p:sp>
        <p:sp>
          <p:nvSpPr>
            <p:cNvPr id="290" name="Text Box 160"/>
            <p:cNvSpPr txBox="1">
              <a:spLocks noChangeArrowheads="1"/>
            </p:cNvSpPr>
            <p:nvPr/>
          </p:nvSpPr>
          <p:spPr bwMode="auto">
            <a:xfrm>
              <a:off x="1780" y="1474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D</a:t>
              </a:r>
            </a:p>
          </p:txBody>
        </p:sp>
        <p:sp>
          <p:nvSpPr>
            <p:cNvPr id="291" name="Text Box 161"/>
            <p:cNvSpPr txBox="1">
              <a:spLocks noChangeArrowheads="1"/>
            </p:cNvSpPr>
            <p:nvPr/>
          </p:nvSpPr>
          <p:spPr bwMode="auto">
            <a:xfrm>
              <a:off x="1401" y="1392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C</a:t>
              </a:r>
            </a:p>
          </p:txBody>
        </p:sp>
      </p:grpSp>
      <p:sp>
        <p:nvSpPr>
          <p:cNvPr id="292" name="AutoShape 2"/>
          <p:cNvSpPr>
            <a:spLocks noChangeArrowheads="1"/>
          </p:cNvSpPr>
          <p:nvPr/>
        </p:nvSpPr>
        <p:spPr bwMode="auto">
          <a:xfrm>
            <a:off x="2514600" y="5257800"/>
            <a:ext cx="1371600" cy="853440"/>
          </a:xfrm>
          <a:prstGeom prst="wedgeRectCallout">
            <a:avLst>
              <a:gd name="adj1" fmla="val -62994"/>
              <a:gd name="adj2" fmla="val 32572"/>
            </a:avLst>
          </a:prstGeom>
          <a:solidFill>
            <a:srgbClr val="FFFF99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lIns="90488" tIns="44450" rIns="90488" bIns="44450"/>
          <a:lstStyle/>
          <a:p>
            <a:pPr algn="ctr"/>
            <a:endParaRPr lang="en-US"/>
          </a:p>
        </p:txBody>
      </p:sp>
      <p:grpSp>
        <p:nvGrpSpPr>
          <p:cNvPr id="293" name="Group 119"/>
          <p:cNvGrpSpPr>
            <a:grpSpLocks/>
          </p:cNvGrpSpPr>
          <p:nvPr/>
        </p:nvGrpSpPr>
        <p:grpSpPr bwMode="auto">
          <a:xfrm>
            <a:off x="2438400" y="5187315"/>
            <a:ext cx="1479550" cy="933450"/>
            <a:chOff x="1008" y="1392"/>
            <a:chExt cx="932" cy="630"/>
          </a:xfrm>
        </p:grpSpPr>
        <p:sp>
          <p:nvSpPr>
            <p:cNvPr id="294" name="Freeform 120"/>
            <p:cNvSpPr>
              <a:spLocks noEditPoints="1"/>
            </p:cNvSpPr>
            <p:nvPr/>
          </p:nvSpPr>
          <p:spPr bwMode="auto">
            <a:xfrm>
              <a:off x="1134" y="1595"/>
              <a:ext cx="284" cy="6"/>
            </a:xfrm>
            <a:custGeom>
              <a:avLst/>
              <a:gdLst>
                <a:gd name="T0" fmla="*/ 54 w 1500"/>
                <a:gd name="T1" fmla="*/ 1 h 22"/>
                <a:gd name="T2" fmla="*/ 54 w 1500"/>
                <a:gd name="T3" fmla="*/ 0 h 22"/>
                <a:gd name="T4" fmla="*/ 53 w 1500"/>
                <a:gd name="T5" fmla="*/ 0 h 22"/>
                <a:gd name="T6" fmla="*/ 53 w 1500"/>
                <a:gd name="T7" fmla="*/ 0 h 22"/>
                <a:gd name="T8" fmla="*/ 53 w 1500"/>
                <a:gd name="T9" fmla="*/ 1 h 22"/>
                <a:gd name="T10" fmla="*/ 53 w 1500"/>
                <a:gd name="T11" fmla="*/ 1 h 22"/>
                <a:gd name="T12" fmla="*/ 53 w 1500"/>
                <a:gd name="T13" fmla="*/ 2 h 22"/>
                <a:gd name="T14" fmla="*/ 54 w 1500"/>
                <a:gd name="T15" fmla="*/ 1 h 22"/>
                <a:gd name="T16" fmla="*/ 54 w 1500"/>
                <a:gd name="T17" fmla="*/ 1 h 22"/>
                <a:gd name="T18" fmla="*/ 0 w 1500"/>
                <a:gd name="T19" fmla="*/ 1 h 22"/>
                <a:gd name="T20" fmla="*/ 0 w 1500"/>
                <a:gd name="T21" fmla="*/ 1 h 22"/>
                <a:gd name="T22" fmla="*/ 0 w 1500"/>
                <a:gd name="T23" fmla="*/ 2 h 22"/>
                <a:gd name="T24" fmla="*/ 1 w 1500"/>
                <a:gd name="T25" fmla="*/ 1 h 22"/>
                <a:gd name="T26" fmla="*/ 1 w 1500"/>
                <a:gd name="T27" fmla="*/ 1 h 22"/>
                <a:gd name="T28" fmla="*/ 1 w 1500"/>
                <a:gd name="T29" fmla="*/ 0 h 22"/>
                <a:gd name="T30" fmla="*/ 0 w 1500"/>
                <a:gd name="T31" fmla="*/ 0 h 22"/>
                <a:gd name="T32" fmla="*/ 0 w 1500"/>
                <a:gd name="T33" fmla="*/ 0 h 22"/>
                <a:gd name="T34" fmla="*/ 0 w 1500"/>
                <a:gd name="T35" fmla="*/ 1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22"/>
                <a:gd name="T56" fmla="*/ 1500 w 1500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22">
                  <a:moveTo>
                    <a:pt x="1500" y="10"/>
                  </a:moveTo>
                  <a:lnTo>
                    <a:pt x="1498" y="2"/>
                  </a:lnTo>
                  <a:lnTo>
                    <a:pt x="1490" y="0"/>
                  </a:lnTo>
                  <a:lnTo>
                    <a:pt x="1482" y="2"/>
                  </a:lnTo>
                  <a:lnTo>
                    <a:pt x="1478" y="10"/>
                  </a:lnTo>
                  <a:lnTo>
                    <a:pt x="1482" y="18"/>
                  </a:lnTo>
                  <a:lnTo>
                    <a:pt x="1490" y="22"/>
                  </a:lnTo>
                  <a:lnTo>
                    <a:pt x="1498" y="18"/>
                  </a:lnTo>
                  <a:lnTo>
                    <a:pt x="1500" y="10"/>
                  </a:lnTo>
                  <a:close/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18"/>
                  </a:lnTo>
                  <a:lnTo>
                    <a:pt x="21" y="10"/>
                  </a:lnTo>
                  <a:lnTo>
                    <a:pt x="18" y="2"/>
                  </a:lnTo>
                  <a:lnTo>
                    <a:pt x="10" y="0"/>
                  </a:lnTo>
                  <a:lnTo>
                    <a:pt x="2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" name="Line 121"/>
            <p:cNvSpPr>
              <a:spLocks noChangeShapeType="1"/>
            </p:cNvSpPr>
            <p:nvPr/>
          </p:nvSpPr>
          <p:spPr bwMode="auto">
            <a:xfrm flipH="1">
              <a:off x="1138" y="1598"/>
              <a:ext cx="276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6" name="Freeform 122"/>
            <p:cNvSpPr>
              <a:spLocks noEditPoints="1"/>
            </p:cNvSpPr>
            <p:nvPr/>
          </p:nvSpPr>
          <p:spPr bwMode="auto">
            <a:xfrm>
              <a:off x="1134" y="1753"/>
              <a:ext cx="284" cy="99"/>
            </a:xfrm>
            <a:custGeom>
              <a:avLst/>
              <a:gdLst>
                <a:gd name="T0" fmla="*/ 0 w 1500"/>
                <a:gd name="T1" fmla="*/ 24 h 403"/>
                <a:gd name="T2" fmla="*/ 0 w 1500"/>
                <a:gd name="T3" fmla="*/ 24 h 403"/>
                <a:gd name="T4" fmla="*/ 1 w 1500"/>
                <a:gd name="T5" fmla="*/ 24 h 403"/>
                <a:gd name="T6" fmla="*/ 1 w 1500"/>
                <a:gd name="T7" fmla="*/ 24 h 403"/>
                <a:gd name="T8" fmla="*/ 1 w 1500"/>
                <a:gd name="T9" fmla="*/ 24 h 403"/>
                <a:gd name="T10" fmla="*/ 1 w 1500"/>
                <a:gd name="T11" fmla="*/ 23 h 403"/>
                <a:gd name="T12" fmla="*/ 0 w 1500"/>
                <a:gd name="T13" fmla="*/ 23 h 403"/>
                <a:gd name="T14" fmla="*/ 0 w 1500"/>
                <a:gd name="T15" fmla="*/ 23 h 403"/>
                <a:gd name="T16" fmla="*/ 0 w 1500"/>
                <a:gd name="T17" fmla="*/ 24 h 403"/>
                <a:gd name="T18" fmla="*/ 54 w 1500"/>
                <a:gd name="T19" fmla="*/ 0 h 403"/>
                <a:gd name="T20" fmla="*/ 54 w 1500"/>
                <a:gd name="T21" fmla="*/ 0 h 403"/>
                <a:gd name="T22" fmla="*/ 53 w 1500"/>
                <a:gd name="T23" fmla="*/ 0 h 403"/>
                <a:gd name="T24" fmla="*/ 53 w 1500"/>
                <a:gd name="T25" fmla="*/ 0 h 403"/>
                <a:gd name="T26" fmla="*/ 53 w 1500"/>
                <a:gd name="T27" fmla="*/ 1 h 403"/>
                <a:gd name="T28" fmla="*/ 53 w 1500"/>
                <a:gd name="T29" fmla="*/ 1 h 403"/>
                <a:gd name="T30" fmla="*/ 53 w 1500"/>
                <a:gd name="T31" fmla="*/ 1 h 403"/>
                <a:gd name="T32" fmla="*/ 54 w 1500"/>
                <a:gd name="T33" fmla="*/ 1 h 403"/>
                <a:gd name="T34" fmla="*/ 54 w 1500"/>
                <a:gd name="T35" fmla="*/ 0 h 4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403"/>
                <a:gd name="T56" fmla="*/ 1500 w 1500"/>
                <a:gd name="T57" fmla="*/ 403 h 40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403">
                  <a:moveTo>
                    <a:pt x="0" y="395"/>
                  </a:moveTo>
                  <a:lnTo>
                    <a:pt x="4" y="403"/>
                  </a:lnTo>
                  <a:lnTo>
                    <a:pt x="14" y="403"/>
                  </a:lnTo>
                  <a:lnTo>
                    <a:pt x="20" y="399"/>
                  </a:lnTo>
                  <a:lnTo>
                    <a:pt x="21" y="391"/>
                  </a:lnTo>
                  <a:lnTo>
                    <a:pt x="16" y="383"/>
                  </a:lnTo>
                  <a:lnTo>
                    <a:pt x="8" y="381"/>
                  </a:lnTo>
                  <a:lnTo>
                    <a:pt x="0" y="387"/>
                  </a:lnTo>
                  <a:lnTo>
                    <a:pt x="0" y="395"/>
                  </a:lnTo>
                  <a:close/>
                  <a:moveTo>
                    <a:pt x="1500" y="8"/>
                  </a:moveTo>
                  <a:lnTo>
                    <a:pt x="1496" y="2"/>
                  </a:lnTo>
                  <a:lnTo>
                    <a:pt x="1486" y="0"/>
                  </a:lnTo>
                  <a:lnTo>
                    <a:pt x="1480" y="6"/>
                  </a:lnTo>
                  <a:lnTo>
                    <a:pt x="1478" y="14"/>
                  </a:lnTo>
                  <a:lnTo>
                    <a:pt x="1484" y="22"/>
                  </a:lnTo>
                  <a:lnTo>
                    <a:pt x="1492" y="22"/>
                  </a:lnTo>
                  <a:lnTo>
                    <a:pt x="1500" y="18"/>
                  </a:lnTo>
                  <a:lnTo>
                    <a:pt x="1500" y="8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" name="Line 123"/>
            <p:cNvSpPr>
              <a:spLocks noChangeShapeType="1"/>
            </p:cNvSpPr>
            <p:nvPr/>
          </p:nvSpPr>
          <p:spPr bwMode="auto">
            <a:xfrm flipV="1">
              <a:off x="1138" y="1757"/>
              <a:ext cx="276" cy="9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" name="Freeform 124"/>
            <p:cNvSpPr>
              <a:spLocks noEditPoints="1"/>
            </p:cNvSpPr>
            <p:nvPr/>
          </p:nvSpPr>
          <p:spPr bwMode="auto">
            <a:xfrm>
              <a:off x="1134" y="1846"/>
              <a:ext cx="284" cy="93"/>
            </a:xfrm>
            <a:custGeom>
              <a:avLst/>
              <a:gdLst>
                <a:gd name="T0" fmla="*/ 0 w 1500"/>
                <a:gd name="T1" fmla="*/ 0 h 381"/>
                <a:gd name="T2" fmla="*/ 0 w 1500"/>
                <a:gd name="T3" fmla="*/ 1 h 381"/>
                <a:gd name="T4" fmla="*/ 0 w 1500"/>
                <a:gd name="T5" fmla="*/ 1 h 381"/>
                <a:gd name="T6" fmla="*/ 1 w 1500"/>
                <a:gd name="T7" fmla="*/ 1 h 381"/>
                <a:gd name="T8" fmla="*/ 1 w 1500"/>
                <a:gd name="T9" fmla="*/ 1 h 381"/>
                <a:gd name="T10" fmla="*/ 1 w 1500"/>
                <a:gd name="T11" fmla="*/ 0 h 381"/>
                <a:gd name="T12" fmla="*/ 1 w 1500"/>
                <a:gd name="T13" fmla="*/ 0 h 381"/>
                <a:gd name="T14" fmla="*/ 0 w 1500"/>
                <a:gd name="T15" fmla="*/ 0 h 381"/>
                <a:gd name="T16" fmla="*/ 0 w 1500"/>
                <a:gd name="T17" fmla="*/ 0 h 381"/>
                <a:gd name="T18" fmla="*/ 54 w 1500"/>
                <a:gd name="T19" fmla="*/ 22 h 381"/>
                <a:gd name="T20" fmla="*/ 54 w 1500"/>
                <a:gd name="T21" fmla="*/ 22 h 381"/>
                <a:gd name="T22" fmla="*/ 53 w 1500"/>
                <a:gd name="T23" fmla="*/ 21 h 381"/>
                <a:gd name="T24" fmla="*/ 53 w 1500"/>
                <a:gd name="T25" fmla="*/ 21 h 381"/>
                <a:gd name="T26" fmla="*/ 53 w 1500"/>
                <a:gd name="T27" fmla="*/ 22 h 381"/>
                <a:gd name="T28" fmla="*/ 53 w 1500"/>
                <a:gd name="T29" fmla="*/ 22 h 381"/>
                <a:gd name="T30" fmla="*/ 53 w 1500"/>
                <a:gd name="T31" fmla="*/ 23 h 381"/>
                <a:gd name="T32" fmla="*/ 54 w 1500"/>
                <a:gd name="T33" fmla="*/ 23 h 381"/>
                <a:gd name="T34" fmla="*/ 54 w 1500"/>
                <a:gd name="T35" fmla="*/ 22 h 3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381"/>
                <a:gd name="T56" fmla="*/ 1500 w 1500"/>
                <a:gd name="T57" fmla="*/ 381 h 38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381">
                  <a:moveTo>
                    <a:pt x="0" y="10"/>
                  </a:moveTo>
                  <a:lnTo>
                    <a:pt x="2" y="18"/>
                  </a:lnTo>
                  <a:lnTo>
                    <a:pt x="8" y="22"/>
                  </a:lnTo>
                  <a:lnTo>
                    <a:pt x="16" y="22"/>
                  </a:lnTo>
                  <a:lnTo>
                    <a:pt x="21" y="14"/>
                  </a:lnTo>
                  <a:lnTo>
                    <a:pt x="20" y="6"/>
                  </a:lnTo>
                  <a:lnTo>
                    <a:pt x="14" y="0"/>
                  </a:lnTo>
                  <a:lnTo>
                    <a:pt x="4" y="2"/>
                  </a:lnTo>
                  <a:lnTo>
                    <a:pt x="0" y="10"/>
                  </a:lnTo>
                  <a:close/>
                  <a:moveTo>
                    <a:pt x="1500" y="373"/>
                  </a:moveTo>
                  <a:lnTo>
                    <a:pt x="1500" y="365"/>
                  </a:lnTo>
                  <a:lnTo>
                    <a:pt x="1492" y="359"/>
                  </a:lnTo>
                  <a:lnTo>
                    <a:pt x="1484" y="361"/>
                  </a:lnTo>
                  <a:lnTo>
                    <a:pt x="1478" y="369"/>
                  </a:lnTo>
                  <a:lnTo>
                    <a:pt x="1480" y="377"/>
                  </a:lnTo>
                  <a:lnTo>
                    <a:pt x="1486" y="381"/>
                  </a:lnTo>
                  <a:lnTo>
                    <a:pt x="1496" y="381"/>
                  </a:lnTo>
                  <a:lnTo>
                    <a:pt x="1500" y="373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" name="Line 125"/>
            <p:cNvSpPr>
              <a:spLocks noChangeShapeType="1"/>
            </p:cNvSpPr>
            <p:nvPr/>
          </p:nvSpPr>
          <p:spPr bwMode="auto">
            <a:xfrm>
              <a:off x="1138" y="1850"/>
              <a:ext cx="276" cy="86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" name="Freeform 126"/>
            <p:cNvSpPr>
              <a:spLocks noEditPoints="1"/>
            </p:cNvSpPr>
            <p:nvPr/>
          </p:nvSpPr>
          <p:spPr bwMode="auto">
            <a:xfrm>
              <a:off x="1414" y="1595"/>
              <a:ext cx="315" cy="71"/>
            </a:xfrm>
            <a:custGeom>
              <a:avLst/>
              <a:gdLst>
                <a:gd name="T0" fmla="*/ 0 w 1660"/>
                <a:gd name="T1" fmla="*/ 0 h 291"/>
                <a:gd name="T2" fmla="*/ 0 w 1660"/>
                <a:gd name="T3" fmla="*/ 1 h 291"/>
                <a:gd name="T4" fmla="*/ 0 w 1660"/>
                <a:gd name="T5" fmla="*/ 1 h 291"/>
                <a:gd name="T6" fmla="*/ 1 w 1660"/>
                <a:gd name="T7" fmla="*/ 1 h 291"/>
                <a:gd name="T8" fmla="*/ 1 w 1660"/>
                <a:gd name="T9" fmla="*/ 1 h 291"/>
                <a:gd name="T10" fmla="*/ 1 w 1660"/>
                <a:gd name="T11" fmla="*/ 0 h 291"/>
                <a:gd name="T12" fmla="*/ 1 w 1660"/>
                <a:gd name="T13" fmla="*/ 0 h 291"/>
                <a:gd name="T14" fmla="*/ 0 w 1660"/>
                <a:gd name="T15" fmla="*/ 0 h 291"/>
                <a:gd name="T16" fmla="*/ 0 w 1660"/>
                <a:gd name="T17" fmla="*/ 0 h 291"/>
                <a:gd name="T18" fmla="*/ 60 w 1660"/>
                <a:gd name="T19" fmla="*/ 17 h 291"/>
                <a:gd name="T20" fmla="*/ 60 w 1660"/>
                <a:gd name="T21" fmla="*/ 16 h 291"/>
                <a:gd name="T22" fmla="*/ 59 w 1660"/>
                <a:gd name="T23" fmla="*/ 16 h 291"/>
                <a:gd name="T24" fmla="*/ 59 w 1660"/>
                <a:gd name="T25" fmla="*/ 16 h 291"/>
                <a:gd name="T26" fmla="*/ 59 w 1660"/>
                <a:gd name="T27" fmla="*/ 17 h 291"/>
                <a:gd name="T28" fmla="*/ 59 w 1660"/>
                <a:gd name="T29" fmla="*/ 17 h 291"/>
                <a:gd name="T30" fmla="*/ 59 w 1660"/>
                <a:gd name="T31" fmla="*/ 17 h 291"/>
                <a:gd name="T32" fmla="*/ 60 w 1660"/>
                <a:gd name="T33" fmla="*/ 17 h 291"/>
                <a:gd name="T34" fmla="*/ 60 w 1660"/>
                <a:gd name="T35" fmla="*/ 17 h 29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291"/>
                <a:gd name="T56" fmla="*/ 1660 w 1660"/>
                <a:gd name="T57" fmla="*/ 291 h 29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291"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4" y="0"/>
                  </a:lnTo>
                  <a:lnTo>
                    <a:pt x="6" y="2"/>
                  </a:lnTo>
                  <a:lnTo>
                    <a:pt x="0" y="10"/>
                  </a:lnTo>
                  <a:close/>
                  <a:moveTo>
                    <a:pt x="1660" y="281"/>
                  </a:moveTo>
                  <a:lnTo>
                    <a:pt x="1658" y="273"/>
                  </a:lnTo>
                  <a:lnTo>
                    <a:pt x="1650" y="269"/>
                  </a:lnTo>
                  <a:lnTo>
                    <a:pt x="1642" y="271"/>
                  </a:lnTo>
                  <a:lnTo>
                    <a:pt x="1638" y="279"/>
                  </a:lnTo>
                  <a:lnTo>
                    <a:pt x="1638" y="287"/>
                  </a:lnTo>
                  <a:lnTo>
                    <a:pt x="1646" y="291"/>
                  </a:lnTo>
                  <a:lnTo>
                    <a:pt x="1654" y="289"/>
                  </a:lnTo>
                  <a:lnTo>
                    <a:pt x="1660" y="281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" name="Line 127"/>
            <p:cNvSpPr>
              <a:spLocks noChangeShapeType="1"/>
            </p:cNvSpPr>
            <p:nvPr/>
          </p:nvSpPr>
          <p:spPr bwMode="auto">
            <a:xfrm>
              <a:off x="1418" y="1598"/>
              <a:ext cx="306" cy="65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" name="Freeform 128"/>
            <p:cNvSpPr>
              <a:spLocks noEditPoints="1"/>
            </p:cNvSpPr>
            <p:nvPr/>
          </p:nvSpPr>
          <p:spPr bwMode="auto">
            <a:xfrm>
              <a:off x="1414" y="1661"/>
              <a:ext cx="315" cy="98"/>
            </a:xfrm>
            <a:custGeom>
              <a:avLst/>
              <a:gdLst>
                <a:gd name="T0" fmla="*/ 60 w 1660"/>
                <a:gd name="T1" fmla="*/ 0 h 402"/>
                <a:gd name="T2" fmla="*/ 60 w 1660"/>
                <a:gd name="T3" fmla="*/ 0 h 402"/>
                <a:gd name="T4" fmla="*/ 59 w 1660"/>
                <a:gd name="T5" fmla="*/ 0 h 402"/>
                <a:gd name="T6" fmla="*/ 59 w 1660"/>
                <a:gd name="T7" fmla="*/ 0 h 402"/>
                <a:gd name="T8" fmla="*/ 59 w 1660"/>
                <a:gd name="T9" fmla="*/ 1 h 402"/>
                <a:gd name="T10" fmla="*/ 59 w 1660"/>
                <a:gd name="T11" fmla="*/ 1 h 402"/>
                <a:gd name="T12" fmla="*/ 59 w 1660"/>
                <a:gd name="T13" fmla="*/ 1 h 402"/>
                <a:gd name="T14" fmla="*/ 60 w 1660"/>
                <a:gd name="T15" fmla="*/ 1 h 402"/>
                <a:gd name="T16" fmla="*/ 60 w 1660"/>
                <a:gd name="T17" fmla="*/ 0 h 402"/>
                <a:gd name="T18" fmla="*/ 0 w 1660"/>
                <a:gd name="T19" fmla="*/ 23 h 402"/>
                <a:gd name="T20" fmla="*/ 0 w 1660"/>
                <a:gd name="T21" fmla="*/ 24 h 402"/>
                <a:gd name="T22" fmla="*/ 1 w 1660"/>
                <a:gd name="T23" fmla="*/ 24 h 402"/>
                <a:gd name="T24" fmla="*/ 1 w 1660"/>
                <a:gd name="T25" fmla="*/ 24 h 402"/>
                <a:gd name="T26" fmla="*/ 1 w 1660"/>
                <a:gd name="T27" fmla="*/ 23 h 402"/>
                <a:gd name="T28" fmla="*/ 1 w 1660"/>
                <a:gd name="T29" fmla="*/ 23 h 402"/>
                <a:gd name="T30" fmla="*/ 0 w 1660"/>
                <a:gd name="T31" fmla="*/ 23 h 402"/>
                <a:gd name="T32" fmla="*/ 0 w 1660"/>
                <a:gd name="T33" fmla="*/ 23 h 402"/>
                <a:gd name="T34" fmla="*/ 0 w 1660"/>
                <a:gd name="T35" fmla="*/ 23 h 4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402"/>
                <a:gd name="T56" fmla="*/ 1660 w 1660"/>
                <a:gd name="T57" fmla="*/ 402 h 40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402">
                  <a:moveTo>
                    <a:pt x="1660" y="8"/>
                  </a:moveTo>
                  <a:lnTo>
                    <a:pt x="1654" y="2"/>
                  </a:lnTo>
                  <a:lnTo>
                    <a:pt x="1646" y="0"/>
                  </a:lnTo>
                  <a:lnTo>
                    <a:pt x="1638" y="4"/>
                  </a:lnTo>
                  <a:lnTo>
                    <a:pt x="1638" y="14"/>
                  </a:lnTo>
                  <a:lnTo>
                    <a:pt x="1642" y="20"/>
                  </a:lnTo>
                  <a:lnTo>
                    <a:pt x="1650" y="22"/>
                  </a:lnTo>
                  <a:lnTo>
                    <a:pt x="1658" y="16"/>
                  </a:lnTo>
                  <a:lnTo>
                    <a:pt x="1660" y="8"/>
                  </a:lnTo>
                  <a:close/>
                  <a:moveTo>
                    <a:pt x="0" y="394"/>
                  </a:moveTo>
                  <a:lnTo>
                    <a:pt x="6" y="400"/>
                  </a:lnTo>
                  <a:lnTo>
                    <a:pt x="14" y="402"/>
                  </a:lnTo>
                  <a:lnTo>
                    <a:pt x="22" y="398"/>
                  </a:lnTo>
                  <a:lnTo>
                    <a:pt x="22" y="388"/>
                  </a:lnTo>
                  <a:lnTo>
                    <a:pt x="18" y="382"/>
                  </a:lnTo>
                  <a:lnTo>
                    <a:pt x="10" y="380"/>
                  </a:lnTo>
                  <a:lnTo>
                    <a:pt x="2" y="38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" name="Line 129"/>
            <p:cNvSpPr>
              <a:spLocks noChangeShapeType="1"/>
            </p:cNvSpPr>
            <p:nvPr/>
          </p:nvSpPr>
          <p:spPr bwMode="auto">
            <a:xfrm flipH="1">
              <a:off x="1418" y="1664"/>
              <a:ext cx="306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" name="Freeform 130"/>
            <p:cNvSpPr>
              <a:spLocks noEditPoints="1"/>
            </p:cNvSpPr>
            <p:nvPr/>
          </p:nvSpPr>
          <p:spPr bwMode="auto">
            <a:xfrm>
              <a:off x="1414" y="1934"/>
              <a:ext cx="281" cy="6"/>
            </a:xfrm>
            <a:custGeom>
              <a:avLst/>
              <a:gdLst>
                <a:gd name="T0" fmla="*/ 0 w 1481"/>
                <a:gd name="T1" fmla="*/ 1 h 24"/>
                <a:gd name="T2" fmla="*/ 0 w 1481"/>
                <a:gd name="T3" fmla="*/ 1 h 24"/>
                <a:gd name="T4" fmla="*/ 0 w 1481"/>
                <a:gd name="T5" fmla="*/ 2 h 24"/>
                <a:gd name="T6" fmla="*/ 1 w 1481"/>
                <a:gd name="T7" fmla="*/ 1 h 24"/>
                <a:gd name="T8" fmla="*/ 1 w 1481"/>
                <a:gd name="T9" fmla="*/ 1 h 24"/>
                <a:gd name="T10" fmla="*/ 1 w 1481"/>
                <a:gd name="T11" fmla="*/ 0 h 24"/>
                <a:gd name="T12" fmla="*/ 0 w 1481"/>
                <a:gd name="T13" fmla="*/ 0 h 24"/>
                <a:gd name="T14" fmla="*/ 0 w 1481"/>
                <a:gd name="T15" fmla="*/ 0 h 24"/>
                <a:gd name="T16" fmla="*/ 0 w 1481"/>
                <a:gd name="T17" fmla="*/ 1 h 24"/>
                <a:gd name="T18" fmla="*/ 53 w 1481"/>
                <a:gd name="T19" fmla="*/ 1 h 24"/>
                <a:gd name="T20" fmla="*/ 53 w 1481"/>
                <a:gd name="T21" fmla="*/ 0 h 24"/>
                <a:gd name="T22" fmla="*/ 53 w 1481"/>
                <a:gd name="T23" fmla="*/ 0 h 24"/>
                <a:gd name="T24" fmla="*/ 53 w 1481"/>
                <a:gd name="T25" fmla="*/ 0 h 24"/>
                <a:gd name="T26" fmla="*/ 52 w 1481"/>
                <a:gd name="T27" fmla="*/ 1 h 24"/>
                <a:gd name="T28" fmla="*/ 53 w 1481"/>
                <a:gd name="T29" fmla="*/ 1 h 24"/>
                <a:gd name="T30" fmla="*/ 53 w 1481"/>
                <a:gd name="T31" fmla="*/ 2 h 24"/>
                <a:gd name="T32" fmla="*/ 53 w 1481"/>
                <a:gd name="T33" fmla="*/ 1 h 24"/>
                <a:gd name="T34" fmla="*/ 53 w 1481"/>
                <a:gd name="T35" fmla="*/ 1 h 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81"/>
                <a:gd name="T55" fmla="*/ 0 h 24"/>
                <a:gd name="T56" fmla="*/ 1481 w 1481"/>
                <a:gd name="T57" fmla="*/ 24 h 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81" h="24">
                  <a:moveTo>
                    <a:pt x="0" y="12"/>
                  </a:moveTo>
                  <a:lnTo>
                    <a:pt x="4" y="20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2"/>
                  </a:lnTo>
                  <a:close/>
                  <a:moveTo>
                    <a:pt x="1481" y="12"/>
                  </a:moveTo>
                  <a:lnTo>
                    <a:pt x="1477" y="4"/>
                  </a:lnTo>
                  <a:lnTo>
                    <a:pt x="1469" y="0"/>
                  </a:lnTo>
                  <a:lnTo>
                    <a:pt x="1461" y="4"/>
                  </a:lnTo>
                  <a:lnTo>
                    <a:pt x="1457" y="12"/>
                  </a:lnTo>
                  <a:lnTo>
                    <a:pt x="1461" y="20"/>
                  </a:lnTo>
                  <a:lnTo>
                    <a:pt x="1469" y="24"/>
                  </a:lnTo>
                  <a:lnTo>
                    <a:pt x="1477" y="20"/>
                  </a:lnTo>
                  <a:lnTo>
                    <a:pt x="1481" y="12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" name="Line 131"/>
            <p:cNvSpPr>
              <a:spLocks noChangeShapeType="1"/>
            </p:cNvSpPr>
            <p:nvPr/>
          </p:nvSpPr>
          <p:spPr bwMode="auto">
            <a:xfrm>
              <a:off x="1418" y="1937"/>
              <a:ext cx="272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6" name="Line 132"/>
            <p:cNvSpPr>
              <a:spLocks noChangeShapeType="1"/>
            </p:cNvSpPr>
            <p:nvPr/>
          </p:nvSpPr>
          <p:spPr bwMode="auto">
            <a:xfrm flipH="1" flipV="1">
              <a:off x="1692" y="1937"/>
              <a:ext cx="149" cy="3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" name="Line 133"/>
            <p:cNvSpPr>
              <a:spLocks noChangeShapeType="1"/>
            </p:cNvSpPr>
            <p:nvPr/>
          </p:nvSpPr>
          <p:spPr bwMode="auto">
            <a:xfrm>
              <a:off x="1416" y="1466"/>
              <a:ext cx="0" cy="13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" name="Line 134"/>
            <p:cNvSpPr>
              <a:spLocks noChangeShapeType="1"/>
            </p:cNvSpPr>
            <p:nvPr/>
          </p:nvSpPr>
          <p:spPr bwMode="auto">
            <a:xfrm flipV="1">
              <a:off x="1008" y="1849"/>
              <a:ext cx="127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" name="Line 135"/>
            <p:cNvSpPr>
              <a:spLocks noChangeShapeType="1"/>
            </p:cNvSpPr>
            <p:nvPr/>
          </p:nvSpPr>
          <p:spPr bwMode="auto">
            <a:xfrm flipH="1">
              <a:off x="1726" y="1543"/>
              <a:ext cx="98" cy="12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" name="Rectangle 136"/>
            <p:cNvSpPr>
              <a:spLocks noChangeArrowheads="1"/>
            </p:cNvSpPr>
            <p:nvPr/>
          </p:nvSpPr>
          <p:spPr bwMode="auto">
            <a:xfrm>
              <a:off x="1193" y="157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11" name="Rectangle 137"/>
            <p:cNvSpPr>
              <a:spLocks noChangeArrowheads="1"/>
            </p:cNvSpPr>
            <p:nvPr/>
          </p:nvSpPr>
          <p:spPr bwMode="auto">
            <a:xfrm>
              <a:off x="1184" y="183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12" name="Rectangle 138"/>
            <p:cNvSpPr>
              <a:spLocks noChangeArrowheads="1"/>
            </p:cNvSpPr>
            <p:nvPr/>
          </p:nvSpPr>
          <p:spPr bwMode="auto">
            <a:xfrm>
              <a:off x="1448" y="1564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13" name="Rectangle 139"/>
            <p:cNvSpPr>
              <a:spLocks noChangeArrowheads="1"/>
            </p:cNvSpPr>
            <p:nvPr/>
          </p:nvSpPr>
          <p:spPr bwMode="auto">
            <a:xfrm>
              <a:off x="1448" y="171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14" name="Rectangle 140"/>
            <p:cNvSpPr>
              <a:spLocks noChangeArrowheads="1"/>
            </p:cNvSpPr>
            <p:nvPr/>
          </p:nvSpPr>
          <p:spPr bwMode="auto">
            <a:xfrm>
              <a:off x="1448" y="1915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15" name="Rectangle 141"/>
            <p:cNvSpPr>
              <a:spLocks noChangeArrowheads="1"/>
            </p:cNvSpPr>
            <p:nvPr/>
          </p:nvSpPr>
          <p:spPr bwMode="auto">
            <a:xfrm>
              <a:off x="1757" y="1634"/>
              <a:ext cx="37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16" name="Rectangle 142"/>
            <p:cNvSpPr>
              <a:spLocks noChangeArrowheads="1"/>
            </p:cNvSpPr>
            <p:nvPr/>
          </p:nvSpPr>
          <p:spPr bwMode="auto">
            <a:xfrm>
              <a:off x="1721" y="190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cxnSp>
          <p:nvCxnSpPr>
            <p:cNvPr id="317" name="AutoShape 143"/>
            <p:cNvCxnSpPr>
              <a:cxnSpLocks noChangeShapeType="1"/>
              <a:stCxn id="310" idx="3"/>
              <a:endCxn id="312" idx="1"/>
            </p:cNvCxnSpPr>
            <p:nvPr/>
          </p:nvCxnSpPr>
          <p:spPr bwMode="auto">
            <a:xfrm flipV="1">
              <a:off x="1229" y="1599"/>
              <a:ext cx="219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18" name="AutoShape 144"/>
            <p:cNvCxnSpPr>
              <a:cxnSpLocks noChangeShapeType="1"/>
              <a:stCxn id="310" idx="3"/>
              <a:endCxn id="313" idx="1"/>
            </p:cNvCxnSpPr>
            <p:nvPr/>
          </p:nvCxnSpPr>
          <p:spPr bwMode="auto">
            <a:xfrm>
              <a:off x="1229" y="1611"/>
              <a:ext cx="219" cy="14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19" name="AutoShape 145"/>
            <p:cNvCxnSpPr>
              <a:cxnSpLocks noChangeShapeType="1"/>
              <a:stCxn id="311" idx="3"/>
              <a:endCxn id="313" idx="1"/>
            </p:cNvCxnSpPr>
            <p:nvPr/>
          </p:nvCxnSpPr>
          <p:spPr bwMode="auto">
            <a:xfrm flipV="1">
              <a:off x="1220" y="1751"/>
              <a:ext cx="228" cy="11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20" name="AutoShape 146"/>
            <p:cNvCxnSpPr>
              <a:cxnSpLocks noChangeShapeType="1"/>
              <a:stCxn id="311" idx="3"/>
              <a:endCxn id="314" idx="1"/>
            </p:cNvCxnSpPr>
            <p:nvPr/>
          </p:nvCxnSpPr>
          <p:spPr bwMode="auto">
            <a:xfrm>
              <a:off x="1220" y="1868"/>
              <a:ext cx="228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21" name="AutoShape 147"/>
            <p:cNvCxnSpPr>
              <a:cxnSpLocks noChangeShapeType="1"/>
              <a:stCxn id="313" idx="3"/>
              <a:endCxn id="315" idx="1"/>
            </p:cNvCxnSpPr>
            <p:nvPr/>
          </p:nvCxnSpPr>
          <p:spPr bwMode="auto">
            <a:xfrm flipV="1">
              <a:off x="1484" y="1669"/>
              <a:ext cx="273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22" name="AutoShape 148"/>
            <p:cNvCxnSpPr>
              <a:cxnSpLocks noChangeShapeType="1"/>
              <a:stCxn id="314" idx="3"/>
              <a:endCxn id="316" idx="1"/>
            </p:cNvCxnSpPr>
            <p:nvPr/>
          </p:nvCxnSpPr>
          <p:spPr bwMode="auto">
            <a:xfrm flipV="1">
              <a:off x="1484" y="1938"/>
              <a:ext cx="237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23" name="AutoShape 149"/>
            <p:cNvCxnSpPr>
              <a:cxnSpLocks noChangeShapeType="1"/>
              <a:stCxn id="316" idx="0"/>
              <a:endCxn id="315" idx="2"/>
            </p:cNvCxnSpPr>
            <p:nvPr/>
          </p:nvCxnSpPr>
          <p:spPr bwMode="auto">
            <a:xfrm flipV="1">
              <a:off x="1739" y="1704"/>
              <a:ext cx="37" cy="199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24" name="AutoShape 150"/>
            <p:cNvCxnSpPr>
              <a:cxnSpLocks noChangeShapeType="1"/>
              <a:stCxn id="311" idx="0"/>
              <a:endCxn id="310" idx="2"/>
            </p:cNvCxnSpPr>
            <p:nvPr/>
          </p:nvCxnSpPr>
          <p:spPr bwMode="auto">
            <a:xfrm flipV="1">
              <a:off x="1202" y="1646"/>
              <a:ext cx="9" cy="18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25" name="AutoShape 151"/>
            <p:cNvCxnSpPr>
              <a:cxnSpLocks noChangeShapeType="1"/>
              <a:stCxn id="312" idx="3"/>
              <a:endCxn id="315" idx="1"/>
            </p:cNvCxnSpPr>
            <p:nvPr/>
          </p:nvCxnSpPr>
          <p:spPr bwMode="auto">
            <a:xfrm>
              <a:off x="1484" y="1599"/>
              <a:ext cx="273" cy="7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26" name="AutoShape 152"/>
            <p:cNvCxnSpPr>
              <a:cxnSpLocks noChangeShapeType="1"/>
              <a:endCxn id="310" idx="1"/>
            </p:cNvCxnSpPr>
            <p:nvPr/>
          </p:nvCxnSpPr>
          <p:spPr bwMode="auto">
            <a:xfrm>
              <a:off x="1100" y="1557"/>
              <a:ext cx="93" cy="5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27" name="AutoShape 153"/>
            <p:cNvCxnSpPr>
              <a:cxnSpLocks noChangeShapeType="1"/>
              <a:endCxn id="311" idx="1"/>
            </p:cNvCxnSpPr>
            <p:nvPr/>
          </p:nvCxnSpPr>
          <p:spPr bwMode="auto">
            <a:xfrm flipV="1">
              <a:off x="1109" y="1868"/>
              <a:ext cx="75" cy="4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28" name="AutoShape 154"/>
            <p:cNvCxnSpPr>
              <a:cxnSpLocks noChangeShapeType="1"/>
              <a:stCxn id="312" idx="0"/>
            </p:cNvCxnSpPr>
            <p:nvPr/>
          </p:nvCxnSpPr>
          <p:spPr bwMode="auto">
            <a:xfrm flipV="1">
              <a:off x="1466" y="1503"/>
              <a:ext cx="19" cy="61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29" name="AutoShape 155"/>
            <p:cNvCxnSpPr>
              <a:cxnSpLocks noChangeShapeType="1"/>
              <a:stCxn id="316" idx="3"/>
              <a:endCxn id="333" idx="1"/>
            </p:cNvCxnSpPr>
            <p:nvPr/>
          </p:nvCxnSpPr>
          <p:spPr bwMode="auto">
            <a:xfrm>
              <a:off x="1757" y="1938"/>
              <a:ext cx="19" cy="1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30" name="AutoShape 156"/>
            <p:cNvCxnSpPr>
              <a:cxnSpLocks noChangeShapeType="1"/>
              <a:stCxn id="315" idx="3"/>
            </p:cNvCxnSpPr>
            <p:nvPr/>
          </p:nvCxnSpPr>
          <p:spPr bwMode="auto">
            <a:xfrm flipV="1">
              <a:off x="1794" y="1576"/>
              <a:ext cx="54" cy="93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331" name="Text Box 157"/>
            <p:cNvSpPr txBox="1">
              <a:spLocks noChangeArrowheads="1"/>
            </p:cNvSpPr>
            <p:nvPr/>
          </p:nvSpPr>
          <p:spPr bwMode="auto">
            <a:xfrm>
              <a:off x="1012" y="146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 dirty="0"/>
                <a:t>A</a:t>
              </a:r>
            </a:p>
          </p:txBody>
        </p:sp>
        <p:sp>
          <p:nvSpPr>
            <p:cNvPr id="332" name="Text Box 158"/>
            <p:cNvSpPr txBox="1">
              <a:spLocks noChangeArrowheads="1"/>
            </p:cNvSpPr>
            <p:nvPr/>
          </p:nvSpPr>
          <p:spPr bwMode="auto">
            <a:xfrm>
              <a:off x="1008" y="185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B</a:t>
              </a:r>
            </a:p>
          </p:txBody>
        </p:sp>
        <p:sp>
          <p:nvSpPr>
            <p:cNvPr id="333" name="Text Box 159"/>
            <p:cNvSpPr txBox="1">
              <a:spLocks noChangeArrowheads="1"/>
            </p:cNvSpPr>
            <p:nvPr/>
          </p:nvSpPr>
          <p:spPr bwMode="auto">
            <a:xfrm>
              <a:off x="1776" y="1889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E</a:t>
              </a:r>
            </a:p>
          </p:txBody>
        </p:sp>
        <p:sp>
          <p:nvSpPr>
            <p:cNvPr id="334" name="Text Box 160"/>
            <p:cNvSpPr txBox="1">
              <a:spLocks noChangeArrowheads="1"/>
            </p:cNvSpPr>
            <p:nvPr/>
          </p:nvSpPr>
          <p:spPr bwMode="auto">
            <a:xfrm>
              <a:off x="1780" y="1474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D</a:t>
              </a:r>
            </a:p>
          </p:txBody>
        </p:sp>
        <p:sp>
          <p:nvSpPr>
            <p:cNvPr id="335" name="Text Box 161"/>
            <p:cNvSpPr txBox="1">
              <a:spLocks noChangeArrowheads="1"/>
            </p:cNvSpPr>
            <p:nvPr/>
          </p:nvSpPr>
          <p:spPr bwMode="auto">
            <a:xfrm>
              <a:off x="1401" y="1392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C</a:t>
              </a:r>
            </a:p>
          </p:txBody>
        </p:sp>
      </p:grpSp>
      <p:sp>
        <p:nvSpPr>
          <p:cNvPr id="336" name="AutoShape 2"/>
          <p:cNvSpPr>
            <a:spLocks noChangeArrowheads="1"/>
          </p:cNvSpPr>
          <p:nvPr/>
        </p:nvSpPr>
        <p:spPr bwMode="auto">
          <a:xfrm>
            <a:off x="4495800" y="4566285"/>
            <a:ext cx="1371600" cy="853440"/>
          </a:xfrm>
          <a:prstGeom prst="wedgeRectCallout">
            <a:avLst>
              <a:gd name="adj1" fmla="val -67566"/>
              <a:gd name="adj2" fmla="val 10525"/>
            </a:avLst>
          </a:prstGeom>
          <a:solidFill>
            <a:srgbClr val="FFFF99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lIns="90488" tIns="44450" rIns="90488" bIns="44450"/>
          <a:lstStyle/>
          <a:p>
            <a:pPr algn="ctr"/>
            <a:endParaRPr lang="en-US"/>
          </a:p>
        </p:txBody>
      </p:sp>
      <p:grpSp>
        <p:nvGrpSpPr>
          <p:cNvPr id="337" name="Group 119"/>
          <p:cNvGrpSpPr>
            <a:grpSpLocks/>
          </p:cNvGrpSpPr>
          <p:nvPr/>
        </p:nvGrpSpPr>
        <p:grpSpPr bwMode="auto">
          <a:xfrm>
            <a:off x="4419600" y="4495800"/>
            <a:ext cx="1479550" cy="933450"/>
            <a:chOff x="1008" y="1392"/>
            <a:chExt cx="932" cy="630"/>
          </a:xfrm>
        </p:grpSpPr>
        <p:sp>
          <p:nvSpPr>
            <p:cNvPr id="338" name="Freeform 120"/>
            <p:cNvSpPr>
              <a:spLocks noEditPoints="1"/>
            </p:cNvSpPr>
            <p:nvPr/>
          </p:nvSpPr>
          <p:spPr bwMode="auto">
            <a:xfrm>
              <a:off x="1134" y="1595"/>
              <a:ext cx="284" cy="6"/>
            </a:xfrm>
            <a:custGeom>
              <a:avLst/>
              <a:gdLst>
                <a:gd name="T0" fmla="*/ 54 w 1500"/>
                <a:gd name="T1" fmla="*/ 1 h 22"/>
                <a:gd name="T2" fmla="*/ 54 w 1500"/>
                <a:gd name="T3" fmla="*/ 0 h 22"/>
                <a:gd name="T4" fmla="*/ 53 w 1500"/>
                <a:gd name="T5" fmla="*/ 0 h 22"/>
                <a:gd name="T6" fmla="*/ 53 w 1500"/>
                <a:gd name="T7" fmla="*/ 0 h 22"/>
                <a:gd name="T8" fmla="*/ 53 w 1500"/>
                <a:gd name="T9" fmla="*/ 1 h 22"/>
                <a:gd name="T10" fmla="*/ 53 w 1500"/>
                <a:gd name="T11" fmla="*/ 1 h 22"/>
                <a:gd name="T12" fmla="*/ 53 w 1500"/>
                <a:gd name="T13" fmla="*/ 2 h 22"/>
                <a:gd name="T14" fmla="*/ 54 w 1500"/>
                <a:gd name="T15" fmla="*/ 1 h 22"/>
                <a:gd name="T16" fmla="*/ 54 w 1500"/>
                <a:gd name="T17" fmla="*/ 1 h 22"/>
                <a:gd name="T18" fmla="*/ 0 w 1500"/>
                <a:gd name="T19" fmla="*/ 1 h 22"/>
                <a:gd name="T20" fmla="*/ 0 w 1500"/>
                <a:gd name="T21" fmla="*/ 1 h 22"/>
                <a:gd name="T22" fmla="*/ 0 w 1500"/>
                <a:gd name="T23" fmla="*/ 2 h 22"/>
                <a:gd name="T24" fmla="*/ 1 w 1500"/>
                <a:gd name="T25" fmla="*/ 1 h 22"/>
                <a:gd name="T26" fmla="*/ 1 w 1500"/>
                <a:gd name="T27" fmla="*/ 1 h 22"/>
                <a:gd name="T28" fmla="*/ 1 w 1500"/>
                <a:gd name="T29" fmla="*/ 0 h 22"/>
                <a:gd name="T30" fmla="*/ 0 w 1500"/>
                <a:gd name="T31" fmla="*/ 0 h 22"/>
                <a:gd name="T32" fmla="*/ 0 w 1500"/>
                <a:gd name="T33" fmla="*/ 0 h 22"/>
                <a:gd name="T34" fmla="*/ 0 w 1500"/>
                <a:gd name="T35" fmla="*/ 1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22"/>
                <a:gd name="T56" fmla="*/ 1500 w 1500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22">
                  <a:moveTo>
                    <a:pt x="1500" y="10"/>
                  </a:moveTo>
                  <a:lnTo>
                    <a:pt x="1498" y="2"/>
                  </a:lnTo>
                  <a:lnTo>
                    <a:pt x="1490" y="0"/>
                  </a:lnTo>
                  <a:lnTo>
                    <a:pt x="1482" y="2"/>
                  </a:lnTo>
                  <a:lnTo>
                    <a:pt x="1478" y="10"/>
                  </a:lnTo>
                  <a:lnTo>
                    <a:pt x="1482" y="18"/>
                  </a:lnTo>
                  <a:lnTo>
                    <a:pt x="1490" y="22"/>
                  </a:lnTo>
                  <a:lnTo>
                    <a:pt x="1498" y="18"/>
                  </a:lnTo>
                  <a:lnTo>
                    <a:pt x="1500" y="10"/>
                  </a:lnTo>
                  <a:close/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18"/>
                  </a:lnTo>
                  <a:lnTo>
                    <a:pt x="21" y="10"/>
                  </a:lnTo>
                  <a:lnTo>
                    <a:pt x="18" y="2"/>
                  </a:lnTo>
                  <a:lnTo>
                    <a:pt x="10" y="0"/>
                  </a:lnTo>
                  <a:lnTo>
                    <a:pt x="2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9" name="Line 121"/>
            <p:cNvSpPr>
              <a:spLocks noChangeShapeType="1"/>
            </p:cNvSpPr>
            <p:nvPr/>
          </p:nvSpPr>
          <p:spPr bwMode="auto">
            <a:xfrm flipH="1">
              <a:off x="1138" y="1598"/>
              <a:ext cx="276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" name="Freeform 122"/>
            <p:cNvSpPr>
              <a:spLocks noEditPoints="1"/>
            </p:cNvSpPr>
            <p:nvPr/>
          </p:nvSpPr>
          <p:spPr bwMode="auto">
            <a:xfrm>
              <a:off x="1134" y="1753"/>
              <a:ext cx="284" cy="99"/>
            </a:xfrm>
            <a:custGeom>
              <a:avLst/>
              <a:gdLst>
                <a:gd name="T0" fmla="*/ 0 w 1500"/>
                <a:gd name="T1" fmla="*/ 24 h 403"/>
                <a:gd name="T2" fmla="*/ 0 w 1500"/>
                <a:gd name="T3" fmla="*/ 24 h 403"/>
                <a:gd name="T4" fmla="*/ 1 w 1500"/>
                <a:gd name="T5" fmla="*/ 24 h 403"/>
                <a:gd name="T6" fmla="*/ 1 w 1500"/>
                <a:gd name="T7" fmla="*/ 24 h 403"/>
                <a:gd name="T8" fmla="*/ 1 w 1500"/>
                <a:gd name="T9" fmla="*/ 24 h 403"/>
                <a:gd name="T10" fmla="*/ 1 w 1500"/>
                <a:gd name="T11" fmla="*/ 23 h 403"/>
                <a:gd name="T12" fmla="*/ 0 w 1500"/>
                <a:gd name="T13" fmla="*/ 23 h 403"/>
                <a:gd name="T14" fmla="*/ 0 w 1500"/>
                <a:gd name="T15" fmla="*/ 23 h 403"/>
                <a:gd name="T16" fmla="*/ 0 w 1500"/>
                <a:gd name="T17" fmla="*/ 24 h 403"/>
                <a:gd name="T18" fmla="*/ 54 w 1500"/>
                <a:gd name="T19" fmla="*/ 0 h 403"/>
                <a:gd name="T20" fmla="*/ 54 w 1500"/>
                <a:gd name="T21" fmla="*/ 0 h 403"/>
                <a:gd name="T22" fmla="*/ 53 w 1500"/>
                <a:gd name="T23" fmla="*/ 0 h 403"/>
                <a:gd name="T24" fmla="*/ 53 w 1500"/>
                <a:gd name="T25" fmla="*/ 0 h 403"/>
                <a:gd name="T26" fmla="*/ 53 w 1500"/>
                <a:gd name="T27" fmla="*/ 1 h 403"/>
                <a:gd name="T28" fmla="*/ 53 w 1500"/>
                <a:gd name="T29" fmla="*/ 1 h 403"/>
                <a:gd name="T30" fmla="*/ 53 w 1500"/>
                <a:gd name="T31" fmla="*/ 1 h 403"/>
                <a:gd name="T32" fmla="*/ 54 w 1500"/>
                <a:gd name="T33" fmla="*/ 1 h 403"/>
                <a:gd name="T34" fmla="*/ 54 w 1500"/>
                <a:gd name="T35" fmla="*/ 0 h 4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403"/>
                <a:gd name="T56" fmla="*/ 1500 w 1500"/>
                <a:gd name="T57" fmla="*/ 403 h 40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403">
                  <a:moveTo>
                    <a:pt x="0" y="395"/>
                  </a:moveTo>
                  <a:lnTo>
                    <a:pt x="4" y="403"/>
                  </a:lnTo>
                  <a:lnTo>
                    <a:pt x="14" y="403"/>
                  </a:lnTo>
                  <a:lnTo>
                    <a:pt x="20" y="399"/>
                  </a:lnTo>
                  <a:lnTo>
                    <a:pt x="21" y="391"/>
                  </a:lnTo>
                  <a:lnTo>
                    <a:pt x="16" y="383"/>
                  </a:lnTo>
                  <a:lnTo>
                    <a:pt x="8" y="381"/>
                  </a:lnTo>
                  <a:lnTo>
                    <a:pt x="0" y="387"/>
                  </a:lnTo>
                  <a:lnTo>
                    <a:pt x="0" y="395"/>
                  </a:lnTo>
                  <a:close/>
                  <a:moveTo>
                    <a:pt x="1500" y="8"/>
                  </a:moveTo>
                  <a:lnTo>
                    <a:pt x="1496" y="2"/>
                  </a:lnTo>
                  <a:lnTo>
                    <a:pt x="1486" y="0"/>
                  </a:lnTo>
                  <a:lnTo>
                    <a:pt x="1480" y="6"/>
                  </a:lnTo>
                  <a:lnTo>
                    <a:pt x="1478" y="14"/>
                  </a:lnTo>
                  <a:lnTo>
                    <a:pt x="1484" y="22"/>
                  </a:lnTo>
                  <a:lnTo>
                    <a:pt x="1492" y="22"/>
                  </a:lnTo>
                  <a:lnTo>
                    <a:pt x="1500" y="18"/>
                  </a:lnTo>
                  <a:lnTo>
                    <a:pt x="1500" y="8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1" name="Line 123"/>
            <p:cNvSpPr>
              <a:spLocks noChangeShapeType="1"/>
            </p:cNvSpPr>
            <p:nvPr/>
          </p:nvSpPr>
          <p:spPr bwMode="auto">
            <a:xfrm flipV="1">
              <a:off x="1138" y="1757"/>
              <a:ext cx="276" cy="9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" name="Freeform 124"/>
            <p:cNvSpPr>
              <a:spLocks noEditPoints="1"/>
            </p:cNvSpPr>
            <p:nvPr/>
          </p:nvSpPr>
          <p:spPr bwMode="auto">
            <a:xfrm>
              <a:off x="1134" y="1846"/>
              <a:ext cx="284" cy="93"/>
            </a:xfrm>
            <a:custGeom>
              <a:avLst/>
              <a:gdLst>
                <a:gd name="T0" fmla="*/ 0 w 1500"/>
                <a:gd name="T1" fmla="*/ 0 h 381"/>
                <a:gd name="T2" fmla="*/ 0 w 1500"/>
                <a:gd name="T3" fmla="*/ 1 h 381"/>
                <a:gd name="T4" fmla="*/ 0 w 1500"/>
                <a:gd name="T5" fmla="*/ 1 h 381"/>
                <a:gd name="T6" fmla="*/ 1 w 1500"/>
                <a:gd name="T7" fmla="*/ 1 h 381"/>
                <a:gd name="T8" fmla="*/ 1 w 1500"/>
                <a:gd name="T9" fmla="*/ 1 h 381"/>
                <a:gd name="T10" fmla="*/ 1 w 1500"/>
                <a:gd name="T11" fmla="*/ 0 h 381"/>
                <a:gd name="T12" fmla="*/ 1 w 1500"/>
                <a:gd name="T13" fmla="*/ 0 h 381"/>
                <a:gd name="T14" fmla="*/ 0 w 1500"/>
                <a:gd name="T15" fmla="*/ 0 h 381"/>
                <a:gd name="T16" fmla="*/ 0 w 1500"/>
                <a:gd name="T17" fmla="*/ 0 h 381"/>
                <a:gd name="T18" fmla="*/ 54 w 1500"/>
                <a:gd name="T19" fmla="*/ 22 h 381"/>
                <a:gd name="T20" fmla="*/ 54 w 1500"/>
                <a:gd name="T21" fmla="*/ 22 h 381"/>
                <a:gd name="T22" fmla="*/ 53 w 1500"/>
                <a:gd name="T23" fmla="*/ 21 h 381"/>
                <a:gd name="T24" fmla="*/ 53 w 1500"/>
                <a:gd name="T25" fmla="*/ 21 h 381"/>
                <a:gd name="T26" fmla="*/ 53 w 1500"/>
                <a:gd name="T27" fmla="*/ 22 h 381"/>
                <a:gd name="T28" fmla="*/ 53 w 1500"/>
                <a:gd name="T29" fmla="*/ 22 h 381"/>
                <a:gd name="T30" fmla="*/ 53 w 1500"/>
                <a:gd name="T31" fmla="*/ 23 h 381"/>
                <a:gd name="T32" fmla="*/ 54 w 1500"/>
                <a:gd name="T33" fmla="*/ 23 h 381"/>
                <a:gd name="T34" fmla="*/ 54 w 1500"/>
                <a:gd name="T35" fmla="*/ 22 h 3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381"/>
                <a:gd name="T56" fmla="*/ 1500 w 1500"/>
                <a:gd name="T57" fmla="*/ 381 h 38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381">
                  <a:moveTo>
                    <a:pt x="0" y="10"/>
                  </a:moveTo>
                  <a:lnTo>
                    <a:pt x="2" y="18"/>
                  </a:lnTo>
                  <a:lnTo>
                    <a:pt x="8" y="22"/>
                  </a:lnTo>
                  <a:lnTo>
                    <a:pt x="16" y="22"/>
                  </a:lnTo>
                  <a:lnTo>
                    <a:pt x="21" y="14"/>
                  </a:lnTo>
                  <a:lnTo>
                    <a:pt x="20" y="6"/>
                  </a:lnTo>
                  <a:lnTo>
                    <a:pt x="14" y="0"/>
                  </a:lnTo>
                  <a:lnTo>
                    <a:pt x="4" y="2"/>
                  </a:lnTo>
                  <a:lnTo>
                    <a:pt x="0" y="10"/>
                  </a:lnTo>
                  <a:close/>
                  <a:moveTo>
                    <a:pt x="1500" y="373"/>
                  </a:moveTo>
                  <a:lnTo>
                    <a:pt x="1500" y="365"/>
                  </a:lnTo>
                  <a:lnTo>
                    <a:pt x="1492" y="359"/>
                  </a:lnTo>
                  <a:lnTo>
                    <a:pt x="1484" y="361"/>
                  </a:lnTo>
                  <a:lnTo>
                    <a:pt x="1478" y="369"/>
                  </a:lnTo>
                  <a:lnTo>
                    <a:pt x="1480" y="377"/>
                  </a:lnTo>
                  <a:lnTo>
                    <a:pt x="1486" y="381"/>
                  </a:lnTo>
                  <a:lnTo>
                    <a:pt x="1496" y="381"/>
                  </a:lnTo>
                  <a:lnTo>
                    <a:pt x="1500" y="373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3" name="Line 125"/>
            <p:cNvSpPr>
              <a:spLocks noChangeShapeType="1"/>
            </p:cNvSpPr>
            <p:nvPr/>
          </p:nvSpPr>
          <p:spPr bwMode="auto">
            <a:xfrm>
              <a:off x="1138" y="1850"/>
              <a:ext cx="276" cy="86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4" name="Freeform 126"/>
            <p:cNvSpPr>
              <a:spLocks noEditPoints="1"/>
            </p:cNvSpPr>
            <p:nvPr/>
          </p:nvSpPr>
          <p:spPr bwMode="auto">
            <a:xfrm>
              <a:off x="1414" y="1595"/>
              <a:ext cx="315" cy="71"/>
            </a:xfrm>
            <a:custGeom>
              <a:avLst/>
              <a:gdLst>
                <a:gd name="T0" fmla="*/ 0 w 1660"/>
                <a:gd name="T1" fmla="*/ 0 h 291"/>
                <a:gd name="T2" fmla="*/ 0 w 1660"/>
                <a:gd name="T3" fmla="*/ 1 h 291"/>
                <a:gd name="T4" fmla="*/ 0 w 1660"/>
                <a:gd name="T5" fmla="*/ 1 h 291"/>
                <a:gd name="T6" fmla="*/ 1 w 1660"/>
                <a:gd name="T7" fmla="*/ 1 h 291"/>
                <a:gd name="T8" fmla="*/ 1 w 1660"/>
                <a:gd name="T9" fmla="*/ 1 h 291"/>
                <a:gd name="T10" fmla="*/ 1 w 1660"/>
                <a:gd name="T11" fmla="*/ 0 h 291"/>
                <a:gd name="T12" fmla="*/ 1 w 1660"/>
                <a:gd name="T13" fmla="*/ 0 h 291"/>
                <a:gd name="T14" fmla="*/ 0 w 1660"/>
                <a:gd name="T15" fmla="*/ 0 h 291"/>
                <a:gd name="T16" fmla="*/ 0 w 1660"/>
                <a:gd name="T17" fmla="*/ 0 h 291"/>
                <a:gd name="T18" fmla="*/ 60 w 1660"/>
                <a:gd name="T19" fmla="*/ 17 h 291"/>
                <a:gd name="T20" fmla="*/ 60 w 1660"/>
                <a:gd name="T21" fmla="*/ 16 h 291"/>
                <a:gd name="T22" fmla="*/ 59 w 1660"/>
                <a:gd name="T23" fmla="*/ 16 h 291"/>
                <a:gd name="T24" fmla="*/ 59 w 1660"/>
                <a:gd name="T25" fmla="*/ 16 h 291"/>
                <a:gd name="T26" fmla="*/ 59 w 1660"/>
                <a:gd name="T27" fmla="*/ 17 h 291"/>
                <a:gd name="T28" fmla="*/ 59 w 1660"/>
                <a:gd name="T29" fmla="*/ 17 h 291"/>
                <a:gd name="T30" fmla="*/ 59 w 1660"/>
                <a:gd name="T31" fmla="*/ 17 h 291"/>
                <a:gd name="T32" fmla="*/ 60 w 1660"/>
                <a:gd name="T33" fmla="*/ 17 h 291"/>
                <a:gd name="T34" fmla="*/ 60 w 1660"/>
                <a:gd name="T35" fmla="*/ 17 h 29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291"/>
                <a:gd name="T56" fmla="*/ 1660 w 1660"/>
                <a:gd name="T57" fmla="*/ 291 h 29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291"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4" y="0"/>
                  </a:lnTo>
                  <a:lnTo>
                    <a:pt x="6" y="2"/>
                  </a:lnTo>
                  <a:lnTo>
                    <a:pt x="0" y="10"/>
                  </a:lnTo>
                  <a:close/>
                  <a:moveTo>
                    <a:pt x="1660" y="281"/>
                  </a:moveTo>
                  <a:lnTo>
                    <a:pt x="1658" y="273"/>
                  </a:lnTo>
                  <a:lnTo>
                    <a:pt x="1650" y="269"/>
                  </a:lnTo>
                  <a:lnTo>
                    <a:pt x="1642" y="271"/>
                  </a:lnTo>
                  <a:lnTo>
                    <a:pt x="1638" y="279"/>
                  </a:lnTo>
                  <a:lnTo>
                    <a:pt x="1638" y="287"/>
                  </a:lnTo>
                  <a:lnTo>
                    <a:pt x="1646" y="291"/>
                  </a:lnTo>
                  <a:lnTo>
                    <a:pt x="1654" y="289"/>
                  </a:lnTo>
                  <a:lnTo>
                    <a:pt x="1660" y="281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5" name="Line 127"/>
            <p:cNvSpPr>
              <a:spLocks noChangeShapeType="1"/>
            </p:cNvSpPr>
            <p:nvPr/>
          </p:nvSpPr>
          <p:spPr bwMode="auto">
            <a:xfrm>
              <a:off x="1418" y="1598"/>
              <a:ext cx="306" cy="65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" name="Freeform 128"/>
            <p:cNvSpPr>
              <a:spLocks noEditPoints="1"/>
            </p:cNvSpPr>
            <p:nvPr/>
          </p:nvSpPr>
          <p:spPr bwMode="auto">
            <a:xfrm>
              <a:off x="1414" y="1661"/>
              <a:ext cx="315" cy="98"/>
            </a:xfrm>
            <a:custGeom>
              <a:avLst/>
              <a:gdLst>
                <a:gd name="T0" fmla="*/ 60 w 1660"/>
                <a:gd name="T1" fmla="*/ 0 h 402"/>
                <a:gd name="T2" fmla="*/ 60 w 1660"/>
                <a:gd name="T3" fmla="*/ 0 h 402"/>
                <a:gd name="T4" fmla="*/ 59 w 1660"/>
                <a:gd name="T5" fmla="*/ 0 h 402"/>
                <a:gd name="T6" fmla="*/ 59 w 1660"/>
                <a:gd name="T7" fmla="*/ 0 h 402"/>
                <a:gd name="T8" fmla="*/ 59 w 1660"/>
                <a:gd name="T9" fmla="*/ 1 h 402"/>
                <a:gd name="T10" fmla="*/ 59 w 1660"/>
                <a:gd name="T11" fmla="*/ 1 h 402"/>
                <a:gd name="T12" fmla="*/ 59 w 1660"/>
                <a:gd name="T13" fmla="*/ 1 h 402"/>
                <a:gd name="T14" fmla="*/ 60 w 1660"/>
                <a:gd name="T15" fmla="*/ 1 h 402"/>
                <a:gd name="T16" fmla="*/ 60 w 1660"/>
                <a:gd name="T17" fmla="*/ 0 h 402"/>
                <a:gd name="T18" fmla="*/ 0 w 1660"/>
                <a:gd name="T19" fmla="*/ 23 h 402"/>
                <a:gd name="T20" fmla="*/ 0 w 1660"/>
                <a:gd name="T21" fmla="*/ 24 h 402"/>
                <a:gd name="T22" fmla="*/ 1 w 1660"/>
                <a:gd name="T23" fmla="*/ 24 h 402"/>
                <a:gd name="T24" fmla="*/ 1 w 1660"/>
                <a:gd name="T25" fmla="*/ 24 h 402"/>
                <a:gd name="T26" fmla="*/ 1 w 1660"/>
                <a:gd name="T27" fmla="*/ 23 h 402"/>
                <a:gd name="T28" fmla="*/ 1 w 1660"/>
                <a:gd name="T29" fmla="*/ 23 h 402"/>
                <a:gd name="T30" fmla="*/ 0 w 1660"/>
                <a:gd name="T31" fmla="*/ 23 h 402"/>
                <a:gd name="T32" fmla="*/ 0 w 1660"/>
                <a:gd name="T33" fmla="*/ 23 h 402"/>
                <a:gd name="T34" fmla="*/ 0 w 1660"/>
                <a:gd name="T35" fmla="*/ 23 h 4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402"/>
                <a:gd name="T56" fmla="*/ 1660 w 1660"/>
                <a:gd name="T57" fmla="*/ 402 h 40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402">
                  <a:moveTo>
                    <a:pt x="1660" y="8"/>
                  </a:moveTo>
                  <a:lnTo>
                    <a:pt x="1654" y="2"/>
                  </a:lnTo>
                  <a:lnTo>
                    <a:pt x="1646" y="0"/>
                  </a:lnTo>
                  <a:lnTo>
                    <a:pt x="1638" y="4"/>
                  </a:lnTo>
                  <a:lnTo>
                    <a:pt x="1638" y="14"/>
                  </a:lnTo>
                  <a:lnTo>
                    <a:pt x="1642" y="20"/>
                  </a:lnTo>
                  <a:lnTo>
                    <a:pt x="1650" y="22"/>
                  </a:lnTo>
                  <a:lnTo>
                    <a:pt x="1658" y="16"/>
                  </a:lnTo>
                  <a:lnTo>
                    <a:pt x="1660" y="8"/>
                  </a:lnTo>
                  <a:close/>
                  <a:moveTo>
                    <a:pt x="0" y="394"/>
                  </a:moveTo>
                  <a:lnTo>
                    <a:pt x="6" y="400"/>
                  </a:lnTo>
                  <a:lnTo>
                    <a:pt x="14" y="402"/>
                  </a:lnTo>
                  <a:lnTo>
                    <a:pt x="22" y="398"/>
                  </a:lnTo>
                  <a:lnTo>
                    <a:pt x="22" y="388"/>
                  </a:lnTo>
                  <a:lnTo>
                    <a:pt x="18" y="382"/>
                  </a:lnTo>
                  <a:lnTo>
                    <a:pt x="10" y="380"/>
                  </a:lnTo>
                  <a:lnTo>
                    <a:pt x="2" y="38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7" name="Line 129"/>
            <p:cNvSpPr>
              <a:spLocks noChangeShapeType="1"/>
            </p:cNvSpPr>
            <p:nvPr/>
          </p:nvSpPr>
          <p:spPr bwMode="auto">
            <a:xfrm flipH="1">
              <a:off x="1418" y="1664"/>
              <a:ext cx="306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" name="Freeform 130"/>
            <p:cNvSpPr>
              <a:spLocks noEditPoints="1"/>
            </p:cNvSpPr>
            <p:nvPr/>
          </p:nvSpPr>
          <p:spPr bwMode="auto">
            <a:xfrm>
              <a:off x="1414" y="1934"/>
              <a:ext cx="281" cy="6"/>
            </a:xfrm>
            <a:custGeom>
              <a:avLst/>
              <a:gdLst>
                <a:gd name="T0" fmla="*/ 0 w 1481"/>
                <a:gd name="T1" fmla="*/ 1 h 24"/>
                <a:gd name="T2" fmla="*/ 0 w 1481"/>
                <a:gd name="T3" fmla="*/ 1 h 24"/>
                <a:gd name="T4" fmla="*/ 0 w 1481"/>
                <a:gd name="T5" fmla="*/ 2 h 24"/>
                <a:gd name="T6" fmla="*/ 1 w 1481"/>
                <a:gd name="T7" fmla="*/ 1 h 24"/>
                <a:gd name="T8" fmla="*/ 1 w 1481"/>
                <a:gd name="T9" fmla="*/ 1 h 24"/>
                <a:gd name="T10" fmla="*/ 1 w 1481"/>
                <a:gd name="T11" fmla="*/ 0 h 24"/>
                <a:gd name="T12" fmla="*/ 0 w 1481"/>
                <a:gd name="T13" fmla="*/ 0 h 24"/>
                <a:gd name="T14" fmla="*/ 0 w 1481"/>
                <a:gd name="T15" fmla="*/ 0 h 24"/>
                <a:gd name="T16" fmla="*/ 0 w 1481"/>
                <a:gd name="T17" fmla="*/ 1 h 24"/>
                <a:gd name="T18" fmla="*/ 53 w 1481"/>
                <a:gd name="T19" fmla="*/ 1 h 24"/>
                <a:gd name="T20" fmla="*/ 53 w 1481"/>
                <a:gd name="T21" fmla="*/ 0 h 24"/>
                <a:gd name="T22" fmla="*/ 53 w 1481"/>
                <a:gd name="T23" fmla="*/ 0 h 24"/>
                <a:gd name="T24" fmla="*/ 53 w 1481"/>
                <a:gd name="T25" fmla="*/ 0 h 24"/>
                <a:gd name="T26" fmla="*/ 52 w 1481"/>
                <a:gd name="T27" fmla="*/ 1 h 24"/>
                <a:gd name="T28" fmla="*/ 53 w 1481"/>
                <a:gd name="T29" fmla="*/ 1 h 24"/>
                <a:gd name="T30" fmla="*/ 53 w 1481"/>
                <a:gd name="T31" fmla="*/ 2 h 24"/>
                <a:gd name="T32" fmla="*/ 53 w 1481"/>
                <a:gd name="T33" fmla="*/ 1 h 24"/>
                <a:gd name="T34" fmla="*/ 53 w 1481"/>
                <a:gd name="T35" fmla="*/ 1 h 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81"/>
                <a:gd name="T55" fmla="*/ 0 h 24"/>
                <a:gd name="T56" fmla="*/ 1481 w 1481"/>
                <a:gd name="T57" fmla="*/ 24 h 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81" h="24">
                  <a:moveTo>
                    <a:pt x="0" y="12"/>
                  </a:moveTo>
                  <a:lnTo>
                    <a:pt x="4" y="20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2"/>
                  </a:lnTo>
                  <a:close/>
                  <a:moveTo>
                    <a:pt x="1481" y="12"/>
                  </a:moveTo>
                  <a:lnTo>
                    <a:pt x="1477" y="4"/>
                  </a:lnTo>
                  <a:lnTo>
                    <a:pt x="1469" y="0"/>
                  </a:lnTo>
                  <a:lnTo>
                    <a:pt x="1461" y="4"/>
                  </a:lnTo>
                  <a:lnTo>
                    <a:pt x="1457" y="12"/>
                  </a:lnTo>
                  <a:lnTo>
                    <a:pt x="1461" y="20"/>
                  </a:lnTo>
                  <a:lnTo>
                    <a:pt x="1469" y="24"/>
                  </a:lnTo>
                  <a:lnTo>
                    <a:pt x="1477" y="20"/>
                  </a:lnTo>
                  <a:lnTo>
                    <a:pt x="1481" y="12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" name="Line 131"/>
            <p:cNvSpPr>
              <a:spLocks noChangeShapeType="1"/>
            </p:cNvSpPr>
            <p:nvPr/>
          </p:nvSpPr>
          <p:spPr bwMode="auto">
            <a:xfrm>
              <a:off x="1418" y="1937"/>
              <a:ext cx="272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" name="Line 132"/>
            <p:cNvSpPr>
              <a:spLocks noChangeShapeType="1"/>
            </p:cNvSpPr>
            <p:nvPr/>
          </p:nvSpPr>
          <p:spPr bwMode="auto">
            <a:xfrm flipH="1" flipV="1">
              <a:off x="1692" y="1937"/>
              <a:ext cx="149" cy="3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" name="Line 133"/>
            <p:cNvSpPr>
              <a:spLocks noChangeShapeType="1"/>
            </p:cNvSpPr>
            <p:nvPr/>
          </p:nvSpPr>
          <p:spPr bwMode="auto">
            <a:xfrm>
              <a:off x="1416" y="1466"/>
              <a:ext cx="0" cy="13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" name="Line 134"/>
            <p:cNvSpPr>
              <a:spLocks noChangeShapeType="1"/>
            </p:cNvSpPr>
            <p:nvPr/>
          </p:nvSpPr>
          <p:spPr bwMode="auto">
            <a:xfrm flipV="1">
              <a:off x="1008" y="1849"/>
              <a:ext cx="127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" name="Line 135"/>
            <p:cNvSpPr>
              <a:spLocks noChangeShapeType="1"/>
            </p:cNvSpPr>
            <p:nvPr/>
          </p:nvSpPr>
          <p:spPr bwMode="auto">
            <a:xfrm flipH="1">
              <a:off x="1726" y="1543"/>
              <a:ext cx="98" cy="12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" name="Rectangle 136"/>
            <p:cNvSpPr>
              <a:spLocks noChangeArrowheads="1"/>
            </p:cNvSpPr>
            <p:nvPr/>
          </p:nvSpPr>
          <p:spPr bwMode="auto">
            <a:xfrm>
              <a:off x="1193" y="157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5" name="Rectangle 137"/>
            <p:cNvSpPr>
              <a:spLocks noChangeArrowheads="1"/>
            </p:cNvSpPr>
            <p:nvPr/>
          </p:nvSpPr>
          <p:spPr bwMode="auto">
            <a:xfrm>
              <a:off x="1184" y="183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6" name="Rectangle 138"/>
            <p:cNvSpPr>
              <a:spLocks noChangeArrowheads="1"/>
            </p:cNvSpPr>
            <p:nvPr/>
          </p:nvSpPr>
          <p:spPr bwMode="auto">
            <a:xfrm>
              <a:off x="1448" y="1564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7" name="Rectangle 139"/>
            <p:cNvSpPr>
              <a:spLocks noChangeArrowheads="1"/>
            </p:cNvSpPr>
            <p:nvPr/>
          </p:nvSpPr>
          <p:spPr bwMode="auto">
            <a:xfrm>
              <a:off x="1448" y="171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8" name="Rectangle 140"/>
            <p:cNvSpPr>
              <a:spLocks noChangeArrowheads="1"/>
            </p:cNvSpPr>
            <p:nvPr/>
          </p:nvSpPr>
          <p:spPr bwMode="auto">
            <a:xfrm>
              <a:off x="1448" y="1915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9" name="Rectangle 141"/>
            <p:cNvSpPr>
              <a:spLocks noChangeArrowheads="1"/>
            </p:cNvSpPr>
            <p:nvPr/>
          </p:nvSpPr>
          <p:spPr bwMode="auto">
            <a:xfrm>
              <a:off x="1757" y="1634"/>
              <a:ext cx="37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60" name="Rectangle 142"/>
            <p:cNvSpPr>
              <a:spLocks noChangeArrowheads="1"/>
            </p:cNvSpPr>
            <p:nvPr/>
          </p:nvSpPr>
          <p:spPr bwMode="auto">
            <a:xfrm>
              <a:off x="1721" y="190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cxnSp>
          <p:nvCxnSpPr>
            <p:cNvPr id="361" name="AutoShape 143"/>
            <p:cNvCxnSpPr>
              <a:cxnSpLocks noChangeShapeType="1"/>
              <a:stCxn id="354" idx="3"/>
              <a:endCxn id="356" idx="1"/>
            </p:cNvCxnSpPr>
            <p:nvPr/>
          </p:nvCxnSpPr>
          <p:spPr bwMode="auto">
            <a:xfrm flipV="1">
              <a:off x="1229" y="1599"/>
              <a:ext cx="219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62" name="AutoShape 144"/>
            <p:cNvCxnSpPr>
              <a:cxnSpLocks noChangeShapeType="1"/>
              <a:stCxn id="354" idx="3"/>
              <a:endCxn id="357" idx="1"/>
            </p:cNvCxnSpPr>
            <p:nvPr/>
          </p:nvCxnSpPr>
          <p:spPr bwMode="auto">
            <a:xfrm>
              <a:off x="1229" y="1611"/>
              <a:ext cx="219" cy="14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63" name="AutoShape 145"/>
            <p:cNvCxnSpPr>
              <a:cxnSpLocks noChangeShapeType="1"/>
              <a:stCxn id="355" idx="3"/>
              <a:endCxn id="357" idx="1"/>
            </p:cNvCxnSpPr>
            <p:nvPr/>
          </p:nvCxnSpPr>
          <p:spPr bwMode="auto">
            <a:xfrm flipV="1">
              <a:off x="1220" y="1751"/>
              <a:ext cx="228" cy="11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64" name="AutoShape 146"/>
            <p:cNvCxnSpPr>
              <a:cxnSpLocks noChangeShapeType="1"/>
              <a:stCxn id="355" idx="3"/>
              <a:endCxn id="358" idx="1"/>
            </p:cNvCxnSpPr>
            <p:nvPr/>
          </p:nvCxnSpPr>
          <p:spPr bwMode="auto">
            <a:xfrm>
              <a:off x="1220" y="1868"/>
              <a:ext cx="228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65" name="AutoShape 147"/>
            <p:cNvCxnSpPr>
              <a:cxnSpLocks noChangeShapeType="1"/>
              <a:stCxn id="357" idx="3"/>
              <a:endCxn id="359" idx="1"/>
            </p:cNvCxnSpPr>
            <p:nvPr/>
          </p:nvCxnSpPr>
          <p:spPr bwMode="auto">
            <a:xfrm flipV="1">
              <a:off x="1484" y="1669"/>
              <a:ext cx="273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66" name="AutoShape 148"/>
            <p:cNvCxnSpPr>
              <a:cxnSpLocks noChangeShapeType="1"/>
              <a:stCxn id="358" idx="3"/>
              <a:endCxn id="360" idx="1"/>
            </p:cNvCxnSpPr>
            <p:nvPr/>
          </p:nvCxnSpPr>
          <p:spPr bwMode="auto">
            <a:xfrm flipV="1">
              <a:off x="1484" y="1938"/>
              <a:ext cx="237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67" name="AutoShape 149"/>
            <p:cNvCxnSpPr>
              <a:cxnSpLocks noChangeShapeType="1"/>
              <a:stCxn id="360" idx="0"/>
              <a:endCxn id="359" idx="2"/>
            </p:cNvCxnSpPr>
            <p:nvPr/>
          </p:nvCxnSpPr>
          <p:spPr bwMode="auto">
            <a:xfrm flipV="1">
              <a:off x="1739" y="1704"/>
              <a:ext cx="37" cy="199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68" name="AutoShape 150"/>
            <p:cNvCxnSpPr>
              <a:cxnSpLocks noChangeShapeType="1"/>
              <a:stCxn id="355" idx="0"/>
              <a:endCxn id="354" idx="2"/>
            </p:cNvCxnSpPr>
            <p:nvPr/>
          </p:nvCxnSpPr>
          <p:spPr bwMode="auto">
            <a:xfrm flipV="1">
              <a:off x="1202" y="1646"/>
              <a:ext cx="9" cy="18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69" name="AutoShape 151"/>
            <p:cNvCxnSpPr>
              <a:cxnSpLocks noChangeShapeType="1"/>
              <a:stCxn id="356" idx="3"/>
              <a:endCxn id="359" idx="1"/>
            </p:cNvCxnSpPr>
            <p:nvPr/>
          </p:nvCxnSpPr>
          <p:spPr bwMode="auto">
            <a:xfrm>
              <a:off x="1484" y="1599"/>
              <a:ext cx="273" cy="7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70" name="AutoShape 152"/>
            <p:cNvCxnSpPr>
              <a:cxnSpLocks noChangeShapeType="1"/>
              <a:endCxn id="354" idx="1"/>
            </p:cNvCxnSpPr>
            <p:nvPr/>
          </p:nvCxnSpPr>
          <p:spPr bwMode="auto">
            <a:xfrm>
              <a:off x="1100" y="1557"/>
              <a:ext cx="93" cy="5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71" name="AutoShape 153"/>
            <p:cNvCxnSpPr>
              <a:cxnSpLocks noChangeShapeType="1"/>
              <a:endCxn id="355" idx="1"/>
            </p:cNvCxnSpPr>
            <p:nvPr/>
          </p:nvCxnSpPr>
          <p:spPr bwMode="auto">
            <a:xfrm flipV="1">
              <a:off x="1109" y="1868"/>
              <a:ext cx="75" cy="4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72" name="AutoShape 154"/>
            <p:cNvCxnSpPr>
              <a:cxnSpLocks noChangeShapeType="1"/>
              <a:stCxn id="356" idx="0"/>
            </p:cNvCxnSpPr>
            <p:nvPr/>
          </p:nvCxnSpPr>
          <p:spPr bwMode="auto">
            <a:xfrm flipV="1">
              <a:off x="1466" y="1503"/>
              <a:ext cx="19" cy="61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73" name="AutoShape 155"/>
            <p:cNvCxnSpPr>
              <a:cxnSpLocks noChangeShapeType="1"/>
              <a:stCxn id="360" idx="3"/>
              <a:endCxn id="377" idx="1"/>
            </p:cNvCxnSpPr>
            <p:nvPr/>
          </p:nvCxnSpPr>
          <p:spPr bwMode="auto">
            <a:xfrm>
              <a:off x="1757" y="1938"/>
              <a:ext cx="19" cy="1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74" name="AutoShape 156"/>
            <p:cNvCxnSpPr>
              <a:cxnSpLocks noChangeShapeType="1"/>
              <a:stCxn id="359" idx="3"/>
            </p:cNvCxnSpPr>
            <p:nvPr/>
          </p:nvCxnSpPr>
          <p:spPr bwMode="auto">
            <a:xfrm flipV="1">
              <a:off x="1794" y="1576"/>
              <a:ext cx="54" cy="93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375" name="Text Box 157"/>
            <p:cNvSpPr txBox="1">
              <a:spLocks noChangeArrowheads="1"/>
            </p:cNvSpPr>
            <p:nvPr/>
          </p:nvSpPr>
          <p:spPr bwMode="auto">
            <a:xfrm>
              <a:off x="1012" y="146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 dirty="0"/>
                <a:t>A</a:t>
              </a:r>
            </a:p>
          </p:txBody>
        </p:sp>
        <p:sp>
          <p:nvSpPr>
            <p:cNvPr id="376" name="Text Box 158"/>
            <p:cNvSpPr txBox="1">
              <a:spLocks noChangeArrowheads="1"/>
            </p:cNvSpPr>
            <p:nvPr/>
          </p:nvSpPr>
          <p:spPr bwMode="auto">
            <a:xfrm>
              <a:off x="1008" y="185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B</a:t>
              </a:r>
            </a:p>
          </p:txBody>
        </p:sp>
        <p:sp>
          <p:nvSpPr>
            <p:cNvPr id="377" name="Text Box 159"/>
            <p:cNvSpPr txBox="1">
              <a:spLocks noChangeArrowheads="1"/>
            </p:cNvSpPr>
            <p:nvPr/>
          </p:nvSpPr>
          <p:spPr bwMode="auto">
            <a:xfrm>
              <a:off x="1776" y="1889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E</a:t>
              </a:r>
            </a:p>
          </p:txBody>
        </p:sp>
        <p:sp>
          <p:nvSpPr>
            <p:cNvPr id="378" name="Text Box 160"/>
            <p:cNvSpPr txBox="1">
              <a:spLocks noChangeArrowheads="1"/>
            </p:cNvSpPr>
            <p:nvPr/>
          </p:nvSpPr>
          <p:spPr bwMode="auto">
            <a:xfrm>
              <a:off x="1780" y="1474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D</a:t>
              </a:r>
            </a:p>
          </p:txBody>
        </p:sp>
        <p:sp>
          <p:nvSpPr>
            <p:cNvPr id="379" name="Text Box 161"/>
            <p:cNvSpPr txBox="1">
              <a:spLocks noChangeArrowheads="1"/>
            </p:cNvSpPr>
            <p:nvPr/>
          </p:nvSpPr>
          <p:spPr bwMode="auto">
            <a:xfrm>
              <a:off x="1401" y="1392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C</a:t>
              </a:r>
            </a:p>
          </p:txBody>
        </p:sp>
      </p:grpSp>
      <p:sp>
        <p:nvSpPr>
          <p:cNvPr id="380" name="AutoShape 2"/>
          <p:cNvSpPr>
            <a:spLocks noChangeArrowheads="1"/>
          </p:cNvSpPr>
          <p:nvPr/>
        </p:nvSpPr>
        <p:spPr bwMode="auto">
          <a:xfrm>
            <a:off x="6858000" y="5105400"/>
            <a:ext cx="1371600" cy="853440"/>
          </a:xfrm>
          <a:prstGeom prst="wedgeRectCallout">
            <a:avLst>
              <a:gd name="adj1" fmla="val -73282"/>
              <a:gd name="adj2" fmla="val 78504"/>
            </a:avLst>
          </a:prstGeom>
          <a:solidFill>
            <a:srgbClr val="FFFF99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lIns="90488" tIns="44450" rIns="90488" bIns="44450"/>
          <a:lstStyle/>
          <a:p>
            <a:pPr algn="ctr"/>
            <a:endParaRPr lang="en-US"/>
          </a:p>
        </p:txBody>
      </p:sp>
      <p:grpSp>
        <p:nvGrpSpPr>
          <p:cNvPr id="381" name="Group 119"/>
          <p:cNvGrpSpPr>
            <a:grpSpLocks/>
          </p:cNvGrpSpPr>
          <p:nvPr/>
        </p:nvGrpSpPr>
        <p:grpSpPr bwMode="auto">
          <a:xfrm>
            <a:off x="6781800" y="5034915"/>
            <a:ext cx="1479550" cy="933450"/>
            <a:chOff x="1008" y="1392"/>
            <a:chExt cx="932" cy="630"/>
          </a:xfrm>
        </p:grpSpPr>
        <p:sp>
          <p:nvSpPr>
            <p:cNvPr id="382" name="Freeform 120"/>
            <p:cNvSpPr>
              <a:spLocks noEditPoints="1"/>
            </p:cNvSpPr>
            <p:nvPr/>
          </p:nvSpPr>
          <p:spPr bwMode="auto">
            <a:xfrm>
              <a:off x="1134" y="1595"/>
              <a:ext cx="284" cy="6"/>
            </a:xfrm>
            <a:custGeom>
              <a:avLst/>
              <a:gdLst>
                <a:gd name="T0" fmla="*/ 54 w 1500"/>
                <a:gd name="T1" fmla="*/ 1 h 22"/>
                <a:gd name="T2" fmla="*/ 54 w 1500"/>
                <a:gd name="T3" fmla="*/ 0 h 22"/>
                <a:gd name="T4" fmla="*/ 53 w 1500"/>
                <a:gd name="T5" fmla="*/ 0 h 22"/>
                <a:gd name="T6" fmla="*/ 53 w 1500"/>
                <a:gd name="T7" fmla="*/ 0 h 22"/>
                <a:gd name="T8" fmla="*/ 53 w 1500"/>
                <a:gd name="T9" fmla="*/ 1 h 22"/>
                <a:gd name="T10" fmla="*/ 53 w 1500"/>
                <a:gd name="T11" fmla="*/ 1 h 22"/>
                <a:gd name="T12" fmla="*/ 53 w 1500"/>
                <a:gd name="T13" fmla="*/ 2 h 22"/>
                <a:gd name="T14" fmla="*/ 54 w 1500"/>
                <a:gd name="T15" fmla="*/ 1 h 22"/>
                <a:gd name="T16" fmla="*/ 54 w 1500"/>
                <a:gd name="T17" fmla="*/ 1 h 22"/>
                <a:gd name="T18" fmla="*/ 0 w 1500"/>
                <a:gd name="T19" fmla="*/ 1 h 22"/>
                <a:gd name="T20" fmla="*/ 0 w 1500"/>
                <a:gd name="T21" fmla="*/ 1 h 22"/>
                <a:gd name="T22" fmla="*/ 0 w 1500"/>
                <a:gd name="T23" fmla="*/ 2 h 22"/>
                <a:gd name="T24" fmla="*/ 1 w 1500"/>
                <a:gd name="T25" fmla="*/ 1 h 22"/>
                <a:gd name="T26" fmla="*/ 1 w 1500"/>
                <a:gd name="T27" fmla="*/ 1 h 22"/>
                <a:gd name="T28" fmla="*/ 1 w 1500"/>
                <a:gd name="T29" fmla="*/ 0 h 22"/>
                <a:gd name="T30" fmla="*/ 0 w 1500"/>
                <a:gd name="T31" fmla="*/ 0 h 22"/>
                <a:gd name="T32" fmla="*/ 0 w 1500"/>
                <a:gd name="T33" fmla="*/ 0 h 22"/>
                <a:gd name="T34" fmla="*/ 0 w 1500"/>
                <a:gd name="T35" fmla="*/ 1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22"/>
                <a:gd name="T56" fmla="*/ 1500 w 1500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22">
                  <a:moveTo>
                    <a:pt x="1500" y="10"/>
                  </a:moveTo>
                  <a:lnTo>
                    <a:pt x="1498" y="2"/>
                  </a:lnTo>
                  <a:lnTo>
                    <a:pt x="1490" y="0"/>
                  </a:lnTo>
                  <a:lnTo>
                    <a:pt x="1482" y="2"/>
                  </a:lnTo>
                  <a:lnTo>
                    <a:pt x="1478" y="10"/>
                  </a:lnTo>
                  <a:lnTo>
                    <a:pt x="1482" y="18"/>
                  </a:lnTo>
                  <a:lnTo>
                    <a:pt x="1490" y="22"/>
                  </a:lnTo>
                  <a:lnTo>
                    <a:pt x="1498" y="18"/>
                  </a:lnTo>
                  <a:lnTo>
                    <a:pt x="1500" y="10"/>
                  </a:lnTo>
                  <a:close/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18"/>
                  </a:lnTo>
                  <a:lnTo>
                    <a:pt x="21" y="10"/>
                  </a:lnTo>
                  <a:lnTo>
                    <a:pt x="18" y="2"/>
                  </a:lnTo>
                  <a:lnTo>
                    <a:pt x="10" y="0"/>
                  </a:lnTo>
                  <a:lnTo>
                    <a:pt x="2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" name="Line 121"/>
            <p:cNvSpPr>
              <a:spLocks noChangeShapeType="1"/>
            </p:cNvSpPr>
            <p:nvPr/>
          </p:nvSpPr>
          <p:spPr bwMode="auto">
            <a:xfrm flipH="1">
              <a:off x="1138" y="1598"/>
              <a:ext cx="276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" name="Freeform 122"/>
            <p:cNvSpPr>
              <a:spLocks noEditPoints="1"/>
            </p:cNvSpPr>
            <p:nvPr/>
          </p:nvSpPr>
          <p:spPr bwMode="auto">
            <a:xfrm>
              <a:off x="1134" y="1753"/>
              <a:ext cx="284" cy="99"/>
            </a:xfrm>
            <a:custGeom>
              <a:avLst/>
              <a:gdLst>
                <a:gd name="T0" fmla="*/ 0 w 1500"/>
                <a:gd name="T1" fmla="*/ 24 h 403"/>
                <a:gd name="T2" fmla="*/ 0 w 1500"/>
                <a:gd name="T3" fmla="*/ 24 h 403"/>
                <a:gd name="T4" fmla="*/ 1 w 1500"/>
                <a:gd name="T5" fmla="*/ 24 h 403"/>
                <a:gd name="T6" fmla="*/ 1 w 1500"/>
                <a:gd name="T7" fmla="*/ 24 h 403"/>
                <a:gd name="T8" fmla="*/ 1 w 1500"/>
                <a:gd name="T9" fmla="*/ 24 h 403"/>
                <a:gd name="T10" fmla="*/ 1 w 1500"/>
                <a:gd name="T11" fmla="*/ 23 h 403"/>
                <a:gd name="T12" fmla="*/ 0 w 1500"/>
                <a:gd name="T13" fmla="*/ 23 h 403"/>
                <a:gd name="T14" fmla="*/ 0 w 1500"/>
                <a:gd name="T15" fmla="*/ 23 h 403"/>
                <a:gd name="T16" fmla="*/ 0 w 1500"/>
                <a:gd name="T17" fmla="*/ 24 h 403"/>
                <a:gd name="T18" fmla="*/ 54 w 1500"/>
                <a:gd name="T19" fmla="*/ 0 h 403"/>
                <a:gd name="T20" fmla="*/ 54 w 1500"/>
                <a:gd name="T21" fmla="*/ 0 h 403"/>
                <a:gd name="T22" fmla="*/ 53 w 1500"/>
                <a:gd name="T23" fmla="*/ 0 h 403"/>
                <a:gd name="T24" fmla="*/ 53 w 1500"/>
                <a:gd name="T25" fmla="*/ 0 h 403"/>
                <a:gd name="T26" fmla="*/ 53 w 1500"/>
                <a:gd name="T27" fmla="*/ 1 h 403"/>
                <a:gd name="T28" fmla="*/ 53 w 1500"/>
                <a:gd name="T29" fmla="*/ 1 h 403"/>
                <a:gd name="T30" fmla="*/ 53 w 1500"/>
                <a:gd name="T31" fmla="*/ 1 h 403"/>
                <a:gd name="T32" fmla="*/ 54 w 1500"/>
                <a:gd name="T33" fmla="*/ 1 h 403"/>
                <a:gd name="T34" fmla="*/ 54 w 1500"/>
                <a:gd name="T35" fmla="*/ 0 h 4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403"/>
                <a:gd name="T56" fmla="*/ 1500 w 1500"/>
                <a:gd name="T57" fmla="*/ 403 h 40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403">
                  <a:moveTo>
                    <a:pt x="0" y="395"/>
                  </a:moveTo>
                  <a:lnTo>
                    <a:pt x="4" y="403"/>
                  </a:lnTo>
                  <a:lnTo>
                    <a:pt x="14" y="403"/>
                  </a:lnTo>
                  <a:lnTo>
                    <a:pt x="20" y="399"/>
                  </a:lnTo>
                  <a:lnTo>
                    <a:pt x="21" y="391"/>
                  </a:lnTo>
                  <a:lnTo>
                    <a:pt x="16" y="383"/>
                  </a:lnTo>
                  <a:lnTo>
                    <a:pt x="8" y="381"/>
                  </a:lnTo>
                  <a:lnTo>
                    <a:pt x="0" y="387"/>
                  </a:lnTo>
                  <a:lnTo>
                    <a:pt x="0" y="395"/>
                  </a:lnTo>
                  <a:close/>
                  <a:moveTo>
                    <a:pt x="1500" y="8"/>
                  </a:moveTo>
                  <a:lnTo>
                    <a:pt x="1496" y="2"/>
                  </a:lnTo>
                  <a:lnTo>
                    <a:pt x="1486" y="0"/>
                  </a:lnTo>
                  <a:lnTo>
                    <a:pt x="1480" y="6"/>
                  </a:lnTo>
                  <a:lnTo>
                    <a:pt x="1478" y="14"/>
                  </a:lnTo>
                  <a:lnTo>
                    <a:pt x="1484" y="22"/>
                  </a:lnTo>
                  <a:lnTo>
                    <a:pt x="1492" y="22"/>
                  </a:lnTo>
                  <a:lnTo>
                    <a:pt x="1500" y="18"/>
                  </a:lnTo>
                  <a:lnTo>
                    <a:pt x="1500" y="8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" name="Line 123"/>
            <p:cNvSpPr>
              <a:spLocks noChangeShapeType="1"/>
            </p:cNvSpPr>
            <p:nvPr/>
          </p:nvSpPr>
          <p:spPr bwMode="auto">
            <a:xfrm flipV="1">
              <a:off x="1138" y="1757"/>
              <a:ext cx="276" cy="9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" name="Freeform 124"/>
            <p:cNvSpPr>
              <a:spLocks noEditPoints="1"/>
            </p:cNvSpPr>
            <p:nvPr/>
          </p:nvSpPr>
          <p:spPr bwMode="auto">
            <a:xfrm>
              <a:off x="1134" y="1846"/>
              <a:ext cx="284" cy="93"/>
            </a:xfrm>
            <a:custGeom>
              <a:avLst/>
              <a:gdLst>
                <a:gd name="T0" fmla="*/ 0 w 1500"/>
                <a:gd name="T1" fmla="*/ 0 h 381"/>
                <a:gd name="T2" fmla="*/ 0 w 1500"/>
                <a:gd name="T3" fmla="*/ 1 h 381"/>
                <a:gd name="T4" fmla="*/ 0 w 1500"/>
                <a:gd name="T5" fmla="*/ 1 h 381"/>
                <a:gd name="T6" fmla="*/ 1 w 1500"/>
                <a:gd name="T7" fmla="*/ 1 h 381"/>
                <a:gd name="T8" fmla="*/ 1 w 1500"/>
                <a:gd name="T9" fmla="*/ 1 h 381"/>
                <a:gd name="T10" fmla="*/ 1 w 1500"/>
                <a:gd name="T11" fmla="*/ 0 h 381"/>
                <a:gd name="T12" fmla="*/ 1 w 1500"/>
                <a:gd name="T13" fmla="*/ 0 h 381"/>
                <a:gd name="T14" fmla="*/ 0 w 1500"/>
                <a:gd name="T15" fmla="*/ 0 h 381"/>
                <a:gd name="T16" fmla="*/ 0 w 1500"/>
                <a:gd name="T17" fmla="*/ 0 h 381"/>
                <a:gd name="T18" fmla="*/ 54 w 1500"/>
                <a:gd name="T19" fmla="*/ 22 h 381"/>
                <a:gd name="T20" fmla="*/ 54 w 1500"/>
                <a:gd name="T21" fmla="*/ 22 h 381"/>
                <a:gd name="T22" fmla="*/ 53 w 1500"/>
                <a:gd name="T23" fmla="*/ 21 h 381"/>
                <a:gd name="T24" fmla="*/ 53 w 1500"/>
                <a:gd name="T25" fmla="*/ 21 h 381"/>
                <a:gd name="T26" fmla="*/ 53 w 1500"/>
                <a:gd name="T27" fmla="*/ 22 h 381"/>
                <a:gd name="T28" fmla="*/ 53 w 1500"/>
                <a:gd name="T29" fmla="*/ 22 h 381"/>
                <a:gd name="T30" fmla="*/ 53 w 1500"/>
                <a:gd name="T31" fmla="*/ 23 h 381"/>
                <a:gd name="T32" fmla="*/ 54 w 1500"/>
                <a:gd name="T33" fmla="*/ 23 h 381"/>
                <a:gd name="T34" fmla="*/ 54 w 1500"/>
                <a:gd name="T35" fmla="*/ 22 h 3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381"/>
                <a:gd name="T56" fmla="*/ 1500 w 1500"/>
                <a:gd name="T57" fmla="*/ 381 h 38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381">
                  <a:moveTo>
                    <a:pt x="0" y="10"/>
                  </a:moveTo>
                  <a:lnTo>
                    <a:pt x="2" y="18"/>
                  </a:lnTo>
                  <a:lnTo>
                    <a:pt x="8" y="22"/>
                  </a:lnTo>
                  <a:lnTo>
                    <a:pt x="16" y="22"/>
                  </a:lnTo>
                  <a:lnTo>
                    <a:pt x="21" y="14"/>
                  </a:lnTo>
                  <a:lnTo>
                    <a:pt x="20" y="6"/>
                  </a:lnTo>
                  <a:lnTo>
                    <a:pt x="14" y="0"/>
                  </a:lnTo>
                  <a:lnTo>
                    <a:pt x="4" y="2"/>
                  </a:lnTo>
                  <a:lnTo>
                    <a:pt x="0" y="10"/>
                  </a:lnTo>
                  <a:close/>
                  <a:moveTo>
                    <a:pt x="1500" y="373"/>
                  </a:moveTo>
                  <a:lnTo>
                    <a:pt x="1500" y="365"/>
                  </a:lnTo>
                  <a:lnTo>
                    <a:pt x="1492" y="359"/>
                  </a:lnTo>
                  <a:lnTo>
                    <a:pt x="1484" y="361"/>
                  </a:lnTo>
                  <a:lnTo>
                    <a:pt x="1478" y="369"/>
                  </a:lnTo>
                  <a:lnTo>
                    <a:pt x="1480" y="377"/>
                  </a:lnTo>
                  <a:lnTo>
                    <a:pt x="1486" y="381"/>
                  </a:lnTo>
                  <a:lnTo>
                    <a:pt x="1496" y="381"/>
                  </a:lnTo>
                  <a:lnTo>
                    <a:pt x="1500" y="373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7" name="Line 125"/>
            <p:cNvSpPr>
              <a:spLocks noChangeShapeType="1"/>
            </p:cNvSpPr>
            <p:nvPr/>
          </p:nvSpPr>
          <p:spPr bwMode="auto">
            <a:xfrm>
              <a:off x="1138" y="1850"/>
              <a:ext cx="276" cy="86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" name="Freeform 126"/>
            <p:cNvSpPr>
              <a:spLocks noEditPoints="1"/>
            </p:cNvSpPr>
            <p:nvPr/>
          </p:nvSpPr>
          <p:spPr bwMode="auto">
            <a:xfrm>
              <a:off x="1414" y="1595"/>
              <a:ext cx="315" cy="71"/>
            </a:xfrm>
            <a:custGeom>
              <a:avLst/>
              <a:gdLst>
                <a:gd name="T0" fmla="*/ 0 w 1660"/>
                <a:gd name="T1" fmla="*/ 0 h 291"/>
                <a:gd name="T2" fmla="*/ 0 w 1660"/>
                <a:gd name="T3" fmla="*/ 1 h 291"/>
                <a:gd name="T4" fmla="*/ 0 w 1660"/>
                <a:gd name="T5" fmla="*/ 1 h 291"/>
                <a:gd name="T6" fmla="*/ 1 w 1660"/>
                <a:gd name="T7" fmla="*/ 1 h 291"/>
                <a:gd name="T8" fmla="*/ 1 w 1660"/>
                <a:gd name="T9" fmla="*/ 1 h 291"/>
                <a:gd name="T10" fmla="*/ 1 w 1660"/>
                <a:gd name="T11" fmla="*/ 0 h 291"/>
                <a:gd name="T12" fmla="*/ 1 w 1660"/>
                <a:gd name="T13" fmla="*/ 0 h 291"/>
                <a:gd name="T14" fmla="*/ 0 w 1660"/>
                <a:gd name="T15" fmla="*/ 0 h 291"/>
                <a:gd name="T16" fmla="*/ 0 w 1660"/>
                <a:gd name="T17" fmla="*/ 0 h 291"/>
                <a:gd name="T18" fmla="*/ 60 w 1660"/>
                <a:gd name="T19" fmla="*/ 17 h 291"/>
                <a:gd name="T20" fmla="*/ 60 w 1660"/>
                <a:gd name="T21" fmla="*/ 16 h 291"/>
                <a:gd name="T22" fmla="*/ 59 w 1660"/>
                <a:gd name="T23" fmla="*/ 16 h 291"/>
                <a:gd name="T24" fmla="*/ 59 w 1660"/>
                <a:gd name="T25" fmla="*/ 16 h 291"/>
                <a:gd name="T26" fmla="*/ 59 w 1660"/>
                <a:gd name="T27" fmla="*/ 17 h 291"/>
                <a:gd name="T28" fmla="*/ 59 w 1660"/>
                <a:gd name="T29" fmla="*/ 17 h 291"/>
                <a:gd name="T30" fmla="*/ 59 w 1660"/>
                <a:gd name="T31" fmla="*/ 17 h 291"/>
                <a:gd name="T32" fmla="*/ 60 w 1660"/>
                <a:gd name="T33" fmla="*/ 17 h 291"/>
                <a:gd name="T34" fmla="*/ 60 w 1660"/>
                <a:gd name="T35" fmla="*/ 17 h 29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291"/>
                <a:gd name="T56" fmla="*/ 1660 w 1660"/>
                <a:gd name="T57" fmla="*/ 291 h 29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291"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4" y="0"/>
                  </a:lnTo>
                  <a:lnTo>
                    <a:pt x="6" y="2"/>
                  </a:lnTo>
                  <a:lnTo>
                    <a:pt x="0" y="10"/>
                  </a:lnTo>
                  <a:close/>
                  <a:moveTo>
                    <a:pt x="1660" y="281"/>
                  </a:moveTo>
                  <a:lnTo>
                    <a:pt x="1658" y="273"/>
                  </a:lnTo>
                  <a:lnTo>
                    <a:pt x="1650" y="269"/>
                  </a:lnTo>
                  <a:lnTo>
                    <a:pt x="1642" y="271"/>
                  </a:lnTo>
                  <a:lnTo>
                    <a:pt x="1638" y="279"/>
                  </a:lnTo>
                  <a:lnTo>
                    <a:pt x="1638" y="287"/>
                  </a:lnTo>
                  <a:lnTo>
                    <a:pt x="1646" y="291"/>
                  </a:lnTo>
                  <a:lnTo>
                    <a:pt x="1654" y="289"/>
                  </a:lnTo>
                  <a:lnTo>
                    <a:pt x="1660" y="281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" name="Line 127"/>
            <p:cNvSpPr>
              <a:spLocks noChangeShapeType="1"/>
            </p:cNvSpPr>
            <p:nvPr/>
          </p:nvSpPr>
          <p:spPr bwMode="auto">
            <a:xfrm>
              <a:off x="1418" y="1598"/>
              <a:ext cx="306" cy="65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" name="Freeform 128"/>
            <p:cNvSpPr>
              <a:spLocks noEditPoints="1"/>
            </p:cNvSpPr>
            <p:nvPr/>
          </p:nvSpPr>
          <p:spPr bwMode="auto">
            <a:xfrm>
              <a:off x="1414" y="1661"/>
              <a:ext cx="315" cy="98"/>
            </a:xfrm>
            <a:custGeom>
              <a:avLst/>
              <a:gdLst>
                <a:gd name="T0" fmla="*/ 60 w 1660"/>
                <a:gd name="T1" fmla="*/ 0 h 402"/>
                <a:gd name="T2" fmla="*/ 60 w 1660"/>
                <a:gd name="T3" fmla="*/ 0 h 402"/>
                <a:gd name="T4" fmla="*/ 59 w 1660"/>
                <a:gd name="T5" fmla="*/ 0 h 402"/>
                <a:gd name="T6" fmla="*/ 59 w 1660"/>
                <a:gd name="T7" fmla="*/ 0 h 402"/>
                <a:gd name="T8" fmla="*/ 59 w 1660"/>
                <a:gd name="T9" fmla="*/ 1 h 402"/>
                <a:gd name="T10" fmla="*/ 59 w 1660"/>
                <a:gd name="T11" fmla="*/ 1 h 402"/>
                <a:gd name="T12" fmla="*/ 59 w 1660"/>
                <a:gd name="T13" fmla="*/ 1 h 402"/>
                <a:gd name="T14" fmla="*/ 60 w 1660"/>
                <a:gd name="T15" fmla="*/ 1 h 402"/>
                <a:gd name="T16" fmla="*/ 60 w 1660"/>
                <a:gd name="T17" fmla="*/ 0 h 402"/>
                <a:gd name="T18" fmla="*/ 0 w 1660"/>
                <a:gd name="T19" fmla="*/ 23 h 402"/>
                <a:gd name="T20" fmla="*/ 0 w 1660"/>
                <a:gd name="T21" fmla="*/ 24 h 402"/>
                <a:gd name="T22" fmla="*/ 1 w 1660"/>
                <a:gd name="T23" fmla="*/ 24 h 402"/>
                <a:gd name="T24" fmla="*/ 1 w 1660"/>
                <a:gd name="T25" fmla="*/ 24 h 402"/>
                <a:gd name="T26" fmla="*/ 1 w 1660"/>
                <a:gd name="T27" fmla="*/ 23 h 402"/>
                <a:gd name="T28" fmla="*/ 1 w 1660"/>
                <a:gd name="T29" fmla="*/ 23 h 402"/>
                <a:gd name="T30" fmla="*/ 0 w 1660"/>
                <a:gd name="T31" fmla="*/ 23 h 402"/>
                <a:gd name="T32" fmla="*/ 0 w 1660"/>
                <a:gd name="T33" fmla="*/ 23 h 402"/>
                <a:gd name="T34" fmla="*/ 0 w 1660"/>
                <a:gd name="T35" fmla="*/ 23 h 4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402"/>
                <a:gd name="T56" fmla="*/ 1660 w 1660"/>
                <a:gd name="T57" fmla="*/ 402 h 40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402">
                  <a:moveTo>
                    <a:pt x="1660" y="8"/>
                  </a:moveTo>
                  <a:lnTo>
                    <a:pt x="1654" y="2"/>
                  </a:lnTo>
                  <a:lnTo>
                    <a:pt x="1646" y="0"/>
                  </a:lnTo>
                  <a:lnTo>
                    <a:pt x="1638" y="4"/>
                  </a:lnTo>
                  <a:lnTo>
                    <a:pt x="1638" y="14"/>
                  </a:lnTo>
                  <a:lnTo>
                    <a:pt x="1642" y="20"/>
                  </a:lnTo>
                  <a:lnTo>
                    <a:pt x="1650" y="22"/>
                  </a:lnTo>
                  <a:lnTo>
                    <a:pt x="1658" y="16"/>
                  </a:lnTo>
                  <a:lnTo>
                    <a:pt x="1660" y="8"/>
                  </a:lnTo>
                  <a:close/>
                  <a:moveTo>
                    <a:pt x="0" y="394"/>
                  </a:moveTo>
                  <a:lnTo>
                    <a:pt x="6" y="400"/>
                  </a:lnTo>
                  <a:lnTo>
                    <a:pt x="14" y="402"/>
                  </a:lnTo>
                  <a:lnTo>
                    <a:pt x="22" y="398"/>
                  </a:lnTo>
                  <a:lnTo>
                    <a:pt x="22" y="388"/>
                  </a:lnTo>
                  <a:lnTo>
                    <a:pt x="18" y="382"/>
                  </a:lnTo>
                  <a:lnTo>
                    <a:pt x="10" y="380"/>
                  </a:lnTo>
                  <a:lnTo>
                    <a:pt x="2" y="38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" name="Line 129"/>
            <p:cNvSpPr>
              <a:spLocks noChangeShapeType="1"/>
            </p:cNvSpPr>
            <p:nvPr/>
          </p:nvSpPr>
          <p:spPr bwMode="auto">
            <a:xfrm flipH="1">
              <a:off x="1418" y="1664"/>
              <a:ext cx="306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" name="Freeform 130"/>
            <p:cNvSpPr>
              <a:spLocks noEditPoints="1"/>
            </p:cNvSpPr>
            <p:nvPr/>
          </p:nvSpPr>
          <p:spPr bwMode="auto">
            <a:xfrm>
              <a:off x="1414" y="1934"/>
              <a:ext cx="281" cy="6"/>
            </a:xfrm>
            <a:custGeom>
              <a:avLst/>
              <a:gdLst>
                <a:gd name="T0" fmla="*/ 0 w 1481"/>
                <a:gd name="T1" fmla="*/ 1 h 24"/>
                <a:gd name="T2" fmla="*/ 0 w 1481"/>
                <a:gd name="T3" fmla="*/ 1 h 24"/>
                <a:gd name="T4" fmla="*/ 0 w 1481"/>
                <a:gd name="T5" fmla="*/ 2 h 24"/>
                <a:gd name="T6" fmla="*/ 1 w 1481"/>
                <a:gd name="T7" fmla="*/ 1 h 24"/>
                <a:gd name="T8" fmla="*/ 1 w 1481"/>
                <a:gd name="T9" fmla="*/ 1 h 24"/>
                <a:gd name="T10" fmla="*/ 1 w 1481"/>
                <a:gd name="T11" fmla="*/ 0 h 24"/>
                <a:gd name="T12" fmla="*/ 0 w 1481"/>
                <a:gd name="T13" fmla="*/ 0 h 24"/>
                <a:gd name="T14" fmla="*/ 0 w 1481"/>
                <a:gd name="T15" fmla="*/ 0 h 24"/>
                <a:gd name="T16" fmla="*/ 0 w 1481"/>
                <a:gd name="T17" fmla="*/ 1 h 24"/>
                <a:gd name="T18" fmla="*/ 53 w 1481"/>
                <a:gd name="T19" fmla="*/ 1 h 24"/>
                <a:gd name="T20" fmla="*/ 53 w 1481"/>
                <a:gd name="T21" fmla="*/ 0 h 24"/>
                <a:gd name="T22" fmla="*/ 53 w 1481"/>
                <a:gd name="T23" fmla="*/ 0 h 24"/>
                <a:gd name="T24" fmla="*/ 53 w 1481"/>
                <a:gd name="T25" fmla="*/ 0 h 24"/>
                <a:gd name="T26" fmla="*/ 52 w 1481"/>
                <a:gd name="T27" fmla="*/ 1 h 24"/>
                <a:gd name="T28" fmla="*/ 53 w 1481"/>
                <a:gd name="T29" fmla="*/ 1 h 24"/>
                <a:gd name="T30" fmla="*/ 53 w 1481"/>
                <a:gd name="T31" fmla="*/ 2 h 24"/>
                <a:gd name="T32" fmla="*/ 53 w 1481"/>
                <a:gd name="T33" fmla="*/ 1 h 24"/>
                <a:gd name="T34" fmla="*/ 53 w 1481"/>
                <a:gd name="T35" fmla="*/ 1 h 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81"/>
                <a:gd name="T55" fmla="*/ 0 h 24"/>
                <a:gd name="T56" fmla="*/ 1481 w 1481"/>
                <a:gd name="T57" fmla="*/ 24 h 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81" h="24">
                  <a:moveTo>
                    <a:pt x="0" y="12"/>
                  </a:moveTo>
                  <a:lnTo>
                    <a:pt x="4" y="20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2"/>
                  </a:lnTo>
                  <a:close/>
                  <a:moveTo>
                    <a:pt x="1481" y="12"/>
                  </a:moveTo>
                  <a:lnTo>
                    <a:pt x="1477" y="4"/>
                  </a:lnTo>
                  <a:lnTo>
                    <a:pt x="1469" y="0"/>
                  </a:lnTo>
                  <a:lnTo>
                    <a:pt x="1461" y="4"/>
                  </a:lnTo>
                  <a:lnTo>
                    <a:pt x="1457" y="12"/>
                  </a:lnTo>
                  <a:lnTo>
                    <a:pt x="1461" y="20"/>
                  </a:lnTo>
                  <a:lnTo>
                    <a:pt x="1469" y="24"/>
                  </a:lnTo>
                  <a:lnTo>
                    <a:pt x="1477" y="20"/>
                  </a:lnTo>
                  <a:lnTo>
                    <a:pt x="1481" y="12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" name="Line 131"/>
            <p:cNvSpPr>
              <a:spLocks noChangeShapeType="1"/>
            </p:cNvSpPr>
            <p:nvPr/>
          </p:nvSpPr>
          <p:spPr bwMode="auto">
            <a:xfrm>
              <a:off x="1418" y="1937"/>
              <a:ext cx="272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" name="Line 132"/>
            <p:cNvSpPr>
              <a:spLocks noChangeShapeType="1"/>
            </p:cNvSpPr>
            <p:nvPr/>
          </p:nvSpPr>
          <p:spPr bwMode="auto">
            <a:xfrm flipH="1" flipV="1">
              <a:off x="1692" y="1937"/>
              <a:ext cx="149" cy="3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" name="Line 133"/>
            <p:cNvSpPr>
              <a:spLocks noChangeShapeType="1"/>
            </p:cNvSpPr>
            <p:nvPr/>
          </p:nvSpPr>
          <p:spPr bwMode="auto">
            <a:xfrm>
              <a:off x="1416" y="1466"/>
              <a:ext cx="0" cy="13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" name="Line 134"/>
            <p:cNvSpPr>
              <a:spLocks noChangeShapeType="1"/>
            </p:cNvSpPr>
            <p:nvPr/>
          </p:nvSpPr>
          <p:spPr bwMode="auto">
            <a:xfrm flipV="1">
              <a:off x="1008" y="1849"/>
              <a:ext cx="127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" name="Line 135"/>
            <p:cNvSpPr>
              <a:spLocks noChangeShapeType="1"/>
            </p:cNvSpPr>
            <p:nvPr/>
          </p:nvSpPr>
          <p:spPr bwMode="auto">
            <a:xfrm flipH="1">
              <a:off x="1726" y="1543"/>
              <a:ext cx="98" cy="12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" name="Rectangle 136"/>
            <p:cNvSpPr>
              <a:spLocks noChangeArrowheads="1"/>
            </p:cNvSpPr>
            <p:nvPr/>
          </p:nvSpPr>
          <p:spPr bwMode="auto">
            <a:xfrm>
              <a:off x="1193" y="157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99" name="Rectangle 137"/>
            <p:cNvSpPr>
              <a:spLocks noChangeArrowheads="1"/>
            </p:cNvSpPr>
            <p:nvPr/>
          </p:nvSpPr>
          <p:spPr bwMode="auto">
            <a:xfrm>
              <a:off x="1184" y="183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400" name="Rectangle 138"/>
            <p:cNvSpPr>
              <a:spLocks noChangeArrowheads="1"/>
            </p:cNvSpPr>
            <p:nvPr/>
          </p:nvSpPr>
          <p:spPr bwMode="auto">
            <a:xfrm>
              <a:off x="1448" y="1564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401" name="Rectangle 139"/>
            <p:cNvSpPr>
              <a:spLocks noChangeArrowheads="1"/>
            </p:cNvSpPr>
            <p:nvPr/>
          </p:nvSpPr>
          <p:spPr bwMode="auto">
            <a:xfrm>
              <a:off x="1448" y="171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402" name="Rectangle 140"/>
            <p:cNvSpPr>
              <a:spLocks noChangeArrowheads="1"/>
            </p:cNvSpPr>
            <p:nvPr/>
          </p:nvSpPr>
          <p:spPr bwMode="auto">
            <a:xfrm>
              <a:off x="1448" y="1915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403" name="Rectangle 141"/>
            <p:cNvSpPr>
              <a:spLocks noChangeArrowheads="1"/>
            </p:cNvSpPr>
            <p:nvPr/>
          </p:nvSpPr>
          <p:spPr bwMode="auto">
            <a:xfrm>
              <a:off x="1757" y="1634"/>
              <a:ext cx="37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404" name="Rectangle 142"/>
            <p:cNvSpPr>
              <a:spLocks noChangeArrowheads="1"/>
            </p:cNvSpPr>
            <p:nvPr/>
          </p:nvSpPr>
          <p:spPr bwMode="auto">
            <a:xfrm>
              <a:off x="1721" y="190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cxnSp>
          <p:nvCxnSpPr>
            <p:cNvPr id="405" name="AutoShape 143"/>
            <p:cNvCxnSpPr>
              <a:cxnSpLocks noChangeShapeType="1"/>
              <a:stCxn id="398" idx="3"/>
              <a:endCxn id="400" idx="1"/>
            </p:cNvCxnSpPr>
            <p:nvPr/>
          </p:nvCxnSpPr>
          <p:spPr bwMode="auto">
            <a:xfrm flipV="1">
              <a:off x="1229" y="1599"/>
              <a:ext cx="219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06" name="AutoShape 144"/>
            <p:cNvCxnSpPr>
              <a:cxnSpLocks noChangeShapeType="1"/>
              <a:stCxn id="398" idx="3"/>
              <a:endCxn id="401" idx="1"/>
            </p:cNvCxnSpPr>
            <p:nvPr/>
          </p:nvCxnSpPr>
          <p:spPr bwMode="auto">
            <a:xfrm>
              <a:off x="1229" y="1611"/>
              <a:ext cx="219" cy="14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07" name="AutoShape 145"/>
            <p:cNvCxnSpPr>
              <a:cxnSpLocks noChangeShapeType="1"/>
              <a:stCxn id="399" idx="3"/>
              <a:endCxn id="401" idx="1"/>
            </p:cNvCxnSpPr>
            <p:nvPr/>
          </p:nvCxnSpPr>
          <p:spPr bwMode="auto">
            <a:xfrm flipV="1">
              <a:off x="1220" y="1751"/>
              <a:ext cx="228" cy="11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08" name="AutoShape 146"/>
            <p:cNvCxnSpPr>
              <a:cxnSpLocks noChangeShapeType="1"/>
              <a:stCxn id="399" idx="3"/>
              <a:endCxn id="402" idx="1"/>
            </p:cNvCxnSpPr>
            <p:nvPr/>
          </p:nvCxnSpPr>
          <p:spPr bwMode="auto">
            <a:xfrm>
              <a:off x="1220" y="1868"/>
              <a:ext cx="228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09" name="AutoShape 147"/>
            <p:cNvCxnSpPr>
              <a:cxnSpLocks noChangeShapeType="1"/>
              <a:stCxn id="401" idx="3"/>
              <a:endCxn id="403" idx="1"/>
            </p:cNvCxnSpPr>
            <p:nvPr/>
          </p:nvCxnSpPr>
          <p:spPr bwMode="auto">
            <a:xfrm flipV="1">
              <a:off x="1484" y="1669"/>
              <a:ext cx="273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10" name="AutoShape 148"/>
            <p:cNvCxnSpPr>
              <a:cxnSpLocks noChangeShapeType="1"/>
              <a:stCxn id="402" idx="3"/>
              <a:endCxn id="404" idx="1"/>
            </p:cNvCxnSpPr>
            <p:nvPr/>
          </p:nvCxnSpPr>
          <p:spPr bwMode="auto">
            <a:xfrm flipV="1">
              <a:off x="1484" y="1938"/>
              <a:ext cx="237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11" name="AutoShape 149"/>
            <p:cNvCxnSpPr>
              <a:cxnSpLocks noChangeShapeType="1"/>
              <a:stCxn id="404" idx="0"/>
              <a:endCxn id="403" idx="2"/>
            </p:cNvCxnSpPr>
            <p:nvPr/>
          </p:nvCxnSpPr>
          <p:spPr bwMode="auto">
            <a:xfrm flipV="1">
              <a:off x="1739" y="1704"/>
              <a:ext cx="37" cy="199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12" name="AutoShape 150"/>
            <p:cNvCxnSpPr>
              <a:cxnSpLocks noChangeShapeType="1"/>
              <a:stCxn id="399" idx="0"/>
              <a:endCxn id="398" idx="2"/>
            </p:cNvCxnSpPr>
            <p:nvPr/>
          </p:nvCxnSpPr>
          <p:spPr bwMode="auto">
            <a:xfrm flipV="1">
              <a:off x="1202" y="1646"/>
              <a:ext cx="9" cy="18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13" name="AutoShape 151"/>
            <p:cNvCxnSpPr>
              <a:cxnSpLocks noChangeShapeType="1"/>
              <a:stCxn id="400" idx="3"/>
              <a:endCxn id="403" idx="1"/>
            </p:cNvCxnSpPr>
            <p:nvPr/>
          </p:nvCxnSpPr>
          <p:spPr bwMode="auto">
            <a:xfrm>
              <a:off x="1484" y="1599"/>
              <a:ext cx="273" cy="7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14" name="AutoShape 152"/>
            <p:cNvCxnSpPr>
              <a:cxnSpLocks noChangeShapeType="1"/>
              <a:endCxn id="398" idx="1"/>
            </p:cNvCxnSpPr>
            <p:nvPr/>
          </p:nvCxnSpPr>
          <p:spPr bwMode="auto">
            <a:xfrm>
              <a:off x="1100" y="1557"/>
              <a:ext cx="93" cy="5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15" name="AutoShape 153"/>
            <p:cNvCxnSpPr>
              <a:cxnSpLocks noChangeShapeType="1"/>
              <a:endCxn id="399" idx="1"/>
            </p:cNvCxnSpPr>
            <p:nvPr/>
          </p:nvCxnSpPr>
          <p:spPr bwMode="auto">
            <a:xfrm flipV="1">
              <a:off x="1109" y="1868"/>
              <a:ext cx="75" cy="4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16" name="AutoShape 154"/>
            <p:cNvCxnSpPr>
              <a:cxnSpLocks noChangeShapeType="1"/>
              <a:stCxn id="400" idx="0"/>
            </p:cNvCxnSpPr>
            <p:nvPr/>
          </p:nvCxnSpPr>
          <p:spPr bwMode="auto">
            <a:xfrm flipV="1">
              <a:off x="1466" y="1503"/>
              <a:ext cx="19" cy="61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17" name="AutoShape 155"/>
            <p:cNvCxnSpPr>
              <a:cxnSpLocks noChangeShapeType="1"/>
              <a:stCxn id="404" idx="3"/>
              <a:endCxn id="421" idx="1"/>
            </p:cNvCxnSpPr>
            <p:nvPr/>
          </p:nvCxnSpPr>
          <p:spPr bwMode="auto">
            <a:xfrm>
              <a:off x="1757" y="1938"/>
              <a:ext cx="19" cy="1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18" name="AutoShape 156"/>
            <p:cNvCxnSpPr>
              <a:cxnSpLocks noChangeShapeType="1"/>
              <a:stCxn id="403" idx="3"/>
            </p:cNvCxnSpPr>
            <p:nvPr/>
          </p:nvCxnSpPr>
          <p:spPr bwMode="auto">
            <a:xfrm flipV="1">
              <a:off x="1794" y="1576"/>
              <a:ext cx="54" cy="93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419" name="Text Box 157"/>
            <p:cNvSpPr txBox="1">
              <a:spLocks noChangeArrowheads="1"/>
            </p:cNvSpPr>
            <p:nvPr/>
          </p:nvSpPr>
          <p:spPr bwMode="auto">
            <a:xfrm>
              <a:off x="1012" y="146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 dirty="0"/>
                <a:t>A</a:t>
              </a:r>
            </a:p>
          </p:txBody>
        </p:sp>
        <p:sp>
          <p:nvSpPr>
            <p:cNvPr id="420" name="Text Box 158"/>
            <p:cNvSpPr txBox="1">
              <a:spLocks noChangeArrowheads="1"/>
            </p:cNvSpPr>
            <p:nvPr/>
          </p:nvSpPr>
          <p:spPr bwMode="auto">
            <a:xfrm>
              <a:off x="1008" y="185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B</a:t>
              </a:r>
            </a:p>
          </p:txBody>
        </p:sp>
        <p:sp>
          <p:nvSpPr>
            <p:cNvPr id="421" name="Text Box 159"/>
            <p:cNvSpPr txBox="1">
              <a:spLocks noChangeArrowheads="1"/>
            </p:cNvSpPr>
            <p:nvPr/>
          </p:nvSpPr>
          <p:spPr bwMode="auto">
            <a:xfrm>
              <a:off x="1776" y="1889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E</a:t>
              </a:r>
            </a:p>
          </p:txBody>
        </p:sp>
        <p:sp>
          <p:nvSpPr>
            <p:cNvPr id="422" name="Text Box 160"/>
            <p:cNvSpPr txBox="1">
              <a:spLocks noChangeArrowheads="1"/>
            </p:cNvSpPr>
            <p:nvPr/>
          </p:nvSpPr>
          <p:spPr bwMode="auto">
            <a:xfrm>
              <a:off x="1780" y="1474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D</a:t>
              </a:r>
            </a:p>
          </p:txBody>
        </p:sp>
        <p:sp>
          <p:nvSpPr>
            <p:cNvPr id="423" name="Text Box 161"/>
            <p:cNvSpPr txBox="1">
              <a:spLocks noChangeArrowheads="1"/>
            </p:cNvSpPr>
            <p:nvPr/>
          </p:nvSpPr>
          <p:spPr bwMode="auto">
            <a:xfrm>
              <a:off x="1401" y="1392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C</a:t>
              </a:r>
            </a:p>
          </p:txBody>
        </p:sp>
      </p:grpSp>
      <p:sp>
        <p:nvSpPr>
          <p:cNvPr id="424" name="AutoShape 2"/>
          <p:cNvSpPr>
            <a:spLocks noChangeArrowheads="1"/>
          </p:cNvSpPr>
          <p:nvPr/>
        </p:nvSpPr>
        <p:spPr bwMode="auto">
          <a:xfrm>
            <a:off x="4495800" y="5918835"/>
            <a:ext cx="1371600" cy="853440"/>
          </a:xfrm>
          <a:prstGeom prst="wedgeRectCallout">
            <a:avLst>
              <a:gd name="adj1" fmla="val -65280"/>
              <a:gd name="adj2" fmla="val -2336"/>
            </a:avLst>
          </a:prstGeom>
          <a:solidFill>
            <a:srgbClr val="FFFF99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lIns="90488" tIns="44450" rIns="90488" bIns="44450"/>
          <a:lstStyle/>
          <a:p>
            <a:pPr algn="ctr"/>
            <a:endParaRPr lang="en-US"/>
          </a:p>
        </p:txBody>
      </p:sp>
      <p:grpSp>
        <p:nvGrpSpPr>
          <p:cNvPr id="425" name="Group 119"/>
          <p:cNvGrpSpPr>
            <a:grpSpLocks/>
          </p:cNvGrpSpPr>
          <p:nvPr/>
        </p:nvGrpSpPr>
        <p:grpSpPr bwMode="auto">
          <a:xfrm>
            <a:off x="4419600" y="5848350"/>
            <a:ext cx="1479550" cy="933450"/>
            <a:chOff x="1008" y="1392"/>
            <a:chExt cx="932" cy="630"/>
          </a:xfrm>
        </p:grpSpPr>
        <p:sp>
          <p:nvSpPr>
            <p:cNvPr id="426" name="Freeform 120"/>
            <p:cNvSpPr>
              <a:spLocks noEditPoints="1"/>
            </p:cNvSpPr>
            <p:nvPr/>
          </p:nvSpPr>
          <p:spPr bwMode="auto">
            <a:xfrm>
              <a:off x="1134" y="1595"/>
              <a:ext cx="284" cy="6"/>
            </a:xfrm>
            <a:custGeom>
              <a:avLst/>
              <a:gdLst>
                <a:gd name="T0" fmla="*/ 54 w 1500"/>
                <a:gd name="T1" fmla="*/ 1 h 22"/>
                <a:gd name="T2" fmla="*/ 54 w 1500"/>
                <a:gd name="T3" fmla="*/ 0 h 22"/>
                <a:gd name="T4" fmla="*/ 53 w 1500"/>
                <a:gd name="T5" fmla="*/ 0 h 22"/>
                <a:gd name="T6" fmla="*/ 53 w 1500"/>
                <a:gd name="T7" fmla="*/ 0 h 22"/>
                <a:gd name="T8" fmla="*/ 53 w 1500"/>
                <a:gd name="T9" fmla="*/ 1 h 22"/>
                <a:gd name="T10" fmla="*/ 53 w 1500"/>
                <a:gd name="T11" fmla="*/ 1 h 22"/>
                <a:gd name="T12" fmla="*/ 53 w 1500"/>
                <a:gd name="T13" fmla="*/ 2 h 22"/>
                <a:gd name="T14" fmla="*/ 54 w 1500"/>
                <a:gd name="T15" fmla="*/ 1 h 22"/>
                <a:gd name="T16" fmla="*/ 54 w 1500"/>
                <a:gd name="T17" fmla="*/ 1 h 22"/>
                <a:gd name="T18" fmla="*/ 0 w 1500"/>
                <a:gd name="T19" fmla="*/ 1 h 22"/>
                <a:gd name="T20" fmla="*/ 0 w 1500"/>
                <a:gd name="T21" fmla="*/ 1 h 22"/>
                <a:gd name="T22" fmla="*/ 0 w 1500"/>
                <a:gd name="T23" fmla="*/ 2 h 22"/>
                <a:gd name="T24" fmla="*/ 1 w 1500"/>
                <a:gd name="T25" fmla="*/ 1 h 22"/>
                <a:gd name="T26" fmla="*/ 1 w 1500"/>
                <a:gd name="T27" fmla="*/ 1 h 22"/>
                <a:gd name="T28" fmla="*/ 1 w 1500"/>
                <a:gd name="T29" fmla="*/ 0 h 22"/>
                <a:gd name="T30" fmla="*/ 0 w 1500"/>
                <a:gd name="T31" fmla="*/ 0 h 22"/>
                <a:gd name="T32" fmla="*/ 0 w 1500"/>
                <a:gd name="T33" fmla="*/ 0 h 22"/>
                <a:gd name="T34" fmla="*/ 0 w 1500"/>
                <a:gd name="T35" fmla="*/ 1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22"/>
                <a:gd name="T56" fmla="*/ 1500 w 1500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22">
                  <a:moveTo>
                    <a:pt x="1500" y="10"/>
                  </a:moveTo>
                  <a:lnTo>
                    <a:pt x="1498" y="2"/>
                  </a:lnTo>
                  <a:lnTo>
                    <a:pt x="1490" y="0"/>
                  </a:lnTo>
                  <a:lnTo>
                    <a:pt x="1482" y="2"/>
                  </a:lnTo>
                  <a:lnTo>
                    <a:pt x="1478" y="10"/>
                  </a:lnTo>
                  <a:lnTo>
                    <a:pt x="1482" y="18"/>
                  </a:lnTo>
                  <a:lnTo>
                    <a:pt x="1490" y="22"/>
                  </a:lnTo>
                  <a:lnTo>
                    <a:pt x="1498" y="18"/>
                  </a:lnTo>
                  <a:lnTo>
                    <a:pt x="1500" y="10"/>
                  </a:lnTo>
                  <a:close/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18"/>
                  </a:lnTo>
                  <a:lnTo>
                    <a:pt x="21" y="10"/>
                  </a:lnTo>
                  <a:lnTo>
                    <a:pt x="18" y="2"/>
                  </a:lnTo>
                  <a:lnTo>
                    <a:pt x="10" y="0"/>
                  </a:lnTo>
                  <a:lnTo>
                    <a:pt x="2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" name="Line 121"/>
            <p:cNvSpPr>
              <a:spLocks noChangeShapeType="1"/>
            </p:cNvSpPr>
            <p:nvPr/>
          </p:nvSpPr>
          <p:spPr bwMode="auto">
            <a:xfrm flipH="1">
              <a:off x="1138" y="1598"/>
              <a:ext cx="276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" name="Freeform 122"/>
            <p:cNvSpPr>
              <a:spLocks noEditPoints="1"/>
            </p:cNvSpPr>
            <p:nvPr/>
          </p:nvSpPr>
          <p:spPr bwMode="auto">
            <a:xfrm>
              <a:off x="1134" y="1753"/>
              <a:ext cx="284" cy="99"/>
            </a:xfrm>
            <a:custGeom>
              <a:avLst/>
              <a:gdLst>
                <a:gd name="T0" fmla="*/ 0 w 1500"/>
                <a:gd name="T1" fmla="*/ 24 h 403"/>
                <a:gd name="T2" fmla="*/ 0 w 1500"/>
                <a:gd name="T3" fmla="*/ 24 h 403"/>
                <a:gd name="T4" fmla="*/ 1 w 1500"/>
                <a:gd name="T5" fmla="*/ 24 h 403"/>
                <a:gd name="T6" fmla="*/ 1 w 1500"/>
                <a:gd name="T7" fmla="*/ 24 h 403"/>
                <a:gd name="T8" fmla="*/ 1 w 1500"/>
                <a:gd name="T9" fmla="*/ 24 h 403"/>
                <a:gd name="T10" fmla="*/ 1 w 1500"/>
                <a:gd name="T11" fmla="*/ 23 h 403"/>
                <a:gd name="T12" fmla="*/ 0 w 1500"/>
                <a:gd name="T13" fmla="*/ 23 h 403"/>
                <a:gd name="T14" fmla="*/ 0 w 1500"/>
                <a:gd name="T15" fmla="*/ 23 h 403"/>
                <a:gd name="T16" fmla="*/ 0 w 1500"/>
                <a:gd name="T17" fmla="*/ 24 h 403"/>
                <a:gd name="T18" fmla="*/ 54 w 1500"/>
                <a:gd name="T19" fmla="*/ 0 h 403"/>
                <a:gd name="T20" fmla="*/ 54 w 1500"/>
                <a:gd name="T21" fmla="*/ 0 h 403"/>
                <a:gd name="T22" fmla="*/ 53 w 1500"/>
                <a:gd name="T23" fmla="*/ 0 h 403"/>
                <a:gd name="T24" fmla="*/ 53 w 1500"/>
                <a:gd name="T25" fmla="*/ 0 h 403"/>
                <a:gd name="T26" fmla="*/ 53 w 1500"/>
                <a:gd name="T27" fmla="*/ 1 h 403"/>
                <a:gd name="T28" fmla="*/ 53 w 1500"/>
                <a:gd name="T29" fmla="*/ 1 h 403"/>
                <a:gd name="T30" fmla="*/ 53 w 1500"/>
                <a:gd name="T31" fmla="*/ 1 h 403"/>
                <a:gd name="T32" fmla="*/ 54 w 1500"/>
                <a:gd name="T33" fmla="*/ 1 h 403"/>
                <a:gd name="T34" fmla="*/ 54 w 1500"/>
                <a:gd name="T35" fmla="*/ 0 h 4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403"/>
                <a:gd name="T56" fmla="*/ 1500 w 1500"/>
                <a:gd name="T57" fmla="*/ 403 h 40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403">
                  <a:moveTo>
                    <a:pt x="0" y="395"/>
                  </a:moveTo>
                  <a:lnTo>
                    <a:pt x="4" y="403"/>
                  </a:lnTo>
                  <a:lnTo>
                    <a:pt x="14" y="403"/>
                  </a:lnTo>
                  <a:lnTo>
                    <a:pt x="20" y="399"/>
                  </a:lnTo>
                  <a:lnTo>
                    <a:pt x="21" y="391"/>
                  </a:lnTo>
                  <a:lnTo>
                    <a:pt x="16" y="383"/>
                  </a:lnTo>
                  <a:lnTo>
                    <a:pt x="8" y="381"/>
                  </a:lnTo>
                  <a:lnTo>
                    <a:pt x="0" y="387"/>
                  </a:lnTo>
                  <a:lnTo>
                    <a:pt x="0" y="395"/>
                  </a:lnTo>
                  <a:close/>
                  <a:moveTo>
                    <a:pt x="1500" y="8"/>
                  </a:moveTo>
                  <a:lnTo>
                    <a:pt x="1496" y="2"/>
                  </a:lnTo>
                  <a:lnTo>
                    <a:pt x="1486" y="0"/>
                  </a:lnTo>
                  <a:lnTo>
                    <a:pt x="1480" y="6"/>
                  </a:lnTo>
                  <a:lnTo>
                    <a:pt x="1478" y="14"/>
                  </a:lnTo>
                  <a:lnTo>
                    <a:pt x="1484" y="22"/>
                  </a:lnTo>
                  <a:lnTo>
                    <a:pt x="1492" y="22"/>
                  </a:lnTo>
                  <a:lnTo>
                    <a:pt x="1500" y="18"/>
                  </a:lnTo>
                  <a:lnTo>
                    <a:pt x="1500" y="8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9" name="Line 123"/>
            <p:cNvSpPr>
              <a:spLocks noChangeShapeType="1"/>
            </p:cNvSpPr>
            <p:nvPr/>
          </p:nvSpPr>
          <p:spPr bwMode="auto">
            <a:xfrm flipV="1">
              <a:off x="1138" y="1757"/>
              <a:ext cx="276" cy="9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" name="Freeform 124"/>
            <p:cNvSpPr>
              <a:spLocks noEditPoints="1"/>
            </p:cNvSpPr>
            <p:nvPr/>
          </p:nvSpPr>
          <p:spPr bwMode="auto">
            <a:xfrm>
              <a:off x="1134" y="1846"/>
              <a:ext cx="284" cy="93"/>
            </a:xfrm>
            <a:custGeom>
              <a:avLst/>
              <a:gdLst>
                <a:gd name="T0" fmla="*/ 0 w 1500"/>
                <a:gd name="T1" fmla="*/ 0 h 381"/>
                <a:gd name="T2" fmla="*/ 0 w 1500"/>
                <a:gd name="T3" fmla="*/ 1 h 381"/>
                <a:gd name="T4" fmla="*/ 0 w 1500"/>
                <a:gd name="T5" fmla="*/ 1 h 381"/>
                <a:gd name="T6" fmla="*/ 1 w 1500"/>
                <a:gd name="T7" fmla="*/ 1 h 381"/>
                <a:gd name="T8" fmla="*/ 1 w 1500"/>
                <a:gd name="T9" fmla="*/ 1 h 381"/>
                <a:gd name="T10" fmla="*/ 1 w 1500"/>
                <a:gd name="T11" fmla="*/ 0 h 381"/>
                <a:gd name="T12" fmla="*/ 1 w 1500"/>
                <a:gd name="T13" fmla="*/ 0 h 381"/>
                <a:gd name="T14" fmla="*/ 0 w 1500"/>
                <a:gd name="T15" fmla="*/ 0 h 381"/>
                <a:gd name="T16" fmla="*/ 0 w 1500"/>
                <a:gd name="T17" fmla="*/ 0 h 381"/>
                <a:gd name="T18" fmla="*/ 54 w 1500"/>
                <a:gd name="T19" fmla="*/ 22 h 381"/>
                <a:gd name="T20" fmla="*/ 54 w 1500"/>
                <a:gd name="T21" fmla="*/ 22 h 381"/>
                <a:gd name="T22" fmla="*/ 53 w 1500"/>
                <a:gd name="T23" fmla="*/ 21 h 381"/>
                <a:gd name="T24" fmla="*/ 53 w 1500"/>
                <a:gd name="T25" fmla="*/ 21 h 381"/>
                <a:gd name="T26" fmla="*/ 53 w 1500"/>
                <a:gd name="T27" fmla="*/ 22 h 381"/>
                <a:gd name="T28" fmla="*/ 53 w 1500"/>
                <a:gd name="T29" fmla="*/ 22 h 381"/>
                <a:gd name="T30" fmla="*/ 53 w 1500"/>
                <a:gd name="T31" fmla="*/ 23 h 381"/>
                <a:gd name="T32" fmla="*/ 54 w 1500"/>
                <a:gd name="T33" fmla="*/ 23 h 381"/>
                <a:gd name="T34" fmla="*/ 54 w 1500"/>
                <a:gd name="T35" fmla="*/ 22 h 3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381"/>
                <a:gd name="T56" fmla="*/ 1500 w 1500"/>
                <a:gd name="T57" fmla="*/ 381 h 38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381">
                  <a:moveTo>
                    <a:pt x="0" y="10"/>
                  </a:moveTo>
                  <a:lnTo>
                    <a:pt x="2" y="18"/>
                  </a:lnTo>
                  <a:lnTo>
                    <a:pt x="8" y="22"/>
                  </a:lnTo>
                  <a:lnTo>
                    <a:pt x="16" y="22"/>
                  </a:lnTo>
                  <a:lnTo>
                    <a:pt x="21" y="14"/>
                  </a:lnTo>
                  <a:lnTo>
                    <a:pt x="20" y="6"/>
                  </a:lnTo>
                  <a:lnTo>
                    <a:pt x="14" y="0"/>
                  </a:lnTo>
                  <a:lnTo>
                    <a:pt x="4" y="2"/>
                  </a:lnTo>
                  <a:lnTo>
                    <a:pt x="0" y="10"/>
                  </a:lnTo>
                  <a:close/>
                  <a:moveTo>
                    <a:pt x="1500" y="373"/>
                  </a:moveTo>
                  <a:lnTo>
                    <a:pt x="1500" y="365"/>
                  </a:lnTo>
                  <a:lnTo>
                    <a:pt x="1492" y="359"/>
                  </a:lnTo>
                  <a:lnTo>
                    <a:pt x="1484" y="361"/>
                  </a:lnTo>
                  <a:lnTo>
                    <a:pt x="1478" y="369"/>
                  </a:lnTo>
                  <a:lnTo>
                    <a:pt x="1480" y="377"/>
                  </a:lnTo>
                  <a:lnTo>
                    <a:pt x="1486" y="381"/>
                  </a:lnTo>
                  <a:lnTo>
                    <a:pt x="1496" y="381"/>
                  </a:lnTo>
                  <a:lnTo>
                    <a:pt x="1500" y="373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" name="Line 125"/>
            <p:cNvSpPr>
              <a:spLocks noChangeShapeType="1"/>
            </p:cNvSpPr>
            <p:nvPr/>
          </p:nvSpPr>
          <p:spPr bwMode="auto">
            <a:xfrm>
              <a:off x="1138" y="1850"/>
              <a:ext cx="276" cy="86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" name="Freeform 126"/>
            <p:cNvSpPr>
              <a:spLocks noEditPoints="1"/>
            </p:cNvSpPr>
            <p:nvPr/>
          </p:nvSpPr>
          <p:spPr bwMode="auto">
            <a:xfrm>
              <a:off x="1414" y="1595"/>
              <a:ext cx="315" cy="71"/>
            </a:xfrm>
            <a:custGeom>
              <a:avLst/>
              <a:gdLst>
                <a:gd name="T0" fmla="*/ 0 w 1660"/>
                <a:gd name="T1" fmla="*/ 0 h 291"/>
                <a:gd name="T2" fmla="*/ 0 w 1660"/>
                <a:gd name="T3" fmla="*/ 1 h 291"/>
                <a:gd name="T4" fmla="*/ 0 w 1660"/>
                <a:gd name="T5" fmla="*/ 1 h 291"/>
                <a:gd name="T6" fmla="*/ 1 w 1660"/>
                <a:gd name="T7" fmla="*/ 1 h 291"/>
                <a:gd name="T8" fmla="*/ 1 w 1660"/>
                <a:gd name="T9" fmla="*/ 1 h 291"/>
                <a:gd name="T10" fmla="*/ 1 w 1660"/>
                <a:gd name="T11" fmla="*/ 0 h 291"/>
                <a:gd name="T12" fmla="*/ 1 w 1660"/>
                <a:gd name="T13" fmla="*/ 0 h 291"/>
                <a:gd name="T14" fmla="*/ 0 w 1660"/>
                <a:gd name="T15" fmla="*/ 0 h 291"/>
                <a:gd name="T16" fmla="*/ 0 w 1660"/>
                <a:gd name="T17" fmla="*/ 0 h 291"/>
                <a:gd name="T18" fmla="*/ 60 w 1660"/>
                <a:gd name="T19" fmla="*/ 17 h 291"/>
                <a:gd name="T20" fmla="*/ 60 w 1660"/>
                <a:gd name="T21" fmla="*/ 16 h 291"/>
                <a:gd name="T22" fmla="*/ 59 w 1660"/>
                <a:gd name="T23" fmla="*/ 16 h 291"/>
                <a:gd name="T24" fmla="*/ 59 w 1660"/>
                <a:gd name="T25" fmla="*/ 16 h 291"/>
                <a:gd name="T26" fmla="*/ 59 w 1660"/>
                <a:gd name="T27" fmla="*/ 17 h 291"/>
                <a:gd name="T28" fmla="*/ 59 w 1660"/>
                <a:gd name="T29" fmla="*/ 17 h 291"/>
                <a:gd name="T30" fmla="*/ 59 w 1660"/>
                <a:gd name="T31" fmla="*/ 17 h 291"/>
                <a:gd name="T32" fmla="*/ 60 w 1660"/>
                <a:gd name="T33" fmla="*/ 17 h 291"/>
                <a:gd name="T34" fmla="*/ 60 w 1660"/>
                <a:gd name="T35" fmla="*/ 17 h 29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291"/>
                <a:gd name="T56" fmla="*/ 1660 w 1660"/>
                <a:gd name="T57" fmla="*/ 291 h 29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291"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4" y="0"/>
                  </a:lnTo>
                  <a:lnTo>
                    <a:pt x="6" y="2"/>
                  </a:lnTo>
                  <a:lnTo>
                    <a:pt x="0" y="10"/>
                  </a:lnTo>
                  <a:close/>
                  <a:moveTo>
                    <a:pt x="1660" y="281"/>
                  </a:moveTo>
                  <a:lnTo>
                    <a:pt x="1658" y="273"/>
                  </a:lnTo>
                  <a:lnTo>
                    <a:pt x="1650" y="269"/>
                  </a:lnTo>
                  <a:lnTo>
                    <a:pt x="1642" y="271"/>
                  </a:lnTo>
                  <a:lnTo>
                    <a:pt x="1638" y="279"/>
                  </a:lnTo>
                  <a:lnTo>
                    <a:pt x="1638" y="287"/>
                  </a:lnTo>
                  <a:lnTo>
                    <a:pt x="1646" y="291"/>
                  </a:lnTo>
                  <a:lnTo>
                    <a:pt x="1654" y="289"/>
                  </a:lnTo>
                  <a:lnTo>
                    <a:pt x="1660" y="281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" name="Line 127"/>
            <p:cNvSpPr>
              <a:spLocks noChangeShapeType="1"/>
            </p:cNvSpPr>
            <p:nvPr/>
          </p:nvSpPr>
          <p:spPr bwMode="auto">
            <a:xfrm>
              <a:off x="1418" y="1598"/>
              <a:ext cx="306" cy="65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" name="Freeform 128"/>
            <p:cNvSpPr>
              <a:spLocks noEditPoints="1"/>
            </p:cNvSpPr>
            <p:nvPr/>
          </p:nvSpPr>
          <p:spPr bwMode="auto">
            <a:xfrm>
              <a:off x="1414" y="1661"/>
              <a:ext cx="315" cy="98"/>
            </a:xfrm>
            <a:custGeom>
              <a:avLst/>
              <a:gdLst>
                <a:gd name="T0" fmla="*/ 60 w 1660"/>
                <a:gd name="T1" fmla="*/ 0 h 402"/>
                <a:gd name="T2" fmla="*/ 60 w 1660"/>
                <a:gd name="T3" fmla="*/ 0 h 402"/>
                <a:gd name="T4" fmla="*/ 59 w 1660"/>
                <a:gd name="T5" fmla="*/ 0 h 402"/>
                <a:gd name="T6" fmla="*/ 59 w 1660"/>
                <a:gd name="T7" fmla="*/ 0 h 402"/>
                <a:gd name="T8" fmla="*/ 59 w 1660"/>
                <a:gd name="T9" fmla="*/ 1 h 402"/>
                <a:gd name="T10" fmla="*/ 59 w 1660"/>
                <a:gd name="T11" fmla="*/ 1 h 402"/>
                <a:gd name="T12" fmla="*/ 59 w 1660"/>
                <a:gd name="T13" fmla="*/ 1 h 402"/>
                <a:gd name="T14" fmla="*/ 60 w 1660"/>
                <a:gd name="T15" fmla="*/ 1 h 402"/>
                <a:gd name="T16" fmla="*/ 60 w 1660"/>
                <a:gd name="T17" fmla="*/ 0 h 402"/>
                <a:gd name="T18" fmla="*/ 0 w 1660"/>
                <a:gd name="T19" fmla="*/ 23 h 402"/>
                <a:gd name="T20" fmla="*/ 0 w 1660"/>
                <a:gd name="T21" fmla="*/ 24 h 402"/>
                <a:gd name="T22" fmla="*/ 1 w 1660"/>
                <a:gd name="T23" fmla="*/ 24 h 402"/>
                <a:gd name="T24" fmla="*/ 1 w 1660"/>
                <a:gd name="T25" fmla="*/ 24 h 402"/>
                <a:gd name="T26" fmla="*/ 1 w 1660"/>
                <a:gd name="T27" fmla="*/ 23 h 402"/>
                <a:gd name="T28" fmla="*/ 1 w 1660"/>
                <a:gd name="T29" fmla="*/ 23 h 402"/>
                <a:gd name="T30" fmla="*/ 0 w 1660"/>
                <a:gd name="T31" fmla="*/ 23 h 402"/>
                <a:gd name="T32" fmla="*/ 0 w 1660"/>
                <a:gd name="T33" fmla="*/ 23 h 402"/>
                <a:gd name="T34" fmla="*/ 0 w 1660"/>
                <a:gd name="T35" fmla="*/ 23 h 4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402"/>
                <a:gd name="T56" fmla="*/ 1660 w 1660"/>
                <a:gd name="T57" fmla="*/ 402 h 40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402">
                  <a:moveTo>
                    <a:pt x="1660" y="8"/>
                  </a:moveTo>
                  <a:lnTo>
                    <a:pt x="1654" y="2"/>
                  </a:lnTo>
                  <a:lnTo>
                    <a:pt x="1646" y="0"/>
                  </a:lnTo>
                  <a:lnTo>
                    <a:pt x="1638" y="4"/>
                  </a:lnTo>
                  <a:lnTo>
                    <a:pt x="1638" y="14"/>
                  </a:lnTo>
                  <a:lnTo>
                    <a:pt x="1642" y="20"/>
                  </a:lnTo>
                  <a:lnTo>
                    <a:pt x="1650" y="22"/>
                  </a:lnTo>
                  <a:lnTo>
                    <a:pt x="1658" y="16"/>
                  </a:lnTo>
                  <a:lnTo>
                    <a:pt x="1660" y="8"/>
                  </a:lnTo>
                  <a:close/>
                  <a:moveTo>
                    <a:pt x="0" y="394"/>
                  </a:moveTo>
                  <a:lnTo>
                    <a:pt x="6" y="400"/>
                  </a:lnTo>
                  <a:lnTo>
                    <a:pt x="14" y="402"/>
                  </a:lnTo>
                  <a:lnTo>
                    <a:pt x="22" y="398"/>
                  </a:lnTo>
                  <a:lnTo>
                    <a:pt x="22" y="388"/>
                  </a:lnTo>
                  <a:lnTo>
                    <a:pt x="18" y="382"/>
                  </a:lnTo>
                  <a:lnTo>
                    <a:pt x="10" y="380"/>
                  </a:lnTo>
                  <a:lnTo>
                    <a:pt x="2" y="38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" name="Line 129"/>
            <p:cNvSpPr>
              <a:spLocks noChangeShapeType="1"/>
            </p:cNvSpPr>
            <p:nvPr/>
          </p:nvSpPr>
          <p:spPr bwMode="auto">
            <a:xfrm flipH="1">
              <a:off x="1418" y="1664"/>
              <a:ext cx="306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" name="Freeform 130"/>
            <p:cNvSpPr>
              <a:spLocks noEditPoints="1"/>
            </p:cNvSpPr>
            <p:nvPr/>
          </p:nvSpPr>
          <p:spPr bwMode="auto">
            <a:xfrm>
              <a:off x="1414" y="1934"/>
              <a:ext cx="281" cy="6"/>
            </a:xfrm>
            <a:custGeom>
              <a:avLst/>
              <a:gdLst>
                <a:gd name="T0" fmla="*/ 0 w 1481"/>
                <a:gd name="T1" fmla="*/ 1 h 24"/>
                <a:gd name="T2" fmla="*/ 0 w 1481"/>
                <a:gd name="T3" fmla="*/ 1 h 24"/>
                <a:gd name="T4" fmla="*/ 0 w 1481"/>
                <a:gd name="T5" fmla="*/ 2 h 24"/>
                <a:gd name="T6" fmla="*/ 1 w 1481"/>
                <a:gd name="T7" fmla="*/ 1 h 24"/>
                <a:gd name="T8" fmla="*/ 1 w 1481"/>
                <a:gd name="T9" fmla="*/ 1 h 24"/>
                <a:gd name="T10" fmla="*/ 1 w 1481"/>
                <a:gd name="T11" fmla="*/ 0 h 24"/>
                <a:gd name="T12" fmla="*/ 0 w 1481"/>
                <a:gd name="T13" fmla="*/ 0 h 24"/>
                <a:gd name="T14" fmla="*/ 0 w 1481"/>
                <a:gd name="T15" fmla="*/ 0 h 24"/>
                <a:gd name="T16" fmla="*/ 0 w 1481"/>
                <a:gd name="T17" fmla="*/ 1 h 24"/>
                <a:gd name="T18" fmla="*/ 53 w 1481"/>
                <a:gd name="T19" fmla="*/ 1 h 24"/>
                <a:gd name="T20" fmla="*/ 53 w 1481"/>
                <a:gd name="T21" fmla="*/ 0 h 24"/>
                <a:gd name="T22" fmla="*/ 53 w 1481"/>
                <a:gd name="T23" fmla="*/ 0 h 24"/>
                <a:gd name="T24" fmla="*/ 53 w 1481"/>
                <a:gd name="T25" fmla="*/ 0 h 24"/>
                <a:gd name="T26" fmla="*/ 52 w 1481"/>
                <a:gd name="T27" fmla="*/ 1 h 24"/>
                <a:gd name="T28" fmla="*/ 53 w 1481"/>
                <a:gd name="T29" fmla="*/ 1 h 24"/>
                <a:gd name="T30" fmla="*/ 53 w 1481"/>
                <a:gd name="T31" fmla="*/ 2 h 24"/>
                <a:gd name="T32" fmla="*/ 53 w 1481"/>
                <a:gd name="T33" fmla="*/ 1 h 24"/>
                <a:gd name="T34" fmla="*/ 53 w 1481"/>
                <a:gd name="T35" fmla="*/ 1 h 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81"/>
                <a:gd name="T55" fmla="*/ 0 h 24"/>
                <a:gd name="T56" fmla="*/ 1481 w 1481"/>
                <a:gd name="T57" fmla="*/ 24 h 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81" h="24">
                  <a:moveTo>
                    <a:pt x="0" y="12"/>
                  </a:moveTo>
                  <a:lnTo>
                    <a:pt x="4" y="20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2"/>
                  </a:lnTo>
                  <a:close/>
                  <a:moveTo>
                    <a:pt x="1481" y="12"/>
                  </a:moveTo>
                  <a:lnTo>
                    <a:pt x="1477" y="4"/>
                  </a:lnTo>
                  <a:lnTo>
                    <a:pt x="1469" y="0"/>
                  </a:lnTo>
                  <a:lnTo>
                    <a:pt x="1461" y="4"/>
                  </a:lnTo>
                  <a:lnTo>
                    <a:pt x="1457" y="12"/>
                  </a:lnTo>
                  <a:lnTo>
                    <a:pt x="1461" y="20"/>
                  </a:lnTo>
                  <a:lnTo>
                    <a:pt x="1469" y="24"/>
                  </a:lnTo>
                  <a:lnTo>
                    <a:pt x="1477" y="20"/>
                  </a:lnTo>
                  <a:lnTo>
                    <a:pt x="1481" y="12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" name="Line 131"/>
            <p:cNvSpPr>
              <a:spLocks noChangeShapeType="1"/>
            </p:cNvSpPr>
            <p:nvPr/>
          </p:nvSpPr>
          <p:spPr bwMode="auto">
            <a:xfrm>
              <a:off x="1418" y="1937"/>
              <a:ext cx="272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" name="Line 132"/>
            <p:cNvSpPr>
              <a:spLocks noChangeShapeType="1"/>
            </p:cNvSpPr>
            <p:nvPr/>
          </p:nvSpPr>
          <p:spPr bwMode="auto">
            <a:xfrm flipH="1" flipV="1">
              <a:off x="1692" y="1937"/>
              <a:ext cx="149" cy="3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" name="Line 133"/>
            <p:cNvSpPr>
              <a:spLocks noChangeShapeType="1"/>
            </p:cNvSpPr>
            <p:nvPr/>
          </p:nvSpPr>
          <p:spPr bwMode="auto">
            <a:xfrm>
              <a:off x="1416" y="1466"/>
              <a:ext cx="0" cy="13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" name="Line 134"/>
            <p:cNvSpPr>
              <a:spLocks noChangeShapeType="1"/>
            </p:cNvSpPr>
            <p:nvPr/>
          </p:nvSpPr>
          <p:spPr bwMode="auto">
            <a:xfrm flipV="1">
              <a:off x="1008" y="1849"/>
              <a:ext cx="127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" name="Line 135"/>
            <p:cNvSpPr>
              <a:spLocks noChangeShapeType="1"/>
            </p:cNvSpPr>
            <p:nvPr/>
          </p:nvSpPr>
          <p:spPr bwMode="auto">
            <a:xfrm flipH="1">
              <a:off x="1726" y="1543"/>
              <a:ext cx="98" cy="12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" name="Rectangle 136"/>
            <p:cNvSpPr>
              <a:spLocks noChangeArrowheads="1"/>
            </p:cNvSpPr>
            <p:nvPr/>
          </p:nvSpPr>
          <p:spPr bwMode="auto">
            <a:xfrm>
              <a:off x="1193" y="157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443" name="Rectangle 137"/>
            <p:cNvSpPr>
              <a:spLocks noChangeArrowheads="1"/>
            </p:cNvSpPr>
            <p:nvPr/>
          </p:nvSpPr>
          <p:spPr bwMode="auto">
            <a:xfrm>
              <a:off x="1184" y="183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444" name="Rectangle 138"/>
            <p:cNvSpPr>
              <a:spLocks noChangeArrowheads="1"/>
            </p:cNvSpPr>
            <p:nvPr/>
          </p:nvSpPr>
          <p:spPr bwMode="auto">
            <a:xfrm>
              <a:off x="1448" y="1564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445" name="Rectangle 139"/>
            <p:cNvSpPr>
              <a:spLocks noChangeArrowheads="1"/>
            </p:cNvSpPr>
            <p:nvPr/>
          </p:nvSpPr>
          <p:spPr bwMode="auto">
            <a:xfrm>
              <a:off x="1448" y="171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446" name="Rectangle 140"/>
            <p:cNvSpPr>
              <a:spLocks noChangeArrowheads="1"/>
            </p:cNvSpPr>
            <p:nvPr/>
          </p:nvSpPr>
          <p:spPr bwMode="auto">
            <a:xfrm>
              <a:off x="1448" y="1915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447" name="Rectangle 141"/>
            <p:cNvSpPr>
              <a:spLocks noChangeArrowheads="1"/>
            </p:cNvSpPr>
            <p:nvPr/>
          </p:nvSpPr>
          <p:spPr bwMode="auto">
            <a:xfrm>
              <a:off x="1757" y="1634"/>
              <a:ext cx="37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448" name="Rectangle 142"/>
            <p:cNvSpPr>
              <a:spLocks noChangeArrowheads="1"/>
            </p:cNvSpPr>
            <p:nvPr/>
          </p:nvSpPr>
          <p:spPr bwMode="auto">
            <a:xfrm>
              <a:off x="1721" y="190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cxnSp>
          <p:nvCxnSpPr>
            <p:cNvPr id="449" name="AutoShape 143"/>
            <p:cNvCxnSpPr>
              <a:cxnSpLocks noChangeShapeType="1"/>
              <a:stCxn id="442" idx="3"/>
              <a:endCxn id="444" idx="1"/>
            </p:cNvCxnSpPr>
            <p:nvPr/>
          </p:nvCxnSpPr>
          <p:spPr bwMode="auto">
            <a:xfrm flipV="1">
              <a:off x="1229" y="1599"/>
              <a:ext cx="219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50" name="AutoShape 144"/>
            <p:cNvCxnSpPr>
              <a:cxnSpLocks noChangeShapeType="1"/>
              <a:stCxn id="442" idx="3"/>
              <a:endCxn id="445" idx="1"/>
            </p:cNvCxnSpPr>
            <p:nvPr/>
          </p:nvCxnSpPr>
          <p:spPr bwMode="auto">
            <a:xfrm>
              <a:off x="1229" y="1611"/>
              <a:ext cx="219" cy="14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51" name="AutoShape 145"/>
            <p:cNvCxnSpPr>
              <a:cxnSpLocks noChangeShapeType="1"/>
              <a:stCxn id="443" idx="3"/>
              <a:endCxn id="445" idx="1"/>
            </p:cNvCxnSpPr>
            <p:nvPr/>
          </p:nvCxnSpPr>
          <p:spPr bwMode="auto">
            <a:xfrm flipV="1">
              <a:off x="1220" y="1751"/>
              <a:ext cx="228" cy="11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52" name="AutoShape 146"/>
            <p:cNvCxnSpPr>
              <a:cxnSpLocks noChangeShapeType="1"/>
              <a:stCxn id="443" idx="3"/>
              <a:endCxn id="446" idx="1"/>
            </p:cNvCxnSpPr>
            <p:nvPr/>
          </p:nvCxnSpPr>
          <p:spPr bwMode="auto">
            <a:xfrm>
              <a:off x="1220" y="1868"/>
              <a:ext cx="228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53" name="AutoShape 147"/>
            <p:cNvCxnSpPr>
              <a:cxnSpLocks noChangeShapeType="1"/>
              <a:stCxn id="445" idx="3"/>
              <a:endCxn id="447" idx="1"/>
            </p:cNvCxnSpPr>
            <p:nvPr/>
          </p:nvCxnSpPr>
          <p:spPr bwMode="auto">
            <a:xfrm flipV="1">
              <a:off x="1484" y="1669"/>
              <a:ext cx="273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54" name="AutoShape 148"/>
            <p:cNvCxnSpPr>
              <a:cxnSpLocks noChangeShapeType="1"/>
              <a:stCxn id="446" idx="3"/>
              <a:endCxn id="448" idx="1"/>
            </p:cNvCxnSpPr>
            <p:nvPr/>
          </p:nvCxnSpPr>
          <p:spPr bwMode="auto">
            <a:xfrm flipV="1">
              <a:off x="1484" y="1938"/>
              <a:ext cx="237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55" name="AutoShape 149"/>
            <p:cNvCxnSpPr>
              <a:cxnSpLocks noChangeShapeType="1"/>
              <a:stCxn id="448" idx="0"/>
              <a:endCxn id="447" idx="2"/>
            </p:cNvCxnSpPr>
            <p:nvPr/>
          </p:nvCxnSpPr>
          <p:spPr bwMode="auto">
            <a:xfrm flipV="1">
              <a:off x="1739" y="1704"/>
              <a:ext cx="37" cy="199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56" name="AutoShape 150"/>
            <p:cNvCxnSpPr>
              <a:cxnSpLocks noChangeShapeType="1"/>
              <a:stCxn id="443" idx="0"/>
              <a:endCxn id="442" idx="2"/>
            </p:cNvCxnSpPr>
            <p:nvPr/>
          </p:nvCxnSpPr>
          <p:spPr bwMode="auto">
            <a:xfrm flipV="1">
              <a:off x="1202" y="1646"/>
              <a:ext cx="9" cy="18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57" name="AutoShape 151"/>
            <p:cNvCxnSpPr>
              <a:cxnSpLocks noChangeShapeType="1"/>
              <a:stCxn id="444" idx="3"/>
              <a:endCxn id="447" idx="1"/>
            </p:cNvCxnSpPr>
            <p:nvPr/>
          </p:nvCxnSpPr>
          <p:spPr bwMode="auto">
            <a:xfrm>
              <a:off x="1484" y="1599"/>
              <a:ext cx="273" cy="7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58" name="AutoShape 152"/>
            <p:cNvCxnSpPr>
              <a:cxnSpLocks noChangeShapeType="1"/>
              <a:endCxn id="442" idx="1"/>
            </p:cNvCxnSpPr>
            <p:nvPr/>
          </p:nvCxnSpPr>
          <p:spPr bwMode="auto">
            <a:xfrm>
              <a:off x="1100" y="1557"/>
              <a:ext cx="93" cy="5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59" name="AutoShape 153"/>
            <p:cNvCxnSpPr>
              <a:cxnSpLocks noChangeShapeType="1"/>
              <a:endCxn id="443" idx="1"/>
            </p:cNvCxnSpPr>
            <p:nvPr/>
          </p:nvCxnSpPr>
          <p:spPr bwMode="auto">
            <a:xfrm flipV="1">
              <a:off x="1109" y="1868"/>
              <a:ext cx="75" cy="4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60" name="AutoShape 154"/>
            <p:cNvCxnSpPr>
              <a:cxnSpLocks noChangeShapeType="1"/>
              <a:stCxn id="444" idx="0"/>
            </p:cNvCxnSpPr>
            <p:nvPr/>
          </p:nvCxnSpPr>
          <p:spPr bwMode="auto">
            <a:xfrm flipV="1">
              <a:off x="1466" y="1503"/>
              <a:ext cx="19" cy="61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61" name="AutoShape 155"/>
            <p:cNvCxnSpPr>
              <a:cxnSpLocks noChangeShapeType="1"/>
              <a:stCxn id="448" idx="3"/>
              <a:endCxn id="465" idx="1"/>
            </p:cNvCxnSpPr>
            <p:nvPr/>
          </p:nvCxnSpPr>
          <p:spPr bwMode="auto">
            <a:xfrm>
              <a:off x="1757" y="1938"/>
              <a:ext cx="19" cy="1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62" name="AutoShape 156"/>
            <p:cNvCxnSpPr>
              <a:cxnSpLocks noChangeShapeType="1"/>
              <a:stCxn id="447" idx="3"/>
            </p:cNvCxnSpPr>
            <p:nvPr/>
          </p:nvCxnSpPr>
          <p:spPr bwMode="auto">
            <a:xfrm flipV="1">
              <a:off x="1794" y="1576"/>
              <a:ext cx="54" cy="93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463" name="Text Box 157"/>
            <p:cNvSpPr txBox="1">
              <a:spLocks noChangeArrowheads="1"/>
            </p:cNvSpPr>
            <p:nvPr/>
          </p:nvSpPr>
          <p:spPr bwMode="auto">
            <a:xfrm>
              <a:off x="1012" y="146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 dirty="0"/>
                <a:t>A</a:t>
              </a:r>
            </a:p>
          </p:txBody>
        </p:sp>
        <p:sp>
          <p:nvSpPr>
            <p:cNvPr id="464" name="Text Box 158"/>
            <p:cNvSpPr txBox="1">
              <a:spLocks noChangeArrowheads="1"/>
            </p:cNvSpPr>
            <p:nvPr/>
          </p:nvSpPr>
          <p:spPr bwMode="auto">
            <a:xfrm>
              <a:off x="1008" y="185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B</a:t>
              </a:r>
            </a:p>
          </p:txBody>
        </p:sp>
        <p:sp>
          <p:nvSpPr>
            <p:cNvPr id="465" name="Text Box 159"/>
            <p:cNvSpPr txBox="1">
              <a:spLocks noChangeArrowheads="1"/>
            </p:cNvSpPr>
            <p:nvPr/>
          </p:nvSpPr>
          <p:spPr bwMode="auto">
            <a:xfrm>
              <a:off x="1776" y="1889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E</a:t>
              </a:r>
            </a:p>
          </p:txBody>
        </p:sp>
        <p:sp>
          <p:nvSpPr>
            <p:cNvPr id="466" name="Text Box 160"/>
            <p:cNvSpPr txBox="1">
              <a:spLocks noChangeArrowheads="1"/>
            </p:cNvSpPr>
            <p:nvPr/>
          </p:nvSpPr>
          <p:spPr bwMode="auto">
            <a:xfrm>
              <a:off x="1780" y="1474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D</a:t>
              </a:r>
            </a:p>
          </p:txBody>
        </p:sp>
        <p:sp>
          <p:nvSpPr>
            <p:cNvPr id="467" name="Text Box 161"/>
            <p:cNvSpPr txBox="1">
              <a:spLocks noChangeArrowheads="1"/>
            </p:cNvSpPr>
            <p:nvPr/>
          </p:nvSpPr>
          <p:spPr bwMode="auto">
            <a:xfrm>
              <a:off x="1401" y="1392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C</a:t>
              </a:r>
            </a:p>
          </p:txBody>
        </p:sp>
      </p:grpSp>
      <p:sp>
        <p:nvSpPr>
          <p:cNvPr id="468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29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4242554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843" grpId="0" build="p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Addressing (at a conceptual level)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</p:spPr>
        <p:txBody>
          <a:bodyPr>
            <a:normAutofit fontScale="85000" lnSpcReduction="20000"/>
          </a:bodyPr>
          <a:lstStyle/>
          <a:p>
            <a:r>
              <a:rPr lang="en-US" dirty="0"/>
              <a:t>Assume all hosts have unique IDs</a:t>
            </a:r>
          </a:p>
          <a:p>
            <a:pPr lvl="1"/>
            <a:endParaRPr lang="en-US" dirty="0"/>
          </a:p>
          <a:p>
            <a:r>
              <a:rPr lang="en-US" dirty="0"/>
              <a:t>No particular structure to those IDs</a:t>
            </a:r>
          </a:p>
          <a:p>
            <a:pPr lvl="1"/>
            <a:endParaRPr lang="en-US" dirty="0"/>
          </a:p>
          <a:p>
            <a:r>
              <a:rPr lang="en-US" dirty="0"/>
              <a:t>Later in topic I will talk about real IP addressing</a:t>
            </a:r>
          </a:p>
          <a:p>
            <a:endParaRPr lang="en-US" dirty="0"/>
          </a:p>
          <a:p>
            <a:r>
              <a:rPr lang="en-US" dirty="0"/>
              <a:t>Do I route </a:t>
            </a:r>
            <a:r>
              <a:rPr lang="en-US" dirty="0">
                <a:solidFill>
                  <a:srgbClr val="000000"/>
                </a:solidFill>
              </a:rPr>
              <a:t>on location or identifier? </a:t>
            </a:r>
            <a:endParaRPr lang="en-US" dirty="0"/>
          </a:p>
          <a:p>
            <a:endParaRPr lang="en-US" dirty="0"/>
          </a:p>
          <a:p>
            <a:r>
              <a:rPr lang="en-US" dirty="0"/>
              <a:t>If a host moves, should its address change?</a:t>
            </a:r>
          </a:p>
          <a:p>
            <a:pPr lvl="1"/>
            <a:r>
              <a:rPr lang="en-US" dirty="0"/>
              <a:t>If not, how can you build scalable Internet?</a:t>
            </a:r>
          </a:p>
          <a:p>
            <a:pPr lvl="1"/>
            <a:r>
              <a:rPr lang="en-US" dirty="0"/>
              <a:t>If so, then what good is an address for identification?</a:t>
            </a:r>
          </a:p>
          <a:p>
            <a:endParaRPr lang="en-US" dirty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C1667E8F-4C46-A54F-A59E-8662EF143610}" type="slidenum">
              <a:rPr lang="en-US" smtClean="0"/>
              <a:pPr>
                <a:defRPr/>
              </a:pPr>
              <a:t>3</a:t>
            </a:fld>
            <a:endParaRPr lang="en-US" dirty="0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3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4298172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Title 1"/>
          <p:cNvSpPr>
            <a:spLocks noGrp="1"/>
          </p:cNvSpPr>
          <p:nvPr>
            <p:ph type="title"/>
          </p:nvPr>
        </p:nvSpPr>
        <p:spPr>
          <a:xfrm>
            <a:off x="381000" y="198438"/>
            <a:ext cx="8610600" cy="1173162"/>
          </a:xfrm>
        </p:spPr>
        <p:txBody>
          <a:bodyPr/>
          <a:lstStyle/>
          <a:p>
            <a:r>
              <a:rPr lang="en-US" dirty="0" err="1">
                <a:latin typeface="Helvetica" charset="0"/>
                <a:ea typeface="ＭＳ Ｐゴシック" charset="0"/>
                <a:cs typeface="ＭＳ Ｐゴシック" charset="0"/>
              </a:rPr>
              <a:t>Dijkstra’</a:t>
            </a:r>
            <a:r>
              <a:rPr lang="en-US" altLang="ja-JP" dirty="0" err="1">
                <a:latin typeface="Helvetica" charset="0"/>
                <a:ea typeface="ＭＳ Ｐゴシック" charset="0"/>
                <a:cs typeface="ＭＳ Ｐゴシック" charset="0"/>
              </a:rPr>
              <a:t>s</a:t>
            </a:r>
            <a:r>
              <a:rPr lang="en-US" altLang="ja-JP" dirty="0">
                <a:latin typeface="Helvetica" charset="0"/>
                <a:ea typeface="ＭＳ Ｐゴシック" charset="0"/>
                <a:cs typeface="ＭＳ Ｐゴシック" charset="0"/>
              </a:rPr>
              <a:t> Shortest Path Algorithm</a:t>
            </a:r>
            <a:endParaRPr lang="en-US" dirty="0">
              <a:latin typeface="Helvetic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7890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20000"/>
          </a:bodyPr>
          <a:lstStyle/>
          <a:p>
            <a:r>
              <a:rPr lang="en-US" dirty="0">
                <a:latin typeface="Arial" charset="0"/>
              </a:rPr>
              <a:t>INPUT:</a:t>
            </a:r>
          </a:p>
          <a:p>
            <a:pPr lvl="1"/>
            <a:r>
              <a:rPr lang="en-US" dirty="0">
                <a:latin typeface="Arial" charset="0"/>
                <a:ea typeface="Arial" charset="0"/>
                <a:cs typeface="Arial" charset="0"/>
              </a:rPr>
              <a:t>Network topology (graph), with link costs</a:t>
            </a:r>
          </a:p>
          <a:p>
            <a:endParaRPr lang="en-US" dirty="0">
              <a:latin typeface="Arial" charset="0"/>
            </a:endParaRPr>
          </a:p>
          <a:p>
            <a:r>
              <a:rPr lang="en-US" dirty="0">
                <a:latin typeface="Arial" charset="0"/>
              </a:rPr>
              <a:t>OUTPUT:</a:t>
            </a:r>
          </a:p>
          <a:p>
            <a:pPr lvl="1"/>
            <a:r>
              <a:rPr lang="en-US" dirty="0">
                <a:latin typeface="Arial" charset="0"/>
                <a:ea typeface="Arial" charset="0"/>
                <a:cs typeface="Arial" charset="0"/>
              </a:rPr>
              <a:t>Least cost paths from one node to all other nodes</a:t>
            </a:r>
          </a:p>
          <a:p>
            <a:endParaRPr lang="en-US" dirty="0">
              <a:latin typeface="Arial" charset="0"/>
              <a:ea typeface="Arial" charset="0"/>
              <a:cs typeface="Arial" charset="0"/>
            </a:endParaRPr>
          </a:p>
          <a:p>
            <a:r>
              <a:rPr lang="en-US" dirty="0">
                <a:latin typeface="Arial" charset="0"/>
                <a:ea typeface="Arial" charset="0"/>
                <a:cs typeface="Arial" charset="0"/>
              </a:rPr>
              <a:t>Iterative: after </a:t>
            </a:r>
            <a:r>
              <a:rPr lang="en-US" i="1" dirty="0">
                <a:latin typeface="Arial" charset="0"/>
                <a:ea typeface="Arial" charset="0"/>
                <a:cs typeface="Arial" charset="0"/>
              </a:rPr>
              <a:t>k</a:t>
            </a:r>
            <a:r>
              <a:rPr lang="en-US" dirty="0">
                <a:latin typeface="Arial" charset="0"/>
                <a:ea typeface="Arial" charset="0"/>
                <a:cs typeface="Arial" charset="0"/>
              </a:rPr>
              <a:t> iterations, a node knows the least cost path to its </a:t>
            </a:r>
            <a:r>
              <a:rPr lang="en-US" i="1" dirty="0">
                <a:latin typeface="Arial" charset="0"/>
                <a:ea typeface="Arial" charset="0"/>
                <a:cs typeface="Arial" charset="0"/>
              </a:rPr>
              <a:t>k</a:t>
            </a:r>
            <a:r>
              <a:rPr lang="en-US" dirty="0">
                <a:latin typeface="Arial" charset="0"/>
                <a:ea typeface="Arial" charset="0"/>
                <a:cs typeface="Arial" charset="0"/>
              </a:rPr>
              <a:t> closest neighbors</a:t>
            </a:r>
          </a:p>
          <a:p>
            <a:endParaRPr lang="en-US" dirty="0">
              <a:latin typeface="Arial" charset="0"/>
              <a:ea typeface="Arial" charset="0"/>
              <a:cs typeface="Arial" charset="0"/>
            </a:endParaRPr>
          </a:p>
          <a:p>
            <a:r>
              <a:rPr lang="en-US" dirty="0">
                <a:latin typeface="Arial" charset="0"/>
                <a:ea typeface="Arial" charset="0"/>
                <a:cs typeface="Arial" charset="0"/>
              </a:rPr>
              <a:t>This is covered in Algorithms</a:t>
            </a:r>
          </a:p>
          <a:p>
            <a:endParaRPr lang="en-US" dirty="0">
              <a:latin typeface="Arial" charset="0"/>
              <a:ea typeface="Arial" charset="0"/>
              <a:cs typeface="Arial" charset="0"/>
            </a:endParaRPr>
          </a:p>
          <a:p>
            <a:pPr lvl="6"/>
            <a:endParaRPr lang="en-US" altLang="ja-JP" dirty="0">
              <a:latin typeface="Arial" charset="0"/>
              <a:ea typeface="Arial" charset="0"/>
              <a:cs typeface="Arial" charset="0"/>
            </a:endParaRPr>
          </a:p>
          <a:p>
            <a:pPr lvl="6"/>
            <a:endParaRPr lang="en-US" altLang="ja-JP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30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7000020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890" grpId="0" build="p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9250" name="Rectangle 2"/>
          <p:cNvSpPr>
            <a:spLocks noChangeArrowheads="1"/>
          </p:cNvSpPr>
          <p:nvPr/>
        </p:nvSpPr>
        <p:spPr bwMode="auto">
          <a:xfrm>
            <a:off x="457200" y="1371600"/>
            <a:ext cx="822960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457200" indent="-457200" algn="l" eaLnBrk="0" hangingPunct="0">
              <a:lnSpc>
                <a:spcPct val="90000"/>
              </a:lnSpc>
              <a:spcBef>
                <a:spcPct val="50000"/>
              </a:spcBef>
              <a:buFont typeface="Arial" charset="0"/>
              <a:buChar char="•"/>
            </a:pPr>
            <a:r>
              <a:rPr lang="en-US" sz="2800" b="0" dirty="0">
                <a:latin typeface="Arial" charset="0"/>
              </a:rPr>
              <a:t>Running </a:t>
            </a:r>
            <a:r>
              <a:rPr lang="en-US" sz="2800" b="0" dirty="0" err="1">
                <a:latin typeface="Arial" charset="0"/>
              </a:rPr>
              <a:t>Dijkstra</a:t>
            </a:r>
            <a:r>
              <a:rPr lang="en-US" sz="2800" b="0" dirty="0">
                <a:latin typeface="Arial" charset="0"/>
              </a:rPr>
              <a:t> at node A gives the shortest path from A to all destinations</a:t>
            </a:r>
          </a:p>
          <a:p>
            <a:pPr marL="457200" indent="-457200" algn="l" eaLnBrk="0" hangingPunct="0">
              <a:lnSpc>
                <a:spcPct val="90000"/>
              </a:lnSpc>
              <a:spcBef>
                <a:spcPct val="50000"/>
              </a:spcBef>
              <a:buFont typeface="Arial" charset="0"/>
              <a:buChar char="•"/>
            </a:pPr>
            <a:r>
              <a:rPr lang="en-US" sz="2800" b="0" dirty="0">
                <a:latin typeface="Arial" charset="0"/>
              </a:rPr>
              <a:t>We then construct the </a:t>
            </a:r>
            <a:r>
              <a:rPr lang="en-US" sz="2800" b="0" i="1" dirty="0">
                <a:latin typeface="Arial" charset="0"/>
              </a:rPr>
              <a:t>forwarding table</a:t>
            </a:r>
            <a:endParaRPr lang="en-US" b="0" dirty="0">
              <a:latin typeface="Arial" charset="0"/>
            </a:endParaRPr>
          </a:p>
        </p:txBody>
      </p:sp>
      <p:sp>
        <p:nvSpPr>
          <p:cNvPr id="61443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The Forwarding Table</a:t>
            </a: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838200" y="3276600"/>
            <a:ext cx="3571875" cy="2236788"/>
            <a:chOff x="336" y="2400"/>
            <a:chExt cx="2250" cy="1409"/>
          </a:xfrm>
        </p:grpSpPr>
        <p:sp>
          <p:nvSpPr>
            <p:cNvPr id="61468" name="Freeform 5"/>
            <p:cNvSpPr>
              <a:spLocks/>
            </p:cNvSpPr>
            <p:nvPr/>
          </p:nvSpPr>
          <p:spPr bwMode="auto">
            <a:xfrm>
              <a:off x="336" y="2400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69" name="Freeform 6"/>
            <p:cNvSpPr>
              <a:spLocks/>
            </p:cNvSpPr>
            <p:nvPr/>
          </p:nvSpPr>
          <p:spPr bwMode="auto">
            <a:xfrm>
              <a:off x="672" y="2949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70" name="Oval 7"/>
            <p:cNvSpPr>
              <a:spLocks noChangeArrowheads="1"/>
            </p:cNvSpPr>
            <p:nvPr/>
          </p:nvSpPr>
          <p:spPr bwMode="auto">
            <a:xfrm>
              <a:off x="412" y="3191"/>
              <a:ext cx="313" cy="81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71" name="Line 8"/>
            <p:cNvSpPr>
              <a:spLocks noChangeShapeType="1"/>
            </p:cNvSpPr>
            <p:nvPr/>
          </p:nvSpPr>
          <p:spPr bwMode="auto">
            <a:xfrm>
              <a:off x="412" y="3184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72" name="Line 9"/>
            <p:cNvSpPr>
              <a:spLocks noChangeShapeType="1"/>
            </p:cNvSpPr>
            <p:nvPr/>
          </p:nvSpPr>
          <p:spPr bwMode="auto">
            <a:xfrm>
              <a:off x="725" y="3184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73" name="Rectangle 10"/>
            <p:cNvSpPr>
              <a:spLocks noChangeArrowheads="1"/>
            </p:cNvSpPr>
            <p:nvPr/>
          </p:nvSpPr>
          <p:spPr bwMode="auto">
            <a:xfrm>
              <a:off x="412" y="3184"/>
              <a:ext cx="310" cy="4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1800" b="0">
                <a:latin typeface="Arial" charset="0"/>
              </a:endParaRPr>
            </a:p>
          </p:txBody>
        </p:sp>
        <p:sp>
          <p:nvSpPr>
            <p:cNvPr id="61474" name="Oval 11"/>
            <p:cNvSpPr>
              <a:spLocks noChangeArrowheads="1"/>
            </p:cNvSpPr>
            <p:nvPr/>
          </p:nvSpPr>
          <p:spPr bwMode="auto">
            <a:xfrm>
              <a:off x="409" y="3125"/>
              <a:ext cx="313" cy="95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75" name="Oval 12"/>
            <p:cNvSpPr>
              <a:spLocks noChangeArrowheads="1"/>
            </p:cNvSpPr>
            <p:nvPr/>
          </p:nvSpPr>
          <p:spPr bwMode="auto">
            <a:xfrm>
              <a:off x="886" y="3578"/>
              <a:ext cx="313" cy="81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76" name="Line 13"/>
            <p:cNvSpPr>
              <a:spLocks noChangeShapeType="1"/>
            </p:cNvSpPr>
            <p:nvPr/>
          </p:nvSpPr>
          <p:spPr bwMode="auto">
            <a:xfrm>
              <a:off x="886" y="357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77" name="Line 14"/>
            <p:cNvSpPr>
              <a:spLocks noChangeShapeType="1"/>
            </p:cNvSpPr>
            <p:nvPr/>
          </p:nvSpPr>
          <p:spPr bwMode="auto">
            <a:xfrm>
              <a:off x="1199" y="357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78" name="Rectangle 15"/>
            <p:cNvSpPr>
              <a:spLocks noChangeArrowheads="1"/>
            </p:cNvSpPr>
            <p:nvPr/>
          </p:nvSpPr>
          <p:spPr bwMode="auto">
            <a:xfrm>
              <a:off x="886" y="3571"/>
              <a:ext cx="310" cy="4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1800" b="0">
                <a:latin typeface="Arial" charset="0"/>
              </a:endParaRPr>
            </a:p>
          </p:txBody>
        </p:sp>
        <p:sp>
          <p:nvSpPr>
            <p:cNvPr id="61479" name="Oval 16"/>
            <p:cNvSpPr>
              <a:spLocks noChangeArrowheads="1"/>
            </p:cNvSpPr>
            <p:nvPr/>
          </p:nvSpPr>
          <p:spPr bwMode="auto">
            <a:xfrm>
              <a:off x="883" y="3512"/>
              <a:ext cx="313" cy="95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80" name="Oval 17"/>
            <p:cNvSpPr>
              <a:spLocks noChangeArrowheads="1"/>
            </p:cNvSpPr>
            <p:nvPr/>
          </p:nvSpPr>
          <p:spPr bwMode="auto">
            <a:xfrm>
              <a:off x="882" y="2888"/>
              <a:ext cx="313" cy="81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81" name="Line 18"/>
            <p:cNvSpPr>
              <a:spLocks noChangeShapeType="1"/>
            </p:cNvSpPr>
            <p:nvPr/>
          </p:nvSpPr>
          <p:spPr bwMode="auto">
            <a:xfrm>
              <a:off x="882" y="288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82" name="Line 19"/>
            <p:cNvSpPr>
              <a:spLocks noChangeShapeType="1"/>
            </p:cNvSpPr>
            <p:nvPr/>
          </p:nvSpPr>
          <p:spPr bwMode="auto">
            <a:xfrm>
              <a:off x="1195" y="288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83" name="Rectangle 20"/>
            <p:cNvSpPr>
              <a:spLocks noChangeArrowheads="1"/>
            </p:cNvSpPr>
            <p:nvPr/>
          </p:nvSpPr>
          <p:spPr bwMode="auto">
            <a:xfrm>
              <a:off x="882" y="2881"/>
              <a:ext cx="310" cy="4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1800" b="0">
                <a:latin typeface="Arial" charset="0"/>
              </a:endParaRPr>
            </a:p>
          </p:txBody>
        </p:sp>
        <p:sp>
          <p:nvSpPr>
            <p:cNvPr id="61484" name="Oval 21"/>
            <p:cNvSpPr>
              <a:spLocks noChangeArrowheads="1"/>
            </p:cNvSpPr>
            <p:nvPr/>
          </p:nvSpPr>
          <p:spPr bwMode="auto">
            <a:xfrm>
              <a:off x="879" y="2822"/>
              <a:ext cx="313" cy="95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85" name="Oval 22"/>
            <p:cNvSpPr>
              <a:spLocks noChangeArrowheads="1"/>
            </p:cNvSpPr>
            <p:nvPr/>
          </p:nvSpPr>
          <p:spPr bwMode="auto">
            <a:xfrm>
              <a:off x="1565" y="2884"/>
              <a:ext cx="312" cy="81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86" name="Line 23"/>
            <p:cNvSpPr>
              <a:spLocks noChangeShapeType="1"/>
            </p:cNvSpPr>
            <p:nvPr/>
          </p:nvSpPr>
          <p:spPr bwMode="auto">
            <a:xfrm>
              <a:off x="1565" y="2877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87" name="Line 24"/>
            <p:cNvSpPr>
              <a:spLocks noChangeShapeType="1"/>
            </p:cNvSpPr>
            <p:nvPr/>
          </p:nvSpPr>
          <p:spPr bwMode="auto">
            <a:xfrm>
              <a:off x="1877" y="2877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88" name="Rectangle 25"/>
            <p:cNvSpPr>
              <a:spLocks noChangeArrowheads="1"/>
            </p:cNvSpPr>
            <p:nvPr/>
          </p:nvSpPr>
          <p:spPr bwMode="auto">
            <a:xfrm>
              <a:off x="1565" y="2877"/>
              <a:ext cx="309" cy="4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1800" b="0">
                <a:latin typeface="Arial" charset="0"/>
              </a:endParaRPr>
            </a:p>
          </p:txBody>
        </p:sp>
        <p:sp>
          <p:nvSpPr>
            <p:cNvPr id="61489" name="Oval 26"/>
            <p:cNvSpPr>
              <a:spLocks noChangeArrowheads="1"/>
            </p:cNvSpPr>
            <p:nvPr/>
          </p:nvSpPr>
          <p:spPr bwMode="auto">
            <a:xfrm>
              <a:off x="1568" y="2821"/>
              <a:ext cx="312" cy="95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90" name="Oval 27"/>
            <p:cNvSpPr>
              <a:spLocks noChangeArrowheads="1"/>
            </p:cNvSpPr>
            <p:nvPr/>
          </p:nvSpPr>
          <p:spPr bwMode="auto">
            <a:xfrm>
              <a:off x="1575" y="3575"/>
              <a:ext cx="313" cy="81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91" name="Line 28"/>
            <p:cNvSpPr>
              <a:spLocks noChangeShapeType="1"/>
            </p:cNvSpPr>
            <p:nvPr/>
          </p:nvSpPr>
          <p:spPr bwMode="auto">
            <a:xfrm>
              <a:off x="1575" y="356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92" name="Line 29"/>
            <p:cNvSpPr>
              <a:spLocks noChangeShapeType="1"/>
            </p:cNvSpPr>
            <p:nvPr/>
          </p:nvSpPr>
          <p:spPr bwMode="auto">
            <a:xfrm>
              <a:off x="1888" y="356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93" name="Rectangle 30"/>
            <p:cNvSpPr>
              <a:spLocks noChangeArrowheads="1"/>
            </p:cNvSpPr>
            <p:nvPr/>
          </p:nvSpPr>
          <p:spPr bwMode="auto">
            <a:xfrm>
              <a:off x="1575" y="3568"/>
              <a:ext cx="310" cy="4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1800" b="0">
                <a:latin typeface="Arial" charset="0"/>
              </a:endParaRPr>
            </a:p>
          </p:txBody>
        </p:sp>
        <p:sp>
          <p:nvSpPr>
            <p:cNvPr id="61494" name="Oval 31"/>
            <p:cNvSpPr>
              <a:spLocks noChangeArrowheads="1"/>
            </p:cNvSpPr>
            <p:nvPr/>
          </p:nvSpPr>
          <p:spPr bwMode="auto">
            <a:xfrm>
              <a:off x="1572" y="3509"/>
              <a:ext cx="313" cy="95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95" name="Oval 32"/>
            <p:cNvSpPr>
              <a:spLocks noChangeArrowheads="1"/>
            </p:cNvSpPr>
            <p:nvPr/>
          </p:nvSpPr>
          <p:spPr bwMode="auto">
            <a:xfrm>
              <a:off x="2140" y="3234"/>
              <a:ext cx="313" cy="81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96" name="Line 33"/>
            <p:cNvSpPr>
              <a:spLocks noChangeShapeType="1"/>
            </p:cNvSpPr>
            <p:nvPr/>
          </p:nvSpPr>
          <p:spPr bwMode="auto">
            <a:xfrm>
              <a:off x="2140" y="3227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97" name="Line 34"/>
            <p:cNvSpPr>
              <a:spLocks noChangeShapeType="1"/>
            </p:cNvSpPr>
            <p:nvPr/>
          </p:nvSpPr>
          <p:spPr bwMode="auto">
            <a:xfrm>
              <a:off x="2453" y="3227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98" name="Rectangle 35"/>
            <p:cNvSpPr>
              <a:spLocks noChangeArrowheads="1"/>
            </p:cNvSpPr>
            <p:nvPr/>
          </p:nvSpPr>
          <p:spPr bwMode="auto">
            <a:xfrm>
              <a:off x="2140" y="3227"/>
              <a:ext cx="310" cy="4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1800" b="0">
                <a:latin typeface="Arial" charset="0"/>
              </a:endParaRPr>
            </a:p>
          </p:txBody>
        </p:sp>
        <p:sp>
          <p:nvSpPr>
            <p:cNvPr id="61499" name="Oval 36"/>
            <p:cNvSpPr>
              <a:spLocks noChangeArrowheads="1"/>
            </p:cNvSpPr>
            <p:nvPr/>
          </p:nvSpPr>
          <p:spPr bwMode="auto">
            <a:xfrm>
              <a:off x="2137" y="3168"/>
              <a:ext cx="313" cy="95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500" name="Freeform 37"/>
            <p:cNvSpPr>
              <a:spLocks/>
            </p:cNvSpPr>
            <p:nvPr/>
          </p:nvSpPr>
          <p:spPr bwMode="auto">
            <a:xfrm>
              <a:off x="1731" y="2976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501" name="Freeform 38"/>
            <p:cNvSpPr>
              <a:spLocks/>
            </p:cNvSpPr>
            <p:nvPr/>
          </p:nvSpPr>
          <p:spPr bwMode="auto">
            <a:xfrm>
              <a:off x="1038" y="2982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502" name="Freeform 39"/>
            <p:cNvSpPr>
              <a:spLocks/>
            </p:cNvSpPr>
            <p:nvPr/>
          </p:nvSpPr>
          <p:spPr bwMode="auto">
            <a:xfrm>
              <a:off x="1203" y="2967"/>
              <a:ext cx="504" cy="600"/>
            </a:xfrm>
            <a:custGeom>
              <a:avLst/>
              <a:gdLst>
                <a:gd name="T0" fmla="*/ 0 w 378"/>
                <a:gd name="T1" fmla="*/ 7134 h 174"/>
                <a:gd name="T2" fmla="*/ 896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503" name="Freeform 40"/>
            <p:cNvSpPr>
              <a:spLocks/>
            </p:cNvSpPr>
            <p:nvPr/>
          </p:nvSpPr>
          <p:spPr bwMode="auto">
            <a:xfrm>
              <a:off x="1890" y="3312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504" name="Freeform 41"/>
            <p:cNvSpPr>
              <a:spLocks/>
            </p:cNvSpPr>
            <p:nvPr/>
          </p:nvSpPr>
          <p:spPr bwMode="auto">
            <a:xfrm>
              <a:off x="1209" y="3597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505" name="Freeform 42"/>
            <p:cNvSpPr>
              <a:spLocks/>
            </p:cNvSpPr>
            <p:nvPr/>
          </p:nvSpPr>
          <p:spPr bwMode="auto">
            <a:xfrm>
              <a:off x="618" y="3273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506" name="Freeform 43"/>
            <p:cNvSpPr>
              <a:spLocks/>
            </p:cNvSpPr>
            <p:nvPr/>
          </p:nvSpPr>
          <p:spPr bwMode="auto">
            <a:xfrm>
              <a:off x="1203" y="2907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507" name="Freeform 44"/>
            <p:cNvSpPr>
              <a:spLocks/>
            </p:cNvSpPr>
            <p:nvPr/>
          </p:nvSpPr>
          <p:spPr bwMode="auto">
            <a:xfrm>
              <a:off x="1878" y="2904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508" name="Freeform 45"/>
            <p:cNvSpPr>
              <a:spLocks/>
            </p:cNvSpPr>
            <p:nvPr/>
          </p:nvSpPr>
          <p:spPr bwMode="auto">
            <a:xfrm>
              <a:off x="561" y="2475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61509" name="Group 46"/>
            <p:cNvGrpSpPr>
              <a:grpSpLocks/>
            </p:cNvGrpSpPr>
            <p:nvPr/>
          </p:nvGrpSpPr>
          <p:grpSpPr bwMode="auto">
            <a:xfrm>
              <a:off x="457" y="3089"/>
              <a:ext cx="212" cy="231"/>
              <a:chOff x="2950" y="2441"/>
              <a:chExt cx="215" cy="231"/>
            </a:xfrm>
          </p:grpSpPr>
          <p:sp>
            <p:nvSpPr>
              <p:cNvPr id="61537" name="Rectangle 47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38" name="Text Box 48"/>
              <p:cNvSpPr txBox="1">
                <a:spLocks noChangeArrowheads="1"/>
              </p:cNvSpPr>
              <p:nvPr/>
            </p:nvSpPr>
            <p:spPr bwMode="auto">
              <a:xfrm>
                <a:off x="2950" y="2441"/>
                <a:ext cx="215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2pPr>
                <a:lvl3pPr marL="11430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3pPr>
                <a:lvl4pPr marL="16002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4pPr>
                <a:lvl5pPr marL="20574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5pPr>
                <a:lvl6pPr marL="25146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6pPr>
                <a:lvl7pPr marL="29718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7pPr>
                <a:lvl8pPr marL="34290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8pPr>
                <a:lvl9pPr marL="38862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b="0">
                    <a:latin typeface="Arial" charset="0"/>
                  </a:rPr>
                  <a:t>A</a:t>
                </a:r>
              </a:p>
            </p:txBody>
          </p:sp>
        </p:grpSp>
        <p:grpSp>
          <p:nvGrpSpPr>
            <p:cNvPr id="61510" name="Group 49"/>
            <p:cNvGrpSpPr>
              <a:grpSpLocks/>
            </p:cNvGrpSpPr>
            <p:nvPr/>
          </p:nvGrpSpPr>
          <p:grpSpPr bwMode="auto">
            <a:xfrm>
              <a:off x="1627" y="3473"/>
              <a:ext cx="212" cy="231"/>
              <a:chOff x="2950" y="2441"/>
              <a:chExt cx="215" cy="231"/>
            </a:xfrm>
          </p:grpSpPr>
          <p:sp>
            <p:nvSpPr>
              <p:cNvPr id="61535" name="Rectangle 50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36" name="Text Box 51"/>
              <p:cNvSpPr txBox="1">
                <a:spLocks noChangeArrowheads="1"/>
              </p:cNvSpPr>
              <p:nvPr/>
            </p:nvSpPr>
            <p:spPr bwMode="auto">
              <a:xfrm>
                <a:off x="2950" y="2441"/>
                <a:ext cx="215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2pPr>
                <a:lvl3pPr marL="11430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3pPr>
                <a:lvl4pPr marL="16002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4pPr>
                <a:lvl5pPr marL="20574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5pPr>
                <a:lvl6pPr marL="25146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6pPr>
                <a:lvl7pPr marL="29718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7pPr>
                <a:lvl8pPr marL="34290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8pPr>
                <a:lvl9pPr marL="38862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b="0">
                    <a:latin typeface="Arial" charset="0"/>
                  </a:rPr>
                  <a:t>E</a:t>
                </a:r>
              </a:p>
            </p:txBody>
          </p:sp>
        </p:grpSp>
        <p:grpSp>
          <p:nvGrpSpPr>
            <p:cNvPr id="61511" name="Group 52"/>
            <p:cNvGrpSpPr>
              <a:grpSpLocks/>
            </p:cNvGrpSpPr>
            <p:nvPr/>
          </p:nvGrpSpPr>
          <p:grpSpPr bwMode="auto">
            <a:xfrm>
              <a:off x="942" y="3470"/>
              <a:ext cx="220" cy="231"/>
              <a:chOff x="2946" y="2441"/>
              <a:chExt cx="223" cy="231"/>
            </a:xfrm>
          </p:grpSpPr>
          <p:sp>
            <p:nvSpPr>
              <p:cNvPr id="61533" name="Rectangle 53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34" name="Text Box 54"/>
              <p:cNvSpPr txBox="1">
                <a:spLocks noChangeArrowheads="1"/>
              </p:cNvSpPr>
              <p:nvPr/>
            </p:nvSpPr>
            <p:spPr bwMode="auto">
              <a:xfrm>
                <a:off x="2946" y="2441"/>
                <a:ext cx="223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2pPr>
                <a:lvl3pPr marL="11430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3pPr>
                <a:lvl4pPr marL="16002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4pPr>
                <a:lvl5pPr marL="20574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5pPr>
                <a:lvl6pPr marL="25146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6pPr>
                <a:lvl7pPr marL="29718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7pPr>
                <a:lvl8pPr marL="34290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8pPr>
                <a:lvl9pPr marL="38862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b="0">
                    <a:latin typeface="Arial" charset="0"/>
                  </a:rPr>
                  <a:t>D</a:t>
                </a:r>
              </a:p>
            </p:txBody>
          </p:sp>
        </p:grpSp>
        <p:grpSp>
          <p:nvGrpSpPr>
            <p:cNvPr id="61512" name="Group 55"/>
            <p:cNvGrpSpPr>
              <a:grpSpLocks/>
            </p:cNvGrpSpPr>
            <p:nvPr/>
          </p:nvGrpSpPr>
          <p:grpSpPr bwMode="auto">
            <a:xfrm>
              <a:off x="1617" y="2783"/>
              <a:ext cx="220" cy="231"/>
              <a:chOff x="2946" y="2441"/>
              <a:chExt cx="223" cy="231"/>
            </a:xfrm>
          </p:grpSpPr>
          <p:sp>
            <p:nvSpPr>
              <p:cNvPr id="61531" name="Rectangle 56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32" name="Text Box 57"/>
              <p:cNvSpPr txBox="1">
                <a:spLocks noChangeArrowheads="1"/>
              </p:cNvSpPr>
              <p:nvPr/>
            </p:nvSpPr>
            <p:spPr bwMode="auto">
              <a:xfrm>
                <a:off x="2946" y="2441"/>
                <a:ext cx="223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2pPr>
                <a:lvl3pPr marL="11430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3pPr>
                <a:lvl4pPr marL="16002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4pPr>
                <a:lvl5pPr marL="20574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5pPr>
                <a:lvl6pPr marL="25146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6pPr>
                <a:lvl7pPr marL="29718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7pPr>
                <a:lvl8pPr marL="34290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8pPr>
                <a:lvl9pPr marL="38862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b="0">
                    <a:latin typeface="Arial" charset="0"/>
                  </a:rPr>
                  <a:t>C</a:t>
                </a:r>
              </a:p>
            </p:txBody>
          </p:sp>
        </p:grpSp>
        <p:grpSp>
          <p:nvGrpSpPr>
            <p:cNvPr id="61513" name="Group 58"/>
            <p:cNvGrpSpPr>
              <a:grpSpLocks/>
            </p:cNvGrpSpPr>
            <p:nvPr/>
          </p:nvGrpSpPr>
          <p:grpSpPr bwMode="auto">
            <a:xfrm>
              <a:off x="938" y="2783"/>
              <a:ext cx="212" cy="231"/>
              <a:chOff x="2951" y="2441"/>
              <a:chExt cx="215" cy="231"/>
            </a:xfrm>
          </p:grpSpPr>
          <p:sp>
            <p:nvSpPr>
              <p:cNvPr id="61529" name="Rectangle 59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30" name="Text Box 60"/>
              <p:cNvSpPr txBox="1">
                <a:spLocks noChangeArrowheads="1"/>
              </p:cNvSpPr>
              <p:nvPr/>
            </p:nvSpPr>
            <p:spPr bwMode="auto">
              <a:xfrm>
                <a:off x="2951" y="2441"/>
                <a:ext cx="215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2pPr>
                <a:lvl3pPr marL="11430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3pPr>
                <a:lvl4pPr marL="16002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4pPr>
                <a:lvl5pPr marL="20574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5pPr>
                <a:lvl6pPr marL="25146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6pPr>
                <a:lvl7pPr marL="29718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7pPr>
                <a:lvl8pPr marL="34290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8pPr>
                <a:lvl9pPr marL="38862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b="0">
                    <a:latin typeface="Arial" charset="0"/>
                  </a:rPr>
                  <a:t>B</a:t>
                </a:r>
              </a:p>
            </p:txBody>
          </p:sp>
        </p:grpSp>
        <p:grpSp>
          <p:nvGrpSpPr>
            <p:cNvPr id="61514" name="Group 61"/>
            <p:cNvGrpSpPr>
              <a:grpSpLocks/>
            </p:cNvGrpSpPr>
            <p:nvPr/>
          </p:nvGrpSpPr>
          <p:grpSpPr bwMode="auto">
            <a:xfrm>
              <a:off x="2204" y="3131"/>
              <a:ext cx="204" cy="231"/>
              <a:chOff x="2954" y="2441"/>
              <a:chExt cx="207" cy="231"/>
            </a:xfrm>
          </p:grpSpPr>
          <p:sp>
            <p:nvSpPr>
              <p:cNvPr id="61527" name="Rectangle 62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28" name="Text Box 63"/>
              <p:cNvSpPr txBox="1">
                <a:spLocks noChangeArrowheads="1"/>
              </p:cNvSpPr>
              <p:nvPr/>
            </p:nvSpPr>
            <p:spPr bwMode="auto">
              <a:xfrm>
                <a:off x="2954" y="2441"/>
                <a:ext cx="207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2pPr>
                <a:lvl3pPr marL="11430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3pPr>
                <a:lvl4pPr marL="16002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4pPr>
                <a:lvl5pPr marL="20574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5pPr>
                <a:lvl6pPr marL="25146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6pPr>
                <a:lvl7pPr marL="29718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7pPr>
                <a:lvl8pPr marL="34290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8pPr>
                <a:lvl9pPr marL="38862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b="0">
                    <a:latin typeface="Arial" charset="0"/>
                  </a:rPr>
                  <a:t>F</a:t>
                </a:r>
              </a:p>
            </p:txBody>
          </p:sp>
        </p:grpSp>
        <p:sp>
          <p:nvSpPr>
            <p:cNvPr id="61515" name="Text Box 64"/>
            <p:cNvSpPr txBox="1">
              <a:spLocks noChangeArrowheads="1"/>
            </p:cNvSpPr>
            <p:nvPr/>
          </p:nvSpPr>
          <p:spPr bwMode="auto">
            <a:xfrm>
              <a:off x="667" y="289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 b="0">
                  <a:latin typeface="Arial" charset="0"/>
                </a:rPr>
                <a:t>2</a:t>
              </a:r>
            </a:p>
          </p:txBody>
        </p:sp>
        <p:sp>
          <p:nvSpPr>
            <p:cNvPr id="61516" name="Text Box 65"/>
            <p:cNvSpPr txBox="1">
              <a:spLocks noChangeArrowheads="1"/>
            </p:cNvSpPr>
            <p:nvPr/>
          </p:nvSpPr>
          <p:spPr bwMode="auto">
            <a:xfrm>
              <a:off x="1015" y="3116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 b="0">
                  <a:latin typeface="Arial" charset="0"/>
                </a:rPr>
                <a:t>2</a:t>
              </a:r>
            </a:p>
          </p:txBody>
        </p:sp>
        <p:sp>
          <p:nvSpPr>
            <p:cNvPr id="61517" name="Text Box 66"/>
            <p:cNvSpPr txBox="1">
              <a:spLocks noChangeArrowheads="1"/>
            </p:cNvSpPr>
            <p:nvPr/>
          </p:nvSpPr>
          <p:spPr bwMode="auto">
            <a:xfrm>
              <a:off x="580" y="332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 b="0">
                  <a:latin typeface="Arial" charset="0"/>
                </a:rPr>
                <a:t>1</a:t>
              </a:r>
            </a:p>
          </p:txBody>
        </p:sp>
        <p:sp>
          <p:nvSpPr>
            <p:cNvPr id="61518" name="Text Box 67"/>
            <p:cNvSpPr txBox="1">
              <a:spLocks noChangeArrowheads="1"/>
            </p:cNvSpPr>
            <p:nvPr/>
          </p:nvSpPr>
          <p:spPr bwMode="auto">
            <a:xfrm>
              <a:off x="1399" y="320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 b="0">
                  <a:latin typeface="Arial" charset="0"/>
                </a:rPr>
                <a:t>3</a:t>
              </a:r>
            </a:p>
          </p:txBody>
        </p:sp>
        <p:sp>
          <p:nvSpPr>
            <p:cNvPr id="61519" name="Text Box 68"/>
            <p:cNvSpPr txBox="1">
              <a:spLocks noChangeArrowheads="1"/>
            </p:cNvSpPr>
            <p:nvPr/>
          </p:nvSpPr>
          <p:spPr bwMode="auto">
            <a:xfrm>
              <a:off x="1336" y="3563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 b="0">
                  <a:latin typeface="Arial" charset="0"/>
                </a:rPr>
                <a:t>1</a:t>
              </a:r>
            </a:p>
          </p:txBody>
        </p:sp>
        <p:sp>
          <p:nvSpPr>
            <p:cNvPr id="61520" name="Text Box 69"/>
            <p:cNvSpPr txBox="1">
              <a:spLocks noChangeArrowheads="1"/>
            </p:cNvSpPr>
            <p:nvPr/>
          </p:nvSpPr>
          <p:spPr bwMode="auto">
            <a:xfrm>
              <a:off x="1696" y="31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 b="0">
                  <a:latin typeface="Arial" charset="0"/>
                </a:rPr>
                <a:t>1</a:t>
              </a:r>
            </a:p>
          </p:txBody>
        </p:sp>
        <p:sp>
          <p:nvSpPr>
            <p:cNvPr id="61521" name="Text Box 70"/>
            <p:cNvSpPr txBox="1">
              <a:spLocks noChangeArrowheads="1"/>
            </p:cNvSpPr>
            <p:nvPr/>
          </p:nvSpPr>
          <p:spPr bwMode="auto">
            <a:xfrm>
              <a:off x="2056" y="339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 b="0">
                  <a:latin typeface="Arial" charset="0"/>
                </a:rPr>
                <a:t>2</a:t>
              </a:r>
            </a:p>
          </p:txBody>
        </p:sp>
        <p:sp>
          <p:nvSpPr>
            <p:cNvPr id="61522" name="Text Box 71"/>
            <p:cNvSpPr txBox="1">
              <a:spLocks noChangeArrowheads="1"/>
            </p:cNvSpPr>
            <p:nvPr/>
          </p:nvSpPr>
          <p:spPr bwMode="auto">
            <a:xfrm>
              <a:off x="2029" y="2861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 b="0">
                  <a:latin typeface="Arial" charset="0"/>
                </a:rPr>
                <a:t>5</a:t>
              </a:r>
            </a:p>
          </p:txBody>
        </p:sp>
        <p:sp>
          <p:nvSpPr>
            <p:cNvPr id="61523" name="Text Box 72"/>
            <p:cNvSpPr txBox="1">
              <a:spLocks noChangeArrowheads="1"/>
            </p:cNvSpPr>
            <p:nvPr/>
          </p:nvSpPr>
          <p:spPr bwMode="auto">
            <a:xfrm>
              <a:off x="1294" y="2711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 b="0">
                  <a:latin typeface="Arial" charset="0"/>
                </a:rPr>
                <a:t>3</a:t>
              </a:r>
            </a:p>
          </p:txBody>
        </p:sp>
        <p:sp>
          <p:nvSpPr>
            <p:cNvPr id="61524" name="Text Box 73"/>
            <p:cNvSpPr txBox="1">
              <a:spLocks noChangeArrowheads="1"/>
            </p:cNvSpPr>
            <p:nvPr/>
          </p:nvSpPr>
          <p:spPr bwMode="auto">
            <a:xfrm>
              <a:off x="943" y="244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 b="0">
                  <a:latin typeface="Arial" charset="0"/>
                </a:rPr>
                <a:t>5</a:t>
              </a:r>
            </a:p>
          </p:txBody>
        </p:sp>
        <p:sp>
          <p:nvSpPr>
            <p:cNvPr id="61525" name="Line 74"/>
            <p:cNvSpPr>
              <a:spLocks noChangeShapeType="1"/>
            </p:cNvSpPr>
            <p:nvPr/>
          </p:nvSpPr>
          <p:spPr bwMode="auto">
            <a:xfrm>
              <a:off x="612" y="3261"/>
              <a:ext cx="282" cy="282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526" name="Line 75"/>
            <p:cNvSpPr>
              <a:spLocks noChangeShapeType="1"/>
            </p:cNvSpPr>
            <p:nvPr/>
          </p:nvSpPr>
          <p:spPr bwMode="auto">
            <a:xfrm flipV="1">
              <a:off x="672" y="2973"/>
              <a:ext cx="312" cy="162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aphicFrame>
        <p:nvGraphicFramePr>
          <p:cNvPr id="949324" name="Group 76"/>
          <p:cNvGraphicFramePr>
            <a:graphicFrameLocks noGrp="1"/>
          </p:cNvGraphicFramePr>
          <p:nvPr/>
        </p:nvGraphicFramePr>
        <p:xfrm>
          <a:off x="4724400" y="3124200"/>
          <a:ext cx="3505200" cy="3124200"/>
        </p:xfrm>
        <a:graphic>
          <a:graphicData uri="http://schemas.openxmlformats.org/drawingml/2006/table">
            <a:tbl>
              <a:tblPr/>
              <a:tblGrid>
                <a:gridCol w="18986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065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207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Destination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Link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07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B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(A,B)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207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(A,D)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207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D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(A,D)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207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E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(A,D)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207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F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(A,D)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77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31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1093802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92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92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9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9250" grpId="0" build="p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Issue #1: Scalability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04800" y="1760538"/>
            <a:ext cx="8839200" cy="4411662"/>
          </a:xfrm>
        </p:spPr>
        <p:txBody>
          <a:bodyPr>
            <a:normAutofit fontScale="92500" lnSpcReduction="10000"/>
          </a:bodyPr>
          <a:lstStyle/>
          <a:p>
            <a:r>
              <a:rPr lang="en-US" sz="2400" dirty="0"/>
              <a:t>How many messages needed to flood link state messages? </a:t>
            </a:r>
          </a:p>
          <a:p>
            <a:pPr lvl="1"/>
            <a:r>
              <a:rPr lang="en-US" dirty="0">
                <a:solidFill>
                  <a:srgbClr val="000090"/>
                </a:solidFill>
              </a:rPr>
              <a:t>O(N x E), where N is #nodes; E is #edges in graph</a:t>
            </a:r>
            <a:br>
              <a:rPr lang="en-US" dirty="0">
                <a:solidFill>
                  <a:srgbClr val="000090"/>
                </a:solidFill>
              </a:rPr>
            </a:br>
            <a:endParaRPr lang="en-US" sz="2400" dirty="0"/>
          </a:p>
          <a:p>
            <a:r>
              <a:rPr lang="en-US" sz="2400" dirty="0"/>
              <a:t>Processing complexity for </a:t>
            </a:r>
            <a:r>
              <a:rPr lang="en-US" sz="2400" dirty="0" err="1"/>
              <a:t>Dijkstra’s</a:t>
            </a:r>
            <a:r>
              <a:rPr lang="en-US" sz="2400" dirty="0"/>
              <a:t> algorithm?</a:t>
            </a:r>
          </a:p>
          <a:p>
            <a:pPr lvl="1">
              <a:lnSpc>
                <a:spcPct val="90000"/>
              </a:lnSpc>
            </a:pPr>
            <a:r>
              <a:rPr lang="en-US" dirty="0">
                <a:solidFill>
                  <a:srgbClr val="000090"/>
                </a:solidFill>
              </a:rPr>
              <a:t>O(N</a:t>
            </a:r>
            <a:r>
              <a:rPr lang="en-US" baseline="30000" dirty="0">
                <a:solidFill>
                  <a:srgbClr val="000090"/>
                </a:solidFill>
              </a:rPr>
              <a:t>2</a:t>
            </a:r>
            <a:r>
              <a:rPr lang="en-US" dirty="0">
                <a:solidFill>
                  <a:srgbClr val="000090"/>
                </a:solidFill>
              </a:rPr>
              <a:t>), because we check all nodes w not in S at each iteration and we have O(N) iterations</a:t>
            </a:r>
          </a:p>
          <a:p>
            <a:pPr lvl="1">
              <a:lnSpc>
                <a:spcPct val="90000"/>
              </a:lnSpc>
            </a:pPr>
            <a:r>
              <a:rPr lang="en-US" dirty="0">
                <a:solidFill>
                  <a:srgbClr val="000090"/>
                </a:solidFill>
              </a:rPr>
              <a:t>more efficient implementations: O(N log(N))</a:t>
            </a:r>
            <a:br>
              <a:rPr lang="en-US" dirty="0">
                <a:solidFill>
                  <a:srgbClr val="000090"/>
                </a:solidFill>
              </a:rPr>
            </a:br>
            <a:endParaRPr lang="en-US" sz="2400" dirty="0"/>
          </a:p>
          <a:p>
            <a:r>
              <a:rPr lang="en-US" sz="2400" dirty="0"/>
              <a:t>How many entries in the LS topology database? </a:t>
            </a:r>
            <a:r>
              <a:rPr lang="en-US" dirty="0">
                <a:solidFill>
                  <a:srgbClr val="000090"/>
                </a:solidFill>
              </a:rPr>
              <a:t>O(E)</a:t>
            </a:r>
            <a:br>
              <a:rPr lang="en-US" dirty="0">
                <a:solidFill>
                  <a:srgbClr val="000090"/>
                </a:solidFill>
              </a:rPr>
            </a:br>
            <a:r>
              <a:rPr lang="en-US" dirty="0">
                <a:solidFill>
                  <a:srgbClr val="000090"/>
                </a:solidFill>
              </a:rPr>
              <a:t> </a:t>
            </a:r>
          </a:p>
          <a:p>
            <a:r>
              <a:rPr lang="en-US" sz="2400" dirty="0"/>
              <a:t>How many entries in the forwarding table? </a:t>
            </a:r>
            <a:r>
              <a:rPr lang="en-US" dirty="0">
                <a:solidFill>
                  <a:srgbClr val="000090"/>
                </a:solidFill>
              </a:rPr>
              <a:t>O(N)</a:t>
            </a:r>
          </a:p>
          <a:p>
            <a:endParaRPr lang="en-US" sz="2400" dirty="0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32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2576101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Rectangle 2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>
                <a:latin typeface="Arial" charset="0"/>
              </a:rPr>
              <a:t>Inconsistent link-state database</a:t>
            </a:r>
          </a:p>
          <a:p>
            <a:pPr lvl="1"/>
            <a:r>
              <a:rPr lang="en-US" dirty="0">
                <a:latin typeface="Arial" charset="0"/>
                <a:ea typeface="Arial" charset="0"/>
                <a:cs typeface="Arial" charset="0"/>
              </a:rPr>
              <a:t>Some routers know about failure before others</a:t>
            </a:r>
          </a:p>
          <a:p>
            <a:pPr lvl="1"/>
            <a:r>
              <a:rPr lang="en-US" dirty="0">
                <a:latin typeface="Arial" charset="0"/>
                <a:ea typeface="Arial" charset="0"/>
                <a:cs typeface="Arial" charset="0"/>
              </a:rPr>
              <a:t>The shortest paths are no longer consistent</a:t>
            </a:r>
          </a:p>
          <a:p>
            <a:pPr lvl="1"/>
            <a:r>
              <a:rPr lang="en-US" dirty="0">
                <a:latin typeface="Arial" charset="0"/>
                <a:ea typeface="Arial" charset="0"/>
                <a:cs typeface="Arial" charset="0"/>
              </a:rPr>
              <a:t>Can cause transient </a:t>
            </a:r>
            <a:r>
              <a:rPr lang="en-US" dirty="0">
                <a:solidFill>
                  <a:srgbClr val="FF6600"/>
                </a:solidFill>
                <a:latin typeface="Arial" charset="0"/>
                <a:ea typeface="Arial" charset="0"/>
                <a:cs typeface="Arial" charset="0"/>
              </a:rPr>
              <a:t>forwarding loops</a:t>
            </a:r>
          </a:p>
        </p:txBody>
      </p:sp>
      <p:sp>
        <p:nvSpPr>
          <p:cNvPr id="80899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Issue#2: Transient Disruptions</a:t>
            </a:r>
          </a:p>
        </p:txBody>
      </p:sp>
      <p:grpSp>
        <p:nvGrpSpPr>
          <p:cNvPr id="2" name="Group 126"/>
          <p:cNvGrpSpPr>
            <a:grpSpLocks/>
          </p:cNvGrpSpPr>
          <p:nvPr/>
        </p:nvGrpSpPr>
        <p:grpSpPr bwMode="auto">
          <a:xfrm>
            <a:off x="838200" y="3429000"/>
            <a:ext cx="3571875" cy="2236788"/>
            <a:chOff x="528" y="2160"/>
            <a:chExt cx="2250" cy="1409"/>
          </a:xfrm>
        </p:grpSpPr>
        <p:sp>
          <p:nvSpPr>
            <p:cNvPr id="80969" name="Freeform 4"/>
            <p:cNvSpPr>
              <a:spLocks/>
            </p:cNvSpPr>
            <p:nvPr/>
          </p:nvSpPr>
          <p:spPr bwMode="auto">
            <a:xfrm>
              <a:off x="528" y="2160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70" name="Freeform 5"/>
            <p:cNvSpPr>
              <a:spLocks/>
            </p:cNvSpPr>
            <p:nvPr/>
          </p:nvSpPr>
          <p:spPr bwMode="auto">
            <a:xfrm>
              <a:off x="864" y="2709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71" name="Oval 6"/>
            <p:cNvSpPr>
              <a:spLocks noChangeArrowheads="1"/>
            </p:cNvSpPr>
            <p:nvPr/>
          </p:nvSpPr>
          <p:spPr bwMode="auto">
            <a:xfrm>
              <a:off x="604" y="2951"/>
              <a:ext cx="313" cy="81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72" name="Line 7"/>
            <p:cNvSpPr>
              <a:spLocks noChangeShapeType="1"/>
            </p:cNvSpPr>
            <p:nvPr/>
          </p:nvSpPr>
          <p:spPr bwMode="auto">
            <a:xfrm>
              <a:off x="604" y="2944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73" name="Line 8"/>
            <p:cNvSpPr>
              <a:spLocks noChangeShapeType="1"/>
            </p:cNvSpPr>
            <p:nvPr/>
          </p:nvSpPr>
          <p:spPr bwMode="auto">
            <a:xfrm>
              <a:off x="917" y="2944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74" name="Rectangle 9"/>
            <p:cNvSpPr>
              <a:spLocks noChangeArrowheads="1"/>
            </p:cNvSpPr>
            <p:nvPr/>
          </p:nvSpPr>
          <p:spPr bwMode="auto">
            <a:xfrm>
              <a:off x="604" y="2944"/>
              <a:ext cx="310" cy="4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1800" b="0">
                <a:latin typeface="Arial" charset="0"/>
              </a:endParaRPr>
            </a:p>
          </p:txBody>
        </p:sp>
        <p:sp>
          <p:nvSpPr>
            <p:cNvPr id="80975" name="Oval 10"/>
            <p:cNvSpPr>
              <a:spLocks noChangeArrowheads="1"/>
            </p:cNvSpPr>
            <p:nvPr/>
          </p:nvSpPr>
          <p:spPr bwMode="auto">
            <a:xfrm>
              <a:off x="601" y="2885"/>
              <a:ext cx="313" cy="95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76" name="Oval 11"/>
            <p:cNvSpPr>
              <a:spLocks noChangeArrowheads="1"/>
            </p:cNvSpPr>
            <p:nvPr/>
          </p:nvSpPr>
          <p:spPr bwMode="auto">
            <a:xfrm>
              <a:off x="1078" y="3338"/>
              <a:ext cx="313" cy="81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77" name="Line 12"/>
            <p:cNvSpPr>
              <a:spLocks noChangeShapeType="1"/>
            </p:cNvSpPr>
            <p:nvPr/>
          </p:nvSpPr>
          <p:spPr bwMode="auto">
            <a:xfrm>
              <a:off x="1078" y="333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78" name="Line 13"/>
            <p:cNvSpPr>
              <a:spLocks noChangeShapeType="1"/>
            </p:cNvSpPr>
            <p:nvPr/>
          </p:nvSpPr>
          <p:spPr bwMode="auto">
            <a:xfrm>
              <a:off x="1391" y="333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79" name="Rectangle 14"/>
            <p:cNvSpPr>
              <a:spLocks noChangeArrowheads="1"/>
            </p:cNvSpPr>
            <p:nvPr/>
          </p:nvSpPr>
          <p:spPr bwMode="auto">
            <a:xfrm>
              <a:off x="1078" y="3331"/>
              <a:ext cx="310" cy="4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1800" b="0">
                <a:latin typeface="Arial" charset="0"/>
              </a:endParaRPr>
            </a:p>
          </p:txBody>
        </p:sp>
        <p:sp>
          <p:nvSpPr>
            <p:cNvPr id="80980" name="Oval 15"/>
            <p:cNvSpPr>
              <a:spLocks noChangeArrowheads="1"/>
            </p:cNvSpPr>
            <p:nvPr/>
          </p:nvSpPr>
          <p:spPr bwMode="auto">
            <a:xfrm>
              <a:off x="1075" y="3272"/>
              <a:ext cx="313" cy="95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81" name="Oval 16"/>
            <p:cNvSpPr>
              <a:spLocks noChangeArrowheads="1"/>
            </p:cNvSpPr>
            <p:nvPr/>
          </p:nvSpPr>
          <p:spPr bwMode="auto">
            <a:xfrm>
              <a:off x="1074" y="2648"/>
              <a:ext cx="313" cy="81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82" name="Line 17"/>
            <p:cNvSpPr>
              <a:spLocks noChangeShapeType="1"/>
            </p:cNvSpPr>
            <p:nvPr/>
          </p:nvSpPr>
          <p:spPr bwMode="auto">
            <a:xfrm>
              <a:off x="1074" y="264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83" name="Line 18"/>
            <p:cNvSpPr>
              <a:spLocks noChangeShapeType="1"/>
            </p:cNvSpPr>
            <p:nvPr/>
          </p:nvSpPr>
          <p:spPr bwMode="auto">
            <a:xfrm>
              <a:off x="1387" y="264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84" name="Rectangle 19"/>
            <p:cNvSpPr>
              <a:spLocks noChangeArrowheads="1"/>
            </p:cNvSpPr>
            <p:nvPr/>
          </p:nvSpPr>
          <p:spPr bwMode="auto">
            <a:xfrm>
              <a:off x="1074" y="2641"/>
              <a:ext cx="310" cy="4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1800" b="0">
                <a:latin typeface="Arial" charset="0"/>
              </a:endParaRPr>
            </a:p>
          </p:txBody>
        </p:sp>
        <p:sp>
          <p:nvSpPr>
            <p:cNvPr id="80985" name="Oval 20"/>
            <p:cNvSpPr>
              <a:spLocks noChangeArrowheads="1"/>
            </p:cNvSpPr>
            <p:nvPr/>
          </p:nvSpPr>
          <p:spPr bwMode="auto">
            <a:xfrm>
              <a:off x="1071" y="2582"/>
              <a:ext cx="313" cy="95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86" name="Oval 21"/>
            <p:cNvSpPr>
              <a:spLocks noChangeArrowheads="1"/>
            </p:cNvSpPr>
            <p:nvPr/>
          </p:nvSpPr>
          <p:spPr bwMode="auto">
            <a:xfrm>
              <a:off x="1757" y="2644"/>
              <a:ext cx="312" cy="81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87" name="Line 22"/>
            <p:cNvSpPr>
              <a:spLocks noChangeShapeType="1"/>
            </p:cNvSpPr>
            <p:nvPr/>
          </p:nvSpPr>
          <p:spPr bwMode="auto">
            <a:xfrm>
              <a:off x="1757" y="2637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88" name="Line 23"/>
            <p:cNvSpPr>
              <a:spLocks noChangeShapeType="1"/>
            </p:cNvSpPr>
            <p:nvPr/>
          </p:nvSpPr>
          <p:spPr bwMode="auto">
            <a:xfrm>
              <a:off x="2069" y="2637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89" name="Rectangle 24"/>
            <p:cNvSpPr>
              <a:spLocks noChangeArrowheads="1"/>
            </p:cNvSpPr>
            <p:nvPr/>
          </p:nvSpPr>
          <p:spPr bwMode="auto">
            <a:xfrm>
              <a:off x="1757" y="2637"/>
              <a:ext cx="309" cy="4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1800" b="0">
                <a:latin typeface="Arial" charset="0"/>
              </a:endParaRPr>
            </a:p>
          </p:txBody>
        </p:sp>
        <p:sp>
          <p:nvSpPr>
            <p:cNvPr id="80990" name="Oval 25"/>
            <p:cNvSpPr>
              <a:spLocks noChangeArrowheads="1"/>
            </p:cNvSpPr>
            <p:nvPr/>
          </p:nvSpPr>
          <p:spPr bwMode="auto">
            <a:xfrm>
              <a:off x="1760" y="2581"/>
              <a:ext cx="312" cy="95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91" name="Oval 26"/>
            <p:cNvSpPr>
              <a:spLocks noChangeArrowheads="1"/>
            </p:cNvSpPr>
            <p:nvPr/>
          </p:nvSpPr>
          <p:spPr bwMode="auto">
            <a:xfrm>
              <a:off x="1767" y="3335"/>
              <a:ext cx="313" cy="81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92" name="Line 27"/>
            <p:cNvSpPr>
              <a:spLocks noChangeShapeType="1"/>
            </p:cNvSpPr>
            <p:nvPr/>
          </p:nvSpPr>
          <p:spPr bwMode="auto">
            <a:xfrm>
              <a:off x="1767" y="332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93" name="Line 28"/>
            <p:cNvSpPr>
              <a:spLocks noChangeShapeType="1"/>
            </p:cNvSpPr>
            <p:nvPr/>
          </p:nvSpPr>
          <p:spPr bwMode="auto">
            <a:xfrm>
              <a:off x="2080" y="332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94" name="Rectangle 29"/>
            <p:cNvSpPr>
              <a:spLocks noChangeArrowheads="1"/>
            </p:cNvSpPr>
            <p:nvPr/>
          </p:nvSpPr>
          <p:spPr bwMode="auto">
            <a:xfrm>
              <a:off x="1767" y="3328"/>
              <a:ext cx="310" cy="4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1800" b="0">
                <a:latin typeface="Arial" charset="0"/>
              </a:endParaRPr>
            </a:p>
          </p:txBody>
        </p:sp>
        <p:sp>
          <p:nvSpPr>
            <p:cNvPr id="80995" name="Oval 30"/>
            <p:cNvSpPr>
              <a:spLocks noChangeArrowheads="1"/>
            </p:cNvSpPr>
            <p:nvPr/>
          </p:nvSpPr>
          <p:spPr bwMode="auto">
            <a:xfrm>
              <a:off x="1764" y="3269"/>
              <a:ext cx="313" cy="95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96" name="Oval 31"/>
            <p:cNvSpPr>
              <a:spLocks noChangeArrowheads="1"/>
            </p:cNvSpPr>
            <p:nvPr/>
          </p:nvSpPr>
          <p:spPr bwMode="auto">
            <a:xfrm>
              <a:off x="2332" y="2994"/>
              <a:ext cx="313" cy="81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97" name="Line 32"/>
            <p:cNvSpPr>
              <a:spLocks noChangeShapeType="1"/>
            </p:cNvSpPr>
            <p:nvPr/>
          </p:nvSpPr>
          <p:spPr bwMode="auto">
            <a:xfrm>
              <a:off x="2332" y="2987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98" name="Line 33"/>
            <p:cNvSpPr>
              <a:spLocks noChangeShapeType="1"/>
            </p:cNvSpPr>
            <p:nvPr/>
          </p:nvSpPr>
          <p:spPr bwMode="auto">
            <a:xfrm>
              <a:off x="2645" y="2987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99" name="Rectangle 34"/>
            <p:cNvSpPr>
              <a:spLocks noChangeArrowheads="1"/>
            </p:cNvSpPr>
            <p:nvPr/>
          </p:nvSpPr>
          <p:spPr bwMode="auto">
            <a:xfrm>
              <a:off x="2332" y="2987"/>
              <a:ext cx="310" cy="4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1800" b="0">
                <a:latin typeface="Arial" charset="0"/>
              </a:endParaRPr>
            </a:p>
          </p:txBody>
        </p:sp>
        <p:sp>
          <p:nvSpPr>
            <p:cNvPr id="81000" name="Oval 35"/>
            <p:cNvSpPr>
              <a:spLocks noChangeArrowheads="1"/>
            </p:cNvSpPr>
            <p:nvPr/>
          </p:nvSpPr>
          <p:spPr bwMode="auto">
            <a:xfrm>
              <a:off x="2329" y="2928"/>
              <a:ext cx="313" cy="95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001" name="Freeform 36"/>
            <p:cNvSpPr>
              <a:spLocks/>
            </p:cNvSpPr>
            <p:nvPr/>
          </p:nvSpPr>
          <p:spPr bwMode="auto">
            <a:xfrm>
              <a:off x="1923" y="2736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38100">
              <a:solidFill>
                <a:srgbClr val="FF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002" name="Freeform 37"/>
            <p:cNvSpPr>
              <a:spLocks/>
            </p:cNvSpPr>
            <p:nvPr/>
          </p:nvSpPr>
          <p:spPr bwMode="auto">
            <a:xfrm>
              <a:off x="1230" y="2742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003" name="Freeform 38"/>
            <p:cNvSpPr>
              <a:spLocks/>
            </p:cNvSpPr>
            <p:nvPr/>
          </p:nvSpPr>
          <p:spPr bwMode="auto">
            <a:xfrm>
              <a:off x="1395" y="2727"/>
              <a:ext cx="504" cy="600"/>
            </a:xfrm>
            <a:custGeom>
              <a:avLst/>
              <a:gdLst>
                <a:gd name="T0" fmla="*/ 0 w 378"/>
                <a:gd name="T1" fmla="*/ 7134 h 174"/>
                <a:gd name="T2" fmla="*/ 896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004" name="Freeform 39"/>
            <p:cNvSpPr>
              <a:spLocks/>
            </p:cNvSpPr>
            <p:nvPr/>
          </p:nvSpPr>
          <p:spPr bwMode="auto">
            <a:xfrm>
              <a:off x="2082" y="3072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005" name="Freeform 40"/>
            <p:cNvSpPr>
              <a:spLocks/>
            </p:cNvSpPr>
            <p:nvPr/>
          </p:nvSpPr>
          <p:spPr bwMode="auto">
            <a:xfrm>
              <a:off x="1401" y="3357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38100">
              <a:solidFill>
                <a:srgbClr val="FF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006" name="Freeform 41"/>
            <p:cNvSpPr>
              <a:spLocks/>
            </p:cNvSpPr>
            <p:nvPr/>
          </p:nvSpPr>
          <p:spPr bwMode="auto">
            <a:xfrm>
              <a:off x="810" y="3033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007" name="Freeform 42"/>
            <p:cNvSpPr>
              <a:spLocks/>
            </p:cNvSpPr>
            <p:nvPr/>
          </p:nvSpPr>
          <p:spPr bwMode="auto">
            <a:xfrm>
              <a:off x="1395" y="2667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008" name="Freeform 43"/>
            <p:cNvSpPr>
              <a:spLocks/>
            </p:cNvSpPr>
            <p:nvPr/>
          </p:nvSpPr>
          <p:spPr bwMode="auto">
            <a:xfrm>
              <a:off x="2070" y="2664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009" name="Freeform 44"/>
            <p:cNvSpPr>
              <a:spLocks/>
            </p:cNvSpPr>
            <p:nvPr/>
          </p:nvSpPr>
          <p:spPr bwMode="auto">
            <a:xfrm>
              <a:off x="753" y="2235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81010" name="Group 45"/>
            <p:cNvGrpSpPr>
              <a:grpSpLocks/>
            </p:cNvGrpSpPr>
            <p:nvPr/>
          </p:nvGrpSpPr>
          <p:grpSpPr bwMode="auto">
            <a:xfrm>
              <a:off x="649" y="2849"/>
              <a:ext cx="212" cy="231"/>
              <a:chOff x="2950" y="2441"/>
              <a:chExt cx="215" cy="231"/>
            </a:xfrm>
          </p:grpSpPr>
          <p:sp>
            <p:nvSpPr>
              <p:cNvPr id="81027" name="Rectangle 46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1028" name="Text Box 47"/>
              <p:cNvSpPr txBox="1">
                <a:spLocks noChangeArrowheads="1"/>
              </p:cNvSpPr>
              <p:nvPr/>
            </p:nvSpPr>
            <p:spPr bwMode="auto">
              <a:xfrm>
                <a:off x="2950" y="2441"/>
                <a:ext cx="215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2pPr>
                <a:lvl3pPr marL="11430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3pPr>
                <a:lvl4pPr marL="16002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4pPr>
                <a:lvl5pPr marL="20574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5pPr>
                <a:lvl6pPr marL="25146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6pPr>
                <a:lvl7pPr marL="29718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7pPr>
                <a:lvl8pPr marL="34290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8pPr>
                <a:lvl9pPr marL="38862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b="0">
                    <a:latin typeface="Arial" charset="0"/>
                  </a:rPr>
                  <a:t>A</a:t>
                </a:r>
              </a:p>
            </p:txBody>
          </p:sp>
        </p:grpSp>
        <p:grpSp>
          <p:nvGrpSpPr>
            <p:cNvPr id="81011" name="Group 48"/>
            <p:cNvGrpSpPr>
              <a:grpSpLocks/>
            </p:cNvGrpSpPr>
            <p:nvPr/>
          </p:nvGrpSpPr>
          <p:grpSpPr bwMode="auto">
            <a:xfrm>
              <a:off x="1819" y="3233"/>
              <a:ext cx="212" cy="231"/>
              <a:chOff x="2950" y="2441"/>
              <a:chExt cx="215" cy="231"/>
            </a:xfrm>
          </p:grpSpPr>
          <p:sp>
            <p:nvSpPr>
              <p:cNvPr id="81025" name="Rectangle 49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1026" name="Text Box 50"/>
              <p:cNvSpPr txBox="1">
                <a:spLocks noChangeArrowheads="1"/>
              </p:cNvSpPr>
              <p:nvPr/>
            </p:nvSpPr>
            <p:spPr bwMode="auto">
              <a:xfrm>
                <a:off x="2950" y="2441"/>
                <a:ext cx="215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2pPr>
                <a:lvl3pPr marL="11430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3pPr>
                <a:lvl4pPr marL="16002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4pPr>
                <a:lvl5pPr marL="20574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5pPr>
                <a:lvl6pPr marL="25146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6pPr>
                <a:lvl7pPr marL="29718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7pPr>
                <a:lvl8pPr marL="34290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8pPr>
                <a:lvl9pPr marL="38862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b="0">
                    <a:latin typeface="Arial" charset="0"/>
                  </a:rPr>
                  <a:t>E</a:t>
                </a:r>
              </a:p>
            </p:txBody>
          </p:sp>
        </p:grpSp>
        <p:grpSp>
          <p:nvGrpSpPr>
            <p:cNvPr id="81012" name="Group 51"/>
            <p:cNvGrpSpPr>
              <a:grpSpLocks/>
            </p:cNvGrpSpPr>
            <p:nvPr/>
          </p:nvGrpSpPr>
          <p:grpSpPr bwMode="auto">
            <a:xfrm>
              <a:off x="1134" y="3230"/>
              <a:ext cx="220" cy="231"/>
              <a:chOff x="2946" y="2441"/>
              <a:chExt cx="223" cy="231"/>
            </a:xfrm>
          </p:grpSpPr>
          <p:sp>
            <p:nvSpPr>
              <p:cNvPr id="81023" name="Rectangle 52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1024" name="Text Box 53"/>
              <p:cNvSpPr txBox="1">
                <a:spLocks noChangeArrowheads="1"/>
              </p:cNvSpPr>
              <p:nvPr/>
            </p:nvSpPr>
            <p:spPr bwMode="auto">
              <a:xfrm>
                <a:off x="2946" y="2441"/>
                <a:ext cx="223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2pPr>
                <a:lvl3pPr marL="11430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3pPr>
                <a:lvl4pPr marL="16002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4pPr>
                <a:lvl5pPr marL="20574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5pPr>
                <a:lvl6pPr marL="25146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6pPr>
                <a:lvl7pPr marL="29718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7pPr>
                <a:lvl8pPr marL="34290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8pPr>
                <a:lvl9pPr marL="38862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b="0">
                    <a:latin typeface="Arial" charset="0"/>
                  </a:rPr>
                  <a:t>D</a:t>
                </a:r>
              </a:p>
            </p:txBody>
          </p:sp>
        </p:grpSp>
        <p:grpSp>
          <p:nvGrpSpPr>
            <p:cNvPr id="81013" name="Group 54"/>
            <p:cNvGrpSpPr>
              <a:grpSpLocks/>
            </p:cNvGrpSpPr>
            <p:nvPr/>
          </p:nvGrpSpPr>
          <p:grpSpPr bwMode="auto">
            <a:xfrm>
              <a:off x="1809" y="2543"/>
              <a:ext cx="220" cy="231"/>
              <a:chOff x="2946" y="2441"/>
              <a:chExt cx="223" cy="231"/>
            </a:xfrm>
          </p:grpSpPr>
          <p:sp>
            <p:nvSpPr>
              <p:cNvPr id="81021" name="Rectangle 55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1022" name="Text Box 56"/>
              <p:cNvSpPr txBox="1">
                <a:spLocks noChangeArrowheads="1"/>
              </p:cNvSpPr>
              <p:nvPr/>
            </p:nvSpPr>
            <p:spPr bwMode="auto">
              <a:xfrm>
                <a:off x="2946" y="2441"/>
                <a:ext cx="223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2pPr>
                <a:lvl3pPr marL="11430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3pPr>
                <a:lvl4pPr marL="16002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4pPr>
                <a:lvl5pPr marL="20574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5pPr>
                <a:lvl6pPr marL="25146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6pPr>
                <a:lvl7pPr marL="29718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7pPr>
                <a:lvl8pPr marL="34290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8pPr>
                <a:lvl9pPr marL="38862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b="0">
                    <a:latin typeface="Arial" charset="0"/>
                  </a:rPr>
                  <a:t>C</a:t>
                </a:r>
              </a:p>
            </p:txBody>
          </p:sp>
        </p:grpSp>
        <p:grpSp>
          <p:nvGrpSpPr>
            <p:cNvPr id="81014" name="Group 57"/>
            <p:cNvGrpSpPr>
              <a:grpSpLocks/>
            </p:cNvGrpSpPr>
            <p:nvPr/>
          </p:nvGrpSpPr>
          <p:grpSpPr bwMode="auto">
            <a:xfrm>
              <a:off x="1130" y="2543"/>
              <a:ext cx="212" cy="231"/>
              <a:chOff x="2951" y="2441"/>
              <a:chExt cx="215" cy="231"/>
            </a:xfrm>
          </p:grpSpPr>
          <p:sp>
            <p:nvSpPr>
              <p:cNvPr id="81019" name="Rectangle 58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1020" name="Text Box 59"/>
              <p:cNvSpPr txBox="1">
                <a:spLocks noChangeArrowheads="1"/>
              </p:cNvSpPr>
              <p:nvPr/>
            </p:nvSpPr>
            <p:spPr bwMode="auto">
              <a:xfrm>
                <a:off x="2951" y="2441"/>
                <a:ext cx="215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2pPr>
                <a:lvl3pPr marL="11430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3pPr>
                <a:lvl4pPr marL="16002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4pPr>
                <a:lvl5pPr marL="20574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5pPr>
                <a:lvl6pPr marL="25146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6pPr>
                <a:lvl7pPr marL="29718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7pPr>
                <a:lvl8pPr marL="34290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8pPr>
                <a:lvl9pPr marL="38862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b="0">
                    <a:latin typeface="Arial" charset="0"/>
                  </a:rPr>
                  <a:t>B</a:t>
                </a:r>
              </a:p>
            </p:txBody>
          </p:sp>
        </p:grpSp>
        <p:grpSp>
          <p:nvGrpSpPr>
            <p:cNvPr id="81015" name="Group 60"/>
            <p:cNvGrpSpPr>
              <a:grpSpLocks/>
            </p:cNvGrpSpPr>
            <p:nvPr/>
          </p:nvGrpSpPr>
          <p:grpSpPr bwMode="auto">
            <a:xfrm>
              <a:off x="2396" y="2891"/>
              <a:ext cx="204" cy="231"/>
              <a:chOff x="2954" y="2441"/>
              <a:chExt cx="207" cy="231"/>
            </a:xfrm>
          </p:grpSpPr>
          <p:sp>
            <p:nvSpPr>
              <p:cNvPr id="81017" name="Rectangle 61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1018" name="Text Box 62"/>
              <p:cNvSpPr txBox="1">
                <a:spLocks noChangeArrowheads="1"/>
              </p:cNvSpPr>
              <p:nvPr/>
            </p:nvSpPr>
            <p:spPr bwMode="auto">
              <a:xfrm>
                <a:off x="2954" y="2441"/>
                <a:ext cx="207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2pPr>
                <a:lvl3pPr marL="11430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3pPr>
                <a:lvl4pPr marL="16002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4pPr>
                <a:lvl5pPr marL="20574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5pPr>
                <a:lvl6pPr marL="25146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6pPr>
                <a:lvl7pPr marL="29718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7pPr>
                <a:lvl8pPr marL="34290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8pPr>
                <a:lvl9pPr marL="38862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b="0">
                    <a:latin typeface="Arial" charset="0"/>
                  </a:rPr>
                  <a:t>F</a:t>
                </a:r>
              </a:p>
            </p:txBody>
          </p:sp>
        </p:grpSp>
        <p:sp>
          <p:nvSpPr>
            <p:cNvPr id="81016" name="Line 63"/>
            <p:cNvSpPr>
              <a:spLocks noChangeShapeType="1"/>
            </p:cNvSpPr>
            <p:nvPr/>
          </p:nvSpPr>
          <p:spPr bwMode="auto">
            <a:xfrm>
              <a:off x="804" y="3021"/>
              <a:ext cx="282" cy="282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71900" name="Text Box 124"/>
          <p:cNvSpPr txBox="1">
            <a:spLocks noChangeArrowheads="1"/>
          </p:cNvSpPr>
          <p:nvPr/>
        </p:nvSpPr>
        <p:spPr bwMode="auto">
          <a:xfrm>
            <a:off x="609600" y="5745163"/>
            <a:ext cx="40386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>
                <a:latin typeface="Helvetica" charset="0"/>
              </a:rPr>
              <a:t>A and D think that this</a:t>
            </a:r>
            <a:br>
              <a:rPr lang="en-US">
                <a:latin typeface="Helvetica" charset="0"/>
              </a:rPr>
            </a:br>
            <a:r>
              <a:rPr lang="en-US">
                <a:latin typeface="Helvetica" charset="0"/>
              </a:rPr>
              <a:t>is the path to C</a:t>
            </a:r>
          </a:p>
        </p:txBody>
      </p:sp>
      <p:sp>
        <p:nvSpPr>
          <p:cNvPr id="971901" name="Text Box 125"/>
          <p:cNvSpPr txBox="1">
            <a:spLocks noChangeArrowheads="1"/>
          </p:cNvSpPr>
          <p:nvPr/>
        </p:nvSpPr>
        <p:spPr bwMode="auto">
          <a:xfrm>
            <a:off x="4953000" y="5715000"/>
            <a:ext cx="35814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dirty="0">
                <a:latin typeface="Helvetica" charset="0"/>
              </a:rPr>
              <a:t>E thinks that this</a:t>
            </a:r>
            <a:br>
              <a:rPr lang="en-US" dirty="0">
                <a:latin typeface="Helvetica" charset="0"/>
              </a:rPr>
            </a:br>
            <a:r>
              <a:rPr lang="en-US" dirty="0">
                <a:latin typeface="Helvetica" charset="0"/>
              </a:rPr>
              <a:t>is the path to C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4962525" y="3429000"/>
            <a:ext cx="3571875" cy="2236788"/>
            <a:chOff x="4962525" y="3429000"/>
            <a:chExt cx="3571875" cy="2236788"/>
          </a:xfrm>
        </p:grpSpPr>
        <p:grpSp>
          <p:nvGrpSpPr>
            <p:cNvPr id="3" name="Group 2"/>
            <p:cNvGrpSpPr/>
            <p:nvPr/>
          </p:nvGrpSpPr>
          <p:grpSpPr>
            <a:xfrm>
              <a:off x="4962525" y="3429000"/>
              <a:ext cx="3571875" cy="2236788"/>
              <a:chOff x="4962525" y="3429000"/>
              <a:chExt cx="3571875" cy="2236788"/>
            </a:xfrm>
          </p:grpSpPr>
          <p:sp>
            <p:nvSpPr>
              <p:cNvPr id="80909" name="Freeform 64"/>
              <p:cNvSpPr>
                <a:spLocks/>
              </p:cNvSpPr>
              <p:nvPr/>
            </p:nvSpPr>
            <p:spPr bwMode="auto">
              <a:xfrm>
                <a:off x="4962525" y="3429000"/>
                <a:ext cx="3571875" cy="2236788"/>
              </a:xfrm>
              <a:custGeom>
                <a:avLst/>
                <a:gdLst>
                  <a:gd name="T0" fmla="*/ 0 w 2250"/>
                  <a:gd name="T1" fmla="*/ 624 h 1409"/>
                  <a:gd name="T2" fmla="*/ 219 w 2250"/>
                  <a:gd name="T3" fmla="*/ 321 h 1409"/>
                  <a:gd name="T4" fmla="*/ 529 w 2250"/>
                  <a:gd name="T5" fmla="*/ 35 h 1409"/>
                  <a:gd name="T6" fmla="*/ 1551 w 2250"/>
                  <a:gd name="T7" fmla="*/ 111 h 1409"/>
                  <a:gd name="T8" fmla="*/ 1968 w 2250"/>
                  <a:gd name="T9" fmla="*/ 483 h 1409"/>
                  <a:gd name="T10" fmla="*/ 2199 w 2250"/>
                  <a:gd name="T11" fmla="*/ 906 h 1409"/>
                  <a:gd name="T12" fmla="*/ 1659 w 2250"/>
                  <a:gd name="T13" fmla="*/ 1314 h 1409"/>
                  <a:gd name="T14" fmla="*/ 993 w 2250"/>
                  <a:gd name="T15" fmla="*/ 1386 h 1409"/>
                  <a:gd name="T16" fmla="*/ 465 w 2250"/>
                  <a:gd name="T17" fmla="*/ 1356 h 1409"/>
                  <a:gd name="T18" fmla="*/ 102 w 2250"/>
                  <a:gd name="T19" fmla="*/ 1068 h 1409"/>
                  <a:gd name="T20" fmla="*/ 0 w 2250"/>
                  <a:gd name="T21" fmla="*/ 624 h 140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250"/>
                  <a:gd name="T34" fmla="*/ 0 h 1409"/>
                  <a:gd name="T35" fmla="*/ 2250 w 2250"/>
                  <a:gd name="T36" fmla="*/ 1409 h 140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250" h="1409">
                    <a:moveTo>
                      <a:pt x="0" y="624"/>
                    </a:moveTo>
                    <a:cubicBezTo>
                      <a:pt x="5" y="506"/>
                      <a:pt x="131" y="419"/>
                      <a:pt x="219" y="321"/>
                    </a:cubicBezTo>
                    <a:cubicBezTo>
                      <a:pt x="307" y="223"/>
                      <a:pt x="307" y="70"/>
                      <a:pt x="529" y="35"/>
                    </a:cubicBezTo>
                    <a:cubicBezTo>
                      <a:pt x="751" y="0"/>
                      <a:pt x="1311" y="36"/>
                      <a:pt x="1551" y="111"/>
                    </a:cubicBezTo>
                    <a:cubicBezTo>
                      <a:pt x="1791" y="186"/>
                      <a:pt x="1860" y="351"/>
                      <a:pt x="1968" y="483"/>
                    </a:cubicBezTo>
                    <a:cubicBezTo>
                      <a:pt x="2076" y="615"/>
                      <a:pt x="2250" y="767"/>
                      <a:pt x="2199" y="906"/>
                    </a:cubicBezTo>
                    <a:cubicBezTo>
                      <a:pt x="2148" y="1045"/>
                      <a:pt x="1860" y="1234"/>
                      <a:pt x="1659" y="1314"/>
                    </a:cubicBezTo>
                    <a:cubicBezTo>
                      <a:pt x="1458" y="1394"/>
                      <a:pt x="1192" y="1379"/>
                      <a:pt x="993" y="1386"/>
                    </a:cubicBezTo>
                    <a:cubicBezTo>
                      <a:pt x="794" y="1393"/>
                      <a:pt x="613" y="1409"/>
                      <a:pt x="465" y="1356"/>
                    </a:cubicBezTo>
                    <a:cubicBezTo>
                      <a:pt x="317" y="1303"/>
                      <a:pt x="180" y="1190"/>
                      <a:pt x="102" y="1068"/>
                    </a:cubicBezTo>
                    <a:cubicBezTo>
                      <a:pt x="24" y="946"/>
                      <a:pt x="21" y="716"/>
                      <a:pt x="0" y="624"/>
                    </a:cubicBezTo>
                    <a:close/>
                  </a:path>
                </a:pathLst>
              </a:custGeom>
              <a:solidFill>
                <a:srgbClr val="CC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10" name="Freeform 65"/>
              <p:cNvSpPr>
                <a:spLocks/>
              </p:cNvSpPr>
              <p:nvPr/>
            </p:nvSpPr>
            <p:spPr bwMode="auto">
              <a:xfrm>
                <a:off x="5495925" y="4300538"/>
                <a:ext cx="542925" cy="295275"/>
              </a:xfrm>
              <a:custGeom>
                <a:avLst/>
                <a:gdLst>
                  <a:gd name="T0" fmla="*/ 0 w 342"/>
                  <a:gd name="T1" fmla="*/ 186 h 186"/>
                  <a:gd name="T2" fmla="*/ 342 w 342"/>
                  <a:gd name="T3" fmla="*/ 0 h 186"/>
                  <a:gd name="T4" fmla="*/ 0 60000 65536"/>
                  <a:gd name="T5" fmla="*/ 0 60000 65536"/>
                  <a:gd name="T6" fmla="*/ 0 w 342"/>
                  <a:gd name="T7" fmla="*/ 0 h 186"/>
                  <a:gd name="T8" fmla="*/ 342 w 342"/>
                  <a:gd name="T9" fmla="*/ 186 h 18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42" h="186">
                    <a:moveTo>
                      <a:pt x="0" y="186"/>
                    </a:moveTo>
                    <a:lnTo>
                      <a:pt x="34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11" name="Oval 66"/>
              <p:cNvSpPr>
                <a:spLocks noChangeArrowheads="1"/>
              </p:cNvSpPr>
              <p:nvPr/>
            </p:nvSpPr>
            <p:spPr bwMode="auto">
              <a:xfrm>
                <a:off x="5083175" y="4684713"/>
                <a:ext cx="496888" cy="128588"/>
              </a:xfrm>
              <a:prstGeom prst="ellipse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12" name="Line 67"/>
              <p:cNvSpPr>
                <a:spLocks noChangeShapeType="1"/>
              </p:cNvSpPr>
              <p:nvPr/>
            </p:nvSpPr>
            <p:spPr bwMode="auto">
              <a:xfrm>
                <a:off x="5083175" y="4673600"/>
                <a:ext cx="0" cy="793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13" name="Line 68"/>
              <p:cNvSpPr>
                <a:spLocks noChangeShapeType="1"/>
              </p:cNvSpPr>
              <p:nvPr/>
            </p:nvSpPr>
            <p:spPr bwMode="auto">
              <a:xfrm>
                <a:off x="5580063" y="4673600"/>
                <a:ext cx="0" cy="793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14" name="Rectangle 69"/>
              <p:cNvSpPr>
                <a:spLocks noChangeArrowheads="1"/>
              </p:cNvSpPr>
              <p:nvPr/>
            </p:nvSpPr>
            <p:spPr bwMode="auto">
              <a:xfrm>
                <a:off x="5083175" y="4673600"/>
                <a:ext cx="492125" cy="7778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sz="1800" b="0">
                  <a:latin typeface="Arial" charset="0"/>
                </a:endParaRPr>
              </a:p>
            </p:txBody>
          </p:sp>
          <p:sp>
            <p:nvSpPr>
              <p:cNvPr id="80915" name="Oval 70"/>
              <p:cNvSpPr>
                <a:spLocks noChangeArrowheads="1"/>
              </p:cNvSpPr>
              <p:nvPr/>
            </p:nvSpPr>
            <p:spPr bwMode="auto">
              <a:xfrm>
                <a:off x="5078413" y="4579938"/>
                <a:ext cx="496888" cy="150813"/>
              </a:xfrm>
              <a:prstGeom prst="ellipse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16" name="Oval 71"/>
              <p:cNvSpPr>
                <a:spLocks noChangeArrowheads="1"/>
              </p:cNvSpPr>
              <p:nvPr/>
            </p:nvSpPr>
            <p:spPr bwMode="auto">
              <a:xfrm>
                <a:off x="5835650" y="5299075"/>
                <a:ext cx="496888" cy="128588"/>
              </a:xfrm>
              <a:prstGeom prst="ellipse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17" name="Line 72"/>
              <p:cNvSpPr>
                <a:spLocks noChangeShapeType="1"/>
              </p:cNvSpPr>
              <p:nvPr/>
            </p:nvSpPr>
            <p:spPr bwMode="auto">
              <a:xfrm>
                <a:off x="5835650" y="5287963"/>
                <a:ext cx="0" cy="793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18" name="Line 73"/>
              <p:cNvSpPr>
                <a:spLocks noChangeShapeType="1"/>
              </p:cNvSpPr>
              <p:nvPr/>
            </p:nvSpPr>
            <p:spPr bwMode="auto">
              <a:xfrm>
                <a:off x="6332538" y="5287963"/>
                <a:ext cx="0" cy="793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19" name="Rectangle 74"/>
              <p:cNvSpPr>
                <a:spLocks noChangeArrowheads="1"/>
              </p:cNvSpPr>
              <p:nvPr/>
            </p:nvSpPr>
            <p:spPr bwMode="auto">
              <a:xfrm>
                <a:off x="5835650" y="5287963"/>
                <a:ext cx="492125" cy="7778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sz="1800" b="0">
                  <a:latin typeface="Arial" charset="0"/>
                </a:endParaRPr>
              </a:p>
            </p:txBody>
          </p:sp>
          <p:sp>
            <p:nvSpPr>
              <p:cNvPr id="80920" name="Oval 75"/>
              <p:cNvSpPr>
                <a:spLocks noChangeArrowheads="1"/>
              </p:cNvSpPr>
              <p:nvPr/>
            </p:nvSpPr>
            <p:spPr bwMode="auto">
              <a:xfrm>
                <a:off x="5830888" y="5194300"/>
                <a:ext cx="496888" cy="150813"/>
              </a:xfrm>
              <a:prstGeom prst="ellipse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21" name="Oval 76"/>
              <p:cNvSpPr>
                <a:spLocks noChangeArrowheads="1"/>
              </p:cNvSpPr>
              <p:nvPr/>
            </p:nvSpPr>
            <p:spPr bwMode="auto">
              <a:xfrm>
                <a:off x="5829300" y="4203700"/>
                <a:ext cx="496888" cy="128588"/>
              </a:xfrm>
              <a:prstGeom prst="ellipse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22" name="Line 77"/>
              <p:cNvSpPr>
                <a:spLocks noChangeShapeType="1"/>
              </p:cNvSpPr>
              <p:nvPr/>
            </p:nvSpPr>
            <p:spPr bwMode="auto">
              <a:xfrm>
                <a:off x="5829300" y="4192588"/>
                <a:ext cx="0" cy="793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23" name="Line 78"/>
              <p:cNvSpPr>
                <a:spLocks noChangeShapeType="1"/>
              </p:cNvSpPr>
              <p:nvPr/>
            </p:nvSpPr>
            <p:spPr bwMode="auto">
              <a:xfrm>
                <a:off x="6326188" y="4192588"/>
                <a:ext cx="0" cy="793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24" name="Rectangle 79"/>
              <p:cNvSpPr>
                <a:spLocks noChangeArrowheads="1"/>
              </p:cNvSpPr>
              <p:nvPr/>
            </p:nvSpPr>
            <p:spPr bwMode="auto">
              <a:xfrm>
                <a:off x="5829300" y="4192588"/>
                <a:ext cx="492125" cy="7778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sz="1800" b="0">
                  <a:latin typeface="Arial" charset="0"/>
                </a:endParaRPr>
              </a:p>
            </p:txBody>
          </p:sp>
          <p:sp>
            <p:nvSpPr>
              <p:cNvPr id="80925" name="Oval 80"/>
              <p:cNvSpPr>
                <a:spLocks noChangeArrowheads="1"/>
              </p:cNvSpPr>
              <p:nvPr/>
            </p:nvSpPr>
            <p:spPr bwMode="auto">
              <a:xfrm>
                <a:off x="5824538" y="4098925"/>
                <a:ext cx="496888" cy="150813"/>
              </a:xfrm>
              <a:prstGeom prst="ellipse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26" name="Oval 81"/>
              <p:cNvSpPr>
                <a:spLocks noChangeArrowheads="1"/>
              </p:cNvSpPr>
              <p:nvPr/>
            </p:nvSpPr>
            <p:spPr bwMode="auto">
              <a:xfrm>
                <a:off x="6913563" y="4197350"/>
                <a:ext cx="495300" cy="128588"/>
              </a:xfrm>
              <a:prstGeom prst="ellipse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27" name="Line 82"/>
              <p:cNvSpPr>
                <a:spLocks noChangeShapeType="1"/>
              </p:cNvSpPr>
              <p:nvPr/>
            </p:nvSpPr>
            <p:spPr bwMode="auto">
              <a:xfrm>
                <a:off x="6913563" y="4186238"/>
                <a:ext cx="0" cy="793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28" name="Line 83"/>
              <p:cNvSpPr>
                <a:spLocks noChangeShapeType="1"/>
              </p:cNvSpPr>
              <p:nvPr/>
            </p:nvSpPr>
            <p:spPr bwMode="auto">
              <a:xfrm>
                <a:off x="7408863" y="4186238"/>
                <a:ext cx="0" cy="793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29" name="Rectangle 84"/>
              <p:cNvSpPr>
                <a:spLocks noChangeArrowheads="1"/>
              </p:cNvSpPr>
              <p:nvPr/>
            </p:nvSpPr>
            <p:spPr bwMode="auto">
              <a:xfrm>
                <a:off x="6913563" y="4186238"/>
                <a:ext cx="490538" cy="7778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sz="1800" b="0">
                  <a:latin typeface="Arial" charset="0"/>
                </a:endParaRPr>
              </a:p>
            </p:txBody>
          </p:sp>
          <p:sp>
            <p:nvSpPr>
              <p:cNvPr id="80930" name="Oval 85"/>
              <p:cNvSpPr>
                <a:spLocks noChangeArrowheads="1"/>
              </p:cNvSpPr>
              <p:nvPr/>
            </p:nvSpPr>
            <p:spPr bwMode="auto">
              <a:xfrm>
                <a:off x="6918325" y="4097338"/>
                <a:ext cx="495300" cy="150813"/>
              </a:xfrm>
              <a:prstGeom prst="ellipse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31" name="Oval 86"/>
              <p:cNvSpPr>
                <a:spLocks noChangeArrowheads="1"/>
              </p:cNvSpPr>
              <p:nvPr/>
            </p:nvSpPr>
            <p:spPr bwMode="auto">
              <a:xfrm>
                <a:off x="6929438" y="5294313"/>
                <a:ext cx="496888" cy="128588"/>
              </a:xfrm>
              <a:prstGeom prst="ellipse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32" name="Line 87"/>
              <p:cNvSpPr>
                <a:spLocks noChangeShapeType="1"/>
              </p:cNvSpPr>
              <p:nvPr/>
            </p:nvSpPr>
            <p:spPr bwMode="auto">
              <a:xfrm>
                <a:off x="6929438" y="5283200"/>
                <a:ext cx="0" cy="793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33" name="Line 88"/>
              <p:cNvSpPr>
                <a:spLocks noChangeShapeType="1"/>
              </p:cNvSpPr>
              <p:nvPr/>
            </p:nvSpPr>
            <p:spPr bwMode="auto">
              <a:xfrm>
                <a:off x="7426325" y="5283200"/>
                <a:ext cx="0" cy="793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34" name="Rectangle 89"/>
              <p:cNvSpPr>
                <a:spLocks noChangeArrowheads="1"/>
              </p:cNvSpPr>
              <p:nvPr/>
            </p:nvSpPr>
            <p:spPr bwMode="auto">
              <a:xfrm>
                <a:off x="6929438" y="5283200"/>
                <a:ext cx="492125" cy="7778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sz="1800" b="0">
                  <a:latin typeface="Arial" charset="0"/>
                </a:endParaRPr>
              </a:p>
            </p:txBody>
          </p:sp>
          <p:sp>
            <p:nvSpPr>
              <p:cNvPr id="80935" name="Oval 90"/>
              <p:cNvSpPr>
                <a:spLocks noChangeArrowheads="1"/>
              </p:cNvSpPr>
              <p:nvPr/>
            </p:nvSpPr>
            <p:spPr bwMode="auto">
              <a:xfrm>
                <a:off x="6924675" y="5189538"/>
                <a:ext cx="496888" cy="150813"/>
              </a:xfrm>
              <a:prstGeom prst="ellipse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36" name="Oval 91"/>
              <p:cNvSpPr>
                <a:spLocks noChangeArrowheads="1"/>
              </p:cNvSpPr>
              <p:nvPr/>
            </p:nvSpPr>
            <p:spPr bwMode="auto">
              <a:xfrm>
                <a:off x="7826375" y="4752975"/>
                <a:ext cx="496888" cy="128588"/>
              </a:xfrm>
              <a:prstGeom prst="ellipse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37" name="Line 92"/>
              <p:cNvSpPr>
                <a:spLocks noChangeShapeType="1"/>
              </p:cNvSpPr>
              <p:nvPr/>
            </p:nvSpPr>
            <p:spPr bwMode="auto">
              <a:xfrm>
                <a:off x="7826375" y="4741863"/>
                <a:ext cx="0" cy="793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38" name="Line 93"/>
              <p:cNvSpPr>
                <a:spLocks noChangeShapeType="1"/>
              </p:cNvSpPr>
              <p:nvPr/>
            </p:nvSpPr>
            <p:spPr bwMode="auto">
              <a:xfrm>
                <a:off x="8323263" y="4741863"/>
                <a:ext cx="0" cy="793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39" name="Rectangle 94"/>
              <p:cNvSpPr>
                <a:spLocks noChangeArrowheads="1"/>
              </p:cNvSpPr>
              <p:nvPr/>
            </p:nvSpPr>
            <p:spPr bwMode="auto">
              <a:xfrm>
                <a:off x="7826375" y="4741863"/>
                <a:ext cx="492125" cy="7778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sz="1800" b="0">
                  <a:latin typeface="Arial" charset="0"/>
                </a:endParaRPr>
              </a:p>
            </p:txBody>
          </p:sp>
          <p:sp>
            <p:nvSpPr>
              <p:cNvPr id="80940" name="Oval 95"/>
              <p:cNvSpPr>
                <a:spLocks noChangeArrowheads="1"/>
              </p:cNvSpPr>
              <p:nvPr/>
            </p:nvSpPr>
            <p:spPr bwMode="auto">
              <a:xfrm>
                <a:off x="7821613" y="4648200"/>
                <a:ext cx="496888" cy="150813"/>
              </a:xfrm>
              <a:prstGeom prst="ellipse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42" name="Freeform 97"/>
              <p:cNvSpPr>
                <a:spLocks/>
              </p:cNvSpPr>
              <p:nvPr/>
            </p:nvSpPr>
            <p:spPr bwMode="auto">
              <a:xfrm>
                <a:off x="6076950" y="4352925"/>
                <a:ext cx="1588" cy="852488"/>
              </a:xfrm>
              <a:custGeom>
                <a:avLst/>
                <a:gdLst>
                  <a:gd name="T0" fmla="*/ 0 w 1"/>
                  <a:gd name="T1" fmla="*/ 0 h 537"/>
                  <a:gd name="T2" fmla="*/ 0 w 1"/>
                  <a:gd name="T3" fmla="*/ 537 h 537"/>
                  <a:gd name="T4" fmla="*/ 0 60000 65536"/>
                  <a:gd name="T5" fmla="*/ 0 60000 65536"/>
                  <a:gd name="T6" fmla="*/ 0 w 1"/>
                  <a:gd name="T7" fmla="*/ 0 h 537"/>
                  <a:gd name="T8" fmla="*/ 1 w 1"/>
                  <a:gd name="T9" fmla="*/ 537 h 53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537">
                    <a:moveTo>
                      <a:pt x="0" y="0"/>
                    </a:moveTo>
                    <a:lnTo>
                      <a:pt x="0" y="537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43" name="Freeform 98"/>
              <p:cNvSpPr>
                <a:spLocks/>
              </p:cNvSpPr>
              <p:nvPr/>
            </p:nvSpPr>
            <p:spPr bwMode="auto">
              <a:xfrm>
                <a:off x="6324600" y="4343400"/>
                <a:ext cx="800100" cy="952500"/>
              </a:xfrm>
              <a:custGeom>
                <a:avLst/>
                <a:gdLst>
                  <a:gd name="T0" fmla="*/ 0 w 378"/>
                  <a:gd name="T1" fmla="*/ 7134 h 174"/>
                  <a:gd name="T2" fmla="*/ 896 w 378"/>
                  <a:gd name="T3" fmla="*/ 0 h 174"/>
                  <a:gd name="T4" fmla="*/ 0 60000 65536"/>
                  <a:gd name="T5" fmla="*/ 0 60000 65536"/>
                  <a:gd name="T6" fmla="*/ 0 w 378"/>
                  <a:gd name="T7" fmla="*/ 0 h 174"/>
                  <a:gd name="T8" fmla="*/ 378 w 378"/>
                  <a:gd name="T9" fmla="*/ 174 h 17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78" h="174">
                    <a:moveTo>
                      <a:pt x="0" y="174"/>
                    </a:moveTo>
                    <a:lnTo>
                      <a:pt x="378" y="0"/>
                    </a:lnTo>
                  </a:path>
                </a:pathLst>
              </a:custGeom>
              <a:noFill/>
              <a:ln w="38100">
                <a:solidFill>
                  <a:srgbClr val="FF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44" name="Freeform 99"/>
              <p:cNvSpPr>
                <a:spLocks/>
              </p:cNvSpPr>
              <p:nvPr/>
            </p:nvSpPr>
            <p:spPr bwMode="auto">
              <a:xfrm>
                <a:off x="7429500" y="4876800"/>
                <a:ext cx="581025" cy="428625"/>
              </a:xfrm>
              <a:custGeom>
                <a:avLst/>
                <a:gdLst>
                  <a:gd name="T0" fmla="*/ 0 w 366"/>
                  <a:gd name="T1" fmla="*/ 270 h 270"/>
                  <a:gd name="T2" fmla="*/ 366 w 366"/>
                  <a:gd name="T3" fmla="*/ 0 h 270"/>
                  <a:gd name="T4" fmla="*/ 0 60000 65536"/>
                  <a:gd name="T5" fmla="*/ 0 60000 65536"/>
                  <a:gd name="T6" fmla="*/ 0 w 366"/>
                  <a:gd name="T7" fmla="*/ 0 h 270"/>
                  <a:gd name="T8" fmla="*/ 366 w 366"/>
                  <a:gd name="T9" fmla="*/ 270 h 27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66" h="270">
                    <a:moveTo>
                      <a:pt x="0" y="270"/>
                    </a:moveTo>
                    <a:lnTo>
                      <a:pt x="36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45" name="Freeform 100"/>
              <p:cNvSpPr>
                <a:spLocks/>
              </p:cNvSpPr>
              <p:nvPr/>
            </p:nvSpPr>
            <p:spPr bwMode="auto">
              <a:xfrm>
                <a:off x="6348413" y="5329238"/>
                <a:ext cx="581025" cy="1588"/>
              </a:xfrm>
              <a:custGeom>
                <a:avLst/>
                <a:gdLst>
                  <a:gd name="T0" fmla="*/ 366 w 366"/>
                  <a:gd name="T1" fmla="*/ 0 h 1"/>
                  <a:gd name="T2" fmla="*/ 0 w 366"/>
                  <a:gd name="T3" fmla="*/ 0 h 1"/>
                  <a:gd name="T4" fmla="*/ 0 60000 65536"/>
                  <a:gd name="T5" fmla="*/ 0 60000 65536"/>
                  <a:gd name="T6" fmla="*/ 0 w 366"/>
                  <a:gd name="T7" fmla="*/ 0 h 1"/>
                  <a:gd name="T8" fmla="*/ 366 w 366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66" h="1">
                    <a:moveTo>
                      <a:pt x="366" y="0"/>
                    </a:moveTo>
                    <a:lnTo>
                      <a:pt x="0" y="0"/>
                    </a:lnTo>
                  </a:path>
                </a:pathLst>
              </a:custGeom>
              <a:noFill/>
              <a:ln w="38100">
                <a:solidFill>
                  <a:srgbClr val="FF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46" name="Freeform 101"/>
              <p:cNvSpPr>
                <a:spLocks/>
              </p:cNvSpPr>
              <p:nvPr/>
            </p:nvSpPr>
            <p:spPr bwMode="auto">
              <a:xfrm>
                <a:off x="5410200" y="4814888"/>
                <a:ext cx="438150" cy="419100"/>
              </a:xfrm>
              <a:custGeom>
                <a:avLst/>
                <a:gdLst>
                  <a:gd name="T0" fmla="*/ 276 w 276"/>
                  <a:gd name="T1" fmla="*/ 264 h 264"/>
                  <a:gd name="T2" fmla="*/ 0 w 276"/>
                  <a:gd name="T3" fmla="*/ 0 h 264"/>
                  <a:gd name="T4" fmla="*/ 0 60000 65536"/>
                  <a:gd name="T5" fmla="*/ 0 60000 65536"/>
                  <a:gd name="T6" fmla="*/ 0 w 276"/>
                  <a:gd name="T7" fmla="*/ 0 h 264"/>
                  <a:gd name="T8" fmla="*/ 276 w 276"/>
                  <a:gd name="T9" fmla="*/ 264 h 26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76" h="264">
                    <a:moveTo>
                      <a:pt x="276" y="264"/>
                    </a:move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47" name="Freeform 102"/>
              <p:cNvSpPr>
                <a:spLocks/>
              </p:cNvSpPr>
              <p:nvPr/>
            </p:nvSpPr>
            <p:spPr bwMode="auto">
              <a:xfrm>
                <a:off x="6338888" y="4233863"/>
                <a:ext cx="581025" cy="1588"/>
              </a:xfrm>
              <a:custGeom>
                <a:avLst/>
                <a:gdLst>
                  <a:gd name="T0" fmla="*/ 366 w 366"/>
                  <a:gd name="T1" fmla="*/ 0 h 1"/>
                  <a:gd name="T2" fmla="*/ 0 w 366"/>
                  <a:gd name="T3" fmla="*/ 0 h 1"/>
                  <a:gd name="T4" fmla="*/ 0 60000 65536"/>
                  <a:gd name="T5" fmla="*/ 0 60000 65536"/>
                  <a:gd name="T6" fmla="*/ 0 w 366"/>
                  <a:gd name="T7" fmla="*/ 0 h 1"/>
                  <a:gd name="T8" fmla="*/ 366 w 366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66" h="1">
                    <a:moveTo>
                      <a:pt x="366" y="0"/>
                    </a:move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48" name="Freeform 103"/>
              <p:cNvSpPr>
                <a:spLocks/>
              </p:cNvSpPr>
              <p:nvPr/>
            </p:nvSpPr>
            <p:spPr bwMode="auto">
              <a:xfrm>
                <a:off x="7410450" y="4229100"/>
                <a:ext cx="628650" cy="423863"/>
              </a:xfrm>
              <a:custGeom>
                <a:avLst/>
                <a:gdLst>
                  <a:gd name="T0" fmla="*/ 396 w 396"/>
                  <a:gd name="T1" fmla="*/ 267 h 267"/>
                  <a:gd name="T2" fmla="*/ 0 w 396"/>
                  <a:gd name="T3" fmla="*/ 0 h 267"/>
                  <a:gd name="T4" fmla="*/ 0 60000 65536"/>
                  <a:gd name="T5" fmla="*/ 0 60000 65536"/>
                  <a:gd name="T6" fmla="*/ 0 w 396"/>
                  <a:gd name="T7" fmla="*/ 0 h 267"/>
                  <a:gd name="T8" fmla="*/ 396 w 396"/>
                  <a:gd name="T9" fmla="*/ 267 h 26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96" h="267">
                    <a:moveTo>
                      <a:pt x="396" y="267"/>
                    </a:move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49" name="Freeform 104"/>
              <p:cNvSpPr>
                <a:spLocks/>
              </p:cNvSpPr>
              <p:nvPr/>
            </p:nvSpPr>
            <p:spPr bwMode="auto">
              <a:xfrm>
                <a:off x="5319713" y="3548063"/>
                <a:ext cx="1762125" cy="1023938"/>
              </a:xfrm>
              <a:custGeom>
                <a:avLst/>
                <a:gdLst>
                  <a:gd name="T0" fmla="*/ 1110 w 1110"/>
                  <a:gd name="T1" fmla="*/ 342 h 645"/>
                  <a:gd name="T2" fmla="*/ 0 w 1110"/>
                  <a:gd name="T3" fmla="*/ 645 h 645"/>
                  <a:gd name="T4" fmla="*/ 0 60000 65536"/>
                  <a:gd name="T5" fmla="*/ 0 60000 65536"/>
                  <a:gd name="T6" fmla="*/ 0 w 1110"/>
                  <a:gd name="T7" fmla="*/ 0 h 645"/>
                  <a:gd name="T8" fmla="*/ 1110 w 1110"/>
                  <a:gd name="T9" fmla="*/ 645 h 64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110" h="645">
                    <a:moveTo>
                      <a:pt x="1110" y="342"/>
                    </a:moveTo>
                    <a:cubicBezTo>
                      <a:pt x="1104" y="0"/>
                      <a:pt x="21" y="63"/>
                      <a:pt x="0" y="645"/>
                    </a:cubicBezTo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80950" name="Group 105"/>
              <p:cNvGrpSpPr>
                <a:grpSpLocks/>
              </p:cNvGrpSpPr>
              <p:nvPr/>
            </p:nvGrpSpPr>
            <p:grpSpPr bwMode="auto">
              <a:xfrm>
                <a:off x="5154613" y="4522788"/>
                <a:ext cx="336550" cy="366713"/>
                <a:chOff x="2950" y="2441"/>
                <a:chExt cx="215" cy="231"/>
              </a:xfrm>
            </p:grpSpPr>
            <p:sp>
              <p:nvSpPr>
                <p:cNvPr id="80967" name="Rectangle 106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68" name="Text Box 107"/>
                <p:cNvSpPr txBox="1">
                  <a:spLocks noChangeArrowheads="1"/>
                </p:cNvSpPr>
                <p:nvPr/>
              </p:nvSpPr>
              <p:spPr bwMode="auto">
                <a:xfrm>
                  <a:off x="2950" y="2441"/>
                  <a:ext cx="215" cy="2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2pPr>
                  <a:lvl3pPr marL="11430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3pPr>
                  <a:lvl4pPr marL="16002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4pPr>
                  <a:lvl5pPr marL="20574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5pPr>
                  <a:lvl6pPr marL="25146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6pPr>
                  <a:lvl7pPr marL="29718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7pPr>
                  <a:lvl8pPr marL="34290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8pPr>
                  <a:lvl9pPr marL="38862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1800" b="0">
                      <a:latin typeface="Arial" charset="0"/>
                    </a:rPr>
                    <a:t>A</a:t>
                  </a:r>
                </a:p>
              </p:txBody>
            </p:sp>
          </p:grpSp>
          <p:grpSp>
            <p:nvGrpSpPr>
              <p:cNvPr id="80951" name="Group 108"/>
              <p:cNvGrpSpPr>
                <a:grpSpLocks/>
              </p:cNvGrpSpPr>
              <p:nvPr/>
            </p:nvGrpSpPr>
            <p:grpSpPr bwMode="auto">
              <a:xfrm>
                <a:off x="7011988" y="5132388"/>
                <a:ext cx="336550" cy="366713"/>
                <a:chOff x="2950" y="2441"/>
                <a:chExt cx="215" cy="231"/>
              </a:xfrm>
            </p:grpSpPr>
            <p:sp>
              <p:nvSpPr>
                <p:cNvPr id="80965" name="Rectangle 109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66" name="Text Box 110"/>
                <p:cNvSpPr txBox="1">
                  <a:spLocks noChangeArrowheads="1"/>
                </p:cNvSpPr>
                <p:nvPr/>
              </p:nvSpPr>
              <p:spPr bwMode="auto">
                <a:xfrm>
                  <a:off x="2950" y="2441"/>
                  <a:ext cx="215" cy="2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2pPr>
                  <a:lvl3pPr marL="11430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3pPr>
                  <a:lvl4pPr marL="16002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4pPr>
                  <a:lvl5pPr marL="20574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5pPr>
                  <a:lvl6pPr marL="25146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6pPr>
                  <a:lvl7pPr marL="29718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7pPr>
                  <a:lvl8pPr marL="34290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8pPr>
                  <a:lvl9pPr marL="38862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1800" b="0">
                      <a:latin typeface="Arial" charset="0"/>
                    </a:rPr>
                    <a:t>E</a:t>
                  </a:r>
                </a:p>
              </p:txBody>
            </p:sp>
          </p:grpSp>
          <p:grpSp>
            <p:nvGrpSpPr>
              <p:cNvPr id="80952" name="Group 111"/>
              <p:cNvGrpSpPr>
                <a:grpSpLocks/>
              </p:cNvGrpSpPr>
              <p:nvPr/>
            </p:nvGrpSpPr>
            <p:grpSpPr bwMode="auto">
              <a:xfrm>
                <a:off x="5924550" y="5127625"/>
                <a:ext cx="349250" cy="366713"/>
                <a:chOff x="2946" y="2441"/>
                <a:chExt cx="223" cy="231"/>
              </a:xfrm>
            </p:grpSpPr>
            <p:sp>
              <p:nvSpPr>
                <p:cNvPr id="80963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64" name="Text Box 113"/>
                <p:cNvSpPr txBox="1">
                  <a:spLocks noChangeArrowheads="1"/>
                </p:cNvSpPr>
                <p:nvPr/>
              </p:nvSpPr>
              <p:spPr bwMode="auto">
                <a:xfrm>
                  <a:off x="2946" y="2441"/>
                  <a:ext cx="223" cy="2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2pPr>
                  <a:lvl3pPr marL="11430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3pPr>
                  <a:lvl4pPr marL="16002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4pPr>
                  <a:lvl5pPr marL="20574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5pPr>
                  <a:lvl6pPr marL="25146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6pPr>
                  <a:lvl7pPr marL="29718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7pPr>
                  <a:lvl8pPr marL="34290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8pPr>
                  <a:lvl9pPr marL="38862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1800" b="0">
                      <a:latin typeface="Arial" charset="0"/>
                    </a:rPr>
                    <a:t>D</a:t>
                  </a:r>
                </a:p>
              </p:txBody>
            </p:sp>
          </p:grpSp>
          <p:grpSp>
            <p:nvGrpSpPr>
              <p:cNvPr id="80953" name="Group 114"/>
              <p:cNvGrpSpPr>
                <a:grpSpLocks/>
              </p:cNvGrpSpPr>
              <p:nvPr/>
            </p:nvGrpSpPr>
            <p:grpSpPr bwMode="auto">
              <a:xfrm>
                <a:off x="6996113" y="4037013"/>
                <a:ext cx="349250" cy="366713"/>
                <a:chOff x="2946" y="2441"/>
                <a:chExt cx="223" cy="231"/>
              </a:xfrm>
            </p:grpSpPr>
            <p:sp>
              <p:nvSpPr>
                <p:cNvPr id="80961" name="Rectangle 115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62" name="Text Box 116"/>
                <p:cNvSpPr txBox="1">
                  <a:spLocks noChangeArrowheads="1"/>
                </p:cNvSpPr>
                <p:nvPr/>
              </p:nvSpPr>
              <p:spPr bwMode="auto">
                <a:xfrm>
                  <a:off x="2946" y="2441"/>
                  <a:ext cx="223" cy="2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2pPr>
                  <a:lvl3pPr marL="11430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3pPr>
                  <a:lvl4pPr marL="16002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4pPr>
                  <a:lvl5pPr marL="20574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5pPr>
                  <a:lvl6pPr marL="25146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6pPr>
                  <a:lvl7pPr marL="29718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7pPr>
                  <a:lvl8pPr marL="34290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8pPr>
                  <a:lvl9pPr marL="38862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1800" b="0">
                      <a:latin typeface="Arial" charset="0"/>
                    </a:rPr>
                    <a:t>C</a:t>
                  </a:r>
                </a:p>
              </p:txBody>
            </p:sp>
          </p:grpSp>
          <p:grpSp>
            <p:nvGrpSpPr>
              <p:cNvPr id="80954" name="Group 117"/>
              <p:cNvGrpSpPr>
                <a:grpSpLocks/>
              </p:cNvGrpSpPr>
              <p:nvPr/>
            </p:nvGrpSpPr>
            <p:grpSpPr bwMode="auto">
              <a:xfrm>
                <a:off x="5918200" y="4037013"/>
                <a:ext cx="336550" cy="366713"/>
                <a:chOff x="2951" y="2441"/>
                <a:chExt cx="215" cy="231"/>
              </a:xfrm>
            </p:grpSpPr>
            <p:sp>
              <p:nvSpPr>
                <p:cNvPr id="80959" name="Rectangle 118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60" name="Text Box 119"/>
                <p:cNvSpPr txBox="1">
                  <a:spLocks noChangeArrowheads="1"/>
                </p:cNvSpPr>
                <p:nvPr/>
              </p:nvSpPr>
              <p:spPr bwMode="auto">
                <a:xfrm>
                  <a:off x="2951" y="2441"/>
                  <a:ext cx="215" cy="2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2pPr>
                  <a:lvl3pPr marL="11430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3pPr>
                  <a:lvl4pPr marL="16002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4pPr>
                  <a:lvl5pPr marL="20574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5pPr>
                  <a:lvl6pPr marL="25146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6pPr>
                  <a:lvl7pPr marL="29718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7pPr>
                  <a:lvl8pPr marL="34290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8pPr>
                  <a:lvl9pPr marL="38862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1800" b="0">
                      <a:latin typeface="Arial" charset="0"/>
                    </a:rPr>
                    <a:t>B</a:t>
                  </a:r>
                </a:p>
              </p:txBody>
            </p:sp>
          </p:grpSp>
          <p:grpSp>
            <p:nvGrpSpPr>
              <p:cNvPr id="80955" name="Group 120"/>
              <p:cNvGrpSpPr>
                <a:grpSpLocks/>
              </p:cNvGrpSpPr>
              <p:nvPr/>
            </p:nvGrpSpPr>
            <p:grpSpPr bwMode="auto">
              <a:xfrm>
                <a:off x="7927975" y="4589463"/>
                <a:ext cx="323850" cy="366713"/>
                <a:chOff x="2954" y="2441"/>
                <a:chExt cx="207" cy="231"/>
              </a:xfrm>
            </p:grpSpPr>
            <p:sp>
              <p:nvSpPr>
                <p:cNvPr id="80957" name="Rectangle 121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58" name="Text Box 122"/>
                <p:cNvSpPr txBox="1">
                  <a:spLocks noChangeArrowheads="1"/>
                </p:cNvSpPr>
                <p:nvPr/>
              </p:nvSpPr>
              <p:spPr bwMode="auto">
                <a:xfrm>
                  <a:off x="2954" y="2441"/>
                  <a:ext cx="207" cy="2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2pPr>
                  <a:lvl3pPr marL="11430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3pPr>
                  <a:lvl4pPr marL="16002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4pPr>
                  <a:lvl5pPr marL="20574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5pPr>
                  <a:lvl6pPr marL="25146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6pPr>
                  <a:lvl7pPr marL="29718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7pPr>
                  <a:lvl8pPr marL="34290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8pPr>
                  <a:lvl9pPr marL="38862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1800" b="0">
                      <a:latin typeface="Arial" charset="0"/>
                    </a:rPr>
                    <a:t>F</a:t>
                  </a:r>
                </a:p>
              </p:txBody>
            </p:sp>
          </p:grpSp>
          <p:sp>
            <p:nvSpPr>
              <p:cNvPr id="80956" name="Line 123"/>
              <p:cNvSpPr>
                <a:spLocks noChangeShapeType="1"/>
              </p:cNvSpPr>
              <p:nvPr/>
            </p:nvSpPr>
            <p:spPr bwMode="auto">
              <a:xfrm>
                <a:off x="5400675" y="4795838"/>
                <a:ext cx="447675" cy="4476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4" name="&quot;No&quot; Symbol 3"/>
            <p:cNvSpPr/>
            <p:nvPr/>
          </p:nvSpPr>
          <p:spPr bwMode="auto">
            <a:xfrm>
              <a:off x="7010400" y="4724400"/>
              <a:ext cx="304800" cy="304800"/>
            </a:xfrm>
            <a:prstGeom prst="noSmoking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</p:grpSp>
      <p:grpSp>
        <p:nvGrpSpPr>
          <p:cNvPr id="16" name="Group 132"/>
          <p:cNvGrpSpPr>
            <a:grpSpLocks/>
          </p:cNvGrpSpPr>
          <p:nvPr/>
        </p:nvGrpSpPr>
        <p:grpSpPr bwMode="auto">
          <a:xfrm>
            <a:off x="2057400" y="5094287"/>
            <a:ext cx="5029200" cy="468313"/>
            <a:chOff x="1296" y="3216"/>
            <a:chExt cx="3168" cy="295"/>
          </a:xfrm>
        </p:grpSpPr>
        <p:sp>
          <p:nvSpPr>
            <p:cNvPr id="80905" name="Oval 128"/>
            <p:cNvSpPr>
              <a:spLocks noChangeArrowheads="1"/>
            </p:cNvSpPr>
            <p:nvPr/>
          </p:nvSpPr>
          <p:spPr bwMode="auto">
            <a:xfrm>
              <a:off x="1296" y="3216"/>
              <a:ext cx="528" cy="288"/>
            </a:xfrm>
            <a:prstGeom prst="ellips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06" name="Oval 129"/>
            <p:cNvSpPr>
              <a:spLocks noChangeArrowheads="1"/>
            </p:cNvSpPr>
            <p:nvPr/>
          </p:nvSpPr>
          <p:spPr bwMode="auto">
            <a:xfrm>
              <a:off x="3936" y="3216"/>
              <a:ext cx="528" cy="288"/>
            </a:xfrm>
            <a:prstGeom prst="ellips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cxnSp>
          <p:nvCxnSpPr>
            <p:cNvPr id="80907" name="AutoShape 130"/>
            <p:cNvCxnSpPr>
              <a:cxnSpLocks noChangeShapeType="1"/>
              <a:stCxn id="80905" idx="5"/>
              <a:endCxn id="80906" idx="3"/>
            </p:cNvCxnSpPr>
            <p:nvPr/>
          </p:nvCxnSpPr>
          <p:spPr bwMode="auto">
            <a:xfrm rot="16200000" flipH="1">
              <a:off x="2879" y="2339"/>
              <a:ext cx="1" cy="2266"/>
            </a:xfrm>
            <a:prstGeom prst="curvedConnector3">
              <a:avLst>
                <a:gd name="adj1" fmla="val 17700000"/>
              </a:avLst>
            </a:prstGeom>
            <a:noFill/>
            <a:ln w="28575">
              <a:solidFill>
                <a:schemeClr val="accent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80908" name="Rectangle 131"/>
            <p:cNvSpPr>
              <a:spLocks noChangeArrowheads="1"/>
            </p:cNvSpPr>
            <p:nvPr/>
          </p:nvSpPr>
          <p:spPr bwMode="auto">
            <a:xfrm>
              <a:off x="2554" y="3223"/>
              <a:ext cx="649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/>
            <a:p>
              <a:pPr algn="ctr"/>
              <a:r>
                <a:rPr lang="en-US" sz="2400" dirty="0">
                  <a:solidFill>
                    <a:schemeClr val="accent1"/>
                  </a:solidFill>
                  <a:latin typeface="Arial" charset="0"/>
                </a:rPr>
                <a:t>Loop!</a:t>
              </a:r>
            </a:p>
          </p:txBody>
        </p:sp>
      </p:grpSp>
      <p:sp>
        <p:nvSpPr>
          <p:cNvPr id="13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33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475633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9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9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9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898" grpId="0" build="p"/>
      <p:bldP spid="971900" grpId="0"/>
      <p:bldP spid="971901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2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Distance Vector Routing</a:t>
            </a:r>
          </a:p>
        </p:txBody>
      </p:sp>
      <p:sp>
        <p:nvSpPr>
          <p:cNvPr id="3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34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77276084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2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Learn-By-Doing</a:t>
            </a:r>
          </a:p>
        </p:txBody>
      </p:sp>
      <p:sp>
        <p:nvSpPr>
          <p:cNvPr id="2" name="Subtitle 1"/>
          <p:cNvSpPr>
            <a:spLocks noGrp="1"/>
          </p:cNvSpPr>
          <p:nvPr>
            <p:ph type="subTitle" idx="1"/>
          </p:nvPr>
        </p:nvSpPr>
        <p:spPr>
          <a:xfrm>
            <a:off x="457200" y="3886200"/>
            <a:ext cx="8458200" cy="1752600"/>
          </a:xfrm>
        </p:spPr>
        <p:txBody>
          <a:bodyPr/>
          <a:lstStyle/>
          <a:p>
            <a:r>
              <a:rPr lang="en-US" dirty="0"/>
              <a:t>Let’s try to collectively develop</a:t>
            </a:r>
            <a:br>
              <a:rPr lang="en-US" dirty="0"/>
            </a:br>
            <a:r>
              <a:rPr lang="en-US" dirty="0"/>
              <a:t> distance-vector routing from first principles</a:t>
            </a:r>
            <a:br>
              <a:rPr lang="en-US" dirty="0"/>
            </a:br>
            <a:endParaRPr lang="en-US" b="1" i="1" dirty="0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35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37270077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Experiment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155138"/>
            <a:ext cx="8534400" cy="5029200"/>
          </a:xfrm>
        </p:spPr>
        <p:txBody>
          <a:bodyPr>
            <a:normAutofit fontScale="92500" lnSpcReduction="10000"/>
          </a:bodyPr>
          <a:lstStyle/>
          <a:p>
            <a:r>
              <a:rPr lang="en-US" sz="2400" dirty="0"/>
              <a:t>Your job: find the (route to) the youngest person in the room</a:t>
            </a:r>
          </a:p>
          <a:p>
            <a:endParaRPr lang="en-US" sz="2400" dirty="0"/>
          </a:p>
          <a:p>
            <a:r>
              <a:rPr lang="en-US" sz="2400" dirty="0"/>
              <a:t>Ground Rules</a:t>
            </a:r>
          </a:p>
          <a:p>
            <a:pPr lvl="1"/>
            <a:r>
              <a:rPr lang="en-US" b="1" dirty="0"/>
              <a:t>You may not</a:t>
            </a:r>
            <a:r>
              <a:rPr lang="en-US" dirty="0"/>
              <a:t> leave your seat, nor shout loudly</a:t>
            </a:r>
            <a:br>
              <a:rPr lang="en-US" dirty="0"/>
            </a:br>
            <a:r>
              <a:rPr lang="en-US" dirty="0"/>
              <a:t>across the class </a:t>
            </a:r>
          </a:p>
          <a:p>
            <a:pPr lvl="1"/>
            <a:r>
              <a:rPr lang="en-US" b="1" dirty="0"/>
              <a:t>You may</a:t>
            </a:r>
            <a:r>
              <a:rPr lang="en-US" dirty="0"/>
              <a:t> talk with your immediate neighbors</a:t>
            </a:r>
          </a:p>
          <a:p>
            <a:pPr marL="457200" lvl="1" indent="0">
              <a:buNone/>
            </a:pPr>
            <a:r>
              <a:rPr lang="en-US" dirty="0"/>
              <a:t>						(N-S-E-W only) </a:t>
            </a:r>
            <a:br>
              <a:rPr lang="en-US" dirty="0"/>
            </a:br>
            <a:r>
              <a:rPr lang="en-US" dirty="0"/>
              <a:t> (hint: “exchange updates” with them)</a:t>
            </a:r>
            <a:br>
              <a:rPr lang="en-US" dirty="0"/>
            </a:br>
            <a:endParaRPr lang="en-US" sz="2400" dirty="0"/>
          </a:p>
          <a:p>
            <a:r>
              <a:rPr lang="en-US" sz="2400" dirty="0"/>
              <a:t>At the end of </a:t>
            </a:r>
            <a:r>
              <a:rPr lang="en-US" sz="2400" dirty="0">
                <a:solidFill>
                  <a:srgbClr val="FF0000"/>
                </a:solidFill>
              </a:rPr>
              <a:t>5 minutes</a:t>
            </a:r>
            <a:r>
              <a:rPr lang="en-US" sz="2400" dirty="0"/>
              <a:t>,</a:t>
            </a:r>
            <a:r>
              <a:rPr lang="en-US" sz="2400" dirty="0">
                <a:solidFill>
                  <a:srgbClr val="FF0000"/>
                </a:solidFill>
              </a:rPr>
              <a:t> </a:t>
            </a:r>
            <a:r>
              <a:rPr lang="en-US" sz="2400" dirty="0"/>
              <a:t>I will pick a victim and ask: </a:t>
            </a:r>
          </a:p>
          <a:p>
            <a:pPr lvl="1"/>
            <a:r>
              <a:rPr lang="en-US" dirty="0"/>
              <a:t>who is the youngest person in the room? (</a:t>
            </a:r>
            <a:r>
              <a:rPr lang="en-US" dirty="0" err="1"/>
              <a:t>date&amp;name</a:t>
            </a:r>
            <a:r>
              <a:rPr lang="en-US" dirty="0"/>
              <a:t>)</a:t>
            </a:r>
          </a:p>
          <a:p>
            <a:pPr lvl="1"/>
            <a:r>
              <a:rPr lang="en-US" dirty="0"/>
              <a:t>which one of your neighbors first told you this info.? </a:t>
            </a:r>
          </a:p>
          <a:p>
            <a:pPr marL="0" indent="0">
              <a:buNone/>
            </a:pPr>
            <a:endParaRPr lang="en-US" sz="2400" dirty="0">
              <a:solidFill>
                <a:srgbClr val="000000"/>
              </a:solidFill>
            </a:endParaRP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36</a:t>
            </a:fld>
            <a:endParaRPr lang="en-US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E60496E-83AA-8946-8B86-E8C17561D2A9}"/>
              </a:ext>
            </a:extLst>
          </p:cNvPr>
          <p:cNvSpPr txBox="1"/>
          <p:nvPr/>
        </p:nvSpPr>
        <p:spPr>
          <a:xfrm>
            <a:off x="275129" y="6184338"/>
            <a:ext cx="808394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EQUIPMENT REQUIRED: PIECE OF PAPER and a PEN (or your emotional equivalent)</a:t>
            </a:r>
          </a:p>
        </p:txBody>
      </p:sp>
    </p:spTree>
    <p:extLst>
      <p:ext uri="{BB962C8B-B14F-4D97-AF65-F5344CB8AC3E}">
        <p14:creationId xmlns:p14="http://schemas.microsoft.com/office/powerpoint/2010/main" val="14195945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/>
              <a:t>Go!</a:t>
            </a:r>
          </a:p>
        </p:txBody>
      </p:sp>
      <p:sp>
        <p:nvSpPr>
          <p:cNvPr id="6" name="Subtitle 5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37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3423923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2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Distance-Vector Routing</a:t>
            </a:r>
          </a:p>
        </p:txBody>
      </p:sp>
      <p:sp>
        <p:nvSpPr>
          <p:cNvPr id="3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38</a:t>
            </a:fld>
            <a:endParaRPr lang="en-US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5217624-E8EB-1946-AF78-556EEFA24CD7}"/>
              </a:ext>
            </a:extLst>
          </p:cNvPr>
          <p:cNvSpPr txBox="1"/>
          <p:nvPr/>
        </p:nvSpPr>
        <p:spPr>
          <a:xfrm>
            <a:off x="980267" y="3487118"/>
            <a:ext cx="747793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Example:</a:t>
            </a:r>
          </a:p>
          <a:p>
            <a:pPr algn="ctr"/>
            <a:endParaRPr lang="en-GB" dirty="0"/>
          </a:p>
          <a:p>
            <a:pPr algn="ctr"/>
            <a:r>
              <a:rPr lang="en-GB" dirty="0"/>
              <a:t>Routing Information Protocol (RIP)</a:t>
            </a:r>
          </a:p>
        </p:txBody>
      </p:sp>
    </p:spTree>
    <p:extLst>
      <p:ext uri="{BB962C8B-B14F-4D97-AF65-F5344CB8AC3E}">
        <p14:creationId xmlns:p14="http://schemas.microsoft.com/office/powerpoint/2010/main" val="1291016551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Example of Distributed Computation</a:t>
            </a:r>
          </a:p>
        </p:txBody>
      </p:sp>
      <p:sp>
        <p:nvSpPr>
          <p:cNvPr id="5" name="Oval 4"/>
          <p:cNvSpPr/>
          <p:nvPr/>
        </p:nvSpPr>
        <p:spPr bwMode="auto">
          <a:xfrm>
            <a:off x="1828800" y="18288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6" name="Oval 5"/>
          <p:cNvSpPr/>
          <p:nvPr/>
        </p:nvSpPr>
        <p:spPr bwMode="auto">
          <a:xfrm>
            <a:off x="1219200" y="29718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7" name="Oval 6"/>
          <p:cNvSpPr/>
          <p:nvPr/>
        </p:nvSpPr>
        <p:spPr bwMode="auto">
          <a:xfrm>
            <a:off x="3962400" y="20574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8" name="Oval 7"/>
          <p:cNvSpPr/>
          <p:nvPr/>
        </p:nvSpPr>
        <p:spPr bwMode="auto">
          <a:xfrm>
            <a:off x="3962400" y="43434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9" name="Oval 8"/>
          <p:cNvSpPr/>
          <p:nvPr/>
        </p:nvSpPr>
        <p:spPr bwMode="auto">
          <a:xfrm>
            <a:off x="2667000" y="51816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0" name="Oval 9"/>
          <p:cNvSpPr/>
          <p:nvPr/>
        </p:nvSpPr>
        <p:spPr bwMode="auto">
          <a:xfrm>
            <a:off x="2438400" y="31242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1" name="Oval 10"/>
          <p:cNvSpPr/>
          <p:nvPr/>
        </p:nvSpPr>
        <p:spPr bwMode="auto">
          <a:xfrm>
            <a:off x="5791200" y="28956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2" name="Oval 11"/>
          <p:cNvSpPr/>
          <p:nvPr/>
        </p:nvSpPr>
        <p:spPr bwMode="auto">
          <a:xfrm>
            <a:off x="2895600" y="37338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3" name="Oval 12"/>
          <p:cNvSpPr/>
          <p:nvPr/>
        </p:nvSpPr>
        <p:spPr bwMode="auto">
          <a:xfrm>
            <a:off x="1676400" y="46482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4" name="Oval 13"/>
          <p:cNvSpPr/>
          <p:nvPr/>
        </p:nvSpPr>
        <p:spPr bwMode="auto">
          <a:xfrm>
            <a:off x="3810000" y="32766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5" name="Oval 14"/>
          <p:cNvSpPr/>
          <p:nvPr/>
        </p:nvSpPr>
        <p:spPr bwMode="auto">
          <a:xfrm>
            <a:off x="5257800" y="4419600"/>
            <a:ext cx="152400" cy="152400"/>
          </a:xfrm>
          <a:prstGeom prst="ellipse">
            <a:avLst/>
          </a:prstGeom>
          <a:solidFill>
            <a:srgbClr val="008000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cxnSp>
        <p:nvCxnSpPr>
          <p:cNvPr id="16" name="Straight Connector 15"/>
          <p:cNvCxnSpPr>
            <a:stCxn id="5" idx="5"/>
            <a:endCxn id="10" idx="0"/>
          </p:cNvCxnSpPr>
          <p:nvPr/>
        </p:nvCxnSpPr>
        <p:spPr bwMode="auto">
          <a:xfrm>
            <a:off x="1958882" y="1958882"/>
            <a:ext cx="555718" cy="116531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7" name="Straight Connector 16"/>
          <p:cNvCxnSpPr>
            <a:stCxn id="5" idx="3"/>
            <a:endCxn id="6" idx="0"/>
          </p:cNvCxnSpPr>
          <p:nvPr/>
        </p:nvCxnSpPr>
        <p:spPr bwMode="auto">
          <a:xfrm flipH="1">
            <a:off x="1295400" y="1958882"/>
            <a:ext cx="555718" cy="101291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8" name="Straight Connector 17"/>
          <p:cNvCxnSpPr>
            <a:stCxn id="6" idx="5"/>
            <a:endCxn id="13" idx="1"/>
          </p:cNvCxnSpPr>
          <p:nvPr/>
        </p:nvCxnSpPr>
        <p:spPr bwMode="auto">
          <a:xfrm>
            <a:off x="1349282" y="3101882"/>
            <a:ext cx="349436" cy="1568636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9" name="Straight Connector 18"/>
          <p:cNvCxnSpPr>
            <a:endCxn id="12" idx="1"/>
          </p:cNvCxnSpPr>
          <p:nvPr/>
        </p:nvCxnSpPr>
        <p:spPr bwMode="auto">
          <a:xfrm>
            <a:off x="2590800" y="3200400"/>
            <a:ext cx="327118" cy="55571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0" name="Straight Connector 19"/>
          <p:cNvCxnSpPr>
            <a:stCxn id="14" idx="5"/>
          </p:cNvCxnSpPr>
          <p:nvPr/>
        </p:nvCxnSpPr>
        <p:spPr bwMode="auto">
          <a:xfrm>
            <a:off x="3940082" y="3406682"/>
            <a:ext cx="1362354" cy="1057554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1" name="Straight Connector 20"/>
          <p:cNvCxnSpPr>
            <a:endCxn id="14" idx="7"/>
          </p:cNvCxnSpPr>
          <p:nvPr/>
        </p:nvCxnSpPr>
        <p:spPr bwMode="auto">
          <a:xfrm flipH="1">
            <a:off x="3940082" y="2133600"/>
            <a:ext cx="98518" cy="116531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2" name="Straight Connector 21"/>
          <p:cNvCxnSpPr>
            <a:endCxn id="11" idx="4"/>
          </p:cNvCxnSpPr>
          <p:nvPr/>
        </p:nvCxnSpPr>
        <p:spPr bwMode="auto">
          <a:xfrm>
            <a:off x="4038600" y="2057400"/>
            <a:ext cx="1828800" cy="9906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3" name="Straight Connector 22"/>
          <p:cNvCxnSpPr>
            <a:endCxn id="15" idx="0"/>
          </p:cNvCxnSpPr>
          <p:nvPr/>
        </p:nvCxnSpPr>
        <p:spPr bwMode="auto">
          <a:xfrm flipH="1">
            <a:off x="5334000" y="3048000"/>
            <a:ext cx="533400" cy="13716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4" name="Straight Connector 23"/>
          <p:cNvCxnSpPr>
            <a:endCxn id="9" idx="2"/>
          </p:cNvCxnSpPr>
          <p:nvPr/>
        </p:nvCxnSpPr>
        <p:spPr bwMode="auto">
          <a:xfrm>
            <a:off x="1752600" y="4648200"/>
            <a:ext cx="914400" cy="6096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5" name="Straight Connector 24"/>
          <p:cNvCxnSpPr>
            <a:endCxn id="8" idx="3"/>
          </p:cNvCxnSpPr>
          <p:nvPr/>
        </p:nvCxnSpPr>
        <p:spPr bwMode="auto">
          <a:xfrm>
            <a:off x="2971800" y="3733800"/>
            <a:ext cx="1012918" cy="739682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6" name="Straight Connector 25"/>
          <p:cNvCxnSpPr>
            <a:endCxn id="8" idx="5"/>
          </p:cNvCxnSpPr>
          <p:nvPr/>
        </p:nvCxnSpPr>
        <p:spPr bwMode="auto">
          <a:xfrm flipH="1">
            <a:off x="4092482" y="4419600"/>
            <a:ext cx="1241518" cy="53882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7" name="Straight Connector 26"/>
          <p:cNvCxnSpPr>
            <a:endCxn id="8" idx="1"/>
          </p:cNvCxnSpPr>
          <p:nvPr/>
        </p:nvCxnSpPr>
        <p:spPr bwMode="auto">
          <a:xfrm>
            <a:off x="3886200" y="3276600"/>
            <a:ext cx="98518" cy="108911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8" name="Straight Connector 27"/>
          <p:cNvCxnSpPr>
            <a:endCxn id="9" idx="0"/>
          </p:cNvCxnSpPr>
          <p:nvPr/>
        </p:nvCxnSpPr>
        <p:spPr bwMode="auto">
          <a:xfrm flipH="1">
            <a:off x="2743200" y="3810000"/>
            <a:ext cx="228600" cy="13716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9" name="Straight Connector 28"/>
          <p:cNvCxnSpPr>
            <a:stCxn id="10" idx="6"/>
            <a:endCxn id="14" idx="1"/>
          </p:cNvCxnSpPr>
          <p:nvPr/>
        </p:nvCxnSpPr>
        <p:spPr bwMode="auto">
          <a:xfrm>
            <a:off x="2590800" y="3200400"/>
            <a:ext cx="1241518" cy="9851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4" name="Straight Connector 63"/>
          <p:cNvCxnSpPr>
            <a:stCxn id="6" idx="6"/>
            <a:endCxn id="10" idx="2"/>
          </p:cNvCxnSpPr>
          <p:nvPr/>
        </p:nvCxnSpPr>
        <p:spPr bwMode="auto">
          <a:xfrm>
            <a:off x="1371600" y="3048000"/>
            <a:ext cx="1066800" cy="1524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6" name="Straight Connector 65"/>
          <p:cNvCxnSpPr>
            <a:stCxn id="13" idx="0"/>
            <a:endCxn id="12" idx="3"/>
          </p:cNvCxnSpPr>
          <p:nvPr/>
        </p:nvCxnSpPr>
        <p:spPr bwMode="auto">
          <a:xfrm flipV="1">
            <a:off x="1752600" y="3863882"/>
            <a:ext cx="1165318" cy="78431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8" name="Straight Connector 67"/>
          <p:cNvCxnSpPr>
            <a:stCxn id="9" idx="7"/>
            <a:endCxn id="8" idx="3"/>
          </p:cNvCxnSpPr>
          <p:nvPr/>
        </p:nvCxnSpPr>
        <p:spPr bwMode="auto">
          <a:xfrm flipV="1">
            <a:off x="2797082" y="4473482"/>
            <a:ext cx="1187636" cy="730436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0" name="Straight Connector 69"/>
          <p:cNvCxnSpPr>
            <a:stCxn id="13" idx="0"/>
            <a:endCxn id="10" idx="3"/>
          </p:cNvCxnSpPr>
          <p:nvPr/>
        </p:nvCxnSpPr>
        <p:spPr bwMode="auto">
          <a:xfrm flipV="1">
            <a:off x="1752600" y="3254282"/>
            <a:ext cx="708118" cy="139391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2" name="Straight Connector 71"/>
          <p:cNvCxnSpPr>
            <a:stCxn id="12" idx="0"/>
            <a:endCxn id="14" idx="2"/>
          </p:cNvCxnSpPr>
          <p:nvPr/>
        </p:nvCxnSpPr>
        <p:spPr bwMode="auto">
          <a:xfrm flipV="1">
            <a:off x="2971800" y="3352800"/>
            <a:ext cx="838200" cy="3810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4" name="Straight Connector 73"/>
          <p:cNvCxnSpPr>
            <a:stCxn id="14" idx="7"/>
            <a:endCxn id="11" idx="5"/>
          </p:cNvCxnSpPr>
          <p:nvPr/>
        </p:nvCxnSpPr>
        <p:spPr bwMode="auto">
          <a:xfrm flipV="1">
            <a:off x="3940082" y="3025682"/>
            <a:ext cx="1981200" cy="273236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6" name="Straight Connector 75"/>
          <p:cNvCxnSpPr>
            <a:stCxn id="5" idx="7"/>
            <a:endCxn id="7" idx="2"/>
          </p:cNvCxnSpPr>
          <p:nvPr/>
        </p:nvCxnSpPr>
        <p:spPr bwMode="auto">
          <a:xfrm>
            <a:off x="1958882" y="1851118"/>
            <a:ext cx="2003518" cy="282482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8" name="Straight Connector 77"/>
          <p:cNvCxnSpPr>
            <a:stCxn id="10" idx="7"/>
            <a:endCxn id="7" idx="0"/>
          </p:cNvCxnSpPr>
          <p:nvPr/>
        </p:nvCxnSpPr>
        <p:spPr bwMode="auto">
          <a:xfrm flipV="1">
            <a:off x="2568482" y="2057400"/>
            <a:ext cx="1470118" cy="108911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7" name="Rectangular Callout 36"/>
          <p:cNvSpPr/>
          <p:nvPr/>
        </p:nvSpPr>
        <p:spPr bwMode="auto">
          <a:xfrm>
            <a:off x="5486400" y="1905000"/>
            <a:ext cx="2667000" cy="685800"/>
          </a:xfrm>
          <a:prstGeom prst="wedgeRectCallout">
            <a:avLst>
              <a:gd name="adj1" fmla="val -35283"/>
              <a:gd name="adj2" fmla="val 97041"/>
            </a:avLst>
          </a:prstGeom>
          <a:ln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lvl="0" algn="ctr"/>
            <a:r>
              <a:rPr lang="en-US" dirty="0">
                <a:solidFill>
                  <a:srgbClr val="F47A00"/>
                </a:solidFill>
                <a:ea typeface="ＭＳ Ｐゴシック" charset="0"/>
                <a:cs typeface="ＭＳ Ｐゴシック" charset="0"/>
              </a:rPr>
              <a:t>I am one hop away</a:t>
            </a:r>
          </a:p>
        </p:txBody>
      </p:sp>
      <p:sp>
        <p:nvSpPr>
          <p:cNvPr id="38" name="Rectangular Callout 37"/>
          <p:cNvSpPr/>
          <p:nvPr/>
        </p:nvSpPr>
        <p:spPr bwMode="auto">
          <a:xfrm>
            <a:off x="4114800" y="4876800"/>
            <a:ext cx="2667000" cy="685800"/>
          </a:xfrm>
          <a:prstGeom prst="wedgeRectCallout">
            <a:avLst>
              <a:gd name="adj1" fmla="val -50997"/>
              <a:gd name="adj2" fmla="val -104811"/>
            </a:avLst>
          </a:prstGeom>
          <a:ln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lvl="0" algn="ctr"/>
            <a:r>
              <a:rPr lang="en-US" dirty="0">
                <a:solidFill>
                  <a:srgbClr val="F47A00"/>
                </a:solidFill>
                <a:ea typeface="ＭＳ Ｐゴシック" charset="0"/>
                <a:cs typeface="ＭＳ Ｐゴシック" charset="0"/>
              </a:rPr>
              <a:t>I am one hop away</a:t>
            </a:r>
          </a:p>
        </p:txBody>
      </p:sp>
      <p:sp>
        <p:nvSpPr>
          <p:cNvPr id="39" name="Rectangular Callout 38"/>
          <p:cNvSpPr/>
          <p:nvPr/>
        </p:nvSpPr>
        <p:spPr bwMode="auto">
          <a:xfrm>
            <a:off x="5791200" y="3657600"/>
            <a:ext cx="2667000" cy="685800"/>
          </a:xfrm>
          <a:prstGeom prst="wedgeRectCallout">
            <a:avLst>
              <a:gd name="adj1" fmla="val -119092"/>
              <a:gd name="adj2" fmla="val -97404"/>
            </a:avLst>
          </a:prstGeom>
          <a:ln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lvl="0" algn="ctr"/>
            <a:r>
              <a:rPr lang="en-US" dirty="0">
                <a:solidFill>
                  <a:srgbClr val="F47A00"/>
                </a:solidFill>
                <a:ea typeface="ＭＳ Ｐゴシック" charset="0"/>
                <a:cs typeface="ＭＳ Ｐゴシック" charset="0"/>
              </a:rPr>
              <a:t>I am one hop away</a:t>
            </a:r>
          </a:p>
        </p:txBody>
      </p:sp>
      <p:sp>
        <p:nvSpPr>
          <p:cNvPr id="40" name="Rectangular Callout 39"/>
          <p:cNvSpPr/>
          <p:nvPr/>
        </p:nvSpPr>
        <p:spPr bwMode="auto">
          <a:xfrm>
            <a:off x="762000" y="5715000"/>
            <a:ext cx="2667000" cy="685800"/>
          </a:xfrm>
          <a:prstGeom prst="wedgeRectCallout">
            <a:avLst>
              <a:gd name="adj1" fmla="val 23289"/>
              <a:gd name="adj2" fmla="val -110367"/>
            </a:avLst>
          </a:prstGeom>
          <a:ln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lvl="0" algn="ctr"/>
            <a:r>
              <a:rPr lang="en-US" dirty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I am two hops away</a:t>
            </a:r>
          </a:p>
        </p:txBody>
      </p:sp>
      <p:sp>
        <p:nvSpPr>
          <p:cNvPr id="41" name="Rectangular Callout 40"/>
          <p:cNvSpPr/>
          <p:nvPr/>
        </p:nvSpPr>
        <p:spPr bwMode="auto">
          <a:xfrm>
            <a:off x="2590800" y="1143000"/>
            <a:ext cx="2667000" cy="685800"/>
          </a:xfrm>
          <a:prstGeom prst="wedgeRectCallout">
            <a:avLst>
              <a:gd name="adj1" fmla="val 4718"/>
              <a:gd name="adj2" fmla="val 82226"/>
            </a:avLst>
          </a:prstGeom>
          <a:ln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lvl="0" algn="ctr"/>
            <a:r>
              <a:rPr lang="en-US" dirty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I am two hops away</a:t>
            </a:r>
          </a:p>
        </p:txBody>
      </p:sp>
      <p:sp>
        <p:nvSpPr>
          <p:cNvPr id="42" name="Rectangular Callout 41"/>
          <p:cNvSpPr/>
          <p:nvPr/>
        </p:nvSpPr>
        <p:spPr bwMode="auto">
          <a:xfrm>
            <a:off x="457200" y="2057400"/>
            <a:ext cx="2667000" cy="685800"/>
          </a:xfrm>
          <a:prstGeom prst="wedgeRectCallout">
            <a:avLst>
              <a:gd name="adj1" fmla="val 27099"/>
              <a:gd name="adj2" fmla="val 108152"/>
            </a:avLst>
          </a:prstGeom>
          <a:ln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lvl="0" algn="ctr"/>
            <a:r>
              <a:rPr lang="en-US" dirty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I am two hops away</a:t>
            </a:r>
          </a:p>
        </p:txBody>
      </p:sp>
      <p:sp>
        <p:nvSpPr>
          <p:cNvPr id="44" name="Rectangular Callout 43"/>
          <p:cNvSpPr/>
          <p:nvPr/>
        </p:nvSpPr>
        <p:spPr bwMode="auto">
          <a:xfrm>
            <a:off x="2819400" y="2895600"/>
            <a:ext cx="2667000" cy="685800"/>
          </a:xfrm>
          <a:prstGeom prst="wedgeRectCallout">
            <a:avLst>
              <a:gd name="adj1" fmla="val -44806"/>
              <a:gd name="adj2" fmla="val 84078"/>
            </a:avLst>
          </a:prstGeom>
          <a:ln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lvl="0" algn="ctr"/>
            <a:r>
              <a:rPr lang="en-US" dirty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I am two hops away</a:t>
            </a:r>
          </a:p>
        </p:txBody>
      </p:sp>
      <p:sp>
        <p:nvSpPr>
          <p:cNvPr id="45" name="Rectangular Callout 44"/>
          <p:cNvSpPr/>
          <p:nvPr/>
        </p:nvSpPr>
        <p:spPr bwMode="auto">
          <a:xfrm>
            <a:off x="76200" y="3276600"/>
            <a:ext cx="2667000" cy="685800"/>
          </a:xfrm>
          <a:prstGeom prst="wedgeRectCallout">
            <a:avLst>
              <a:gd name="adj1" fmla="val -3853"/>
              <a:gd name="adj2" fmla="val -86293"/>
            </a:avLst>
          </a:prstGeom>
          <a:ln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lvl="0" algn="ctr"/>
            <a:r>
              <a:rPr lang="en-US" dirty="0">
                <a:solidFill>
                  <a:srgbClr val="0000FF"/>
                </a:solidFill>
                <a:ea typeface="ＭＳ Ｐゴシック" charset="0"/>
                <a:cs typeface="ＭＳ Ｐゴシック" charset="0"/>
              </a:rPr>
              <a:t>I am three hops away</a:t>
            </a:r>
          </a:p>
        </p:txBody>
      </p:sp>
      <p:sp>
        <p:nvSpPr>
          <p:cNvPr id="46" name="Rectangular Callout 45"/>
          <p:cNvSpPr/>
          <p:nvPr/>
        </p:nvSpPr>
        <p:spPr bwMode="auto">
          <a:xfrm>
            <a:off x="76200" y="914400"/>
            <a:ext cx="2667000" cy="685800"/>
          </a:xfrm>
          <a:prstGeom prst="wedgeRectCallout">
            <a:avLst>
              <a:gd name="adj1" fmla="val 17099"/>
              <a:gd name="adj2" fmla="val 93337"/>
            </a:avLst>
          </a:prstGeom>
          <a:ln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lvl="0" algn="ctr"/>
            <a:r>
              <a:rPr lang="en-US" dirty="0">
                <a:solidFill>
                  <a:srgbClr val="0000FF"/>
                </a:solidFill>
                <a:ea typeface="ＭＳ Ｐゴシック" charset="0"/>
                <a:cs typeface="ＭＳ Ｐゴシック" charset="0"/>
              </a:rPr>
              <a:t>I am three hops away</a:t>
            </a:r>
          </a:p>
        </p:txBody>
      </p:sp>
      <p:sp>
        <p:nvSpPr>
          <p:cNvPr id="47" name="Rectangular Callout 46"/>
          <p:cNvSpPr/>
          <p:nvPr/>
        </p:nvSpPr>
        <p:spPr bwMode="auto">
          <a:xfrm>
            <a:off x="6096000" y="4648200"/>
            <a:ext cx="2667000" cy="685800"/>
          </a:xfrm>
          <a:prstGeom prst="wedgeRectCallout">
            <a:avLst>
              <a:gd name="adj1" fmla="val -75759"/>
              <a:gd name="adj2" fmla="val -71479"/>
            </a:avLst>
          </a:prstGeom>
          <a:ln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lvl="0" algn="ctr"/>
            <a:r>
              <a:rPr lang="en-US" sz="2800" dirty="0">
                <a:solidFill>
                  <a:schemeClr val="tx1"/>
                </a:solidFill>
                <a:ea typeface="ＭＳ Ｐゴシック" charset="0"/>
                <a:cs typeface="ＭＳ Ｐゴシック" charset="0"/>
              </a:rPr>
              <a:t>Destination</a:t>
            </a:r>
          </a:p>
        </p:txBody>
      </p:sp>
      <p:sp>
        <p:nvSpPr>
          <p:cNvPr id="48" name="Rectangular Callout 47"/>
          <p:cNvSpPr/>
          <p:nvPr/>
        </p:nvSpPr>
        <p:spPr bwMode="auto">
          <a:xfrm>
            <a:off x="457200" y="4953000"/>
            <a:ext cx="2667000" cy="685800"/>
          </a:xfrm>
          <a:prstGeom prst="wedgeRectCallout">
            <a:avLst>
              <a:gd name="adj1" fmla="val -3853"/>
              <a:gd name="adj2" fmla="val -86293"/>
            </a:avLst>
          </a:prstGeom>
          <a:ln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lvl="0" algn="ctr"/>
            <a:r>
              <a:rPr lang="en-US" dirty="0">
                <a:solidFill>
                  <a:srgbClr val="0000FF"/>
                </a:solidFill>
                <a:ea typeface="ＭＳ Ｐゴシック" charset="0"/>
                <a:cs typeface="ＭＳ Ｐゴシック" charset="0"/>
              </a:rPr>
              <a:t>I am three hops away</a:t>
            </a:r>
          </a:p>
        </p:txBody>
      </p:sp>
      <p:sp>
        <p:nvSpPr>
          <p:cNvPr id="49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39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7004596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4" grpId="0" animBg="1"/>
      <p:bldP spid="45" grpId="0" animBg="1"/>
      <p:bldP spid="46" grpId="0" animBg="1"/>
      <p:bldP spid="47" grpId="0" animBg="1"/>
      <p:bldP spid="48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Packets (at a conceptual level)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Assume packet headers contain:</a:t>
            </a:r>
          </a:p>
          <a:p>
            <a:pPr lvl="1"/>
            <a:r>
              <a:rPr lang="en-US" dirty="0"/>
              <a:t>Source ID, Destination ID, and perhaps other information</a:t>
            </a:r>
          </a:p>
          <a:p>
            <a:pPr lvl="1"/>
            <a:endParaRPr lang="en-US" dirty="0"/>
          </a:p>
          <a:p>
            <a:pPr marL="339725" lvl="1" indent="0">
              <a:buNone/>
            </a:pPr>
            <a:endParaRPr lang="en-US" dirty="0"/>
          </a:p>
          <a:p>
            <a:pPr lvl="1"/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C1667E8F-4C46-A54F-A59E-8662EF143610}" type="slidenum">
              <a:rPr lang="en-US" smtClean="0"/>
              <a:pPr>
                <a:defRPr/>
              </a:pPr>
              <a:t>4</a:t>
            </a:fld>
            <a:endParaRPr lang="en-US"/>
          </a:p>
        </p:txBody>
      </p:sp>
      <p:grpSp>
        <p:nvGrpSpPr>
          <p:cNvPr id="5" name="Group 4"/>
          <p:cNvGrpSpPr/>
          <p:nvPr/>
        </p:nvGrpSpPr>
        <p:grpSpPr>
          <a:xfrm>
            <a:off x="3124200" y="2819400"/>
            <a:ext cx="2667000" cy="3047999"/>
            <a:chOff x="5486400" y="1828800"/>
            <a:chExt cx="2667000" cy="3047999"/>
          </a:xfrm>
        </p:grpSpPr>
        <p:sp>
          <p:nvSpPr>
            <p:cNvPr id="6" name="TextBox 5"/>
            <p:cNvSpPr txBox="1"/>
            <p:nvPr/>
          </p:nvSpPr>
          <p:spPr>
            <a:xfrm>
              <a:off x="5486400" y="1828800"/>
              <a:ext cx="2667000" cy="830997"/>
            </a:xfrm>
            <a:prstGeom prst="rect">
              <a:avLst/>
            </a:prstGeom>
            <a:noFill/>
            <a:ln>
              <a:solidFill>
                <a:srgbClr val="0000FF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/>
                <a:t>Destination</a:t>
              </a:r>
            </a:p>
            <a:p>
              <a:pPr algn="ctr"/>
              <a:r>
                <a:rPr lang="en-US" sz="2400" dirty="0"/>
                <a:t>Identifier</a:t>
              </a: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5486400" y="2667000"/>
              <a:ext cx="2667000" cy="830997"/>
            </a:xfrm>
            <a:prstGeom prst="rect">
              <a:avLst/>
            </a:prstGeom>
            <a:noFill/>
            <a:ln>
              <a:solidFill>
                <a:srgbClr val="0000FF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/>
                <a:t>Source</a:t>
              </a:r>
            </a:p>
            <a:p>
              <a:pPr algn="ctr"/>
              <a:r>
                <a:rPr lang="en-US" sz="2400" dirty="0"/>
                <a:t>Identifier</a:t>
              </a:r>
            </a:p>
          </p:txBody>
        </p:sp>
        <p:sp>
          <p:nvSpPr>
            <p:cNvPr id="8" name="TextBox 7"/>
            <p:cNvSpPr txBox="1">
              <a:spLocks/>
            </p:cNvSpPr>
            <p:nvPr/>
          </p:nvSpPr>
          <p:spPr>
            <a:xfrm>
              <a:off x="5486400" y="3505199"/>
              <a:ext cx="2657856" cy="1371600"/>
            </a:xfrm>
            <a:prstGeom prst="rect">
              <a:avLst/>
            </a:prstGeom>
            <a:noFill/>
            <a:ln>
              <a:solidFill>
                <a:srgbClr val="0000FF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endParaRPr lang="en-US" sz="2400" dirty="0"/>
            </a:p>
            <a:p>
              <a:pPr algn="ctr"/>
              <a:r>
                <a:rPr lang="en-US" sz="2400" dirty="0"/>
                <a:t>Payload</a:t>
              </a:r>
            </a:p>
          </p:txBody>
        </p:sp>
      </p:grpSp>
      <p:sp>
        <p:nvSpPr>
          <p:cNvPr id="9" name="Rounded Rectangular Callout 8"/>
          <p:cNvSpPr/>
          <p:nvPr/>
        </p:nvSpPr>
        <p:spPr bwMode="auto">
          <a:xfrm>
            <a:off x="6553200" y="2971800"/>
            <a:ext cx="2133600" cy="1143000"/>
          </a:xfrm>
          <a:prstGeom prst="wedgeRoundRectCallout">
            <a:avLst>
              <a:gd name="adj1" fmla="val -86904"/>
              <a:gd name="adj2" fmla="val 38796"/>
              <a:gd name="adj3" fmla="val 16667"/>
            </a:avLst>
          </a:prstGeom>
          <a:ln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800" b="0" i="0" u="none" strike="noStrike" cap="none" normalizeH="0" baseline="0" dirty="0">
                <a:ln>
                  <a:noFill/>
                </a:ln>
                <a:solidFill>
                  <a:schemeClr val="accent1"/>
                </a:solidFill>
                <a:effectLst/>
                <a:latin typeface="Calibri"/>
                <a:cs typeface="Calibri"/>
              </a:rPr>
              <a:t>Why include</a:t>
            </a:r>
          </a:p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2800" b="0" dirty="0">
                <a:solidFill>
                  <a:schemeClr val="accent1"/>
                </a:solidFill>
                <a:latin typeface="Calibri"/>
                <a:cs typeface="Calibri"/>
              </a:rPr>
              <a:t>this</a:t>
            </a:r>
            <a:r>
              <a:rPr kumimoji="0" lang="en-US" sz="2800" b="0" i="0" u="none" strike="noStrike" cap="none" normalizeH="0" baseline="0" dirty="0">
                <a:ln>
                  <a:noFill/>
                </a:ln>
                <a:solidFill>
                  <a:schemeClr val="accent1"/>
                </a:solidFill>
                <a:effectLst/>
                <a:latin typeface="Calibri"/>
                <a:cs typeface="Calibri"/>
              </a:rPr>
              <a:t>?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4934132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9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Distance Vector Routing</a:t>
            </a:r>
          </a:p>
        </p:txBody>
      </p:sp>
      <p:sp>
        <p:nvSpPr>
          <p:cNvPr id="9779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28600" y="1912938"/>
            <a:ext cx="8839200" cy="4411662"/>
          </a:xfrm>
        </p:spPr>
        <p:txBody>
          <a:bodyPr>
            <a:normAutofit fontScale="77500" lnSpcReduction="20000"/>
          </a:bodyPr>
          <a:lstStyle/>
          <a:p>
            <a:pPr marL="0" indent="0" algn="just">
              <a:lnSpc>
                <a:spcPct val="90000"/>
              </a:lnSpc>
              <a:buNone/>
            </a:pPr>
            <a:r>
              <a:rPr lang="en-US" i="1" dirty="0">
                <a:latin typeface="Arial" charset="0"/>
              </a:rPr>
              <a:t>Each router sends its knowledge about the “whole” network to its neighbors. Information sharing at regular intervals. </a:t>
            </a:r>
          </a:p>
          <a:p>
            <a:pPr>
              <a:lnSpc>
                <a:spcPct val="90000"/>
              </a:lnSpc>
            </a:pPr>
            <a:endParaRPr lang="en-US" dirty="0">
              <a:latin typeface="Arial" charset="0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Arial" charset="0"/>
              </a:rPr>
              <a:t>Each router knows the links to its neighbors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Arial" charset="0"/>
                <a:ea typeface="Arial" charset="0"/>
                <a:cs typeface="Arial" charset="0"/>
              </a:rPr>
              <a:t>Does </a:t>
            </a:r>
            <a:r>
              <a:rPr lang="en-US" i="1" dirty="0">
                <a:latin typeface="Arial" charset="0"/>
                <a:ea typeface="Arial" charset="0"/>
                <a:cs typeface="Arial" charset="0"/>
              </a:rPr>
              <a:t>not</a:t>
            </a:r>
            <a:r>
              <a:rPr lang="en-US" dirty="0">
                <a:latin typeface="Arial" charset="0"/>
                <a:ea typeface="Arial" charset="0"/>
                <a:cs typeface="Arial" charset="0"/>
              </a:rPr>
              <a:t> flood this information to the whole network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Arial" charset="0"/>
              </a:rPr>
              <a:t>Each router has provisional </a:t>
            </a:r>
            <a:r>
              <a:rPr lang="ja-JP" altLang="en-US" dirty="0">
                <a:latin typeface="Arial" charset="0"/>
              </a:rPr>
              <a:t>“</a:t>
            </a:r>
            <a:r>
              <a:rPr lang="en-US" altLang="ja-JP" dirty="0">
                <a:latin typeface="Arial" charset="0"/>
              </a:rPr>
              <a:t>shortest path</a:t>
            </a:r>
            <a:r>
              <a:rPr lang="ja-JP" altLang="en-US" dirty="0">
                <a:latin typeface="Arial" charset="0"/>
              </a:rPr>
              <a:t>”</a:t>
            </a:r>
            <a:r>
              <a:rPr lang="en-US" altLang="ja-JP" dirty="0">
                <a:latin typeface="Arial" charset="0"/>
              </a:rPr>
              <a:t> to </a:t>
            </a:r>
            <a:br>
              <a:rPr lang="en-US" altLang="ja-JP" dirty="0">
                <a:latin typeface="Arial" charset="0"/>
              </a:rPr>
            </a:br>
            <a:r>
              <a:rPr lang="en-US" altLang="ja-JP" dirty="0">
                <a:solidFill>
                  <a:srgbClr val="FF0000"/>
                </a:solidFill>
                <a:latin typeface="Arial" charset="0"/>
              </a:rPr>
              <a:t>every</a:t>
            </a:r>
            <a:r>
              <a:rPr lang="en-US" altLang="ja-JP" dirty="0">
                <a:latin typeface="Arial" charset="0"/>
              </a:rPr>
              <a:t> other router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Arial" charset="0"/>
                <a:ea typeface="Arial" charset="0"/>
                <a:cs typeface="Arial" charset="0"/>
              </a:rPr>
              <a:t>E.g.:  Router A: </a:t>
            </a:r>
            <a:r>
              <a:rPr lang="ja-JP" altLang="en-US" dirty="0">
                <a:solidFill>
                  <a:srgbClr val="000090"/>
                </a:solidFill>
                <a:latin typeface="Arial" charset="0"/>
                <a:ea typeface="Arial" charset="0"/>
                <a:cs typeface="Arial" charset="0"/>
              </a:rPr>
              <a:t>“</a:t>
            </a:r>
            <a:r>
              <a:rPr lang="en-US" altLang="ja-JP" dirty="0">
                <a:solidFill>
                  <a:srgbClr val="000090"/>
                </a:solidFill>
                <a:latin typeface="Arial" charset="0"/>
                <a:ea typeface="Arial" charset="0"/>
                <a:cs typeface="Arial" charset="0"/>
              </a:rPr>
              <a:t>I can get to router B with cost 11</a:t>
            </a:r>
            <a:r>
              <a:rPr lang="ja-JP" altLang="en-US" dirty="0">
                <a:solidFill>
                  <a:srgbClr val="000090"/>
                </a:solidFill>
                <a:latin typeface="Arial" charset="0"/>
                <a:ea typeface="Arial" charset="0"/>
                <a:cs typeface="Arial" charset="0"/>
              </a:rPr>
              <a:t>”</a:t>
            </a:r>
            <a:endParaRPr lang="en-US" altLang="ja-JP" dirty="0">
              <a:solidFill>
                <a:srgbClr val="000090"/>
              </a:solidFill>
              <a:latin typeface="Arial" charset="0"/>
              <a:ea typeface="Arial" charset="0"/>
              <a:cs typeface="Arial" charset="0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Arial" charset="0"/>
              </a:rPr>
              <a:t>Routers exchange this </a:t>
            </a:r>
            <a:r>
              <a:rPr lang="en-US" dirty="0">
                <a:solidFill>
                  <a:srgbClr val="FF0000"/>
                </a:solidFill>
                <a:latin typeface="Arial" charset="0"/>
              </a:rPr>
              <a:t>distance vector</a:t>
            </a:r>
            <a:r>
              <a:rPr lang="en-US" dirty="0">
                <a:latin typeface="Arial" charset="0"/>
              </a:rPr>
              <a:t>  information with their neighboring routers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Arial" charset="0"/>
                <a:ea typeface="Arial" charset="0"/>
                <a:cs typeface="Arial" charset="0"/>
              </a:rPr>
              <a:t>Vector because one entry per destination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Arial" charset="0"/>
              </a:rPr>
              <a:t>Routers look over the set of options offered by their neighbors and select the best one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Arial" charset="0"/>
              </a:rPr>
              <a:t>Iterative process converges to set of shortest paths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40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9178834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9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9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9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9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9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9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9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92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92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7923" grpId="0" build="p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 few other inconvenient truths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What if we use a non-additive metric?</a:t>
            </a:r>
          </a:p>
          <a:p>
            <a:pPr lvl="1"/>
            <a:r>
              <a:rPr lang="en-US" dirty="0"/>
              <a:t>E.g., maximal capacity</a:t>
            </a:r>
          </a:p>
          <a:p>
            <a:pPr lvl="1"/>
            <a:endParaRPr lang="en-US" dirty="0"/>
          </a:p>
          <a:p>
            <a:r>
              <a:rPr lang="en-US" dirty="0"/>
              <a:t>What if routers don’t use the same metric?</a:t>
            </a:r>
          </a:p>
          <a:p>
            <a:pPr lvl="1"/>
            <a:r>
              <a:rPr lang="en-US" dirty="0"/>
              <a:t>I want low delay, you want low loss rate?</a:t>
            </a:r>
          </a:p>
          <a:p>
            <a:pPr lvl="1"/>
            <a:endParaRPr lang="en-US" dirty="0"/>
          </a:p>
          <a:p>
            <a:r>
              <a:rPr lang="en-US" dirty="0"/>
              <a:t>What happens if nodes lie?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41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7903507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Can You Use Any Metric?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I said that we can pick any metric.  Really?</a:t>
            </a:r>
          </a:p>
          <a:p>
            <a:r>
              <a:rPr lang="en-US" dirty="0"/>
              <a:t>What about maximizing capacity?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42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1312877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Happens Here?</a:t>
            </a:r>
          </a:p>
        </p:txBody>
      </p:sp>
      <p:sp>
        <p:nvSpPr>
          <p:cNvPr id="68" name="Oval 67"/>
          <p:cNvSpPr/>
          <p:nvPr/>
        </p:nvSpPr>
        <p:spPr bwMode="auto">
          <a:xfrm>
            <a:off x="1600200" y="22098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70" name="Oval 69"/>
          <p:cNvSpPr/>
          <p:nvPr/>
        </p:nvSpPr>
        <p:spPr bwMode="auto">
          <a:xfrm>
            <a:off x="4419600" y="36576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74" name="Oval 73"/>
          <p:cNvSpPr/>
          <p:nvPr/>
        </p:nvSpPr>
        <p:spPr bwMode="auto">
          <a:xfrm>
            <a:off x="7086600" y="21336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78" name="Oval 77"/>
          <p:cNvSpPr/>
          <p:nvPr/>
        </p:nvSpPr>
        <p:spPr bwMode="auto">
          <a:xfrm>
            <a:off x="4419600" y="5867400"/>
            <a:ext cx="152400" cy="152400"/>
          </a:xfrm>
          <a:prstGeom prst="ellipse">
            <a:avLst/>
          </a:prstGeom>
          <a:solidFill>
            <a:srgbClr val="008000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cxnSp>
        <p:nvCxnSpPr>
          <p:cNvPr id="85" name="Straight Connector 84"/>
          <p:cNvCxnSpPr>
            <a:endCxn id="70" idx="1"/>
          </p:cNvCxnSpPr>
          <p:nvPr/>
        </p:nvCxnSpPr>
        <p:spPr bwMode="auto">
          <a:xfrm>
            <a:off x="1676400" y="2286000"/>
            <a:ext cx="2765518" cy="1393918"/>
          </a:xfrm>
          <a:prstGeom prst="line">
            <a:avLst/>
          </a:prstGeom>
          <a:noFill/>
          <a:ln w="762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0" name="Straight Connector 99"/>
          <p:cNvCxnSpPr>
            <a:stCxn id="68" idx="7"/>
          </p:cNvCxnSpPr>
          <p:nvPr/>
        </p:nvCxnSpPr>
        <p:spPr bwMode="auto">
          <a:xfrm flipV="1">
            <a:off x="1730282" y="2209800"/>
            <a:ext cx="5378636" cy="22318"/>
          </a:xfrm>
          <a:prstGeom prst="line">
            <a:avLst/>
          </a:prstGeom>
          <a:noFill/>
          <a:ln w="762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3" name="Straight Connector 102"/>
          <p:cNvCxnSpPr>
            <a:stCxn id="70" idx="7"/>
            <a:endCxn id="74" idx="3"/>
          </p:cNvCxnSpPr>
          <p:nvPr/>
        </p:nvCxnSpPr>
        <p:spPr bwMode="auto">
          <a:xfrm flipV="1">
            <a:off x="4549682" y="2263682"/>
            <a:ext cx="2559236" cy="1416236"/>
          </a:xfrm>
          <a:prstGeom prst="line">
            <a:avLst/>
          </a:prstGeom>
          <a:noFill/>
          <a:ln w="762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6" name="Straight Connector 105"/>
          <p:cNvCxnSpPr>
            <a:endCxn id="78" idx="0"/>
          </p:cNvCxnSpPr>
          <p:nvPr/>
        </p:nvCxnSpPr>
        <p:spPr bwMode="auto">
          <a:xfrm>
            <a:off x="4495800" y="3733800"/>
            <a:ext cx="0" cy="21336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8" name="Straight Connector 107"/>
          <p:cNvCxnSpPr>
            <a:stCxn id="68" idx="4"/>
            <a:endCxn id="78" idx="2"/>
          </p:cNvCxnSpPr>
          <p:nvPr/>
        </p:nvCxnSpPr>
        <p:spPr bwMode="auto">
          <a:xfrm>
            <a:off x="1676400" y="2362200"/>
            <a:ext cx="2743200" cy="35814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1" name="Straight Connector 110"/>
          <p:cNvCxnSpPr>
            <a:stCxn id="74" idx="4"/>
            <a:endCxn id="78" idx="6"/>
          </p:cNvCxnSpPr>
          <p:nvPr/>
        </p:nvCxnSpPr>
        <p:spPr bwMode="auto">
          <a:xfrm flipH="1">
            <a:off x="4572000" y="2286000"/>
            <a:ext cx="2590800" cy="36576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3" name="TextBox 22"/>
          <p:cNvSpPr txBox="1"/>
          <p:nvPr/>
        </p:nvSpPr>
        <p:spPr>
          <a:xfrm>
            <a:off x="533400" y="1295400"/>
            <a:ext cx="8382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0" dirty="0">
                <a:latin typeface="+mn-lt"/>
              </a:rPr>
              <a:t>All nodes want to maximize capacity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457200" y="1295400"/>
            <a:ext cx="8382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0" dirty="0">
                <a:latin typeface="+mn-lt"/>
              </a:rPr>
              <a:t>A high capacity link gets reduced to low capacity</a:t>
            </a:r>
          </a:p>
        </p:txBody>
      </p:sp>
      <p:cxnSp>
        <p:nvCxnSpPr>
          <p:cNvPr id="26" name="Straight Connector 25"/>
          <p:cNvCxnSpPr/>
          <p:nvPr/>
        </p:nvCxnSpPr>
        <p:spPr bwMode="auto">
          <a:xfrm>
            <a:off x="4495800" y="3810000"/>
            <a:ext cx="0" cy="2133600"/>
          </a:xfrm>
          <a:prstGeom prst="line">
            <a:avLst/>
          </a:prstGeom>
          <a:noFill/>
          <a:ln w="762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" name="Straight Arrow Connector 4"/>
          <p:cNvCxnSpPr/>
          <p:nvPr/>
        </p:nvCxnSpPr>
        <p:spPr bwMode="auto">
          <a:xfrm>
            <a:off x="2667000" y="3124200"/>
            <a:ext cx="838200" cy="457200"/>
          </a:xfrm>
          <a:prstGeom prst="straightConnector1">
            <a:avLst/>
          </a:prstGeom>
          <a:noFill/>
          <a:ln w="76200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29" name="Straight Arrow Connector 28"/>
          <p:cNvCxnSpPr/>
          <p:nvPr/>
        </p:nvCxnSpPr>
        <p:spPr bwMode="auto">
          <a:xfrm flipH="1">
            <a:off x="5410200" y="3124200"/>
            <a:ext cx="762000" cy="533400"/>
          </a:xfrm>
          <a:prstGeom prst="straightConnector1">
            <a:avLst/>
          </a:prstGeom>
          <a:noFill/>
          <a:ln w="76200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31" name="Straight Arrow Connector 30"/>
          <p:cNvCxnSpPr/>
          <p:nvPr/>
        </p:nvCxnSpPr>
        <p:spPr bwMode="auto">
          <a:xfrm>
            <a:off x="4267200" y="4267200"/>
            <a:ext cx="0" cy="838200"/>
          </a:xfrm>
          <a:prstGeom prst="straightConnector1">
            <a:avLst/>
          </a:prstGeom>
          <a:noFill/>
          <a:ln w="76200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33" name="Straight Arrow Connector 32"/>
          <p:cNvCxnSpPr/>
          <p:nvPr/>
        </p:nvCxnSpPr>
        <p:spPr bwMode="auto">
          <a:xfrm flipV="1">
            <a:off x="5486400" y="3124200"/>
            <a:ext cx="762000" cy="533400"/>
          </a:xfrm>
          <a:prstGeom prst="straightConnector1">
            <a:avLst/>
          </a:prstGeom>
          <a:noFill/>
          <a:ln w="76200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36" name="Straight Arrow Connector 35"/>
          <p:cNvCxnSpPr/>
          <p:nvPr/>
        </p:nvCxnSpPr>
        <p:spPr bwMode="auto">
          <a:xfrm flipH="1">
            <a:off x="4114800" y="2514600"/>
            <a:ext cx="990600" cy="0"/>
          </a:xfrm>
          <a:prstGeom prst="straightConnector1">
            <a:avLst/>
          </a:prstGeom>
          <a:noFill/>
          <a:ln w="76200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25" name="Text Box 143"/>
          <p:cNvSpPr txBox="1">
            <a:spLocks noChangeArrowheads="1"/>
          </p:cNvSpPr>
          <p:nvPr/>
        </p:nvSpPr>
        <p:spPr bwMode="auto">
          <a:xfrm>
            <a:off x="304800" y="1371600"/>
            <a:ext cx="8534400" cy="584776"/>
          </a:xfrm>
          <a:prstGeom prst="rect">
            <a:avLst/>
          </a:prstGeom>
          <a:solidFill>
            <a:srgbClr val="FFCC99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3200" b="0" i="1" dirty="0" err="1">
                <a:latin typeface="Times New Roman" charset="0"/>
              </a:rPr>
              <a:t>Problem:“cost</a:t>
            </a:r>
            <a:r>
              <a:rPr lang="en-US" sz="3200" b="0" i="1" dirty="0">
                <a:latin typeface="Times New Roman" charset="0"/>
              </a:rPr>
              <a:t>” does not change around loop</a:t>
            </a:r>
          </a:p>
        </p:txBody>
      </p:sp>
      <p:sp>
        <p:nvSpPr>
          <p:cNvPr id="28" name="Text Box 143"/>
          <p:cNvSpPr txBox="1">
            <a:spLocks noChangeArrowheads="1"/>
          </p:cNvSpPr>
          <p:nvPr/>
        </p:nvSpPr>
        <p:spPr bwMode="auto">
          <a:xfrm>
            <a:off x="381000" y="6096000"/>
            <a:ext cx="8534400" cy="584776"/>
          </a:xfrm>
          <a:prstGeom prst="rect">
            <a:avLst/>
          </a:prstGeom>
          <a:solidFill>
            <a:srgbClr val="FFCC99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3200" b="0" i="1" dirty="0">
                <a:latin typeface="Times New Roman" charset="0"/>
              </a:rPr>
              <a:t>Additive measures avoid this problem!</a:t>
            </a:r>
          </a:p>
        </p:txBody>
      </p:sp>
      <p:sp>
        <p:nvSpPr>
          <p:cNvPr id="27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43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0646448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/>
      <p:bldP spid="25" grpId="0" animBg="1"/>
      <p:bldP spid="28" grpId="0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No agreement on metrics?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20000"/>
          </a:bodyPr>
          <a:lstStyle/>
          <a:p>
            <a:r>
              <a:rPr lang="en-US" dirty="0"/>
              <a:t>If the nodes choose their paths according to different criteria, then bad things might happen</a:t>
            </a:r>
          </a:p>
          <a:p>
            <a:r>
              <a:rPr lang="en-US" dirty="0"/>
              <a:t>Example</a:t>
            </a:r>
          </a:p>
          <a:p>
            <a:pPr lvl="1"/>
            <a:r>
              <a:rPr lang="en-US" dirty="0"/>
              <a:t>Node A is minimizing latency</a:t>
            </a:r>
          </a:p>
          <a:p>
            <a:pPr lvl="1"/>
            <a:r>
              <a:rPr lang="en-US" dirty="0"/>
              <a:t>Node B is minimizing loss rate</a:t>
            </a:r>
          </a:p>
          <a:p>
            <a:pPr lvl="1"/>
            <a:r>
              <a:rPr lang="en-US" dirty="0"/>
              <a:t>Node C is minimizing price</a:t>
            </a:r>
          </a:p>
          <a:p>
            <a:r>
              <a:rPr lang="en-US" dirty="0"/>
              <a:t>Any of those goals are fine, if globally adopted</a:t>
            </a:r>
          </a:p>
          <a:p>
            <a:pPr lvl="1"/>
            <a:r>
              <a:rPr lang="en-US" dirty="0"/>
              <a:t>Only a problem when nodes use different criteria</a:t>
            </a:r>
          </a:p>
          <a:p>
            <a:pPr lvl="6"/>
            <a:endParaRPr lang="en-US" dirty="0"/>
          </a:p>
          <a:p>
            <a:r>
              <a:rPr lang="en-US" dirty="0"/>
              <a:t>Consider a routing algorithm where paths are described by delay, cost, loss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44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2343492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Happens Here?</a:t>
            </a:r>
          </a:p>
        </p:txBody>
      </p:sp>
      <p:sp>
        <p:nvSpPr>
          <p:cNvPr id="68" name="Oval 67"/>
          <p:cNvSpPr/>
          <p:nvPr/>
        </p:nvSpPr>
        <p:spPr bwMode="auto">
          <a:xfrm>
            <a:off x="1600200" y="22098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70" name="Oval 69"/>
          <p:cNvSpPr/>
          <p:nvPr/>
        </p:nvSpPr>
        <p:spPr bwMode="auto">
          <a:xfrm>
            <a:off x="4419600" y="36576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74" name="Oval 73"/>
          <p:cNvSpPr/>
          <p:nvPr/>
        </p:nvSpPr>
        <p:spPr bwMode="auto">
          <a:xfrm>
            <a:off x="7086600" y="21336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78" name="Oval 77"/>
          <p:cNvSpPr/>
          <p:nvPr/>
        </p:nvSpPr>
        <p:spPr bwMode="auto">
          <a:xfrm>
            <a:off x="4419600" y="5867400"/>
            <a:ext cx="152400" cy="152400"/>
          </a:xfrm>
          <a:prstGeom prst="ellipse">
            <a:avLst/>
          </a:prstGeom>
          <a:solidFill>
            <a:srgbClr val="008000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cxnSp>
        <p:nvCxnSpPr>
          <p:cNvPr id="85" name="Straight Connector 84"/>
          <p:cNvCxnSpPr>
            <a:endCxn id="70" idx="1"/>
          </p:cNvCxnSpPr>
          <p:nvPr/>
        </p:nvCxnSpPr>
        <p:spPr bwMode="auto">
          <a:xfrm>
            <a:off x="1676400" y="2286000"/>
            <a:ext cx="2765518" cy="139391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0" name="Straight Connector 99"/>
          <p:cNvCxnSpPr>
            <a:stCxn id="68" idx="7"/>
          </p:cNvCxnSpPr>
          <p:nvPr/>
        </p:nvCxnSpPr>
        <p:spPr bwMode="auto">
          <a:xfrm flipV="1">
            <a:off x="1730282" y="2209800"/>
            <a:ext cx="5378636" cy="2231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3" name="Straight Connector 102"/>
          <p:cNvCxnSpPr>
            <a:stCxn id="70" idx="7"/>
            <a:endCxn id="74" idx="3"/>
          </p:cNvCxnSpPr>
          <p:nvPr/>
        </p:nvCxnSpPr>
        <p:spPr bwMode="auto">
          <a:xfrm flipV="1">
            <a:off x="4549682" y="2263682"/>
            <a:ext cx="2559236" cy="1416236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6" name="Straight Connector 105"/>
          <p:cNvCxnSpPr>
            <a:endCxn id="78" idx="0"/>
          </p:cNvCxnSpPr>
          <p:nvPr/>
        </p:nvCxnSpPr>
        <p:spPr bwMode="auto">
          <a:xfrm>
            <a:off x="4495800" y="3733800"/>
            <a:ext cx="0" cy="21336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8" name="Straight Connector 107"/>
          <p:cNvCxnSpPr>
            <a:stCxn id="68" idx="4"/>
            <a:endCxn id="78" idx="2"/>
          </p:cNvCxnSpPr>
          <p:nvPr/>
        </p:nvCxnSpPr>
        <p:spPr bwMode="auto">
          <a:xfrm>
            <a:off x="1676400" y="2362200"/>
            <a:ext cx="2743200" cy="35814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1" name="Straight Connector 110"/>
          <p:cNvCxnSpPr>
            <a:stCxn id="74" idx="4"/>
            <a:endCxn id="78" idx="6"/>
          </p:cNvCxnSpPr>
          <p:nvPr/>
        </p:nvCxnSpPr>
        <p:spPr bwMode="auto">
          <a:xfrm flipH="1">
            <a:off x="4572000" y="2286000"/>
            <a:ext cx="2590800" cy="36576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14" name="TextBox 113"/>
          <p:cNvSpPr txBox="1"/>
          <p:nvPr/>
        </p:nvSpPr>
        <p:spPr>
          <a:xfrm>
            <a:off x="2895600" y="1752600"/>
            <a:ext cx="29718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0" dirty="0">
                <a:latin typeface="+mn-lt"/>
              </a:rPr>
              <a:t>Low price link</a:t>
            </a:r>
          </a:p>
        </p:txBody>
      </p:sp>
      <p:sp>
        <p:nvSpPr>
          <p:cNvPr id="117" name="TextBox 116"/>
          <p:cNvSpPr txBox="1"/>
          <p:nvPr/>
        </p:nvSpPr>
        <p:spPr>
          <a:xfrm>
            <a:off x="1828800" y="4343400"/>
            <a:ext cx="29718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0" dirty="0">
                <a:latin typeface="+mn-lt"/>
              </a:rPr>
              <a:t>Low loss link</a:t>
            </a:r>
          </a:p>
        </p:txBody>
      </p:sp>
      <p:sp>
        <p:nvSpPr>
          <p:cNvPr id="118" name="TextBox 117"/>
          <p:cNvSpPr txBox="1"/>
          <p:nvPr/>
        </p:nvSpPr>
        <p:spPr>
          <a:xfrm>
            <a:off x="4572000" y="2667000"/>
            <a:ext cx="29718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0" dirty="0">
                <a:latin typeface="+mn-lt"/>
              </a:rPr>
              <a:t>Low delay link</a:t>
            </a:r>
          </a:p>
        </p:txBody>
      </p:sp>
      <p:sp>
        <p:nvSpPr>
          <p:cNvPr id="119" name="TextBox 118"/>
          <p:cNvSpPr txBox="1"/>
          <p:nvPr/>
        </p:nvSpPr>
        <p:spPr>
          <a:xfrm>
            <a:off x="1752600" y="2667000"/>
            <a:ext cx="29718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0" dirty="0">
                <a:latin typeface="+mn-lt"/>
              </a:rPr>
              <a:t>Low loss link</a:t>
            </a:r>
          </a:p>
        </p:txBody>
      </p:sp>
      <p:sp>
        <p:nvSpPr>
          <p:cNvPr id="120" name="TextBox 119"/>
          <p:cNvSpPr txBox="1"/>
          <p:nvPr/>
        </p:nvSpPr>
        <p:spPr>
          <a:xfrm>
            <a:off x="3124200" y="3962400"/>
            <a:ext cx="29718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0" dirty="0">
                <a:latin typeface="+mn-lt"/>
              </a:rPr>
              <a:t>Low delay link</a:t>
            </a:r>
          </a:p>
        </p:txBody>
      </p:sp>
      <p:sp>
        <p:nvSpPr>
          <p:cNvPr id="121" name="TextBox 120"/>
          <p:cNvSpPr txBox="1"/>
          <p:nvPr/>
        </p:nvSpPr>
        <p:spPr>
          <a:xfrm>
            <a:off x="4038600" y="4343400"/>
            <a:ext cx="29718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0" dirty="0">
                <a:latin typeface="+mn-lt"/>
              </a:rPr>
              <a:t>Low price link</a:t>
            </a:r>
          </a:p>
        </p:txBody>
      </p:sp>
      <p:sp>
        <p:nvSpPr>
          <p:cNvPr id="122" name="AutoShape 11"/>
          <p:cNvSpPr>
            <a:spLocks noChangeArrowheads="1"/>
          </p:cNvSpPr>
          <p:nvPr/>
        </p:nvSpPr>
        <p:spPr bwMode="auto">
          <a:xfrm>
            <a:off x="25400" y="1295400"/>
            <a:ext cx="3200400" cy="762000"/>
          </a:xfrm>
          <a:prstGeom prst="wedgeRoundRectCallout">
            <a:avLst>
              <a:gd name="adj1" fmla="val -2053"/>
              <a:gd name="adj2" fmla="val 78103"/>
              <a:gd name="adj3" fmla="val 16667"/>
            </a:avLst>
          </a:prstGeom>
          <a:solidFill>
            <a:srgbClr val="FFCC99"/>
          </a:solidFill>
          <a:ln w="38100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dirty="0">
                <a:latin typeface="+mn-lt"/>
              </a:rPr>
              <a:t>Cares about price, </a:t>
            </a:r>
          </a:p>
          <a:p>
            <a:pPr algn="ctr"/>
            <a:r>
              <a:rPr lang="en-US" dirty="0">
                <a:latin typeface="+mn-lt"/>
              </a:rPr>
              <a:t>then loss</a:t>
            </a:r>
          </a:p>
        </p:txBody>
      </p:sp>
      <p:sp>
        <p:nvSpPr>
          <p:cNvPr id="123" name="AutoShape 11"/>
          <p:cNvSpPr>
            <a:spLocks noChangeArrowheads="1"/>
          </p:cNvSpPr>
          <p:nvPr/>
        </p:nvSpPr>
        <p:spPr bwMode="auto">
          <a:xfrm>
            <a:off x="5715000" y="1295400"/>
            <a:ext cx="3200400" cy="762000"/>
          </a:xfrm>
          <a:prstGeom prst="wedgeRoundRectCallout">
            <a:avLst>
              <a:gd name="adj1" fmla="val 2709"/>
              <a:gd name="adj2" fmla="val 66436"/>
              <a:gd name="adj3" fmla="val 16667"/>
            </a:avLst>
          </a:prstGeom>
          <a:solidFill>
            <a:srgbClr val="FFCC99"/>
          </a:solidFill>
          <a:ln w="38100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dirty="0">
                <a:latin typeface="+mn-lt"/>
              </a:rPr>
              <a:t>Cares about delay,</a:t>
            </a:r>
          </a:p>
          <a:p>
            <a:pPr algn="ctr"/>
            <a:r>
              <a:rPr lang="en-US" dirty="0">
                <a:latin typeface="+mn-lt"/>
              </a:rPr>
              <a:t>then price</a:t>
            </a:r>
          </a:p>
        </p:txBody>
      </p:sp>
      <p:sp>
        <p:nvSpPr>
          <p:cNvPr id="124" name="AutoShape 11"/>
          <p:cNvSpPr>
            <a:spLocks noChangeArrowheads="1"/>
          </p:cNvSpPr>
          <p:nvPr/>
        </p:nvSpPr>
        <p:spPr bwMode="auto">
          <a:xfrm>
            <a:off x="5257800" y="3200400"/>
            <a:ext cx="3886200" cy="838200"/>
          </a:xfrm>
          <a:prstGeom prst="wedgeRoundRectCallout">
            <a:avLst>
              <a:gd name="adj1" fmla="val -68089"/>
              <a:gd name="adj2" fmla="val 14618"/>
              <a:gd name="adj3" fmla="val 16667"/>
            </a:avLst>
          </a:prstGeom>
          <a:solidFill>
            <a:srgbClr val="FFCC99"/>
          </a:solidFill>
          <a:ln w="38100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dirty="0">
                <a:latin typeface="+mn-lt"/>
              </a:rPr>
              <a:t>Cares about loss,</a:t>
            </a:r>
          </a:p>
          <a:p>
            <a:pPr algn="ctr"/>
            <a:r>
              <a:rPr lang="en-US" dirty="0">
                <a:latin typeface="+mn-lt"/>
              </a:rPr>
              <a:t>then delay</a:t>
            </a:r>
          </a:p>
        </p:txBody>
      </p:sp>
      <p:sp>
        <p:nvSpPr>
          <p:cNvPr id="22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45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2407007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" grpId="0" animBg="1"/>
      <p:bldP spid="123" grpId="0" animBg="1"/>
      <p:bldP spid="124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122238"/>
            <a:ext cx="8686800" cy="1173162"/>
          </a:xfrm>
        </p:spPr>
        <p:txBody>
          <a:bodyPr/>
          <a:lstStyle/>
          <a:p>
            <a:r>
              <a:rPr lang="en-US" dirty="0"/>
              <a:t>Must agree on loop-avoiding metric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When all nodes minimize same metric</a:t>
            </a:r>
          </a:p>
          <a:p>
            <a:pPr lvl="4"/>
            <a:endParaRPr lang="en-US" dirty="0"/>
          </a:p>
          <a:p>
            <a:r>
              <a:rPr lang="en-US" dirty="0"/>
              <a:t>And that metric increases around loops</a:t>
            </a:r>
          </a:p>
          <a:p>
            <a:pPr lvl="3"/>
            <a:endParaRPr lang="en-US" dirty="0"/>
          </a:p>
          <a:p>
            <a:r>
              <a:rPr lang="en-US" dirty="0"/>
              <a:t>Then process is guaranteed to converge</a:t>
            </a:r>
          </a:p>
          <a:p>
            <a:endParaRPr lang="en-US" dirty="0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46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435166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happens when routers lie?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>
          <a:xfrm>
            <a:off x="457200" y="1719263"/>
            <a:ext cx="8534400" cy="4411662"/>
          </a:xfrm>
        </p:spPr>
        <p:txBody>
          <a:bodyPr>
            <a:normAutofit lnSpcReduction="10000"/>
          </a:bodyPr>
          <a:lstStyle/>
          <a:p>
            <a:r>
              <a:rPr lang="en-US" dirty="0"/>
              <a:t>What if a router claims a 1-hop path to everywhere?</a:t>
            </a:r>
          </a:p>
          <a:p>
            <a:pPr lvl="3"/>
            <a:endParaRPr lang="en-US" dirty="0"/>
          </a:p>
          <a:p>
            <a:r>
              <a:rPr lang="en-US" dirty="0"/>
              <a:t>All traffic from nearby routers gets sent there</a:t>
            </a:r>
          </a:p>
          <a:p>
            <a:pPr lvl="4"/>
            <a:endParaRPr lang="en-US" dirty="0"/>
          </a:p>
          <a:p>
            <a:r>
              <a:rPr lang="en-US" dirty="0"/>
              <a:t>How can you tell if they are lying?</a:t>
            </a:r>
          </a:p>
          <a:p>
            <a:pPr lvl="4"/>
            <a:endParaRPr lang="en-US" dirty="0"/>
          </a:p>
          <a:p>
            <a:r>
              <a:rPr lang="en-US" dirty="0"/>
              <a:t>Can this happen in real life?</a:t>
            </a:r>
          </a:p>
          <a:p>
            <a:pPr lvl="1"/>
            <a:r>
              <a:rPr lang="en-US" dirty="0"/>
              <a:t>It has, several times….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47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8591336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8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Link State vs. Distance Vector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idx="1"/>
          </p:nvPr>
        </p:nvSpPr>
        <p:spPr>
          <a:xfrm>
            <a:off x="228600" y="2133600"/>
            <a:ext cx="8686800" cy="2547937"/>
          </a:xfrm>
        </p:spPr>
        <p:txBody>
          <a:bodyPr/>
          <a:lstStyle/>
          <a:p>
            <a:r>
              <a:rPr lang="en-US" sz="3200" dirty="0"/>
              <a:t>Core idea</a:t>
            </a:r>
          </a:p>
          <a:p>
            <a:pPr lvl="1"/>
            <a:r>
              <a:rPr lang="en-US" sz="2800" dirty="0"/>
              <a:t>LS: tell all nodes about your immediate neighbors</a:t>
            </a:r>
          </a:p>
          <a:p>
            <a:pPr lvl="1"/>
            <a:r>
              <a:rPr lang="en-US" sz="2800" dirty="0"/>
              <a:t>DV: tell your immediate neighbors about (your least cost distance to) all nodes</a:t>
            </a:r>
          </a:p>
          <a:p>
            <a:pPr lvl="1"/>
            <a:endParaRPr lang="en-US" sz="2800" dirty="0"/>
          </a:p>
          <a:p>
            <a:endParaRPr lang="en-US" sz="3200" dirty="0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48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15689109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8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Link State vs. Distance Vector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idx="1"/>
          </p:nvPr>
        </p:nvSpPr>
        <p:spPr>
          <a:xfrm>
            <a:off x="304800" y="1836738"/>
            <a:ext cx="8686800" cy="4411662"/>
          </a:xfrm>
        </p:spPr>
        <p:txBody>
          <a:bodyPr/>
          <a:lstStyle/>
          <a:p>
            <a:r>
              <a:rPr lang="en-US" sz="2400" dirty="0"/>
              <a:t>LS: each node learns the complete network map; each node computes shortest paths independently and in parallel</a:t>
            </a:r>
          </a:p>
          <a:p>
            <a:endParaRPr lang="en-US" sz="2400" dirty="0"/>
          </a:p>
          <a:p>
            <a:r>
              <a:rPr lang="en-US" sz="2400" dirty="0"/>
              <a:t>DV: no node has the complete picture; nodes cooperate to compute shortest paths in a distributed manner</a:t>
            </a:r>
          </a:p>
          <a:p>
            <a:endParaRPr lang="en-US" sz="2400" dirty="0"/>
          </a:p>
          <a:p>
            <a:pPr lvl="1">
              <a:buFont typeface="Wingdings" charset="0"/>
              <a:buChar char="à"/>
            </a:pPr>
            <a:r>
              <a:rPr lang="en-US" dirty="0">
                <a:solidFill>
                  <a:srgbClr val="000090"/>
                </a:solidFill>
                <a:sym typeface="Wingdings"/>
              </a:rPr>
              <a:t>LS has </a:t>
            </a:r>
            <a:r>
              <a:rPr lang="en-US" dirty="0">
                <a:solidFill>
                  <a:srgbClr val="000090"/>
                </a:solidFill>
              </a:rPr>
              <a:t>higher messaging overhead</a:t>
            </a:r>
            <a:endParaRPr lang="en-US" dirty="0">
              <a:solidFill>
                <a:srgbClr val="000090"/>
              </a:solidFill>
              <a:sym typeface="Wingdings"/>
            </a:endParaRPr>
          </a:p>
          <a:p>
            <a:pPr lvl="1">
              <a:buFont typeface="Wingdings" charset="0"/>
              <a:buChar char="à"/>
            </a:pPr>
            <a:r>
              <a:rPr lang="en-US" dirty="0">
                <a:solidFill>
                  <a:srgbClr val="000090"/>
                </a:solidFill>
                <a:sym typeface="Wingdings"/>
              </a:rPr>
              <a:t>LS has </a:t>
            </a:r>
            <a:r>
              <a:rPr lang="en-US" dirty="0">
                <a:solidFill>
                  <a:srgbClr val="000090"/>
                </a:solidFill>
              </a:rPr>
              <a:t>higher processing complexity</a:t>
            </a:r>
          </a:p>
          <a:p>
            <a:pPr lvl="1">
              <a:buFont typeface="Wingdings" charset="0"/>
              <a:buChar char="à"/>
            </a:pPr>
            <a:r>
              <a:rPr lang="en-US" dirty="0">
                <a:solidFill>
                  <a:srgbClr val="000090"/>
                </a:solidFill>
                <a:sym typeface="Wingdings"/>
              </a:rPr>
              <a:t>LS is l</a:t>
            </a:r>
            <a:r>
              <a:rPr lang="en-US" dirty="0">
                <a:solidFill>
                  <a:srgbClr val="000090"/>
                </a:solidFill>
              </a:rPr>
              <a:t>ess vulnerable to looping</a:t>
            </a:r>
          </a:p>
          <a:p>
            <a:pPr lvl="1"/>
            <a:endParaRPr lang="en-US" sz="2000" dirty="0"/>
          </a:p>
          <a:p>
            <a:endParaRPr lang="en-US" sz="2400" dirty="0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49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746869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Switches/Routers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sz="2800" dirty="0"/>
              <a:t>Multiple ports (attached to other switches or hosts)</a:t>
            </a:r>
          </a:p>
          <a:p>
            <a:endParaRPr lang="en-US" sz="2800" dirty="0"/>
          </a:p>
          <a:p>
            <a:endParaRPr lang="en-US" sz="2800" dirty="0"/>
          </a:p>
          <a:p>
            <a:endParaRPr lang="en-US" sz="2800" dirty="0"/>
          </a:p>
          <a:p>
            <a:endParaRPr lang="en-US" sz="2800" dirty="0"/>
          </a:p>
          <a:p>
            <a:endParaRPr lang="en-US" sz="2800" dirty="0"/>
          </a:p>
          <a:p>
            <a:endParaRPr lang="en-US" sz="2800" dirty="0"/>
          </a:p>
          <a:p>
            <a:r>
              <a:rPr lang="en-US" sz="2800" dirty="0"/>
              <a:t>Ports are typically duplex (incoming and outgoing)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C1667E8F-4C46-A54F-A59E-8662EF143610}" type="slidenum">
              <a:rPr lang="en-US" smtClean="0"/>
              <a:pPr>
                <a:defRPr/>
              </a:pPr>
              <a:t>5</a:t>
            </a:fld>
            <a:endParaRPr lang="en-US"/>
          </a:p>
        </p:txBody>
      </p:sp>
      <p:grpSp>
        <p:nvGrpSpPr>
          <p:cNvPr id="5" name="Group 4"/>
          <p:cNvGrpSpPr/>
          <p:nvPr/>
        </p:nvGrpSpPr>
        <p:grpSpPr>
          <a:xfrm>
            <a:off x="1524000" y="2138363"/>
            <a:ext cx="5480050" cy="3195637"/>
            <a:chOff x="1825625" y="2357438"/>
            <a:chExt cx="5480050" cy="3195637"/>
          </a:xfrm>
        </p:grpSpPr>
        <p:grpSp>
          <p:nvGrpSpPr>
            <p:cNvPr id="6" name="Group 2"/>
            <p:cNvGrpSpPr>
              <a:grpSpLocks/>
            </p:cNvGrpSpPr>
            <p:nvPr/>
          </p:nvGrpSpPr>
          <p:grpSpPr bwMode="auto">
            <a:xfrm>
              <a:off x="5554663" y="4867275"/>
              <a:ext cx="1751012" cy="304800"/>
              <a:chOff x="1056" y="1872"/>
              <a:chExt cx="1104" cy="192"/>
            </a:xfrm>
          </p:grpSpPr>
          <p:sp>
            <p:nvSpPr>
              <p:cNvPr id="31" name="Oval 3"/>
              <p:cNvSpPr>
                <a:spLocks noChangeArrowheads="1"/>
              </p:cNvSpPr>
              <p:nvPr/>
            </p:nvSpPr>
            <p:spPr bwMode="auto">
              <a:xfrm>
                <a:off x="2064" y="1872"/>
                <a:ext cx="96" cy="192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45882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45882"/>
                      <a:invGamma/>
                    </a:schemeClr>
                  </a:gs>
                </a:gsLst>
                <a:lin ang="5400000" scaled="1"/>
              </a:gradFill>
              <a:ln w="12700">
                <a:noFill/>
                <a:round/>
                <a:headEnd/>
                <a:tailEnd/>
              </a:ln>
              <a:effectLst/>
            </p:spPr>
            <p:txBody>
              <a:bodyPr wrap="none" lIns="90488" tIns="44450" rIns="90488" bIns="44450" anchor="ctr"/>
              <a:lstStyle/>
              <a:p>
                <a:pPr>
                  <a:defRPr/>
                </a:pPr>
                <a:endParaRPr lang="en-US">
                  <a:ea typeface="+mn-ea"/>
                  <a:cs typeface="+mn-cs"/>
                </a:endParaRPr>
              </a:p>
            </p:txBody>
          </p:sp>
          <p:sp>
            <p:nvSpPr>
              <p:cNvPr id="32" name="Rectangle 4"/>
              <p:cNvSpPr>
                <a:spLocks noChangeArrowheads="1"/>
              </p:cNvSpPr>
              <p:nvPr/>
            </p:nvSpPr>
            <p:spPr bwMode="auto">
              <a:xfrm>
                <a:off x="1104" y="1872"/>
                <a:ext cx="1008" cy="192"/>
              </a:xfrm>
              <a:prstGeom prst="rect">
                <a:avLst/>
              </a:prstGeom>
              <a:gradFill rotWithShape="0">
                <a:gsLst>
                  <a:gs pos="0">
                    <a:srgbClr val="7A7A7A"/>
                  </a:gs>
                  <a:gs pos="50000">
                    <a:srgbClr val="C0C0C0"/>
                  </a:gs>
                  <a:gs pos="100000">
                    <a:srgbClr val="7A7A7A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  <p:sp>
            <p:nvSpPr>
              <p:cNvPr id="33" name="Oval 5"/>
              <p:cNvSpPr>
                <a:spLocks noChangeArrowheads="1"/>
              </p:cNvSpPr>
              <p:nvPr/>
            </p:nvSpPr>
            <p:spPr bwMode="auto">
              <a:xfrm>
                <a:off x="1056" y="1872"/>
                <a:ext cx="96" cy="192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</p:grpSp>
        <p:grpSp>
          <p:nvGrpSpPr>
            <p:cNvPr id="7" name="Group 6"/>
            <p:cNvGrpSpPr>
              <a:grpSpLocks/>
            </p:cNvGrpSpPr>
            <p:nvPr/>
          </p:nvGrpSpPr>
          <p:grpSpPr bwMode="auto">
            <a:xfrm>
              <a:off x="5554663" y="3954463"/>
              <a:ext cx="1751012" cy="304800"/>
              <a:chOff x="1056" y="1872"/>
              <a:chExt cx="1104" cy="192"/>
            </a:xfrm>
          </p:grpSpPr>
          <p:sp>
            <p:nvSpPr>
              <p:cNvPr id="28" name="Oval 7"/>
              <p:cNvSpPr>
                <a:spLocks noChangeArrowheads="1"/>
              </p:cNvSpPr>
              <p:nvPr/>
            </p:nvSpPr>
            <p:spPr bwMode="auto">
              <a:xfrm>
                <a:off x="2064" y="1872"/>
                <a:ext cx="96" cy="192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45882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45882"/>
                      <a:invGamma/>
                    </a:schemeClr>
                  </a:gs>
                </a:gsLst>
                <a:lin ang="5400000" scaled="1"/>
              </a:gradFill>
              <a:ln w="12700">
                <a:noFill/>
                <a:round/>
                <a:headEnd/>
                <a:tailEnd/>
              </a:ln>
              <a:effectLst/>
            </p:spPr>
            <p:txBody>
              <a:bodyPr wrap="none" lIns="90488" tIns="44450" rIns="90488" bIns="44450" anchor="ctr"/>
              <a:lstStyle/>
              <a:p>
                <a:pPr>
                  <a:defRPr/>
                </a:pPr>
                <a:endParaRPr lang="en-US">
                  <a:ea typeface="+mn-ea"/>
                  <a:cs typeface="+mn-cs"/>
                </a:endParaRPr>
              </a:p>
            </p:txBody>
          </p:sp>
          <p:sp>
            <p:nvSpPr>
              <p:cNvPr id="29" name="Rectangle 8"/>
              <p:cNvSpPr>
                <a:spLocks noChangeArrowheads="1"/>
              </p:cNvSpPr>
              <p:nvPr/>
            </p:nvSpPr>
            <p:spPr bwMode="auto">
              <a:xfrm>
                <a:off x="1104" y="1872"/>
                <a:ext cx="1008" cy="192"/>
              </a:xfrm>
              <a:prstGeom prst="rect">
                <a:avLst/>
              </a:prstGeom>
              <a:gradFill rotWithShape="0">
                <a:gsLst>
                  <a:gs pos="0">
                    <a:srgbClr val="7A7A7A"/>
                  </a:gs>
                  <a:gs pos="50000">
                    <a:srgbClr val="C0C0C0"/>
                  </a:gs>
                  <a:gs pos="100000">
                    <a:srgbClr val="7A7A7A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  <p:sp>
            <p:nvSpPr>
              <p:cNvPr id="30" name="Oval 9"/>
              <p:cNvSpPr>
                <a:spLocks noChangeArrowheads="1"/>
              </p:cNvSpPr>
              <p:nvPr/>
            </p:nvSpPr>
            <p:spPr bwMode="auto">
              <a:xfrm>
                <a:off x="1056" y="1872"/>
                <a:ext cx="96" cy="192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</p:grpSp>
        <p:grpSp>
          <p:nvGrpSpPr>
            <p:cNvPr id="8" name="Group 10"/>
            <p:cNvGrpSpPr>
              <a:grpSpLocks/>
            </p:cNvGrpSpPr>
            <p:nvPr/>
          </p:nvGrpSpPr>
          <p:grpSpPr bwMode="auto">
            <a:xfrm>
              <a:off x="5554663" y="2967038"/>
              <a:ext cx="1751012" cy="303212"/>
              <a:chOff x="1056" y="1872"/>
              <a:chExt cx="1104" cy="192"/>
            </a:xfrm>
          </p:grpSpPr>
          <p:sp>
            <p:nvSpPr>
              <p:cNvPr id="25" name="Oval 11"/>
              <p:cNvSpPr>
                <a:spLocks noChangeArrowheads="1"/>
              </p:cNvSpPr>
              <p:nvPr/>
            </p:nvSpPr>
            <p:spPr bwMode="auto">
              <a:xfrm>
                <a:off x="2064" y="1872"/>
                <a:ext cx="96" cy="192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45882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45882"/>
                      <a:invGamma/>
                    </a:schemeClr>
                  </a:gs>
                </a:gsLst>
                <a:lin ang="5400000" scaled="1"/>
              </a:gradFill>
              <a:ln w="12700">
                <a:noFill/>
                <a:round/>
                <a:headEnd/>
                <a:tailEnd/>
              </a:ln>
              <a:effectLst/>
            </p:spPr>
            <p:txBody>
              <a:bodyPr wrap="none" lIns="90488" tIns="44450" rIns="90488" bIns="44450" anchor="ctr"/>
              <a:lstStyle/>
              <a:p>
                <a:pPr>
                  <a:defRPr/>
                </a:pPr>
                <a:endParaRPr lang="en-US">
                  <a:ea typeface="+mn-ea"/>
                  <a:cs typeface="+mn-cs"/>
                </a:endParaRPr>
              </a:p>
            </p:txBody>
          </p:sp>
          <p:sp>
            <p:nvSpPr>
              <p:cNvPr id="26" name="Rectangle 12"/>
              <p:cNvSpPr>
                <a:spLocks noChangeArrowheads="1"/>
              </p:cNvSpPr>
              <p:nvPr/>
            </p:nvSpPr>
            <p:spPr bwMode="auto">
              <a:xfrm>
                <a:off x="1104" y="1872"/>
                <a:ext cx="1008" cy="192"/>
              </a:xfrm>
              <a:prstGeom prst="rect">
                <a:avLst/>
              </a:prstGeom>
              <a:gradFill rotWithShape="0">
                <a:gsLst>
                  <a:gs pos="0">
                    <a:srgbClr val="7A7A7A"/>
                  </a:gs>
                  <a:gs pos="50000">
                    <a:srgbClr val="C0C0C0"/>
                  </a:gs>
                  <a:gs pos="100000">
                    <a:srgbClr val="7A7A7A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  <p:sp>
            <p:nvSpPr>
              <p:cNvPr id="27" name="Oval 13"/>
              <p:cNvSpPr>
                <a:spLocks noChangeArrowheads="1"/>
              </p:cNvSpPr>
              <p:nvPr/>
            </p:nvSpPr>
            <p:spPr bwMode="auto">
              <a:xfrm>
                <a:off x="1056" y="1872"/>
                <a:ext cx="96" cy="192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</p:grpSp>
        <p:sp>
          <p:nvSpPr>
            <p:cNvPr id="9" name="Rectangle 16"/>
            <p:cNvSpPr>
              <a:spLocks noChangeArrowheads="1"/>
            </p:cNvSpPr>
            <p:nvPr/>
          </p:nvSpPr>
          <p:spPr bwMode="auto">
            <a:xfrm>
              <a:off x="3579813" y="2889250"/>
              <a:ext cx="2127250" cy="2663825"/>
            </a:xfrm>
            <a:prstGeom prst="rect">
              <a:avLst/>
            </a:prstGeom>
            <a:solidFill>
              <a:schemeClr val="bg1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430200" prstMaterial="legacyMatte">
              <a:bevelT w="13500" h="13500" prst="angle"/>
              <a:bevelB w="13500" h="13500" prst="angle"/>
              <a:extrusionClr>
                <a:schemeClr val="bg1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grpSp>
          <p:nvGrpSpPr>
            <p:cNvPr id="10" name="Group 17"/>
            <p:cNvGrpSpPr>
              <a:grpSpLocks/>
            </p:cNvGrpSpPr>
            <p:nvPr/>
          </p:nvGrpSpPr>
          <p:grpSpPr bwMode="auto">
            <a:xfrm>
              <a:off x="1825625" y="2967038"/>
              <a:ext cx="1751013" cy="303212"/>
              <a:chOff x="1056" y="1872"/>
              <a:chExt cx="1104" cy="192"/>
            </a:xfrm>
          </p:grpSpPr>
          <p:sp>
            <p:nvSpPr>
              <p:cNvPr id="22" name="Oval 18"/>
              <p:cNvSpPr>
                <a:spLocks noChangeArrowheads="1"/>
              </p:cNvSpPr>
              <p:nvPr/>
            </p:nvSpPr>
            <p:spPr bwMode="auto">
              <a:xfrm>
                <a:off x="2064" y="1872"/>
                <a:ext cx="96" cy="192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45882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45882"/>
                      <a:invGamma/>
                    </a:schemeClr>
                  </a:gs>
                </a:gsLst>
                <a:lin ang="5400000" scaled="1"/>
              </a:gradFill>
              <a:ln w="12700">
                <a:noFill/>
                <a:round/>
                <a:headEnd/>
                <a:tailEnd/>
              </a:ln>
              <a:effectLst/>
            </p:spPr>
            <p:txBody>
              <a:bodyPr wrap="none" lIns="90488" tIns="44450" rIns="90488" bIns="44450" anchor="ctr"/>
              <a:lstStyle/>
              <a:p>
                <a:pPr>
                  <a:defRPr/>
                </a:pPr>
                <a:endParaRPr lang="en-US">
                  <a:ea typeface="+mn-ea"/>
                  <a:cs typeface="+mn-cs"/>
                </a:endParaRPr>
              </a:p>
            </p:txBody>
          </p:sp>
          <p:sp>
            <p:nvSpPr>
              <p:cNvPr id="23" name="Rectangle 19"/>
              <p:cNvSpPr>
                <a:spLocks noChangeArrowheads="1"/>
              </p:cNvSpPr>
              <p:nvPr/>
            </p:nvSpPr>
            <p:spPr bwMode="auto">
              <a:xfrm>
                <a:off x="1104" y="1872"/>
                <a:ext cx="1008" cy="192"/>
              </a:xfrm>
              <a:prstGeom prst="rect">
                <a:avLst/>
              </a:prstGeom>
              <a:gradFill rotWithShape="0">
                <a:gsLst>
                  <a:gs pos="0">
                    <a:srgbClr val="7A7A7A"/>
                  </a:gs>
                  <a:gs pos="50000">
                    <a:srgbClr val="C0C0C0"/>
                  </a:gs>
                  <a:gs pos="100000">
                    <a:srgbClr val="7A7A7A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  <p:sp>
            <p:nvSpPr>
              <p:cNvPr id="24" name="Oval 20"/>
              <p:cNvSpPr>
                <a:spLocks noChangeArrowheads="1"/>
              </p:cNvSpPr>
              <p:nvPr/>
            </p:nvSpPr>
            <p:spPr bwMode="auto">
              <a:xfrm>
                <a:off x="1056" y="1872"/>
                <a:ext cx="96" cy="192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</p:grpSp>
        <p:grpSp>
          <p:nvGrpSpPr>
            <p:cNvPr id="11" name="Group 21"/>
            <p:cNvGrpSpPr>
              <a:grpSpLocks/>
            </p:cNvGrpSpPr>
            <p:nvPr/>
          </p:nvGrpSpPr>
          <p:grpSpPr bwMode="auto">
            <a:xfrm>
              <a:off x="1825625" y="3954463"/>
              <a:ext cx="1751013" cy="304800"/>
              <a:chOff x="1056" y="1872"/>
              <a:chExt cx="1104" cy="192"/>
            </a:xfrm>
          </p:grpSpPr>
          <p:sp>
            <p:nvSpPr>
              <p:cNvPr id="19" name="Oval 22"/>
              <p:cNvSpPr>
                <a:spLocks noChangeArrowheads="1"/>
              </p:cNvSpPr>
              <p:nvPr/>
            </p:nvSpPr>
            <p:spPr bwMode="auto">
              <a:xfrm>
                <a:off x="2064" y="1872"/>
                <a:ext cx="96" cy="192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45882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45882"/>
                      <a:invGamma/>
                    </a:schemeClr>
                  </a:gs>
                </a:gsLst>
                <a:lin ang="5400000" scaled="1"/>
              </a:gradFill>
              <a:ln w="12700">
                <a:noFill/>
                <a:round/>
                <a:headEnd/>
                <a:tailEnd/>
              </a:ln>
              <a:effectLst/>
            </p:spPr>
            <p:txBody>
              <a:bodyPr wrap="none" lIns="90488" tIns="44450" rIns="90488" bIns="44450" anchor="ctr"/>
              <a:lstStyle/>
              <a:p>
                <a:pPr>
                  <a:defRPr/>
                </a:pPr>
                <a:endParaRPr lang="en-US">
                  <a:ea typeface="+mn-ea"/>
                  <a:cs typeface="+mn-cs"/>
                </a:endParaRPr>
              </a:p>
            </p:txBody>
          </p:sp>
          <p:sp>
            <p:nvSpPr>
              <p:cNvPr id="20" name="Rectangle 23"/>
              <p:cNvSpPr>
                <a:spLocks noChangeArrowheads="1"/>
              </p:cNvSpPr>
              <p:nvPr/>
            </p:nvSpPr>
            <p:spPr bwMode="auto">
              <a:xfrm>
                <a:off x="1104" y="1872"/>
                <a:ext cx="1008" cy="192"/>
              </a:xfrm>
              <a:prstGeom prst="rect">
                <a:avLst/>
              </a:prstGeom>
              <a:gradFill rotWithShape="0">
                <a:gsLst>
                  <a:gs pos="0">
                    <a:srgbClr val="7A7A7A"/>
                  </a:gs>
                  <a:gs pos="50000">
                    <a:srgbClr val="C0C0C0"/>
                  </a:gs>
                  <a:gs pos="100000">
                    <a:srgbClr val="7A7A7A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  <p:sp>
            <p:nvSpPr>
              <p:cNvPr id="21" name="Oval 24"/>
              <p:cNvSpPr>
                <a:spLocks noChangeArrowheads="1"/>
              </p:cNvSpPr>
              <p:nvPr/>
            </p:nvSpPr>
            <p:spPr bwMode="auto">
              <a:xfrm>
                <a:off x="1056" y="1872"/>
                <a:ext cx="96" cy="192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</p:grpSp>
        <p:grpSp>
          <p:nvGrpSpPr>
            <p:cNvPr id="12" name="Group 25"/>
            <p:cNvGrpSpPr>
              <a:grpSpLocks/>
            </p:cNvGrpSpPr>
            <p:nvPr/>
          </p:nvGrpSpPr>
          <p:grpSpPr bwMode="auto">
            <a:xfrm>
              <a:off x="1825625" y="4867275"/>
              <a:ext cx="1751013" cy="304800"/>
              <a:chOff x="1056" y="1872"/>
              <a:chExt cx="1104" cy="192"/>
            </a:xfrm>
          </p:grpSpPr>
          <p:sp>
            <p:nvSpPr>
              <p:cNvPr id="16" name="Oval 26"/>
              <p:cNvSpPr>
                <a:spLocks noChangeArrowheads="1"/>
              </p:cNvSpPr>
              <p:nvPr/>
            </p:nvSpPr>
            <p:spPr bwMode="auto">
              <a:xfrm>
                <a:off x="2064" y="1872"/>
                <a:ext cx="96" cy="192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45882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45882"/>
                      <a:invGamma/>
                    </a:schemeClr>
                  </a:gs>
                </a:gsLst>
                <a:lin ang="5400000" scaled="1"/>
              </a:gradFill>
              <a:ln w="12700">
                <a:noFill/>
                <a:round/>
                <a:headEnd/>
                <a:tailEnd/>
              </a:ln>
              <a:effectLst/>
            </p:spPr>
            <p:txBody>
              <a:bodyPr wrap="none" lIns="90488" tIns="44450" rIns="90488" bIns="44450" anchor="ctr"/>
              <a:lstStyle/>
              <a:p>
                <a:pPr>
                  <a:defRPr/>
                </a:pPr>
                <a:endParaRPr lang="en-US">
                  <a:ea typeface="+mn-ea"/>
                  <a:cs typeface="+mn-cs"/>
                </a:endParaRPr>
              </a:p>
            </p:txBody>
          </p:sp>
          <p:sp>
            <p:nvSpPr>
              <p:cNvPr id="17" name="Rectangle 27"/>
              <p:cNvSpPr>
                <a:spLocks noChangeArrowheads="1"/>
              </p:cNvSpPr>
              <p:nvPr/>
            </p:nvSpPr>
            <p:spPr bwMode="auto">
              <a:xfrm>
                <a:off x="1104" y="1872"/>
                <a:ext cx="1008" cy="192"/>
              </a:xfrm>
              <a:prstGeom prst="rect">
                <a:avLst/>
              </a:prstGeom>
              <a:gradFill rotWithShape="0">
                <a:gsLst>
                  <a:gs pos="0">
                    <a:srgbClr val="7A7A7A"/>
                  </a:gs>
                  <a:gs pos="50000">
                    <a:srgbClr val="C0C0C0"/>
                  </a:gs>
                  <a:gs pos="100000">
                    <a:srgbClr val="7A7A7A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  <p:sp>
            <p:nvSpPr>
              <p:cNvPr id="18" name="Oval 28"/>
              <p:cNvSpPr>
                <a:spLocks noChangeArrowheads="1"/>
              </p:cNvSpPr>
              <p:nvPr/>
            </p:nvSpPr>
            <p:spPr bwMode="auto">
              <a:xfrm>
                <a:off x="1056" y="1872"/>
                <a:ext cx="96" cy="192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</p:grpSp>
        <p:sp>
          <p:nvSpPr>
            <p:cNvPr id="13" name="Rectangle 29"/>
            <p:cNvSpPr>
              <a:spLocks noChangeArrowheads="1"/>
            </p:cNvSpPr>
            <p:nvPr/>
          </p:nvSpPr>
          <p:spPr bwMode="auto">
            <a:xfrm>
              <a:off x="1951618" y="2387600"/>
              <a:ext cx="1335514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defTabSz="912813" eaLnBrk="0" hangingPunct="0"/>
              <a:r>
                <a:rPr lang="en-US" sz="1800" b="0" dirty="0">
                  <a:solidFill>
                    <a:srgbClr val="000000"/>
                  </a:solidFill>
                  <a:latin typeface="Calibri"/>
                </a:rPr>
                <a:t>incoming links</a:t>
              </a:r>
              <a:endParaRPr lang="en-US" sz="1800" b="0" dirty="0">
                <a:latin typeface="Calibri"/>
              </a:endParaRPr>
            </a:p>
          </p:txBody>
        </p:sp>
        <p:sp>
          <p:nvSpPr>
            <p:cNvPr id="14" name="Rectangle 30"/>
            <p:cNvSpPr>
              <a:spLocks noChangeArrowheads="1"/>
            </p:cNvSpPr>
            <p:nvPr/>
          </p:nvSpPr>
          <p:spPr bwMode="auto">
            <a:xfrm>
              <a:off x="5706200" y="2387600"/>
              <a:ext cx="13082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defTabSz="912813" eaLnBrk="0" hangingPunct="0"/>
              <a:r>
                <a:rPr lang="en-US" sz="1800" b="0" dirty="0">
                  <a:solidFill>
                    <a:srgbClr val="000000"/>
                  </a:solidFill>
                  <a:latin typeface="Calibri"/>
                </a:rPr>
                <a:t>outgoing links</a:t>
              </a:r>
              <a:endParaRPr lang="en-US" sz="1800" b="0" dirty="0">
                <a:latin typeface="Calibri"/>
              </a:endParaRPr>
            </a:p>
          </p:txBody>
        </p:sp>
        <p:sp>
          <p:nvSpPr>
            <p:cNvPr id="15" name="Rectangle 35"/>
            <p:cNvSpPr>
              <a:spLocks noChangeArrowheads="1"/>
            </p:cNvSpPr>
            <p:nvPr/>
          </p:nvSpPr>
          <p:spPr bwMode="auto">
            <a:xfrm>
              <a:off x="4071376" y="2357438"/>
              <a:ext cx="62024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defTabSz="912813" eaLnBrk="0" hangingPunct="0"/>
              <a:r>
                <a:rPr lang="en-US" sz="1800" b="0" dirty="0">
                  <a:solidFill>
                    <a:srgbClr val="000000"/>
                  </a:solidFill>
                  <a:latin typeface="Calibri"/>
                </a:rPr>
                <a:t>Switch</a:t>
              </a:r>
              <a:endParaRPr lang="en-US" sz="1800" b="0" dirty="0">
                <a:latin typeface="Calibri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9484002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8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Link State vs. Distance Vector</a:t>
            </a:r>
          </a:p>
        </p:txBody>
      </p:sp>
      <p:sp>
        <p:nvSpPr>
          <p:cNvPr id="80486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304800" y="1905000"/>
            <a:ext cx="3962400" cy="4267200"/>
          </a:xfrm>
        </p:spPr>
        <p:txBody>
          <a:bodyPr/>
          <a:lstStyle/>
          <a:p>
            <a:pPr>
              <a:buFont typeface="Wingdings" charset="0"/>
              <a:buNone/>
            </a:pPr>
            <a:r>
              <a:rPr lang="en-US" sz="2000" dirty="0">
                <a:solidFill>
                  <a:srgbClr val="FF0000"/>
                </a:solidFill>
              </a:rPr>
              <a:t>Message</a:t>
            </a:r>
            <a:r>
              <a:rPr lang="en-US" sz="2000" dirty="0">
                <a:solidFill>
                  <a:schemeClr val="accent1"/>
                </a:solidFill>
              </a:rPr>
              <a:t> </a:t>
            </a:r>
            <a:r>
              <a:rPr lang="en-US" sz="2000" dirty="0"/>
              <a:t>complexity</a:t>
            </a:r>
          </a:p>
          <a:p>
            <a:r>
              <a:rPr lang="en-US" sz="2000" dirty="0"/>
              <a:t>LS: O(</a:t>
            </a:r>
            <a:r>
              <a:rPr lang="en-US" sz="2000" dirty="0" err="1"/>
              <a:t>NxE</a:t>
            </a:r>
            <a:r>
              <a:rPr lang="en-US" sz="2000" dirty="0"/>
              <a:t>) messages; </a:t>
            </a:r>
          </a:p>
          <a:p>
            <a:pPr lvl="1"/>
            <a:r>
              <a:rPr lang="en-US" sz="1600" dirty="0"/>
              <a:t>N is #nodes; E is #edges</a:t>
            </a:r>
          </a:p>
          <a:p>
            <a:r>
              <a:rPr lang="en-US" sz="2000" dirty="0"/>
              <a:t>DV: O(#Iterations x E)</a:t>
            </a:r>
          </a:p>
          <a:p>
            <a:pPr lvl="1"/>
            <a:r>
              <a:rPr lang="en-US" sz="1600" dirty="0"/>
              <a:t>where #Iterations is ideally </a:t>
            </a:r>
            <a:br>
              <a:rPr lang="en-US" sz="1600" dirty="0"/>
            </a:br>
            <a:r>
              <a:rPr lang="en-US" sz="1600" dirty="0"/>
              <a:t>O(network diameter) but varies due to routing loops or the </a:t>
            </a:r>
            <a:br>
              <a:rPr lang="en-US" sz="1600" dirty="0"/>
            </a:br>
            <a:r>
              <a:rPr lang="en-US" sz="1600" dirty="0"/>
              <a:t>count-to-infinity problem</a:t>
            </a:r>
          </a:p>
          <a:p>
            <a:pPr>
              <a:buFont typeface="Wingdings" charset="0"/>
              <a:buNone/>
            </a:pPr>
            <a:endParaRPr lang="en-US" sz="2000" dirty="0">
              <a:solidFill>
                <a:schemeClr val="accent1"/>
              </a:solidFill>
            </a:endParaRPr>
          </a:p>
          <a:p>
            <a:pPr>
              <a:buFont typeface="Wingdings" charset="0"/>
              <a:buNone/>
            </a:pPr>
            <a:r>
              <a:rPr lang="en-US" sz="2000" dirty="0">
                <a:solidFill>
                  <a:srgbClr val="0000FF"/>
                </a:solidFill>
              </a:rPr>
              <a:t>Processing </a:t>
            </a:r>
            <a:r>
              <a:rPr lang="en-US" sz="2000" dirty="0"/>
              <a:t>complexity</a:t>
            </a:r>
          </a:p>
          <a:p>
            <a:r>
              <a:rPr lang="en-US" sz="2000" dirty="0"/>
              <a:t>LS: O(N</a:t>
            </a:r>
            <a:r>
              <a:rPr lang="en-US" sz="2000" baseline="30000" dirty="0"/>
              <a:t>2</a:t>
            </a:r>
            <a:r>
              <a:rPr lang="en-US" sz="2000" dirty="0"/>
              <a:t>)</a:t>
            </a:r>
          </a:p>
          <a:p>
            <a:r>
              <a:rPr lang="en-US" sz="2000" dirty="0"/>
              <a:t>DV: O(#Iterations x N)</a:t>
            </a:r>
          </a:p>
        </p:txBody>
      </p:sp>
      <p:sp>
        <p:nvSpPr>
          <p:cNvPr id="804868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648200" y="1905000"/>
            <a:ext cx="4114800" cy="4267200"/>
          </a:xfrm>
        </p:spPr>
        <p:txBody>
          <a:bodyPr/>
          <a:lstStyle/>
          <a:p>
            <a:pPr>
              <a:buFont typeface="Wingdings" charset="0"/>
              <a:buNone/>
            </a:pPr>
            <a:r>
              <a:rPr lang="en-US" sz="2000" dirty="0">
                <a:solidFill>
                  <a:srgbClr val="008000"/>
                </a:solidFill>
              </a:rPr>
              <a:t>Robustness:</a:t>
            </a:r>
            <a:r>
              <a:rPr lang="en-US" sz="2000" dirty="0"/>
              <a:t> what happens if router malfunctions?</a:t>
            </a:r>
          </a:p>
          <a:p>
            <a:r>
              <a:rPr lang="en-US" sz="2000" dirty="0"/>
              <a:t>LS: </a:t>
            </a:r>
          </a:p>
          <a:p>
            <a:pPr lvl="1"/>
            <a:r>
              <a:rPr lang="en-US" sz="1800" dirty="0"/>
              <a:t>node can advertise incorrect </a:t>
            </a:r>
            <a:r>
              <a:rPr lang="en-US" sz="1800" i="1" dirty="0">
                <a:solidFill>
                  <a:schemeClr val="accent2"/>
                </a:solidFill>
              </a:rPr>
              <a:t>link</a:t>
            </a:r>
            <a:r>
              <a:rPr lang="en-US" sz="1800" dirty="0"/>
              <a:t> cost</a:t>
            </a:r>
          </a:p>
          <a:p>
            <a:pPr lvl="1"/>
            <a:r>
              <a:rPr lang="en-US" sz="1800" dirty="0"/>
              <a:t>each node computes only its </a:t>
            </a:r>
            <a:r>
              <a:rPr lang="en-US" sz="1800" i="1" dirty="0"/>
              <a:t>own</a:t>
            </a:r>
            <a:r>
              <a:rPr lang="en-US" sz="1800" dirty="0"/>
              <a:t> table</a:t>
            </a:r>
          </a:p>
          <a:p>
            <a:r>
              <a:rPr lang="en-US" sz="2000" dirty="0"/>
              <a:t>DV:</a:t>
            </a:r>
          </a:p>
          <a:p>
            <a:pPr lvl="1"/>
            <a:r>
              <a:rPr lang="en-US" sz="1800" dirty="0"/>
              <a:t>node can advertise incorrect </a:t>
            </a:r>
            <a:r>
              <a:rPr lang="en-US" sz="1800" i="1" dirty="0">
                <a:solidFill>
                  <a:schemeClr val="accent2"/>
                </a:solidFill>
              </a:rPr>
              <a:t>path</a:t>
            </a:r>
            <a:r>
              <a:rPr lang="en-US" sz="1800" dirty="0"/>
              <a:t> cost</a:t>
            </a:r>
          </a:p>
          <a:p>
            <a:pPr lvl="1"/>
            <a:r>
              <a:rPr lang="en-US" sz="1800" dirty="0"/>
              <a:t>each node</a:t>
            </a:r>
            <a:r>
              <a:rPr lang="ja-JP" altLang="en-US" sz="1800" dirty="0">
                <a:latin typeface="Arial"/>
              </a:rPr>
              <a:t>’</a:t>
            </a:r>
            <a:r>
              <a:rPr lang="en-US" sz="1800" dirty="0"/>
              <a:t>s table used by others; error propagates through network</a:t>
            </a:r>
          </a:p>
          <a:p>
            <a:pPr lvl="1"/>
            <a:endParaRPr lang="en-US" sz="1800" dirty="0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50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21992093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Routing: Just the Beginning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Link state and distance-vector are the deployed routing paradigms for intra-domain routing </a:t>
            </a:r>
          </a:p>
          <a:p>
            <a:endParaRPr lang="en-US" dirty="0"/>
          </a:p>
          <a:p>
            <a:r>
              <a:rPr lang="en-US" dirty="0"/>
              <a:t>Inter-domain routing (BGP)</a:t>
            </a:r>
          </a:p>
          <a:p>
            <a:pPr lvl="1"/>
            <a:r>
              <a:rPr lang="en-US" dirty="0"/>
              <a:t>more Part II (Principles of Communications)</a:t>
            </a:r>
          </a:p>
          <a:p>
            <a:pPr lvl="1"/>
            <a:r>
              <a:rPr lang="en-US" dirty="0"/>
              <a:t>A version of DV</a:t>
            </a:r>
          </a:p>
          <a:p>
            <a:pPr lvl="1"/>
            <a:endParaRPr lang="en-US" dirty="0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51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2717498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73162"/>
          </a:xfrm>
        </p:spPr>
        <p:txBody>
          <a:bodyPr>
            <a:normAutofit fontScale="90000"/>
          </a:bodyPr>
          <a:lstStyle/>
          <a:p>
            <a:r>
              <a:rPr lang="en-US" dirty="0"/>
              <a:t>What are desirable goals for a routing solution?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>
          <a:xfrm>
            <a:off x="533400" y="1828800"/>
            <a:ext cx="8686800" cy="4411662"/>
          </a:xfrm>
        </p:spPr>
        <p:txBody>
          <a:bodyPr>
            <a:normAutofit fontScale="92500" lnSpcReduction="20000"/>
          </a:bodyPr>
          <a:lstStyle/>
          <a:p>
            <a:r>
              <a:rPr lang="en-US" dirty="0"/>
              <a:t>“Good” paths (least cost)</a:t>
            </a:r>
          </a:p>
          <a:p>
            <a:r>
              <a:rPr lang="en-US" dirty="0"/>
              <a:t>Fast convergence after change/failures</a:t>
            </a:r>
          </a:p>
          <a:p>
            <a:pPr lvl="1"/>
            <a:r>
              <a:rPr lang="en-US" dirty="0"/>
              <a:t>no/rare loops</a:t>
            </a:r>
          </a:p>
          <a:p>
            <a:r>
              <a:rPr lang="en-US" dirty="0"/>
              <a:t>Scalable </a:t>
            </a:r>
          </a:p>
          <a:p>
            <a:pPr lvl="1"/>
            <a:r>
              <a:rPr lang="en-US" dirty="0"/>
              <a:t>#messages</a:t>
            </a:r>
          </a:p>
          <a:p>
            <a:pPr lvl="1"/>
            <a:r>
              <a:rPr lang="en-US" dirty="0"/>
              <a:t>table size </a:t>
            </a:r>
          </a:p>
          <a:p>
            <a:pPr lvl="1"/>
            <a:r>
              <a:rPr lang="en-US" dirty="0"/>
              <a:t>processing complexity</a:t>
            </a:r>
          </a:p>
          <a:p>
            <a:r>
              <a:rPr lang="en-US" dirty="0"/>
              <a:t>Secure</a:t>
            </a:r>
          </a:p>
          <a:p>
            <a:r>
              <a:rPr lang="en-US" dirty="0"/>
              <a:t>Policy</a:t>
            </a:r>
          </a:p>
          <a:p>
            <a:r>
              <a:rPr lang="en-US" dirty="0"/>
              <a:t>Rich metrics (more later)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52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8582940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73162"/>
          </a:xfrm>
        </p:spPr>
        <p:txBody>
          <a:bodyPr/>
          <a:lstStyle/>
          <a:p>
            <a:r>
              <a:rPr lang="en-US" dirty="0"/>
              <a:t>Delivery models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>
          <a:xfrm>
            <a:off x="533400" y="1828800"/>
            <a:ext cx="8077200" cy="4411662"/>
          </a:xfrm>
        </p:spPr>
        <p:txBody>
          <a:bodyPr/>
          <a:lstStyle/>
          <a:p>
            <a:r>
              <a:rPr lang="en-US" dirty="0"/>
              <a:t>What if a node wants to send to more than one destination?</a:t>
            </a:r>
          </a:p>
          <a:p>
            <a:pPr lvl="1"/>
            <a:r>
              <a:rPr lang="en-US" dirty="0"/>
              <a:t>broadcast: send to all</a:t>
            </a:r>
          </a:p>
          <a:p>
            <a:pPr lvl="1"/>
            <a:r>
              <a:rPr lang="en-US" dirty="0"/>
              <a:t>multicast: send to all members of a group</a:t>
            </a:r>
          </a:p>
          <a:p>
            <a:pPr lvl="1"/>
            <a:r>
              <a:rPr lang="en-US" dirty="0" err="1"/>
              <a:t>anycast</a:t>
            </a:r>
            <a:r>
              <a:rPr lang="en-US" dirty="0"/>
              <a:t>: send to any member of a group</a:t>
            </a:r>
          </a:p>
          <a:p>
            <a:pPr lvl="1"/>
            <a:endParaRPr lang="en-US" dirty="0"/>
          </a:p>
          <a:p>
            <a:r>
              <a:rPr lang="en-US" dirty="0"/>
              <a:t>What if a node wants to send along more than one path?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53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7564624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73162"/>
          </a:xfrm>
        </p:spPr>
        <p:txBody>
          <a:bodyPr/>
          <a:lstStyle/>
          <a:p>
            <a:r>
              <a:rPr lang="en-US" dirty="0"/>
              <a:t>Metrics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>
          <a:xfrm>
            <a:off x="533400" y="1828800"/>
            <a:ext cx="8610600" cy="4411662"/>
          </a:xfrm>
        </p:spPr>
        <p:txBody>
          <a:bodyPr>
            <a:normAutofit lnSpcReduction="10000"/>
          </a:bodyPr>
          <a:lstStyle/>
          <a:p>
            <a:r>
              <a:rPr lang="en-US" sz="2400" dirty="0"/>
              <a:t>Propagation delay</a:t>
            </a:r>
          </a:p>
          <a:p>
            <a:r>
              <a:rPr lang="en-US" sz="2400" dirty="0"/>
              <a:t>Congestion</a:t>
            </a:r>
          </a:p>
          <a:p>
            <a:r>
              <a:rPr lang="en-US" sz="2400" dirty="0"/>
              <a:t>Load balance</a:t>
            </a:r>
          </a:p>
          <a:p>
            <a:r>
              <a:rPr lang="en-US" sz="2400" dirty="0"/>
              <a:t>Bandwidth (available, capacity, maximal, </a:t>
            </a:r>
            <a:r>
              <a:rPr lang="en-US" sz="2400" dirty="0" err="1"/>
              <a:t>bbw</a:t>
            </a:r>
            <a:r>
              <a:rPr lang="en-US" sz="2400" dirty="0"/>
              <a:t>)</a:t>
            </a:r>
          </a:p>
          <a:p>
            <a:r>
              <a:rPr lang="en-US" sz="2400" dirty="0"/>
              <a:t>Price</a:t>
            </a:r>
          </a:p>
          <a:p>
            <a:r>
              <a:rPr lang="en-US" sz="2400" dirty="0"/>
              <a:t>Reliability </a:t>
            </a:r>
          </a:p>
          <a:p>
            <a:r>
              <a:rPr lang="en-US" sz="2400" dirty="0"/>
              <a:t>Loss rate </a:t>
            </a:r>
          </a:p>
          <a:p>
            <a:r>
              <a:rPr lang="en-US" sz="2400" dirty="0"/>
              <a:t>Combinations of the above</a:t>
            </a:r>
          </a:p>
          <a:p>
            <a:pPr marL="0" indent="0">
              <a:buNone/>
            </a:pPr>
            <a:r>
              <a:rPr lang="en-US" dirty="0"/>
              <a:t>In practice, operators set abstract “weights” (much like our costs); how exactly is a bit of a black art</a:t>
            </a:r>
          </a:p>
          <a:p>
            <a:endParaRPr lang="en-US" dirty="0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54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0242470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From Routing back to Forwarding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dirty="0"/>
              <a:t>Routing: “control plane”</a:t>
            </a:r>
          </a:p>
          <a:p>
            <a:pPr lvl="1"/>
            <a:r>
              <a:rPr lang="en-US" dirty="0"/>
              <a:t>Computing paths the packets will follow</a:t>
            </a:r>
          </a:p>
          <a:p>
            <a:pPr lvl="1"/>
            <a:r>
              <a:rPr lang="en-US" dirty="0"/>
              <a:t>Routers talking amongst themselves</a:t>
            </a:r>
          </a:p>
          <a:p>
            <a:pPr lvl="1"/>
            <a:r>
              <a:rPr lang="en-US" dirty="0"/>
              <a:t>Jointly creating the routing state</a:t>
            </a:r>
          </a:p>
          <a:p>
            <a:r>
              <a:rPr lang="en-US" dirty="0"/>
              <a:t>Forwarding: “data plane”</a:t>
            </a:r>
          </a:p>
          <a:p>
            <a:pPr lvl="1"/>
            <a:r>
              <a:rPr lang="en-US" dirty="0"/>
              <a:t>Directing a data packet to an outgoing link</a:t>
            </a:r>
          </a:p>
          <a:p>
            <a:pPr lvl="1"/>
            <a:r>
              <a:rPr lang="en-US" dirty="0"/>
              <a:t>Individual router using routing state</a:t>
            </a:r>
          </a:p>
          <a:p>
            <a:r>
              <a:rPr lang="en-US" dirty="0"/>
              <a:t>Two very different timescales….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C1667E8F-4C46-A54F-A59E-8662EF143610}" type="slidenum">
              <a:rPr lang="en-US" smtClean="0"/>
              <a:pPr>
                <a:defRPr/>
              </a:pPr>
              <a:t>55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3505493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29A6868-23C8-0342-AAC0-A58DD4DC46C2}" type="slidenum">
              <a:rPr lang="en-US">
                <a:solidFill>
                  <a:srgbClr val="000000"/>
                </a:solidFill>
              </a:rPr>
              <a:pPr>
                <a:defRPr/>
              </a:pPr>
              <a:t>56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38915" name="Rectangle 2"/>
          <p:cNvSpPr>
            <a:spLocks noChangeArrowheads="1"/>
          </p:cNvSpPr>
          <p:nvPr/>
        </p:nvSpPr>
        <p:spPr bwMode="auto">
          <a:xfrm>
            <a:off x="1709738" y="1219200"/>
            <a:ext cx="3111500" cy="4765675"/>
          </a:xfrm>
          <a:prstGeom prst="rect">
            <a:avLst/>
          </a:prstGeom>
          <a:solidFill>
            <a:schemeClr val="hlink"/>
          </a:solidFill>
          <a:ln w="9525">
            <a:noFill/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16" name="Line 3"/>
          <p:cNvSpPr>
            <a:spLocks noChangeShapeType="1"/>
          </p:cNvSpPr>
          <p:nvPr/>
        </p:nvSpPr>
        <p:spPr bwMode="auto">
          <a:xfrm flipV="1">
            <a:off x="4572000" y="4724400"/>
            <a:ext cx="2057400" cy="0"/>
          </a:xfrm>
          <a:prstGeom prst="line">
            <a:avLst/>
          </a:prstGeom>
          <a:noFill/>
          <a:ln w="57150">
            <a:solidFill>
              <a:schemeClr val="tx2"/>
            </a:solidFill>
            <a:round/>
            <a:headEnd/>
            <a:tailEnd type="triangle" w="med" len="med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17" name="Line 4"/>
          <p:cNvSpPr>
            <a:spLocks noChangeShapeType="1"/>
          </p:cNvSpPr>
          <p:nvPr/>
        </p:nvSpPr>
        <p:spPr bwMode="auto">
          <a:xfrm>
            <a:off x="0" y="4724400"/>
            <a:ext cx="1981200" cy="0"/>
          </a:xfrm>
          <a:prstGeom prst="line">
            <a:avLst/>
          </a:prstGeom>
          <a:noFill/>
          <a:ln w="57150">
            <a:solidFill>
              <a:schemeClr val="tx2"/>
            </a:solidFill>
            <a:round/>
            <a:headEnd/>
            <a:tailEnd type="triangle" w="med" len="med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18" name="Rectangle 5"/>
          <p:cNvSpPr>
            <a:spLocks noChangeArrowheads="1"/>
          </p:cNvSpPr>
          <p:nvPr/>
        </p:nvSpPr>
        <p:spPr bwMode="auto">
          <a:xfrm>
            <a:off x="1981200" y="1447800"/>
            <a:ext cx="2590800" cy="2133600"/>
          </a:xfrm>
          <a:prstGeom prst="rect">
            <a:avLst/>
          </a:prstGeom>
          <a:solidFill>
            <a:schemeClr val="bg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19" name="Rectangle 6"/>
          <p:cNvSpPr>
            <a:spLocks noChangeArrowheads="1"/>
          </p:cNvSpPr>
          <p:nvPr/>
        </p:nvSpPr>
        <p:spPr bwMode="auto">
          <a:xfrm>
            <a:off x="1981200" y="3810000"/>
            <a:ext cx="2590800" cy="1905000"/>
          </a:xfrm>
          <a:prstGeom prst="rect">
            <a:avLst/>
          </a:prstGeom>
          <a:solidFill>
            <a:schemeClr val="bg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20" name="Rectangle 7"/>
          <p:cNvSpPr>
            <a:spLocks noGrp="1" noChangeArrowheads="1"/>
          </p:cNvSpPr>
          <p:nvPr>
            <p:ph type="title"/>
          </p:nvPr>
        </p:nvSpPr>
        <p:spPr>
          <a:xfrm>
            <a:off x="685800" y="58738"/>
            <a:ext cx="7772400" cy="1143000"/>
          </a:xfrm>
        </p:spPr>
        <p:txBody>
          <a:bodyPr/>
          <a:lstStyle/>
          <a:p>
            <a:r>
              <a:rPr lang="en-US" dirty="0">
                <a:solidFill>
                  <a:schemeClr val="tx1"/>
                </a:solidFill>
              </a:rPr>
              <a:t>Basic Architectural Components</a:t>
            </a:r>
            <a:br>
              <a:rPr lang="en-US" dirty="0">
                <a:solidFill>
                  <a:schemeClr val="tx1"/>
                </a:solidFill>
              </a:rPr>
            </a:br>
            <a:r>
              <a:rPr lang="en-US" dirty="0">
                <a:solidFill>
                  <a:schemeClr val="tx1"/>
                </a:solidFill>
              </a:rPr>
              <a:t>of an IP Router</a:t>
            </a:r>
          </a:p>
        </p:txBody>
      </p:sp>
      <p:sp>
        <p:nvSpPr>
          <p:cNvPr id="38921" name="Freeform 8"/>
          <p:cNvSpPr>
            <a:spLocks/>
          </p:cNvSpPr>
          <p:nvPr/>
        </p:nvSpPr>
        <p:spPr bwMode="auto">
          <a:xfrm>
            <a:off x="6629400" y="2057400"/>
            <a:ext cx="152400" cy="1676400"/>
          </a:xfrm>
          <a:custGeom>
            <a:avLst/>
            <a:gdLst>
              <a:gd name="T0" fmla="*/ 0 w 96"/>
              <a:gd name="T1" fmla="*/ 0 h 1056"/>
              <a:gd name="T2" fmla="*/ 2147483647 w 96"/>
              <a:gd name="T3" fmla="*/ 2147483647 h 1056"/>
              <a:gd name="T4" fmla="*/ 2147483647 w 96"/>
              <a:gd name="T5" fmla="*/ 2147483647 h 1056"/>
              <a:gd name="T6" fmla="*/ 2147483647 w 96"/>
              <a:gd name="T7" fmla="*/ 2147483647 h 1056"/>
              <a:gd name="T8" fmla="*/ 2147483647 w 96"/>
              <a:gd name="T9" fmla="*/ 2147483647 h 1056"/>
              <a:gd name="T10" fmla="*/ 2147483647 w 96"/>
              <a:gd name="T11" fmla="*/ 2147483647 h 1056"/>
              <a:gd name="T12" fmla="*/ 0 w 96"/>
              <a:gd name="T13" fmla="*/ 2147483647 h 105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6"/>
              <a:gd name="T22" fmla="*/ 0 h 1056"/>
              <a:gd name="T23" fmla="*/ 96 w 96"/>
              <a:gd name="T24" fmla="*/ 1056 h 105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6" h="1056">
                <a:moveTo>
                  <a:pt x="0" y="0"/>
                </a:moveTo>
                <a:lnTo>
                  <a:pt x="48" y="48"/>
                </a:lnTo>
                <a:lnTo>
                  <a:pt x="48" y="528"/>
                </a:lnTo>
                <a:lnTo>
                  <a:pt x="96" y="576"/>
                </a:lnTo>
                <a:lnTo>
                  <a:pt x="48" y="624"/>
                </a:lnTo>
                <a:lnTo>
                  <a:pt x="48" y="1008"/>
                </a:lnTo>
                <a:lnTo>
                  <a:pt x="0" y="1056"/>
                </a:lnTo>
              </a:path>
            </a:pathLst>
          </a:cu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22" name="Freeform 9"/>
          <p:cNvSpPr>
            <a:spLocks/>
          </p:cNvSpPr>
          <p:nvPr/>
        </p:nvSpPr>
        <p:spPr bwMode="auto">
          <a:xfrm>
            <a:off x="6629400" y="3886200"/>
            <a:ext cx="152400" cy="1828800"/>
          </a:xfrm>
          <a:custGeom>
            <a:avLst/>
            <a:gdLst>
              <a:gd name="T0" fmla="*/ 0 w 96"/>
              <a:gd name="T1" fmla="*/ 0 h 1056"/>
              <a:gd name="T2" fmla="*/ 2147483647 w 96"/>
              <a:gd name="T3" fmla="*/ 2147483647 h 1056"/>
              <a:gd name="T4" fmla="*/ 2147483647 w 96"/>
              <a:gd name="T5" fmla="*/ 2147483647 h 1056"/>
              <a:gd name="T6" fmla="*/ 2147483647 w 96"/>
              <a:gd name="T7" fmla="*/ 2147483647 h 1056"/>
              <a:gd name="T8" fmla="*/ 2147483647 w 96"/>
              <a:gd name="T9" fmla="*/ 2147483647 h 1056"/>
              <a:gd name="T10" fmla="*/ 2147483647 w 96"/>
              <a:gd name="T11" fmla="*/ 2147483647 h 1056"/>
              <a:gd name="T12" fmla="*/ 0 w 96"/>
              <a:gd name="T13" fmla="*/ 2147483647 h 105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6"/>
              <a:gd name="T22" fmla="*/ 0 h 1056"/>
              <a:gd name="T23" fmla="*/ 96 w 96"/>
              <a:gd name="T24" fmla="*/ 1056 h 105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6" h="1056">
                <a:moveTo>
                  <a:pt x="0" y="0"/>
                </a:moveTo>
                <a:lnTo>
                  <a:pt x="48" y="48"/>
                </a:lnTo>
                <a:lnTo>
                  <a:pt x="48" y="528"/>
                </a:lnTo>
                <a:lnTo>
                  <a:pt x="96" y="576"/>
                </a:lnTo>
                <a:lnTo>
                  <a:pt x="48" y="624"/>
                </a:lnTo>
                <a:lnTo>
                  <a:pt x="48" y="1008"/>
                </a:lnTo>
                <a:lnTo>
                  <a:pt x="0" y="1056"/>
                </a:lnTo>
              </a:path>
            </a:pathLst>
          </a:cu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23" name="Text Box 10"/>
          <p:cNvSpPr txBox="1">
            <a:spLocks noChangeArrowheads="1"/>
          </p:cNvSpPr>
          <p:nvPr/>
        </p:nvSpPr>
        <p:spPr bwMode="auto">
          <a:xfrm>
            <a:off x="6233532" y="1841500"/>
            <a:ext cx="2520241" cy="12618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b="1" dirty="0">
                <a:solidFill>
                  <a:srgbClr val="000000"/>
                </a:solidFill>
                <a:latin typeface="Arial"/>
              </a:rPr>
              <a:t>Control Plane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network-change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processing</a:t>
            </a:r>
          </a:p>
        </p:txBody>
      </p:sp>
      <p:sp>
        <p:nvSpPr>
          <p:cNvPr id="38924" name="Text Box 11"/>
          <p:cNvSpPr txBox="1">
            <a:spLocks noChangeArrowheads="1"/>
          </p:cNvSpPr>
          <p:nvPr/>
        </p:nvSpPr>
        <p:spPr bwMode="auto">
          <a:xfrm>
            <a:off x="6616700" y="4084638"/>
            <a:ext cx="1753906" cy="12618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b="1" dirty="0" err="1">
                <a:solidFill>
                  <a:srgbClr val="000000"/>
                </a:solidFill>
                <a:latin typeface="Arial"/>
              </a:rPr>
              <a:t>Datapath</a:t>
            </a:r>
            <a:endParaRPr lang="en-US" sz="2400" dirty="0">
              <a:solidFill>
                <a:srgbClr val="000000"/>
              </a:solidFill>
              <a:latin typeface="Arial"/>
            </a:endParaRPr>
          </a:p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per-packet </a:t>
            </a:r>
          </a:p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processing</a:t>
            </a:r>
          </a:p>
        </p:txBody>
      </p:sp>
      <p:sp>
        <p:nvSpPr>
          <p:cNvPr id="38925" name="Rectangle 12"/>
          <p:cNvSpPr>
            <a:spLocks noChangeArrowheads="1"/>
          </p:cNvSpPr>
          <p:nvPr/>
        </p:nvSpPr>
        <p:spPr bwMode="auto">
          <a:xfrm>
            <a:off x="3352800" y="4267200"/>
            <a:ext cx="1143000" cy="762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Switching</a:t>
            </a:r>
          </a:p>
        </p:txBody>
      </p:sp>
      <p:sp>
        <p:nvSpPr>
          <p:cNvPr id="38926" name="Rectangle 13"/>
          <p:cNvSpPr>
            <a:spLocks noChangeArrowheads="1"/>
          </p:cNvSpPr>
          <p:nvPr/>
        </p:nvSpPr>
        <p:spPr bwMode="auto">
          <a:xfrm>
            <a:off x="2057400" y="4267200"/>
            <a:ext cx="1295400" cy="762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Forwarding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Table</a:t>
            </a:r>
          </a:p>
        </p:txBody>
      </p:sp>
      <p:sp>
        <p:nvSpPr>
          <p:cNvPr id="38927" name="Rectangle 14"/>
          <p:cNvSpPr>
            <a:spLocks noChangeArrowheads="1"/>
          </p:cNvSpPr>
          <p:nvPr/>
        </p:nvSpPr>
        <p:spPr bwMode="auto">
          <a:xfrm>
            <a:off x="2667000" y="2819400"/>
            <a:ext cx="1295400" cy="609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Routing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  Table</a:t>
            </a:r>
          </a:p>
        </p:txBody>
      </p:sp>
      <p:sp>
        <p:nvSpPr>
          <p:cNvPr id="38928" name="Rectangle 15"/>
          <p:cNvSpPr>
            <a:spLocks noChangeArrowheads="1"/>
          </p:cNvSpPr>
          <p:nvPr/>
        </p:nvSpPr>
        <p:spPr bwMode="auto">
          <a:xfrm>
            <a:off x="2667000" y="2209800"/>
            <a:ext cx="1295400" cy="609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Routing 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Protocols</a:t>
            </a:r>
          </a:p>
        </p:txBody>
      </p:sp>
      <p:sp>
        <p:nvSpPr>
          <p:cNvPr id="38929" name="Rectangle 16"/>
          <p:cNvSpPr>
            <a:spLocks noChangeArrowheads="1"/>
          </p:cNvSpPr>
          <p:nvPr/>
        </p:nvSpPr>
        <p:spPr bwMode="auto">
          <a:xfrm>
            <a:off x="2514600" y="1524000"/>
            <a:ext cx="1600200" cy="609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Management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&amp; CLI</a:t>
            </a:r>
          </a:p>
        </p:txBody>
      </p:sp>
      <p:grpSp>
        <p:nvGrpSpPr>
          <p:cNvPr id="2" name="Group 21"/>
          <p:cNvGrpSpPr>
            <a:grpSpLocks/>
          </p:cNvGrpSpPr>
          <p:nvPr/>
        </p:nvGrpSpPr>
        <p:grpSpPr bwMode="auto">
          <a:xfrm>
            <a:off x="4953000" y="1447800"/>
            <a:ext cx="838200" cy="4267200"/>
            <a:chOff x="3120" y="912"/>
            <a:chExt cx="528" cy="2688"/>
          </a:xfrm>
        </p:grpSpPr>
        <p:sp>
          <p:nvSpPr>
            <p:cNvPr id="38931" name="AutoShape 17"/>
            <p:cNvSpPr>
              <a:spLocks/>
            </p:cNvSpPr>
            <p:nvPr/>
          </p:nvSpPr>
          <p:spPr bwMode="auto">
            <a:xfrm>
              <a:off x="3120" y="912"/>
              <a:ext cx="144" cy="1344"/>
            </a:xfrm>
            <a:prstGeom prst="rightBrace">
              <a:avLst>
                <a:gd name="adj1" fmla="val 77778"/>
                <a:gd name="adj2" fmla="val 49329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38932" name="Text Box 18"/>
            <p:cNvSpPr txBox="1">
              <a:spLocks noChangeArrowheads="1"/>
            </p:cNvSpPr>
            <p:nvPr/>
          </p:nvSpPr>
          <p:spPr bwMode="auto">
            <a:xfrm rot="5400000">
              <a:off x="2967" y="1441"/>
              <a:ext cx="881" cy="2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2400" dirty="0">
                  <a:solidFill>
                    <a:srgbClr val="FF3300"/>
                  </a:solidFill>
                  <a:latin typeface="Arial"/>
                </a:rPr>
                <a:t>Software</a:t>
              </a:r>
            </a:p>
          </p:txBody>
        </p:sp>
        <p:sp>
          <p:nvSpPr>
            <p:cNvPr id="38933" name="AutoShape 19"/>
            <p:cNvSpPr>
              <a:spLocks/>
            </p:cNvSpPr>
            <p:nvPr/>
          </p:nvSpPr>
          <p:spPr bwMode="auto">
            <a:xfrm>
              <a:off x="3120" y="2400"/>
              <a:ext cx="144" cy="1200"/>
            </a:xfrm>
            <a:prstGeom prst="rightBrace">
              <a:avLst>
                <a:gd name="adj1" fmla="val 69444"/>
                <a:gd name="adj2" fmla="val 49329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38934" name="Text Box 20"/>
            <p:cNvSpPr txBox="1">
              <a:spLocks noChangeArrowheads="1"/>
            </p:cNvSpPr>
            <p:nvPr/>
          </p:nvSpPr>
          <p:spPr bwMode="auto">
            <a:xfrm rot="5400000">
              <a:off x="3008" y="2848"/>
              <a:ext cx="992" cy="288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2400" dirty="0">
                  <a:solidFill>
                    <a:srgbClr val="FF3300"/>
                  </a:solidFill>
                  <a:latin typeface="Arial"/>
                </a:rPr>
                <a:t>Hardware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18112586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29A6868-23C8-0342-AAC0-A58DD4DC46C2}" type="slidenum">
              <a:rPr lang="en-US">
                <a:solidFill>
                  <a:srgbClr val="000000"/>
                </a:solidFill>
              </a:rPr>
              <a:pPr>
                <a:defRPr/>
              </a:pPr>
              <a:t>57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38915" name="Rectangle 2"/>
          <p:cNvSpPr>
            <a:spLocks noChangeArrowheads="1"/>
          </p:cNvSpPr>
          <p:nvPr/>
        </p:nvSpPr>
        <p:spPr bwMode="auto">
          <a:xfrm>
            <a:off x="1709738" y="1219200"/>
            <a:ext cx="3111500" cy="4765675"/>
          </a:xfrm>
          <a:prstGeom prst="rect">
            <a:avLst/>
          </a:prstGeom>
          <a:solidFill>
            <a:schemeClr val="hlink"/>
          </a:solidFill>
          <a:ln w="9525">
            <a:noFill/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16" name="Line 3"/>
          <p:cNvSpPr>
            <a:spLocks noChangeShapeType="1"/>
          </p:cNvSpPr>
          <p:nvPr/>
        </p:nvSpPr>
        <p:spPr bwMode="auto">
          <a:xfrm flipV="1">
            <a:off x="4572000" y="4724400"/>
            <a:ext cx="2057400" cy="0"/>
          </a:xfrm>
          <a:prstGeom prst="line">
            <a:avLst/>
          </a:prstGeom>
          <a:noFill/>
          <a:ln w="57150">
            <a:solidFill>
              <a:schemeClr val="tx2"/>
            </a:solidFill>
            <a:round/>
            <a:headEnd/>
            <a:tailEnd type="triangle" w="med" len="med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17" name="Line 4"/>
          <p:cNvSpPr>
            <a:spLocks noChangeShapeType="1"/>
          </p:cNvSpPr>
          <p:nvPr/>
        </p:nvSpPr>
        <p:spPr bwMode="auto">
          <a:xfrm>
            <a:off x="0" y="4724400"/>
            <a:ext cx="1981200" cy="0"/>
          </a:xfrm>
          <a:prstGeom prst="line">
            <a:avLst/>
          </a:prstGeom>
          <a:noFill/>
          <a:ln w="57150">
            <a:solidFill>
              <a:schemeClr val="tx2"/>
            </a:solidFill>
            <a:round/>
            <a:headEnd/>
            <a:tailEnd type="triangle" w="med" len="med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18" name="Rectangle 5"/>
          <p:cNvSpPr>
            <a:spLocks noChangeArrowheads="1"/>
          </p:cNvSpPr>
          <p:nvPr/>
        </p:nvSpPr>
        <p:spPr bwMode="auto">
          <a:xfrm>
            <a:off x="1981200" y="1447800"/>
            <a:ext cx="2590800" cy="2133600"/>
          </a:xfrm>
          <a:prstGeom prst="rect">
            <a:avLst/>
          </a:prstGeom>
          <a:solidFill>
            <a:schemeClr val="bg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19" name="Rectangle 6"/>
          <p:cNvSpPr>
            <a:spLocks noChangeArrowheads="1"/>
          </p:cNvSpPr>
          <p:nvPr/>
        </p:nvSpPr>
        <p:spPr bwMode="auto">
          <a:xfrm>
            <a:off x="1981200" y="3810000"/>
            <a:ext cx="2590800" cy="1905000"/>
          </a:xfrm>
          <a:prstGeom prst="rect">
            <a:avLst/>
          </a:prstGeom>
          <a:solidFill>
            <a:schemeClr val="bg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20" name="Rectangle 7"/>
          <p:cNvSpPr>
            <a:spLocks noGrp="1" noChangeArrowheads="1"/>
          </p:cNvSpPr>
          <p:nvPr>
            <p:ph type="title"/>
          </p:nvPr>
        </p:nvSpPr>
        <p:spPr>
          <a:xfrm>
            <a:off x="685800" y="58738"/>
            <a:ext cx="7772400" cy="1143000"/>
          </a:xfrm>
        </p:spPr>
        <p:txBody>
          <a:bodyPr/>
          <a:lstStyle/>
          <a:p>
            <a:r>
              <a:rPr lang="en-US" dirty="0">
                <a:solidFill>
                  <a:schemeClr val="tx1"/>
                </a:solidFill>
              </a:rPr>
              <a:t>Independent operation!</a:t>
            </a:r>
          </a:p>
        </p:txBody>
      </p:sp>
      <p:sp>
        <p:nvSpPr>
          <p:cNvPr id="38921" name="Freeform 8"/>
          <p:cNvSpPr>
            <a:spLocks/>
          </p:cNvSpPr>
          <p:nvPr/>
        </p:nvSpPr>
        <p:spPr bwMode="auto">
          <a:xfrm>
            <a:off x="6629400" y="2057400"/>
            <a:ext cx="152400" cy="1676400"/>
          </a:xfrm>
          <a:custGeom>
            <a:avLst/>
            <a:gdLst>
              <a:gd name="T0" fmla="*/ 0 w 96"/>
              <a:gd name="T1" fmla="*/ 0 h 1056"/>
              <a:gd name="T2" fmla="*/ 2147483647 w 96"/>
              <a:gd name="T3" fmla="*/ 2147483647 h 1056"/>
              <a:gd name="T4" fmla="*/ 2147483647 w 96"/>
              <a:gd name="T5" fmla="*/ 2147483647 h 1056"/>
              <a:gd name="T6" fmla="*/ 2147483647 w 96"/>
              <a:gd name="T7" fmla="*/ 2147483647 h 1056"/>
              <a:gd name="T8" fmla="*/ 2147483647 w 96"/>
              <a:gd name="T9" fmla="*/ 2147483647 h 1056"/>
              <a:gd name="T10" fmla="*/ 2147483647 w 96"/>
              <a:gd name="T11" fmla="*/ 2147483647 h 1056"/>
              <a:gd name="T12" fmla="*/ 0 w 96"/>
              <a:gd name="T13" fmla="*/ 2147483647 h 105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6"/>
              <a:gd name="T22" fmla="*/ 0 h 1056"/>
              <a:gd name="T23" fmla="*/ 96 w 96"/>
              <a:gd name="T24" fmla="*/ 1056 h 105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6" h="1056">
                <a:moveTo>
                  <a:pt x="0" y="0"/>
                </a:moveTo>
                <a:lnTo>
                  <a:pt x="48" y="48"/>
                </a:lnTo>
                <a:lnTo>
                  <a:pt x="48" y="528"/>
                </a:lnTo>
                <a:lnTo>
                  <a:pt x="96" y="576"/>
                </a:lnTo>
                <a:lnTo>
                  <a:pt x="48" y="624"/>
                </a:lnTo>
                <a:lnTo>
                  <a:pt x="48" y="1008"/>
                </a:lnTo>
                <a:lnTo>
                  <a:pt x="0" y="1056"/>
                </a:lnTo>
              </a:path>
            </a:pathLst>
          </a:cu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22" name="Freeform 9"/>
          <p:cNvSpPr>
            <a:spLocks/>
          </p:cNvSpPr>
          <p:nvPr/>
        </p:nvSpPr>
        <p:spPr bwMode="auto">
          <a:xfrm>
            <a:off x="6629400" y="3886200"/>
            <a:ext cx="152400" cy="1828800"/>
          </a:xfrm>
          <a:custGeom>
            <a:avLst/>
            <a:gdLst>
              <a:gd name="T0" fmla="*/ 0 w 96"/>
              <a:gd name="T1" fmla="*/ 0 h 1056"/>
              <a:gd name="T2" fmla="*/ 2147483647 w 96"/>
              <a:gd name="T3" fmla="*/ 2147483647 h 1056"/>
              <a:gd name="T4" fmla="*/ 2147483647 w 96"/>
              <a:gd name="T5" fmla="*/ 2147483647 h 1056"/>
              <a:gd name="T6" fmla="*/ 2147483647 w 96"/>
              <a:gd name="T7" fmla="*/ 2147483647 h 1056"/>
              <a:gd name="T8" fmla="*/ 2147483647 w 96"/>
              <a:gd name="T9" fmla="*/ 2147483647 h 1056"/>
              <a:gd name="T10" fmla="*/ 2147483647 w 96"/>
              <a:gd name="T11" fmla="*/ 2147483647 h 1056"/>
              <a:gd name="T12" fmla="*/ 0 w 96"/>
              <a:gd name="T13" fmla="*/ 2147483647 h 105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6"/>
              <a:gd name="T22" fmla="*/ 0 h 1056"/>
              <a:gd name="T23" fmla="*/ 96 w 96"/>
              <a:gd name="T24" fmla="*/ 1056 h 105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6" h="1056">
                <a:moveTo>
                  <a:pt x="0" y="0"/>
                </a:moveTo>
                <a:lnTo>
                  <a:pt x="48" y="48"/>
                </a:lnTo>
                <a:lnTo>
                  <a:pt x="48" y="528"/>
                </a:lnTo>
                <a:lnTo>
                  <a:pt x="96" y="576"/>
                </a:lnTo>
                <a:lnTo>
                  <a:pt x="48" y="624"/>
                </a:lnTo>
                <a:lnTo>
                  <a:pt x="48" y="1008"/>
                </a:lnTo>
                <a:lnTo>
                  <a:pt x="0" y="1056"/>
                </a:lnTo>
              </a:path>
            </a:pathLst>
          </a:cu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23" name="Text Box 10"/>
          <p:cNvSpPr txBox="1">
            <a:spLocks noChangeArrowheads="1"/>
          </p:cNvSpPr>
          <p:nvPr/>
        </p:nvSpPr>
        <p:spPr bwMode="auto">
          <a:xfrm>
            <a:off x="6233532" y="1841500"/>
            <a:ext cx="2520241" cy="12618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b="1" dirty="0">
                <a:solidFill>
                  <a:srgbClr val="000000"/>
                </a:solidFill>
                <a:latin typeface="Arial"/>
              </a:rPr>
              <a:t>Control Plane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network-change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processing</a:t>
            </a:r>
          </a:p>
        </p:txBody>
      </p:sp>
      <p:sp>
        <p:nvSpPr>
          <p:cNvPr id="38924" name="Text Box 11"/>
          <p:cNvSpPr txBox="1">
            <a:spLocks noChangeArrowheads="1"/>
          </p:cNvSpPr>
          <p:nvPr/>
        </p:nvSpPr>
        <p:spPr bwMode="auto">
          <a:xfrm>
            <a:off x="6616700" y="4084638"/>
            <a:ext cx="1753906" cy="12618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b="1" dirty="0" err="1">
                <a:solidFill>
                  <a:srgbClr val="000000"/>
                </a:solidFill>
                <a:latin typeface="Arial"/>
              </a:rPr>
              <a:t>Datapath</a:t>
            </a:r>
            <a:endParaRPr lang="en-US" sz="2400" dirty="0">
              <a:solidFill>
                <a:srgbClr val="000000"/>
              </a:solidFill>
              <a:latin typeface="Arial"/>
            </a:endParaRPr>
          </a:p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per-packet </a:t>
            </a:r>
          </a:p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processing</a:t>
            </a:r>
          </a:p>
        </p:txBody>
      </p:sp>
      <p:sp>
        <p:nvSpPr>
          <p:cNvPr id="38925" name="Rectangle 12"/>
          <p:cNvSpPr>
            <a:spLocks noChangeArrowheads="1"/>
          </p:cNvSpPr>
          <p:nvPr/>
        </p:nvSpPr>
        <p:spPr bwMode="auto">
          <a:xfrm>
            <a:off x="3352800" y="4267200"/>
            <a:ext cx="1143000" cy="762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Switching</a:t>
            </a:r>
          </a:p>
        </p:txBody>
      </p:sp>
      <p:sp>
        <p:nvSpPr>
          <p:cNvPr id="38926" name="Rectangle 13"/>
          <p:cNvSpPr>
            <a:spLocks noChangeArrowheads="1"/>
          </p:cNvSpPr>
          <p:nvPr/>
        </p:nvSpPr>
        <p:spPr bwMode="auto">
          <a:xfrm>
            <a:off x="2057400" y="4267200"/>
            <a:ext cx="1295400" cy="762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Forwarding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Table</a:t>
            </a:r>
          </a:p>
        </p:txBody>
      </p:sp>
      <p:sp>
        <p:nvSpPr>
          <p:cNvPr id="38927" name="Rectangle 14"/>
          <p:cNvSpPr>
            <a:spLocks noChangeArrowheads="1"/>
          </p:cNvSpPr>
          <p:nvPr/>
        </p:nvSpPr>
        <p:spPr bwMode="auto">
          <a:xfrm>
            <a:off x="2667000" y="2819400"/>
            <a:ext cx="1295400" cy="609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Routing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  Table</a:t>
            </a:r>
          </a:p>
        </p:txBody>
      </p:sp>
      <p:sp>
        <p:nvSpPr>
          <p:cNvPr id="38928" name="Rectangle 15"/>
          <p:cNvSpPr>
            <a:spLocks noChangeArrowheads="1"/>
          </p:cNvSpPr>
          <p:nvPr/>
        </p:nvSpPr>
        <p:spPr bwMode="auto">
          <a:xfrm>
            <a:off x="2667000" y="2209800"/>
            <a:ext cx="1295400" cy="609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Routing 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Protocols</a:t>
            </a:r>
          </a:p>
        </p:txBody>
      </p:sp>
      <p:sp>
        <p:nvSpPr>
          <p:cNvPr id="38929" name="Rectangle 16"/>
          <p:cNvSpPr>
            <a:spLocks noChangeArrowheads="1"/>
          </p:cNvSpPr>
          <p:nvPr/>
        </p:nvSpPr>
        <p:spPr bwMode="auto">
          <a:xfrm>
            <a:off x="2514600" y="1524000"/>
            <a:ext cx="1600200" cy="609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Management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&amp; CLI</a:t>
            </a:r>
          </a:p>
        </p:txBody>
      </p:sp>
      <p:grpSp>
        <p:nvGrpSpPr>
          <p:cNvPr id="2" name="Group 21"/>
          <p:cNvGrpSpPr>
            <a:grpSpLocks/>
          </p:cNvGrpSpPr>
          <p:nvPr/>
        </p:nvGrpSpPr>
        <p:grpSpPr bwMode="auto">
          <a:xfrm>
            <a:off x="4953000" y="1447800"/>
            <a:ext cx="838200" cy="4267200"/>
            <a:chOff x="3120" y="912"/>
            <a:chExt cx="528" cy="2688"/>
          </a:xfrm>
        </p:grpSpPr>
        <p:sp>
          <p:nvSpPr>
            <p:cNvPr id="38931" name="AutoShape 17"/>
            <p:cNvSpPr>
              <a:spLocks/>
            </p:cNvSpPr>
            <p:nvPr/>
          </p:nvSpPr>
          <p:spPr bwMode="auto">
            <a:xfrm>
              <a:off x="3120" y="912"/>
              <a:ext cx="144" cy="1344"/>
            </a:xfrm>
            <a:prstGeom prst="rightBrace">
              <a:avLst>
                <a:gd name="adj1" fmla="val 77778"/>
                <a:gd name="adj2" fmla="val 49329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38932" name="Text Box 18"/>
            <p:cNvSpPr txBox="1">
              <a:spLocks noChangeArrowheads="1"/>
            </p:cNvSpPr>
            <p:nvPr/>
          </p:nvSpPr>
          <p:spPr bwMode="auto">
            <a:xfrm rot="5400000">
              <a:off x="2967" y="1441"/>
              <a:ext cx="881" cy="2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2400" dirty="0">
                  <a:solidFill>
                    <a:srgbClr val="FF3300"/>
                  </a:solidFill>
                  <a:latin typeface="Arial"/>
                </a:rPr>
                <a:t>Software</a:t>
              </a:r>
            </a:p>
          </p:txBody>
        </p:sp>
        <p:sp>
          <p:nvSpPr>
            <p:cNvPr id="38933" name="AutoShape 19"/>
            <p:cNvSpPr>
              <a:spLocks/>
            </p:cNvSpPr>
            <p:nvPr/>
          </p:nvSpPr>
          <p:spPr bwMode="auto">
            <a:xfrm>
              <a:off x="3120" y="2400"/>
              <a:ext cx="144" cy="1200"/>
            </a:xfrm>
            <a:prstGeom prst="rightBrace">
              <a:avLst>
                <a:gd name="adj1" fmla="val 69444"/>
                <a:gd name="adj2" fmla="val 49329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38934" name="Text Box 20"/>
            <p:cNvSpPr txBox="1">
              <a:spLocks noChangeArrowheads="1"/>
            </p:cNvSpPr>
            <p:nvPr/>
          </p:nvSpPr>
          <p:spPr bwMode="auto">
            <a:xfrm rot="5400000">
              <a:off x="3008" y="2848"/>
              <a:ext cx="992" cy="288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2400" dirty="0">
                  <a:solidFill>
                    <a:srgbClr val="FF3300"/>
                  </a:solidFill>
                  <a:latin typeface="Arial"/>
                </a:rPr>
                <a:t>Hardware</a:t>
              </a:r>
            </a:p>
          </p:txBody>
        </p:sp>
      </p:grpSp>
      <p:sp>
        <p:nvSpPr>
          <p:cNvPr id="3" name="Rectangle 2"/>
          <p:cNvSpPr/>
          <p:nvPr/>
        </p:nvSpPr>
        <p:spPr bwMode="auto">
          <a:xfrm>
            <a:off x="78059" y="1115122"/>
            <a:ext cx="9065941" cy="2694878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379141" y="1152294"/>
            <a:ext cx="8079059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dirty="0">
                <a:latin typeface="Arial" charset="0"/>
                <a:ea typeface="Arial" charset="0"/>
                <a:cs typeface="Arial" charset="0"/>
              </a:rPr>
              <a:t>If the control-plane </a:t>
            </a:r>
            <a:r>
              <a:rPr lang="en-GB" sz="2400" b="1" dirty="0">
                <a:latin typeface="Arial" charset="0"/>
                <a:ea typeface="Arial" charset="0"/>
                <a:cs typeface="Arial" charset="0"/>
              </a:rPr>
              <a:t>fails</a:t>
            </a:r>
            <a:r>
              <a:rPr lang="en-GB" sz="2400" dirty="0">
                <a:latin typeface="Arial" charset="0"/>
                <a:ea typeface="Arial" charset="0"/>
                <a:cs typeface="Arial" charset="0"/>
              </a:rPr>
              <a:t>…..</a:t>
            </a:r>
          </a:p>
          <a:p>
            <a:pPr algn="ctr"/>
            <a:endParaRPr lang="en-GB" sz="2400" dirty="0">
              <a:latin typeface="Arial" charset="0"/>
              <a:ea typeface="Arial" charset="0"/>
              <a:cs typeface="Arial" charset="0"/>
            </a:endParaRPr>
          </a:p>
          <a:p>
            <a:pPr algn="ctr"/>
            <a:r>
              <a:rPr lang="en-GB" sz="2400" dirty="0">
                <a:latin typeface="Arial" charset="0"/>
                <a:ea typeface="Arial" charset="0"/>
                <a:cs typeface="Arial" charset="0"/>
              </a:rPr>
              <a:t>The data-path is </a:t>
            </a:r>
            <a:r>
              <a:rPr lang="en-GB" sz="2400" b="1" dirty="0">
                <a:latin typeface="Arial" charset="0"/>
                <a:ea typeface="Arial" charset="0"/>
                <a:cs typeface="Arial" charset="0"/>
              </a:rPr>
              <a:t>not affected</a:t>
            </a:r>
            <a:r>
              <a:rPr lang="en-GB" sz="2400" dirty="0">
                <a:latin typeface="Arial" charset="0"/>
                <a:ea typeface="Arial" charset="0"/>
                <a:cs typeface="Arial" charset="0"/>
              </a:rPr>
              <a:t>…</a:t>
            </a:r>
          </a:p>
          <a:p>
            <a:pPr algn="ctr"/>
            <a:r>
              <a:rPr lang="en-GB" sz="2400" dirty="0">
                <a:latin typeface="Arial" charset="0"/>
                <a:ea typeface="Arial" charset="0"/>
                <a:cs typeface="Arial" charset="0"/>
              </a:rPr>
              <a:t>like a loyal pet it will keep going using the current (last) table update</a:t>
            </a:r>
          </a:p>
          <a:p>
            <a:pPr algn="ctr"/>
            <a:endParaRPr lang="en-GB" sz="2400" dirty="0">
              <a:latin typeface="Arial" charset="0"/>
              <a:ea typeface="Arial" charset="0"/>
              <a:cs typeface="Arial" charset="0"/>
            </a:endParaRPr>
          </a:p>
          <a:p>
            <a:pPr algn="ctr"/>
            <a:r>
              <a:rPr lang="en-GB" sz="2400" dirty="0">
                <a:latin typeface="Arial" charset="0"/>
                <a:ea typeface="Arial" charset="0"/>
                <a:cs typeface="Arial" charset="0"/>
              </a:rPr>
              <a:t>This is a feature </a:t>
            </a:r>
            <a:r>
              <a:rPr lang="en-GB" sz="2400" b="1" dirty="0">
                <a:latin typeface="Arial" charset="0"/>
                <a:ea typeface="Arial" charset="0"/>
                <a:cs typeface="Arial" charset="0"/>
              </a:rPr>
              <a:t>not</a:t>
            </a:r>
            <a:r>
              <a:rPr lang="en-GB" sz="2400" dirty="0">
                <a:latin typeface="Arial" charset="0"/>
                <a:ea typeface="Arial" charset="0"/>
                <a:cs typeface="Arial" charset="0"/>
              </a:rPr>
              <a:t> a bug</a:t>
            </a:r>
          </a:p>
        </p:txBody>
      </p:sp>
    </p:spTree>
    <p:extLst>
      <p:ext uri="{BB962C8B-B14F-4D97-AF65-F5344CB8AC3E}">
        <p14:creationId xmlns:p14="http://schemas.microsoft.com/office/powerpoint/2010/main" val="595787819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A8A23001-2294-6545-B391-9CDF8B5F13ED}" type="slidenum">
              <a:rPr lang="en-US">
                <a:solidFill>
                  <a:srgbClr val="000000"/>
                </a:solidFill>
              </a:rPr>
              <a:pPr>
                <a:defRPr/>
              </a:pPr>
              <a:t>58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40963" name="Rectangle 2"/>
          <p:cNvSpPr>
            <a:spLocks noGrp="1" noChangeArrowheads="1"/>
          </p:cNvSpPr>
          <p:nvPr>
            <p:ph type="title"/>
          </p:nvPr>
        </p:nvSpPr>
        <p:spPr>
          <a:xfrm>
            <a:off x="330200" y="373063"/>
            <a:ext cx="8364538" cy="1235075"/>
          </a:xfrm>
        </p:spPr>
        <p:txBody>
          <a:bodyPr/>
          <a:lstStyle/>
          <a:p>
            <a:r>
              <a:rPr lang="en-US" dirty="0">
                <a:solidFill>
                  <a:srgbClr val="000000"/>
                </a:solidFill>
              </a:rPr>
              <a:t>Per-packet processing in an IP Router</a:t>
            </a:r>
          </a:p>
        </p:txBody>
      </p:sp>
      <p:sp>
        <p:nvSpPr>
          <p:cNvPr id="4096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4850" y="1760538"/>
            <a:ext cx="7772400" cy="4494212"/>
          </a:xfrm>
        </p:spPr>
        <p:txBody>
          <a:bodyPr/>
          <a:lstStyle/>
          <a:p>
            <a:pPr marL="533400" indent="-533400">
              <a:buClr>
                <a:srgbClr val="FFFF00"/>
              </a:buClr>
              <a:buFont typeface="Wingdings" charset="2"/>
              <a:buNone/>
            </a:pPr>
            <a:r>
              <a:rPr lang="en-US"/>
              <a:t>1. Accept packet arriving on an incoming link.</a:t>
            </a:r>
          </a:p>
          <a:p>
            <a:pPr marL="533400" indent="-533400">
              <a:buClr>
                <a:srgbClr val="FFFF00"/>
              </a:buClr>
              <a:buFont typeface="Wingdings" charset="2"/>
              <a:buNone/>
            </a:pPr>
            <a:r>
              <a:rPr lang="en-US"/>
              <a:t>2. Lookup packet destination address in the forwarding table, to identify outgoing port(s).</a:t>
            </a:r>
          </a:p>
          <a:p>
            <a:pPr marL="533400" indent="-533400">
              <a:buClr>
                <a:srgbClr val="FFFF00"/>
              </a:buClr>
              <a:buFont typeface="Wingdings" charset="2"/>
              <a:buNone/>
            </a:pPr>
            <a:r>
              <a:rPr lang="en-US"/>
              <a:t>3. Manipulate packet header: e.g., decrement TTL, update header checksum.</a:t>
            </a:r>
          </a:p>
          <a:p>
            <a:pPr marL="533400" indent="-533400">
              <a:buClr>
                <a:srgbClr val="FFFF00"/>
              </a:buClr>
              <a:buFont typeface="Wingdings" charset="2"/>
              <a:buNone/>
            </a:pPr>
            <a:r>
              <a:rPr lang="en-US"/>
              <a:t>4. Send packet to the outgoing port(s).</a:t>
            </a:r>
          </a:p>
          <a:p>
            <a:pPr marL="533400" indent="-533400">
              <a:buClr>
                <a:srgbClr val="FFFF00"/>
              </a:buClr>
              <a:buFont typeface="Wingdings" charset="2"/>
              <a:buNone/>
            </a:pPr>
            <a:r>
              <a:rPr lang="en-US"/>
              <a:t>5. Buffer packet in the queue.</a:t>
            </a:r>
          </a:p>
          <a:p>
            <a:pPr marL="533400" indent="-533400">
              <a:buClr>
                <a:srgbClr val="FFFF00"/>
              </a:buClr>
              <a:buFont typeface="Wingdings" charset="2"/>
              <a:buNone/>
            </a:pPr>
            <a:r>
              <a:rPr lang="en-US"/>
              <a:t>6. Transmit packet onto outgoing link.</a:t>
            </a:r>
          </a:p>
        </p:txBody>
      </p:sp>
    </p:spTree>
    <p:extLst>
      <p:ext uri="{BB962C8B-B14F-4D97-AF65-F5344CB8AC3E}">
        <p14:creationId xmlns:p14="http://schemas.microsoft.com/office/powerpoint/2010/main" val="3912534481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FB09AE8-5FAD-0C4B-A01E-BB61C781D67A}" type="slidenum">
              <a:rPr lang="en-US">
                <a:solidFill>
                  <a:srgbClr val="000000"/>
                </a:solidFill>
              </a:rPr>
              <a:pPr>
                <a:defRPr/>
              </a:pPr>
              <a:t>59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43011" name="Rectangle 2"/>
          <p:cNvSpPr>
            <a:spLocks noChangeArrowheads="1"/>
          </p:cNvSpPr>
          <p:nvPr/>
        </p:nvSpPr>
        <p:spPr bwMode="auto">
          <a:xfrm>
            <a:off x="1600200" y="1905000"/>
            <a:ext cx="5791200" cy="2362200"/>
          </a:xfrm>
          <a:prstGeom prst="rect">
            <a:avLst/>
          </a:prstGeom>
          <a:solidFill>
            <a:schemeClr val="bg2"/>
          </a:solidFill>
          <a:ln w="12700" cap="sq">
            <a:noFill/>
            <a:miter lim="800000"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3012" name="Rectangle 3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r>
              <a:rPr lang="en-US" dirty="0">
                <a:solidFill>
                  <a:srgbClr val="000000"/>
                </a:solidFill>
              </a:rPr>
              <a:t>Generic Router Architecture</a:t>
            </a:r>
          </a:p>
        </p:txBody>
      </p:sp>
      <p:sp>
        <p:nvSpPr>
          <p:cNvPr id="43013" name="Rectangle 4"/>
          <p:cNvSpPr>
            <a:spLocks noChangeArrowheads="1"/>
          </p:cNvSpPr>
          <p:nvPr/>
        </p:nvSpPr>
        <p:spPr bwMode="auto">
          <a:xfrm>
            <a:off x="2057400" y="2438400"/>
            <a:ext cx="1752600" cy="1295400"/>
          </a:xfrm>
          <a:prstGeom prst="rect">
            <a:avLst/>
          </a:prstGeom>
          <a:solidFill>
            <a:schemeClr val="bg1"/>
          </a:solidFill>
          <a:ln w="12700" cap="sq">
            <a:solidFill>
              <a:schemeClr val="tx1"/>
            </a:solidFill>
            <a:miter lim="800000"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Lookup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IP Address</a:t>
            </a:r>
          </a:p>
        </p:txBody>
      </p:sp>
      <p:sp>
        <p:nvSpPr>
          <p:cNvPr id="43014" name="Rectangle 5"/>
          <p:cNvSpPr>
            <a:spLocks noChangeArrowheads="1"/>
          </p:cNvSpPr>
          <p:nvPr/>
        </p:nvSpPr>
        <p:spPr bwMode="auto">
          <a:xfrm>
            <a:off x="3810000" y="2438400"/>
            <a:ext cx="1447800" cy="1295400"/>
          </a:xfrm>
          <a:prstGeom prst="rect">
            <a:avLst/>
          </a:prstGeom>
          <a:solidFill>
            <a:schemeClr val="bg1"/>
          </a:solidFill>
          <a:ln w="12700" cap="sq">
            <a:solidFill>
              <a:schemeClr val="tx1"/>
            </a:solidFill>
            <a:miter lim="800000"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Update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Header</a:t>
            </a:r>
          </a:p>
        </p:txBody>
      </p:sp>
      <p:sp>
        <p:nvSpPr>
          <p:cNvPr id="43015" name="Text Box 6"/>
          <p:cNvSpPr txBox="1">
            <a:spLocks noChangeArrowheads="1"/>
          </p:cNvSpPr>
          <p:nvPr/>
        </p:nvSpPr>
        <p:spPr bwMode="auto">
          <a:xfrm>
            <a:off x="2133600" y="1905000"/>
            <a:ext cx="3260725" cy="519113"/>
          </a:xfrm>
          <a:prstGeom prst="rect">
            <a:avLst/>
          </a:prstGeom>
          <a:solidFill>
            <a:schemeClr val="bg2"/>
          </a:solidFill>
          <a:ln w="12700" cap="sq">
            <a:noFill/>
            <a:miter lim="800000"/>
            <a:headEnd type="none" w="sm" len="sm"/>
            <a:tailEnd type="none" w="sm" len="sm"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dirty="0">
                <a:solidFill>
                  <a:srgbClr val="000000"/>
                </a:solidFill>
                <a:latin typeface="Arial"/>
              </a:rPr>
              <a:t>Header Processing</a:t>
            </a:r>
          </a:p>
        </p:txBody>
      </p:sp>
      <p:grpSp>
        <p:nvGrpSpPr>
          <p:cNvPr id="2" name="Group 7"/>
          <p:cNvGrpSpPr>
            <a:grpSpLocks/>
          </p:cNvGrpSpPr>
          <p:nvPr/>
        </p:nvGrpSpPr>
        <p:grpSpPr bwMode="auto">
          <a:xfrm>
            <a:off x="304800" y="2438400"/>
            <a:ext cx="1752600" cy="609600"/>
            <a:chOff x="192" y="2064"/>
            <a:chExt cx="1104" cy="384"/>
          </a:xfrm>
        </p:grpSpPr>
        <p:sp>
          <p:nvSpPr>
            <p:cNvPr id="43036" name="Line 8"/>
            <p:cNvSpPr>
              <a:spLocks noChangeShapeType="1"/>
            </p:cNvSpPr>
            <p:nvPr/>
          </p:nvSpPr>
          <p:spPr bwMode="auto">
            <a:xfrm>
              <a:off x="192" y="2448"/>
              <a:ext cx="1104" cy="0"/>
            </a:xfrm>
            <a:prstGeom prst="line">
              <a:avLst/>
            </a:prstGeom>
            <a:noFill/>
            <a:ln w="76200" cap="sq">
              <a:solidFill>
                <a:schemeClr val="tx2"/>
              </a:solidFill>
              <a:round/>
              <a:headEnd type="none" w="sm" len="sm"/>
              <a:tailEnd type="triangle" w="med" len="med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3037" name="Rectangle 9"/>
            <p:cNvSpPr>
              <a:spLocks noChangeArrowheads="1"/>
            </p:cNvSpPr>
            <p:nvPr/>
          </p:nvSpPr>
          <p:spPr bwMode="auto">
            <a:xfrm>
              <a:off x="192" y="2064"/>
              <a:ext cx="912" cy="240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2000" dirty="0">
                  <a:solidFill>
                    <a:srgbClr val="000000"/>
                  </a:solidFill>
                  <a:latin typeface="Arial"/>
                </a:rPr>
                <a:t>Data</a:t>
              </a:r>
            </a:p>
          </p:txBody>
        </p:sp>
        <p:sp>
          <p:nvSpPr>
            <p:cNvPr id="43038" name="Rectangle 10"/>
            <p:cNvSpPr>
              <a:spLocks noChangeArrowheads="1"/>
            </p:cNvSpPr>
            <p:nvPr/>
          </p:nvSpPr>
          <p:spPr bwMode="auto">
            <a:xfrm>
              <a:off x="768" y="2064"/>
              <a:ext cx="336" cy="240"/>
            </a:xfrm>
            <a:prstGeom prst="rect">
              <a:avLst/>
            </a:prstGeom>
            <a:solidFill>
              <a:schemeClr val="accent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2000" dirty="0" err="1">
                  <a:solidFill>
                    <a:srgbClr val="FFFFFF"/>
                  </a:solidFill>
                  <a:latin typeface="Arial"/>
                </a:rPr>
                <a:t>Hdr</a:t>
              </a:r>
              <a:endParaRPr lang="en-US" sz="2000" dirty="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3" name="Group 11"/>
          <p:cNvGrpSpPr>
            <a:grpSpLocks/>
          </p:cNvGrpSpPr>
          <p:nvPr/>
        </p:nvGrpSpPr>
        <p:grpSpPr bwMode="auto">
          <a:xfrm>
            <a:off x="5303838" y="2438400"/>
            <a:ext cx="3429000" cy="609600"/>
            <a:chOff x="3504" y="1536"/>
            <a:chExt cx="2160" cy="384"/>
          </a:xfrm>
        </p:grpSpPr>
        <p:sp>
          <p:nvSpPr>
            <p:cNvPr id="43033" name="Line 12"/>
            <p:cNvSpPr>
              <a:spLocks noChangeShapeType="1"/>
            </p:cNvSpPr>
            <p:nvPr/>
          </p:nvSpPr>
          <p:spPr bwMode="auto">
            <a:xfrm>
              <a:off x="3504" y="1920"/>
              <a:ext cx="2160" cy="0"/>
            </a:xfrm>
            <a:prstGeom prst="line">
              <a:avLst/>
            </a:prstGeom>
            <a:noFill/>
            <a:ln w="76200" cap="sq">
              <a:solidFill>
                <a:schemeClr val="tx2"/>
              </a:solidFill>
              <a:round/>
              <a:headEnd type="none" w="sm" len="sm"/>
              <a:tailEnd type="triangle" w="med" len="med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3034" name="Rectangle 13"/>
            <p:cNvSpPr>
              <a:spLocks noChangeArrowheads="1"/>
            </p:cNvSpPr>
            <p:nvPr/>
          </p:nvSpPr>
          <p:spPr bwMode="auto">
            <a:xfrm>
              <a:off x="4656" y="1536"/>
              <a:ext cx="912" cy="240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2000" dirty="0">
                  <a:solidFill>
                    <a:srgbClr val="000000"/>
                  </a:solidFill>
                  <a:latin typeface="Arial"/>
                </a:rPr>
                <a:t>Data</a:t>
              </a:r>
            </a:p>
          </p:txBody>
        </p:sp>
        <p:sp>
          <p:nvSpPr>
            <p:cNvPr id="43035" name="Rectangle 14"/>
            <p:cNvSpPr>
              <a:spLocks noChangeArrowheads="1"/>
            </p:cNvSpPr>
            <p:nvPr/>
          </p:nvSpPr>
          <p:spPr bwMode="auto">
            <a:xfrm>
              <a:off x="5232" y="1536"/>
              <a:ext cx="336" cy="240"/>
            </a:xfrm>
            <a:prstGeom prst="rect">
              <a:avLst/>
            </a:prstGeom>
            <a:solidFill>
              <a:schemeClr val="accent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2000" dirty="0" err="1">
                  <a:solidFill>
                    <a:srgbClr val="FFFFFF"/>
                  </a:solidFill>
                  <a:latin typeface="Arial"/>
                </a:rPr>
                <a:t>Hdr</a:t>
              </a:r>
              <a:endParaRPr lang="en-US" sz="2000" dirty="0">
                <a:solidFill>
                  <a:srgbClr val="FFFFFF"/>
                </a:solidFill>
                <a:latin typeface="Arial"/>
              </a:endParaRPr>
            </a:p>
          </p:txBody>
        </p:sp>
      </p:grpSp>
      <p:sp>
        <p:nvSpPr>
          <p:cNvPr id="47119" name="Text Box 15"/>
          <p:cNvSpPr txBox="1">
            <a:spLocks noChangeArrowheads="1"/>
          </p:cNvSpPr>
          <p:nvPr/>
        </p:nvSpPr>
        <p:spPr bwMode="auto">
          <a:xfrm>
            <a:off x="455160" y="4752975"/>
            <a:ext cx="1732415" cy="646331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algn="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~1M prefixes</a:t>
            </a:r>
          </a:p>
          <a:p>
            <a:pPr algn="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Off-chip DRAM</a:t>
            </a:r>
          </a:p>
        </p:txBody>
      </p:sp>
      <p:grpSp>
        <p:nvGrpSpPr>
          <p:cNvPr id="4" name="Group 16"/>
          <p:cNvGrpSpPr>
            <a:grpSpLocks/>
          </p:cNvGrpSpPr>
          <p:nvPr/>
        </p:nvGrpSpPr>
        <p:grpSpPr bwMode="auto">
          <a:xfrm>
            <a:off x="1676400" y="3733800"/>
            <a:ext cx="1981200" cy="1981200"/>
            <a:chOff x="1056" y="2352"/>
            <a:chExt cx="1248" cy="1248"/>
          </a:xfrm>
        </p:grpSpPr>
        <p:sp>
          <p:nvSpPr>
            <p:cNvPr id="47121" name="Rectangle 17"/>
            <p:cNvSpPr>
              <a:spLocks noChangeArrowheads="1"/>
            </p:cNvSpPr>
            <p:nvPr/>
          </p:nvSpPr>
          <p:spPr bwMode="auto">
            <a:xfrm>
              <a:off x="1392" y="2832"/>
              <a:ext cx="912" cy="768"/>
            </a:xfrm>
            <a:prstGeom prst="rect">
              <a:avLst/>
            </a:prstGeom>
            <a:solidFill>
              <a:schemeClr val="folHlink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ffectLst>
              <a:outerShdw blurRad="63500" dist="107763" dir="2700000" algn="ctr" rotWithShape="0">
                <a:schemeClr val="bg2">
                  <a:alpha val="74998"/>
                </a:schemeClr>
              </a:outerShdw>
            </a:effectLst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Arial"/>
                </a:rPr>
                <a:t>Address</a:t>
              </a:r>
            </a:p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Arial"/>
                </a:rPr>
                <a:t>Table</a:t>
              </a:r>
            </a:p>
          </p:txBody>
        </p:sp>
        <p:grpSp>
          <p:nvGrpSpPr>
            <p:cNvPr id="43030" name="Group 18"/>
            <p:cNvGrpSpPr>
              <a:grpSpLocks/>
            </p:cNvGrpSpPr>
            <p:nvPr/>
          </p:nvGrpSpPr>
          <p:grpSpPr bwMode="auto">
            <a:xfrm>
              <a:off x="1056" y="2352"/>
              <a:ext cx="739" cy="480"/>
              <a:chOff x="1056" y="2352"/>
              <a:chExt cx="739" cy="480"/>
            </a:xfrm>
          </p:grpSpPr>
          <p:sp>
            <p:nvSpPr>
              <p:cNvPr id="43031" name="Line 19"/>
              <p:cNvSpPr>
                <a:spLocks noChangeShapeType="1"/>
              </p:cNvSpPr>
              <p:nvPr/>
            </p:nvSpPr>
            <p:spPr bwMode="auto">
              <a:xfrm>
                <a:off x="1632" y="2352"/>
                <a:ext cx="0" cy="480"/>
              </a:xfrm>
              <a:prstGeom prst="line">
                <a:avLst/>
              </a:prstGeom>
              <a:noFill/>
              <a:ln w="38100" cap="rnd">
                <a:solidFill>
                  <a:schemeClr val="tx1"/>
                </a:solidFill>
                <a:prstDash val="sysDot"/>
                <a:round/>
                <a:headEnd type="none" w="sm" len="sm"/>
                <a:tailEnd type="triangle" w="sm" len="sm"/>
              </a:ln>
            </p:spPr>
            <p:txBody>
              <a:bodyPr wrap="none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43032" name="Text Box 20"/>
              <p:cNvSpPr txBox="1">
                <a:spLocks noChangeArrowheads="1"/>
              </p:cNvSpPr>
              <p:nvPr/>
            </p:nvSpPr>
            <p:spPr bwMode="auto">
              <a:xfrm>
                <a:off x="1056" y="2476"/>
                <a:ext cx="739" cy="213"/>
              </a:xfrm>
              <a:prstGeom prst="rect">
                <a:avLst/>
              </a:prstGeom>
              <a:solidFill>
                <a:schemeClr val="bg2"/>
              </a:solidFill>
              <a:ln w="12700" cap="sq">
                <a:noFill/>
                <a:miter lim="800000"/>
                <a:headEnd type="none" w="sm" len="sm"/>
                <a:tailEnd type="none" w="sm" len="sm"/>
              </a:ln>
            </p:spPr>
            <p:txBody>
              <a:bodyPr wrap="none">
                <a:prstTxWarp prst="textNoShape">
                  <a:avLst/>
                </a:prstTxWarp>
                <a:spAutoFit/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dirty="0">
                    <a:solidFill>
                      <a:srgbClr val="000000"/>
                    </a:solidFill>
                    <a:latin typeface="Arial"/>
                  </a:rPr>
                  <a:t>IP Address</a:t>
                </a:r>
              </a:p>
            </p:txBody>
          </p:sp>
        </p:grpSp>
      </p:grpSp>
      <p:grpSp>
        <p:nvGrpSpPr>
          <p:cNvPr id="6" name="Group 21"/>
          <p:cNvGrpSpPr>
            <a:grpSpLocks/>
          </p:cNvGrpSpPr>
          <p:nvPr/>
        </p:nvGrpSpPr>
        <p:grpSpPr bwMode="auto">
          <a:xfrm>
            <a:off x="3011488" y="3733800"/>
            <a:ext cx="1039812" cy="762000"/>
            <a:chOff x="1897" y="2352"/>
            <a:chExt cx="655" cy="480"/>
          </a:xfrm>
        </p:grpSpPr>
        <p:sp>
          <p:nvSpPr>
            <p:cNvPr id="43027" name="Line 22"/>
            <p:cNvSpPr>
              <a:spLocks noChangeShapeType="1"/>
            </p:cNvSpPr>
            <p:nvPr/>
          </p:nvSpPr>
          <p:spPr bwMode="auto">
            <a:xfrm flipV="1">
              <a:off x="2064" y="2352"/>
              <a:ext cx="0" cy="480"/>
            </a:xfrm>
            <a:prstGeom prst="line">
              <a:avLst/>
            </a:prstGeom>
            <a:noFill/>
            <a:ln w="38100" cap="rnd">
              <a:solidFill>
                <a:schemeClr val="tx1"/>
              </a:solidFill>
              <a:prstDash val="sysDot"/>
              <a:round/>
              <a:headEnd type="none" w="sm" len="sm"/>
              <a:tailEnd type="triangl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3028" name="Text Box 23"/>
            <p:cNvSpPr txBox="1">
              <a:spLocks noChangeArrowheads="1"/>
            </p:cNvSpPr>
            <p:nvPr/>
          </p:nvSpPr>
          <p:spPr bwMode="auto">
            <a:xfrm>
              <a:off x="1897" y="2476"/>
              <a:ext cx="655" cy="213"/>
            </a:xfrm>
            <a:prstGeom prst="rect">
              <a:avLst/>
            </a:prstGeom>
            <a:solidFill>
              <a:schemeClr val="bg2"/>
            </a:solidFill>
            <a:ln w="12700" cap="sq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600" dirty="0">
                  <a:solidFill>
                    <a:srgbClr val="000000"/>
                  </a:solidFill>
                  <a:latin typeface="Arial"/>
                </a:rPr>
                <a:t>Next Hop</a:t>
              </a:r>
            </a:p>
          </p:txBody>
        </p:sp>
      </p:grpSp>
      <p:sp>
        <p:nvSpPr>
          <p:cNvPr id="43021" name="Rectangle 24"/>
          <p:cNvSpPr>
            <a:spLocks noChangeArrowheads="1"/>
          </p:cNvSpPr>
          <p:nvPr/>
        </p:nvSpPr>
        <p:spPr bwMode="auto">
          <a:xfrm>
            <a:off x="5608638" y="2438400"/>
            <a:ext cx="1371600" cy="1265238"/>
          </a:xfrm>
          <a:prstGeom prst="rect">
            <a:avLst/>
          </a:prstGeom>
          <a:solidFill>
            <a:schemeClr val="bg1"/>
          </a:solidFill>
          <a:ln w="12700" cap="sq">
            <a:solidFill>
              <a:schemeClr val="tx1"/>
            </a:solidFill>
            <a:miter lim="800000"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Queue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Packet</a:t>
            </a:r>
          </a:p>
        </p:txBody>
      </p:sp>
      <p:grpSp>
        <p:nvGrpSpPr>
          <p:cNvPr id="7" name="Group 25"/>
          <p:cNvGrpSpPr>
            <a:grpSpLocks/>
          </p:cNvGrpSpPr>
          <p:nvPr/>
        </p:nvGrpSpPr>
        <p:grpSpPr bwMode="auto">
          <a:xfrm>
            <a:off x="5532438" y="3733800"/>
            <a:ext cx="1447800" cy="1981200"/>
            <a:chOff x="3485" y="2352"/>
            <a:chExt cx="912" cy="1248"/>
          </a:xfrm>
        </p:grpSpPr>
        <p:sp>
          <p:nvSpPr>
            <p:cNvPr id="47130" name="Rectangle 26"/>
            <p:cNvSpPr>
              <a:spLocks noChangeArrowheads="1"/>
            </p:cNvSpPr>
            <p:nvPr/>
          </p:nvSpPr>
          <p:spPr bwMode="auto">
            <a:xfrm>
              <a:off x="3485" y="2832"/>
              <a:ext cx="912" cy="768"/>
            </a:xfrm>
            <a:prstGeom prst="rect">
              <a:avLst/>
            </a:prstGeom>
            <a:solidFill>
              <a:schemeClr val="folHlink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ffectLst>
              <a:outerShdw blurRad="63500" dist="107763" dir="2700000" algn="ctr" rotWithShape="0">
                <a:schemeClr val="bg2">
                  <a:alpha val="74998"/>
                </a:schemeClr>
              </a:outerShdw>
            </a:effectLst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Arial"/>
                </a:rPr>
                <a:t>Buffer</a:t>
              </a:r>
            </a:p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Arial"/>
                </a:rPr>
                <a:t>Memory</a:t>
              </a:r>
            </a:p>
          </p:txBody>
        </p:sp>
        <p:sp>
          <p:nvSpPr>
            <p:cNvPr id="43026" name="Line 27"/>
            <p:cNvSpPr>
              <a:spLocks noChangeShapeType="1"/>
            </p:cNvSpPr>
            <p:nvPr/>
          </p:nvSpPr>
          <p:spPr bwMode="auto">
            <a:xfrm>
              <a:off x="3725" y="2352"/>
              <a:ext cx="0" cy="480"/>
            </a:xfrm>
            <a:prstGeom prst="line">
              <a:avLst/>
            </a:prstGeom>
            <a:noFill/>
            <a:ln w="57150">
              <a:solidFill>
                <a:schemeClr val="tx2"/>
              </a:solidFill>
              <a:round/>
              <a:headEnd type="none" w="sm" len="sm"/>
              <a:tailEnd type="triangle" w="med" len="med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</p:grpSp>
      <p:sp>
        <p:nvSpPr>
          <p:cNvPr id="47132" name="Line 28"/>
          <p:cNvSpPr>
            <a:spLocks noChangeShapeType="1"/>
          </p:cNvSpPr>
          <p:nvPr/>
        </p:nvSpPr>
        <p:spPr bwMode="auto">
          <a:xfrm flipV="1">
            <a:off x="6599238" y="3733800"/>
            <a:ext cx="0" cy="762000"/>
          </a:xfrm>
          <a:prstGeom prst="line">
            <a:avLst/>
          </a:prstGeom>
          <a:noFill/>
          <a:ln w="57150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7133" name="Text Box 29"/>
          <p:cNvSpPr txBox="1">
            <a:spLocks noChangeArrowheads="1"/>
          </p:cNvSpPr>
          <p:nvPr/>
        </p:nvSpPr>
        <p:spPr bwMode="auto">
          <a:xfrm>
            <a:off x="7042150" y="4768850"/>
            <a:ext cx="1732415" cy="646331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~1M packets</a:t>
            </a:r>
          </a:p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Off-chip DRAM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312273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47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119" grpId="0" autoUpdateAnimBg="0"/>
      <p:bldP spid="47132" grpId="0" animBg="1"/>
      <p:bldP spid="47133" grpId="0" autoUpdateAnimBg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 Variety of Networks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fontScale="77500" lnSpcReduction="20000"/>
          </a:bodyPr>
          <a:lstStyle/>
          <a:p>
            <a:r>
              <a:rPr lang="en-US" dirty="0"/>
              <a:t>ISPs: carriers</a:t>
            </a:r>
          </a:p>
          <a:p>
            <a:pPr lvl="1"/>
            <a:r>
              <a:rPr lang="en-US" dirty="0"/>
              <a:t>Backbone</a:t>
            </a:r>
          </a:p>
          <a:p>
            <a:pPr lvl="1"/>
            <a:r>
              <a:rPr lang="en-US" dirty="0"/>
              <a:t>Edge</a:t>
            </a:r>
          </a:p>
          <a:p>
            <a:pPr lvl="1"/>
            <a:r>
              <a:rPr lang="en-US" dirty="0"/>
              <a:t>Border (to other ISPs)</a:t>
            </a:r>
          </a:p>
          <a:p>
            <a:r>
              <a:rPr lang="en-US" dirty="0"/>
              <a:t>Enterprises: companies, universities</a:t>
            </a:r>
          </a:p>
          <a:p>
            <a:pPr lvl="1"/>
            <a:r>
              <a:rPr lang="en-US" dirty="0"/>
              <a:t>Core</a:t>
            </a:r>
          </a:p>
          <a:p>
            <a:pPr lvl="1"/>
            <a:r>
              <a:rPr lang="en-US" dirty="0"/>
              <a:t>Edge</a:t>
            </a:r>
          </a:p>
          <a:p>
            <a:pPr lvl="1"/>
            <a:r>
              <a:rPr lang="en-US" dirty="0"/>
              <a:t>Border (to outside)</a:t>
            </a:r>
          </a:p>
          <a:p>
            <a:r>
              <a:rPr lang="en-US" dirty="0"/>
              <a:t>Datacenters: massive collections of machines</a:t>
            </a:r>
          </a:p>
          <a:p>
            <a:pPr lvl="1"/>
            <a:r>
              <a:rPr lang="en-US" dirty="0"/>
              <a:t>Top-of-Rack</a:t>
            </a:r>
          </a:p>
          <a:p>
            <a:pPr lvl="1"/>
            <a:r>
              <a:rPr lang="en-US" dirty="0"/>
              <a:t>Aggregation and Core</a:t>
            </a:r>
          </a:p>
          <a:p>
            <a:pPr lvl="1"/>
            <a:r>
              <a:rPr lang="en-US" dirty="0"/>
              <a:t>Border (to outside)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C1667E8F-4C46-A54F-A59E-8662EF143610}" type="slidenum">
              <a:rPr lang="en-US" smtClean="0"/>
              <a:pPr>
                <a:defRPr/>
              </a:pPr>
              <a:t>6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6554041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Title 1"/>
          <p:cNvSpPr>
            <a:spLocks noGrp="1"/>
          </p:cNvSpPr>
          <p:nvPr>
            <p:ph type="title"/>
          </p:nvPr>
        </p:nvSpPr>
        <p:spPr>
          <a:xfrm>
            <a:off x="457200" y="53368"/>
            <a:ext cx="8229600" cy="1143000"/>
          </a:xfrm>
        </p:spPr>
        <p:txBody>
          <a:bodyPr/>
          <a:lstStyle/>
          <a:p>
            <a:r>
              <a:rPr lang="en-US" dirty="0">
                <a:latin typeface="Calibri"/>
              </a:rPr>
              <a:t>Forwarding tables</a:t>
            </a:r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590550" y="2484438"/>
          <a:ext cx="3733800" cy="1554296"/>
        </p:xfrm>
        <a:graphic>
          <a:graphicData uri="http://schemas.openxmlformats.org/drawingml/2006/table">
            <a:tbl>
              <a:tblPr/>
              <a:tblGrid>
                <a:gridCol w="838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564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Entry</a:t>
                      </a:r>
                    </a:p>
                  </a:txBody>
                  <a:tcPr marT="45674" marB="45674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Destination</a:t>
                      </a:r>
                    </a:p>
                  </a:txBody>
                  <a:tcPr marT="45674" marB="45674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Port</a:t>
                      </a:r>
                    </a:p>
                  </a:txBody>
                  <a:tcPr marT="45674" marB="45674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8852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⋮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 2</a:t>
                      </a:r>
                      <a:r>
                        <a:rPr kumimoji="0" lang="en-US" sz="1800" b="0" i="0" u="none" strike="noStrike" cap="none" normalizeH="0" baseline="3000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32</a:t>
                      </a:r>
                      <a:endParaRPr kumimoji="0" 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674" marB="45674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0.0.0.0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0.0.0.1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⋮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255.255.255.255</a:t>
                      </a:r>
                    </a:p>
                  </a:txBody>
                  <a:tcPr marT="45674" marB="45674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⋮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12</a:t>
                      </a:r>
                    </a:p>
                  </a:txBody>
                  <a:tcPr marT="45674" marB="45674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3565" name="Right Brace 7"/>
          <p:cNvSpPr>
            <a:spLocks/>
          </p:cNvSpPr>
          <p:nvPr/>
        </p:nvSpPr>
        <p:spPr bwMode="auto">
          <a:xfrm>
            <a:off x="4476750" y="2895600"/>
            <a:ext cx="533400" cy="1143000"/>
          </a:xfrm>
          <a:prstGeom prst="rightBrace">
            <a:avLst>
              <a:gd name="adj1" fmla="val 8333"/>
              <a:gd name="adj2" fmla="val 50000"/>
            </a:avLst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  <a:endParaRPr lang="en-US"/>
          </a:p>
        </p:txBody>
      </p:sp>
      <p:sp>
        <p:nvSpPr>
          <p:cNvPr id="23566" name="TextBox 8"/>
          <p:cNvSpPr txBox="1">
            <a:spLocks noChangeArrowheads="1"/>
          </p:cNvSpPr>
          <p:nvPr/>
        </p:nvSpPr>
        <p:spPr bwMode="auto">
          <a:xfrm>
            <a:off x="5010150" y="3276600"/>
            <a:ext cx="239034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 dirty="0">
                <a:latin typeface="Calibri"/>
              </a:rPr>
              <a:t>~ 4 billion entries</a:t>
            </a:r>
          </a:p>
        </p:txBody>
      </p:sp>
      <p:sp>
        <p:nvSpPr>
          <p:cNvPr id="23567" name="TextBox 9"/>
          <p:cNvSpPr txBox="1">
            <a:spLocks noChangeArrowheads="1"/>
          </p:cNvSpPr>
          <p:nvPr/>
        </p:nvSpPr>
        <p:spPr bwMode="auto">
          <a:xfrm>
            <a:off x="590550" y="1600200"/>
            <a:ext cx="2970735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 dirty="0">
                <a:latin typeface="Calibri"/>
              </a:rPr>
              <a:t>Naïve approach:</a:t>
            </a:r>
          </a:p>
          <a:p>
            <a:pPr eaLnBrk="1" hangingPunct="1"/>
            <a:r>
              <a:rPr lang="en-US" dirty="0">
                <a:latin typeface="Calibri"/>
              </a:rPr>
              <a:t>One entry per address</a:t>
            </a:r>
          </a:p>
        </p:txBody>
      </p:sp>
      <p:sp>
        <p:nvSpPr>
          <p:cNvPr id="11" name="TextBox 10"/>
          <p:cNvSpPr txBox="1">
            <a:spLocks noChangeArrowheads="1"/>
          </p:cNvSpPr>
          <p:nvPr/>
        </p:nvSpPr>
        <p:spPr bwMode="auto">
          <a:xfrm>
            <a:off x="590550" y="4114800"/>
            <a:ext cx="4423357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 dirty="0">
                <a:latin typeface="Calibri"/>
              </a:rPr>
              <a:t>Improved approach:</a:t>
            </a:r>
          </a:p>
          <a:p>
            <a:pPr eaLnBrk="1" hangingPunct="1"/>
            <a:r>
              <a:rPr lang="en-US" dirty="0">
                <a:latin typeface="Calibri"/>
              </a:rPr>
              <a:t>Group entries to reduce table size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/>
        </p:nvGraphicFramePr>
        <p:xfrm>
          <a:off x="590550" y="4945063"/>
          <a:ext cx="5260975" cy="1554296"/>
        </p:xfrm>
        <a:graphic>
          <a:graphicData uri="http://schemas.openxmlformats.org/drawingml/2006/table">
            <a:tbl>
              <a:tblPr/>
              <a:tblGrid>
                <a:gridCol w="8413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33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564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Entry</a:t>
                      </a:r>
                    </a:p>
                  </a:txBody>
                  <a:tcPr marT="45674" marB="45674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Destination</a:t>
                      </a:r>
                    </a:p>
                  </a:txBody>
                  <a:tcPr marT="45674" marB="45674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Port</a:t>
                      </a:r>
                    </a:p>
                  </a:txBody>
                  <a:tcPr marT="45674" marB="45674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8852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⋮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50</a:t>
                      </a:r>
                    </a:p>
                  </a:txBody>
                  <a:tcPr marT="45674" marB="45674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0.0.0.0 – 127.255.255.255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128.0.0.1 – 128.255.255.255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⋮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248.0.0.0 – 255.255.255.255</a:t>
                      </a:r>
                    </a:p>
                  </a:txBody>
                  <a:tcPr marT="45674" marB="45674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⋮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12</a:t>
                      </a:r>
                    </a:p>
                  </a:txBody>
                  <a:tcPr marT="45674" marB="45674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4058" name="Rectangle 1"/>
          <p:cNvSpPr>
            <a:spLocks noChangeArrowheads="1"/>
          </p:cNvSpPr>
          <p:nvPr/>
        </p:nvSpPr>
        <p:spPr bwMode="auto">
          <a:xfrm>
            <a:off x="590550" y="1173163"/>
            <a:ext cx="2076450" cy="279400"/>
          </a:xfrm>
          <a:prstGeom prst="rect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rIns="0" anchor="ctr"/>
          <a:lstStyle/>
          <a:p>
            <a:pPr algn="ctr" eaLnBrk="0" hangingPunct="0"/>
            <a:r>
              <a:rPr lang="en-US" sz="1600">
                <a:solidFill>
                  <a:srgbClr val="000000"/>
                </a:solidFill>
              </a:rPr>
              <a:t>IP address</a:t>
            </a:r>
          </a:p>
        </p:txBody>
      </p:sp>
      <p:sp>
        <p:nvSpPr>
          <p:cNvPr id="44059" name="Right Brace 2"/>
          <p:cNvSpPr>
            <a:spLocks/>
          </p:cNvSpPr>
          <p:nvPr/>
        </p:nvSpPr>
        <p:spPr bwMode="auto">
          <a:xfrm>
            <a:off x="2751138" y="1173163"/>
            <a:ext cx="155575" cy="279400"/>
          </a:xfrm>
          <a:prstGeom prst="rightBrace">
            <a:avLst>
              <a:gd name="adj1" fmla="val 8248"/>
              <a:gd name="adj2" fmla="val 50000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  <a:endParaRPr lang="en-US"/>
          </a:p>
        </p:txBody>
      </p:sp>
      <p:sp>
        <p:nvSpPr>
          <p:cNvPr id="44060" name="TextBox 3"/>
          <p:cNvSpPr txBox="1">
            <a:spLocks noChangeArrowheads="1"/>
          </p:cNvSpPr>
          <p:nvPr/>
        </p:nvSpPr>
        <p:spPr bwMode="auto">
          <a:xfrm>
            <a:off x="2862263" y="1082675"/>
            <a:ext cx="59007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dirty="0">
                <a:latin typeface="Calibri"/>
              </a:rPr>
              <a:t>32 bits wide → ~ 4 billion unique address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60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5628050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565" grpId="0" animBg="1"/>
      <p:bldP spid="23566" grpId="0"/>
      <p:bldP spid="23567" grpId="0"/>
      <p:bldP spid="11" grpId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6FB415B-1B08-0347-9FB8-53E58B47BB6F}" type="slidenum">
              <a:rPr lang="en-US">
                <a:solidFill>
                  <a:srgbClr val="000000"/>
                </a:solidFill>
              </a:rPr>
              <a:pPr>
                <a:defRPr/>
              </a:pPr>
              <a:t>61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45059" name="Rectangle 90"/>
          <p:cNvSpPr>
            <a:spLocks noChangeArrowheads="1"/>
          </p:cNvSpPr>
          <p:nvPr/>
        </p:nvSpPr>
        <p:spPr bwMode="auto">
          <a:xfrm>
            <a:off x="0" y="5867400"/>
            <a:ext cx="9144000" cy="99060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8130" name="Rectangle 2"/>
          <p:cNvSpPr>
            <a:spLocks noChangeArrowheads="1"/>
          </p:cNvSpPr>
          <p:nvPr/>
        </p:nvSpPr>
        <p:spPr bwMode="auto">
          <a:xfrm>
            <a:off x="4038600" y="2667000"/>
            <a:ext cx="1524000" cy="1524000"/>
          </a:xfrm>
          <a:prstGeom prst="rect">
            <a:avLst/>
          </a:prstGeom>
          <a:solidFill>
            <a:schemeClr val="bg1"/>
          </a:solidFill>
          <a:ln w="12700" cap="sq">
            <a:solidFill>
              <a:schemeClr val="tx1"/>
            </a:solidFill>
            <a:miter lim="800000"/>
            <a:headEnd type="none" w="sm" len="sm"/>
            <a:tailEnd type="none" w="sm" len="sm"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61" name="Rectangle 3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r>
              <a:rPr lang="en-US" dirty="0">
                <a:solidFill>
                  <a:srgbClr val="000000"/>
                </a:solidFill>
              </a:rPr>
              <a:t>Generic Router Architecture</a:t>
            </a:r>
          </a:p>
        </p:txBody>
      </p:sp>
      <p:grpSp>
        <p:nvGrpSpPr>
          <p:cNvPr id="45062" name="Group 4"/>
          <p:cNvGrpSpPr>
            <a:grpSpLocks/>
          </p:cNvGrpSpPr>
          <p:nvPr/>
        </p:nvGrpSpPr>
        <p:grpSpPr bwMode="auto">
          <a:xfrm>
            <a:off x="1524000" y="1295400"/>
            <a:ext cx="2057400" cy="1524000"/>
            <a:chOff x="1104" y="816"/>
            <a:chExt cx="1296" cy="960"/>
          </a:xfrm>
        </p:grpSpPr>
        <p:sp>
          <p:nvSpPr>
            <p:cNvPr id="45141" name="Rectangle 5"/>
            <p:cNvSpPr>
              <a:spLocks noChangeArrowheads="1"/>
            </p:cNvSpPr>
            <p:nvPr/>
          </p:nvSpPr>
          <p:spPr bwMode="auto">
            <a:xfrm>
              <a:off x="1104" y="816"/>
              <a:ext cx="1296" cy="960"/>
            </a:xfrm>
            <a:prstGeom prst="rect">
              <a:avLst/>
            </a:prstGeom>
            <a:solidFill>
              <a:schemeClr val="folHlink"/>
            </a:solidFill>
            <a:ln w="12700" cap="sq">
              <a:noFill/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5142" name="Rectangle 6"/>
            <p:cNvSpPr>
              <a:spLocks noChangeArrowheads="1"/>
            </p:cNvSpPr>
            <p:nvPr/>
          </p:nvSpPr>
          <p:spPr bwMode="auto">
            <a:xfrm>
              <a:off x="1200" y="1014"/>
              <a:ext cx="550" cy="234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Lookup</a:t>
              </a:r>
            </a:p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IP Address</a:t>
              </a:r>
            </a:p>
          </p:txBody>
        </p:sp>
        <p:sp>
          <p:nvSpPr>
            <p:cNvPr id="45143" name="Rectangle 7"/>
            <p:cNvSpPr>
              <a:spLocks noChangeArrowheads="1"/>
            </p:cNvSpPr>
            <p:nvPr/>
          </p:nvSpPr>
          <p:spPr bwMode="auto">
            <a:xfrm>
              <a:off x="1750" y="1014"/>
              <a:ext cx="454" cy="234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Update</a:t>
              </a:r>
            </a:p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Header</a:t>
              </a:r>
            </a:p>
          </p:txBody>
        </p:sp>
        <p:sp>
          <p:nvSpPr>
            <p:cNvPr id="45144" name="Text Box 8"/>
            <p:cNvSpPr txBox="1">
              <a:spLocks noChangeArrowheads="1"/>
            </p:cNvSpPr>
            <p:nvPr/>
          </p:nvSpPr>
          <p:spPr bwMode="auto">
            <a:xfrm>
              <a:off x="1248" y="864"/>
              <a:ext cx="946" cy="173"/>
            </a:xfrm>
            <a:prstGeom prst="rect">
              <a:avLst/>
            </a:prstGeom>
            <a:noFill/>
            <a:ln w="12700" cap="sq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200" dirty="0">
                  <a:solidFill>
                    <a:srgbClr val="000000"/>
                  </a:solidFill>
                  <a:latin typeface="Arial"/>
                </a:rPr>
                <a:t>Header Processing</a:t>
              </a:r>
            </a:p>
          </p:txBody>
        </p:sp>
        <p:sp>
          <p:nvSpPr>
            <p:cNvPr id="48137" name="Rectangle 9"/>
            <p:cNvSpPr>
              <a:spLocks noChangeArrowheads="1"/>
            </p:cNvSpPr>
            <p:nvPr/>
          </p:nvSpPr>
          <p:spPr bwMode="auto">
            <a:xfrm>
              <a:off x="1259" y="1433"/>
              <a:ext cx="421" cy="247"/>
            </a:xfrm>
            <a:prstGeom prst="rect">
              <a:avLst/>
            </a:prstGeom>
            <a:solidFill>
              <a:schemeClr val="folHlink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ffectLst>
              <a:outerShdw blurRad="63500" dist="107763" dir="2700000" algn="ctr" rotWithShape="0">
                <a:schemeClr val="bg2">
                  <a:alpha val="74998"/>
                </a:schemeClr>
              </a:outerShdw>
            </a:effectLst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Address</a:t>
              </a:r>
            </a:p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Table</a:t>
              </a:r>
            </a:p>
          </p:txBody>
        </p:sp>
        <p:sp>
          <p:nvSpPr>
            <p:cNvPr id="45146" name="Line 10"/>
            <p:cNvSpPr>
              <a:spLocks noChangeShapeType="1"/>
            </p:cNvSpPr>
            <p:nvPr/>
          </p:nvSpPr>
          <p:spPr bwMode="auto">
            <a:xfrm>
              <a:off x="1355" y="1248"/>
              <a:ext cx="0" cy="185"/>
            </a:xfrm>
            <a:prstGeom prst="line">
              <a:avLst/>
            </a:prstGeom>
            <a:noFill/>
            <a:ln w="19050" cap="rnd">
              <a:solidFill>
                <a:schemeClr val="tx1"/>
              </a:solidFill>
              <a:prstDash val="sysDot"/>
              <a:round/>
              <a:headEnd type="none" w="sm" len="sm"/>
              <a:tailEnd type="triangl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5147" name="Line 11"/>
            <p:cNvSpPr>
              <a:spLocks noChangeShapeType="1"/>
            </p:cNvSpPr>
            <p:nvPr/>
          </p:nvSpPr>
          <p:spPr bwMode="auto">
            <a:xfrm flipH="1" flipV="1">
              <a:off x="1547" y="1248"/>
              <a:ext cx="8" cy="185"/>
            </a:xfrm>
            <a:prstGeom prst="line">
              <a:avLst/>
            </a:prstGeom>
            <a:noFill/>
            <a:ln w="19050" cap="rnd">
              <a:solidFill>
                <a:schemeClr val="tx1"/>
              </a:solidFill>
              <a:prstDash val="sysDot"/>
              <a:round/>
              <a:headEnd type="none" w="sm" len="sm"/>
              <a:tailEnd type="triangl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</p:grpSp>
      <p:grpSp>
        <p:nvGrpSpPr>
          <p:cNvPr id="45063" name="Group 12"/>
          <p:cNvGrpSpPr>
            <a:grpSpLocks/>
          </p:cNvGrpSpPr>
          <p:nvPr/>
        </p:nvGrpSpPr>
        <p:grpSpPr bwMode="auto">
          <a:xfrm>
            <a:off x="1524000" y="2895600"/>
            <a:ext cx="2057400" cy="1524000"/>
            <a:chOff x="1104" y="816"/>
            <a:chExt cx="1296" cy="960"/>
          </a:xfrm>
        </p:grpSpPr>
        <p:sp>
          <p:nvSpPr>
            <p:cNvPr id="45134" name="Rectangle 13"/>
            <p:cNvSpPr>
              <a:spLocks noChangeArrowheads="1"/>
            </p:cNvSpPr>
            <p:nvPr/>
          </p:nvSpPr>
          <p:spPr bwMode="auto">
            <a:xfrm>
              <a:off x="1104" y="816"/>
              <a:ext cx="1296" cy="960"/>
            </a:xfrm>
            <a:prstGeom prst="rect">
              <a:avLst/>
            </a:prstGeom>
            <a:solidFill>
              <a:schemeClr val="folHlink"/>
            </a:solidFill>
            <a:ln w="12700" cap="sq">
              <a:noFill/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5135" name="Rectangle 14"/>
            <p:cNvSpPr>
              <a:spLocks noChangeArrowheads="1"/>
            </p:cNvSpPr>
            <p:nvPr/>
          </p:nvSpPr>
          <p:spPr bwMode="auto">
            <a:xfrm>
              <a:off x="1200" y="1014"/>
              <a:ext cx="550" cy="234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Lookup</a:t>
              </a:r>
            </a:p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IP Address</a:t>
              </a:r>
            </a:p>
          </p:txBody>
        </p:sp>
        <p:sp>
          <p:nvSpPr>
            <p:cNvPr id="45136" name="Rectangle 15"/>
            <p:cNvSpPr>
              <a:spLocks noChangeArrowheads="1"/>
            </p:cNvSpPr>
            <p:nvPr/>
          </p:nvSpPr>
          <p:spPr bwMode="auto">
            <a:xfrm>
              <a:off x="1750" y="1014"/>
              <a:ext cx="454" cy="234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Update</a:t>
              </a:r>
            </a:p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Header</a:t>
              </a:r>
            </a:p>
          </p:txBody>
        </p:sp>
        <p:sp>
          <p:nvSpPr>
            <p:cNvPr id="45137" name="Text Box 16"/>
            <p:cNvSpPr txBox="1">
              <a:spLocks noChangeArrowheads="1"/>
            </p:cNvSpPr>
            <p:nvPr/>
          </p:nvSpPr>
          <p:spPr bwMode="auto">
            <a:xfrm>
              <a:off x="1248" y="864"/>
              <a:ext cx="946" cy="173"/>
            </a:xfrm>
            <a:prstGeom prst="rect">
              <a:avLst/>
            </a:prstGeom>
            <a:noFill/>
            <a:ln w="12700" cap="sq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200" dirty="0">
                  <a:solidFill>
                    <a:srgbClr val="000000"/>
                  </a:solidFill>
                  <a:latin typeface="Arial"/>
                </a:rPr>
                <a:t>Header Processing</a:t>
              </a:r>
            </a:p>
          </p:txBody>
        </p:sp>
        <p:sp>
          <p:nvSpPr>
            <p:cNvPr id="48145" name="Rectangle 17"/>
            <p:cNvSpPr>
              <a:spLocks noChangeArrowheads="1"/>
            </p:cNvSpPr>
            <p:nvPr/>
          </p:nvSpPr>
          <p:spPr bwMode="auto">
            <a:xfrm>
              <a:off x="1259" y="1433"/>
              <a:ext cx="421" cy="247"/>
            </a:xfrm>
            <a:prstGeom prst="rect">
              <a:avLst/>
            </a:prstGeom>
            <a:solidFill>
              <a:schemeClr val="folHlink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ffectLst>
              <a:outerShdw blurRad="63500" dist="107763" dir="2700000" algn="ctr" rotWithShape="0">
                <a:schemeClr val="bg2">
                  <a:alpha val="74998"/>
                </a:schemeClr>
              </a:outerShdw>
            </a:effectLst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Address</a:t>
              </a:r>
            </a:p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Table</a:t>
              </a:r>
            </a:p>
          </p:txBody>
        </p:sp>
        <p:sp>
          <p:nvSpPr>
            <p:cNvPr id="45139" name="Line 18"/>
            <p:cNvSpPr>
              <a:spLocks noChangeShapeType="1"/>
            </p:cNvSpPr>
            <p:nvPr/>
          </p:nvSpPr>
          <p:spPr bwMode="auto">
            <a:xfrm>
              <a:off x="1355" y="1248"/>
              <a:ext cx="0" cy="185"/>
            </a:xfrm>
            <a:prstGeom prst="line">
              <a:avLst/>
            </a:prstGeom>
            <a:noFill/>
            <a:ln w="19050" cap="rnd">
              <a:solidFill>
                <a:schemeClr val="tx1"/>
              </a:solidFill>
              <a:prstDash val="sysDot"/>
              <a:round/>
              <a:headEnd type="none" w="sm" len="sm"/>
              <a:tailEnd type="triangl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5140" name="Line 19"/>
            <p:cNvSpPr>
              <a:spLocks noChangeShapeType="1"/>
            </p:cNvSpPr>
            <p:nvPr/>
          </p:nvSpPr>
          <p:spPr bwMode="auto">
            <a:xfrm flipH="1" flipV="1">
              <a:off x="1547" y="1248"/>
              <a:ext cx="8" cy="185"/>
            </a:xfrm>
            <a:prstGeom prst="line">
              <a:avLst/>
            </a:prstGeom>
            <a:noFill/>
            <a:ln w="19050" cap="rnd">
              <a:solidFill>
                <a:schemeClr val="tx1"/>
              </a:solidFill>
              <a:prstDash val="sysDot"/>
              <a:round/>
              <a:headEnd type="none" w="sm" len="sm"/>
              <a:tailEnd type="triangl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</p:grpSp>
      <p:grpSp>
        <p:nvGrpSpPr>
          <p:cNvPr id="45064" name="Group 20"/>
          <p:cNvGrpSpPr>
            <a:grpSpLocks/>
          </p:cNvGrpSpPr>
          <p:nvPr/>
        </p:nvGrpSpPr>
        <p:grpSpPr bwMode="auto">
          <a:xfrm>
            <a:off x="1524000" y="4953000"/>
            <a:ext cx="2057400" cy="1524000"/>
            <a:chOff x="1104" y="816"/>
            <a:chExt cx="1296" cy="960"/>
          </a:xfrm>
        </p:grpSpPr>
        <p:sp>
          <p:nvSpPr>
            <p:cNvPr id="45127" name="Rectangle 21"/>
            <p:cNvSpPr>
              <a:spLocks noChangeArrowheads="1"/>
            </p:cNvSpPr>
            <p:nvPr/>
          </p:nvSpPr>
          <p:spPr bwMode="auto">
            <a:xfrm>
              <a:off x="1104" y="816"/>
              <a:ext cx="1296" cy="960"/>
            </a:xfrm>
            <a:prstGeom prst="rect">
              <a:avLst/>
            </a:prstGeom>
            <a:solidFill>
              <a:schemeClr val="folHlink"/>
            </a:solidFill>
            <a:ln w="12700" cap="sq">
              <a:noFill/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5128" name="Rectangle 22"/>
            <p:cNvSpPr>
              <a:spLocks noChangeArrowheads="1"/>
            </p:cNvSpPr>
            <p:nvPr/>
          </p:nvSpPr>
          <p:spPr bwMode="auto">
            <a:xfrm>
              <a:off x="1200" y="1014"/>
              <a:ext cx="550" cy="234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Lookup</a:t>
              </a:r>
            </a:p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IP Address</a:t>
              </a:r>
            </a:p>
          </p:txBody>
        </p:sp>
        <p:sp>
          <p:nvSpPr>
            <p:cNvPr id="45129" name="Rectangle 23"/>
            <p:cNvSpPr>
              <a:spLocks noChangeArrowheads="1"/>
            </p:cNvSpPr>
            <p:nvPr/>
          </p:nvSpPr>
          <p:spPr bwMode="auto">
            <a:xfrm>
              <a:off x="1750" y="1014"/>
              <a:ext cx="454" cy="234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Update</a:t>
              </a:r>
            </a:p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Header</a:t>
              </a:r>
            </a:p>
          </p:txBody>
        </p:sp>
        <p:sp>
          <p:nvSpPr>
            <p:cNvPr id="45130" name="Text Box 24"/>
            <p:cNvSpPr txBox="1">
              <a:spLocks noChangeArrowheads="1"/>
            </p:cNvSpPr>
            <p:nvPr/>
          </p:nvSpPr>
          <p:spPr bwMode="auto">
            <a:xfrm>
              <a:off x="1248" y="864"/>
              <a:ext cx="946" cy="173"/>
            </a:xfrm>
            <a:prstGeom prst="rect">
              <a:avLst/>
            </a:prstGeom>
            <a:noFill/>
            <a:ln w="12700" cap="sq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200" dirty="0">
                  <a:solidFill>
                    <a:srgbClr val="000000"/>
                  </a:solidFill>
                  <a:latin typeface="Arial"/>
                </a:rPr>
                <a:t>Header Processing</a:t>
              </a:r>
            </a:p>
          </p:txBody>
        </p:sp>
        <p:sp>
          <p:nvSpPr>
            <p:cNvPr id="48153" name="Rectangle 25"/>
            <p:cNvSpPr>
              <a:spLocks noChangeArrowheads="1"/>
            </p:cNvSpPr>
            <p:nvPr/>
          </p:nvSpPr>
          <p:spPr bwMode="auto">
            <a:xfrm>
              <a:off x="1259" y="1433"/>
              <a:ext cx="421" cy="247"/>
            </a:xfrm>
            <a:prstGeom prst="rect">
              <a:avLst/>
            </a:prstGeom>
            <a:solidFill>
              <a:schemeClr val="folHlink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ffectLst>
              <a:outerShdw blurRad="63500" dist="107763" dir="2700000" algn="ctr" rotWithShape="0">
                <a:schemeClr val="bg2">
                  <a:alpha val="74998"/>
                </a:schemeClr>
              </a:outerShdw>
            </a:effectLst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Address</a:t>
              </a:r>
            </a:p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Table</a:t>
              </a:r>
            </a:p>
          </p:txBody>
        </p:sp>
        <p:sp>
          <p:nvSpPr>
            <p:cNvPr id="45132" name="Line 26"/>
            <p:cNvSpPr>
              <a:spLocks noChangeShapeType="1"/>
            </p:cNvSpPr>
            <p:nvPr/>
          </p:nvSpPr>
          <p:spPr bwMode="auto">
            <a:xfrm>
              <a:off x="1355" y="1248"/>
              <a:ext cx="0" cy="185"/>
            </a:xfrm>
            <a:prstGeom prst="line">
              <a:avLst/>
            </a:prstGeom>
            <a:noFill/>
            <a:ln w="19050" cap="rnd">
              <a:solidFill>
                <a:schemeClr val="tx1"/>
              </a:solidFill>
              <a:prstDash val="sysDot"/>
              <a:round/>
              <a:headEnd type="none" w="sm" len="sm"/>
              <a:tailEnd type="triangl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5133" name="Line 27"/>
            <p:cNvSpPr>
              <a:spLocks noChangeShapeType="1"/>
            </p:cNvSpPr>
            <p:nvPr/>
          </p:nvSpPr>
          <p:spPr bwMode="auto">
            <a:xfrm flipH="1" flipV="1">
              <a:off x="1547" y="1248"/>
              <a:ext cx="8" cy="185"/>
            </a:xfrm>
            <a:prstGeom prst="line">
              <a:avLst/>
            </a:prstGeom>
            <a:noFill/>
            <a:ln w="19050" cap="rnd">
              <a:solidFill>
                <a:schemeClr val="tx1"/>
              </a:solidFill>
              <a:prstDash val="sysDot"/>
              <a:round/>
              <a:headEnd type="none" w="sm" len="sm"/>
              <a:tailEnd type="triangl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</p:grpSp>
      <p:sp>
        <p:nvSpPr>
          <p:cNvPr id="45065" name="Line 28"/>
          <p:cNvSpPr>
            <a:spLocks noChangeShapeType="1"/>
          </p:cNvSpPr>
          <p:nvPr/>
        </p:nvSpPr>
        <p:spPr bwMode="auto">
          <a:xfrm>
            <a:off x="2057400" y="4495800"/>
            <a:ext cx="0" cy="457200"/>
          </a:xfrm>
          <a:prstGeom prst="line">
            <a:avLst/>
          </a:prstGeom>
          <a:noFill/>
          <a:ln w="38100" cap="rnd">
            <a:solidFill>
              <a:schemeClr val="tx1"/>
            </a:solidFill>
            <a:prstDash val="sysDot"/>
            <a:round/>
            <a:headEnd type="none" w="sm" len="sm"/>
            <a:tailEnd type="none" w="sm" len="sm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66" name="Line 29"/>
          <p:cNvSpPr>
            <a:spLocks noChangeShapeType="1"/>
          </p:cNvSpPr>
          <p:nvPr/>
        </p:nvSpPr>
        <p:spPr bwMode="auto">
          <a:xfrm>
            <a:off x="3048000" y="4495800"/>
            <a:ext cx="0" cy="457200"/>
          </a:xfrm>
          <a:prstGeom prst="line">
            <a:avLst/>
          </a:prstGeom>
          <a:noFill/>
          <a:ln w="38100" cap="rnd">
            <a:solidFill>
              <a:schemeClr val="tx1"/>
            </a:solidFill>
            <a:prstDash val="sysDot"/>
            <a:round/>
            <a:headEnd type="none" w="sm" len="sm"/>
            <a:tailEnd type="none" w="sm" len="sm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67" name="Line 30"/>
          <p:cNvSpPr>
            <a:spLocks noChangeShapeType="1"/>
          </p:cNvSpPr>
          <p:nvPr/>
        </p:nvSpPr>
        <p:spPr bwMode="auto">
          <a:xfrm>
            <a:off x="-76200" y="1828800"/>
            <a:ext cx="1752600" cy="0"/>
          </a:xfrm>
          <a:prstGeom prst="line">
            <a:avLst/>
          </a:prstGeom>
          <a:noFill/>
          <a:ln w="38100" cap="sq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5" name="Group 31"/>
          <p:cNvGrpSpPr>
            <a:grpSpLocks/>
          </p:cNvGrpSpPr>
          <p:nvPr/>
        </p:nvGrpSpPr>
        <p:grpSpPr bwMode="auto">
          <a:xfrm>
            <a:off x="152400" y="1295400"/>
            <a:ext cx="1219200" cy="381000"/>
            <a:chOff x="-48" y="816"/>
            <a:chExt cx="912" cy="240"/>
          </a:xfrm>
        </p:grpSpPr>
        <p:sp>
          <p:nvSpPr>
            <p:cNvPr id="45125" name="Rectangle 32"/>
            <p:cNvSpPr>
              <a:spLocks noChangeArrowheads="1"/>
            </p:cNvSpPr>
            <p:nvPr/>
          </p:nvSpPr>
          <p:spPr bwMode="auto">
            <a:xfrm>
              <a:off x="-48" y="816"/>
              <a:ext cx="912" cy="240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>
                  <a:solidFill>
                    <a:srgbClr val="000000"/>
                  </a:solidFill>
                  <a:latin typeface="Arial"/>
                </a:rPr>
                <a:t>Data</a:t>
              </a:r>
            </a:p>
          </p:txBody>
        </p:sp>
        <p:sp>
          <p:nvSpPr>
            <p:cNvPr id="45126" name="Rectangle 33"/>
            <p:cNvSpPr>
              <a:spLocks noChangeArrowheads="1"/>
            </p:cNvSpPr>
            <p:nvPr/>
          </p:nvSpPr>
          <p:spPr bwMode="auto">
            <a:xfrm>
              <a:off x="528" y="816"/>
              <a:ext cx="336" cy="240"/>
            </a:xfrm>
            <a:prstGeom prst="rect">
              <a:avLst/>
            </a:prstGeom>
            <a:solidFill>
              <a:srgbClr val="CC3300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 err="1">
                  <a:solidFill>
                    <a:srgbClr val="FFFFFF"/>
                  </a:solidFill>
                  <a:latin typeface="Arial"/>
                </a:rPr>
                <a:t>Hdr</a:t>
              </a:r>
              <a:endParaRPr lang="en-US" dirty="0">
                <a:solidFill>
                  <a:srgbClr val="FFFFFF"/>
                </a:solidFill>
                <a:latin typeface="Arial"/>
              </a:endParaRPr>
            </a:p>
          </p:txBody>
        </p:sp>
      </p:grpSp>
      <p:sp>
        <p:nvSpPr>
          <p:cNvPr id="45069" name="Line 34"/>
          <p:cNvSpPr>
            <a:spLocks noChangeShapeType="1"/>
          </p:cNvSpPr>
          <p:nvPr/>
        </p:nvSpPr>
        <p:spPr bwMode="auto">
          <a:xfrm>
            <a:off x="-76200" y="3429000"/>
            <a:ext cx="1752600" cy="0"/>
          </a:xfrm>
          <a:prstGeom prst="line">
            <a:avLst/>
          </a:prstGeom>
          <a:noFill/>
          <a:ln w="38100" cap="sq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6" name="Group 35"/>
          <p:cNvGrpSpPr>
            <a:grpSpLocks/>
          </p:cNvGrpSpPr>
          <p:nvPr/>
        </p:nvGrpSpPr>
        <p:grpSpPr bwMode="auto">
          <a:xfrm>
            <a:off x="152400" y="2895600"/>
            <a:ext cx="1219200" cy="381000"/>
            <a:chOff x="-48" y="1824"/>
            <a:chExt cx="912" cy="240"/>
          </a:xfrm>
        </p:grpSpPr>
        <p:sp>
          <p:nvSpPr>
            <p:cNvPr id="45123" name="Rectangle 36"/>
            <p:cNvSpPr>
              <a:spLocks noChangeArrowheads="1"/>
            </p:cNvSpPr>
            <p:nvPr/>
          </p:nvSpPr>
          <p:spPr bwMode="auto">
            <a:xfrm>
              <a:off x="-48" y="1824"/>
              <a:ext cx="912" cy="240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>
                  <a:solidFill>
                    <a:srgbClr val="000000"/>
                  </a:solidFill>
                  <a:latin typeface="Arial"/>
                </a:rPr>
                <a:t>Data</a:t>
              </a:r>
            </a:p>
          </p:txBody>
        </p:sp>
        <p:sp>
          <p:nvSpPr>
            <p:cNvPr id="45124" name="Rectangle 37"/>
            <p:cNvSpPr>
              <a:spLocks noChangeArrowheads="1"/>
            </p:cNvSpPr>
            <p:nvPr/>
          </p:nvSpPr>
          <p:spPr bwMode="auto">
            <a:xfrm>
              <a:off x="528" y="1824"/>
              <a:ext cx="336" cy="240"/>
            </a:xfrm>
            <a:prstGeom prst="rect">
              <a:avLst/>
            </a:prstGeom>
            <a:solidFill>
              <a:srgbClr val="000099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 err="1">
                  <a:solidFill>
                    <a:srgbClr val="FFFFFF"/>
                  </a:solidFill>
                  <a:latin typeface="Arial"/>
                </a:rPr>
                <a:t>Hdr</a:t>
              </a:r>
              <a:endParaRPr lang="en-US" dirty="0">
                <a:solidFill>
                  <a:srgbClr val="FFFFFF"/>
                </a:solidFill>
                <a:latin typeface="Arial"/>
              </a:endParaRPr>
            </a:p>
          </p:txBody>
        </p:sp>
      </p:grpSp>
      <p:sp>
        <p:nvSpPr>
          <p:cNvPr id="45071" name="Line 38"/>
          <p:cNvSpPr>
            <a:spLocks noChangeShapeType="1"/>
          </p:cNvSpPr>
          <p:nvPr/>
        </p:nvSpPr>
        <p:spPr bwMode="auto">
          <a:xfrm>
            <a:off x="-76200" y="5486400"/>
            <a:ext cx="1752600" cy="0"/>
          </a:xfrm>
          <a:prstGeom prst="line">
            <a:avLst/>
          </a:prstGeom>
          <a:noFill/>
          <a:ln w="38100" cap="sq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7" name="Group 39"/>
          <p:cNvGrpSpPr>
            <a:grpSpLocks/>
          </p:cNvGrpSpPr>
          <p:nvPr/>
        </p:nvGrpSpPr>
        <p:grpSpPr bwMode="auto">
          <a:xfrm>
            <a:off x="152400" y="4953000"/>
            <a:ext cx="1219200" cy="381000"/>
            <a:chOff x="-48" y="3120"/>
            <a:chExt cx="912" cy="240"/>
          </a:xfrm>
        </p:grpSpPr>
        <p:sp>
          <p:nvSpPr>
            <p:cNvPr id="45121" name="Rectangle 40"/>
            <p:cNvSpPr>
              <a:spLocks noChangeArrowheads="1"/>
            </p:cNvSpPr>
            <p:nvPr/>
          </p:nvSpPr>
          <p:spPr bwMode="auto">
            <a:xfrm>
              <a:off x="-48" y="3120"/>
              <a:ext cx="912" cy="240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>
                  <a:solidFill>
                    <a:srgbClr val="000000"/>
                  </a:solidFill>
                  <a:latin typeface="Arial"/>
                </a:rPr>
                <a:t>Data</a:t>
              </a:r>
            </a:p>
          </p:txBody>
        </p:sp>
        <p:sp>
          <p:nvSpPr>
            <p:cNvPr id="45122" name="Rectangle 41"/>
            <p:cNvSpPr>
              <a:spLocks noChangeArrowheads="1"/>
            </p:cNvSpPr>
            <p:nvPr/>
          </p:nvSpPr>
          <p:spPr bwMode="auto">
            <a:xfrm>
              <a:off x="528" y="3120"/>
              <a:ext cx="336" cy="240"/>
            </a:xfrm>
            <a:prstGeom prst="rect">
              <a:avLst/>
            </a:prstGeom>
            <a:solidFill>
              <a:srgbClr val="CC3300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 err="1">
                  <a:solidFill>
                    <a:srgbClr val="FFFFFF"/>
                  </a:solidFill>
                  <a:latin typeface="Arial"/>
                </a:rPr>
                <a:t>Hdr</a:t>
              </a:r>
              <a:endParaRPr lang="en-US" dirty="0">
                <a:solidFill>
                  <a:srgbClr val="FFFFFF"/>
                </a:solidFill>
                <a:latin typeface="Arial"/>
              </a:endParaRPr>
            </a:p>
          </p:txBody>
        </p:sp>
      </p:grpSp>
      <p:sp>
        <p:nvSpPr>
          <p:cNvPr id="45073" name="Rectangle 42"/>
          <p:cNvSpPr>
            <a:spLocks noChangeArrowheads="1"/>
          </p:cNvSpPr>
          <p:nvPr/>
        </p:nvSpPr>
        <p:spPr bwMode="auto">
          <a:xfrm>
            <a:off x="6019800" y="1295400"/>
            <a:ext cx="2057400" cy="1524000"/>
          </a:xfrm>
          <a:prstGeom prst="rect">
            <a:avLst/>
          </a:prstGeom>
          <a:solidFill>
            <a:schemeClr val="folHlink"/>
          </a:solidFill>
          <a:ln w="12700" cap="sq">
            <a:noFill/>
            <a:miter lim="800000"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74" name="Rectangle 43"/>
          <p:cNvSpPr>
            <a:spLocks noChangeArrowheads="1"/>
          </p:cNvSpPr>
          <p:nvPr/>
        </p:nvSpPr>
        <p:spPr bwMode="auto">
          <a:xfrm>
            <a:off x="6629400" y="1447800"/>
            <a:ext cx="895350" cy="500063"/>
          </a:xfrm>
          <a:prstGeom prst="rect">
            <a:avLst/>
          </a:prstGeom>
          <a:solidFill>
            <a:schemeClr val="bg1"/>
          </a:solidFill>
          <a:ln w="12700" cap="sq">
            <a:solidFill>
              <a:schemeClr val="tx1"/>
            </a:solidFill>
            <a:miter lim="800000"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latin typeface="Arial"/>
              </a:rPr>
              <a:t>Buffer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latin typeface="Arial"/>
              </a:rPr>
              <a:t>Manager</a:t>
            </a:r>
          </a:p>
        </p:txBody>
      </p:sp>
      <p:sp>
        <p:nvSpPr>
          <p:cNvPr id="48172" name="Rectangle 44"/>
          <p:cNvSpPr>
            <a:spLocks noChangeArrowheads="1"/>
          </p:cNvSpPr>
          <p:nvPr/>
        </p:nvSpPr>
        <p:spPr bwMode="auto">
          <a:xfrm>
            <a:off x="6732588" y="2262188"/>
            <a:ext cx="658812" cy="404812"/>
          </a:xfrm>
          <a:prstGeom prst="rect">
            <a:avLst/>
          </a:prstGeom>
          <a:solidFill>
            <a:schemeClr val="folHlink"/>
          </a:solidFill>
          <a:ln w="12700" cap="sq">
            <a:solidFill>
              <a:schemeClr val="tx1"/>
            </a:solidFill>
            <a:miter lim="800000"/>
            <a:headEnd type="none" w="sm" len="sm"/>
            <a:tailEnd type="none" w="sm" len="sm"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00" dirty="0">
                <a:solidFill>
                  <a:srgbClr val="000000"/>
                </a:solidFill>
                <a:latin typeface="Arial"/>
              </a:rPr>
              <a:t>Buffer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00" dirty="0">
                <a:solidFill>
                  <a:srgbClr val="000000"/>
                </a:solidFill>
                <a:latin typeface="Arial"/>
              </a:rPr>
              <a:t>Memory</a:t>
            </a:r>
          </a:p>
        </p:txBody>
      </p:sp>
      <p:sp>
        <p:nvSpPr>
          <p:cNvPr id="45076" name="Line 45"/>
          <p:cNvSpPr>
            <a:spLocks noChangeShapeType="1"/>
          </p:cNvSpPr>
          <p:nvPr/>
        </p:nvSpPr>
        <p:spPr bwMode="auto">
          <a:xfrm>
            <a:off x="6829425" y="1960563"/>
            <a:ext cx="0" cy="301625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77" name="Line 46"/>
          <p:cNvSpPr>
            <a:spLocks noChangeShapeType="1"/>
          </p:cNvSpPr>
          <p:nvPr/>
        </p:nvSpPr>
        <p:spPr bwMode="auto">
          <a:xfrm flipV="1">
            <a:off x="7275513" y="1960563"/>
            <a:ext cx="0" cy="300037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78" name="Line 47"/>
          <p:cNvSpPr>
            <a:spLocks noChangeShapeType="1"/>
          </p:cNvSpPr>
          <p:nvPr/>
        </p:nvSpPr>
        <p:spPr bwMode="auto">
          <a:xfrm>
            <a:off x="7543800" y="1752600"/>
            <a:ext cx="1447800" cy="0"/>
          </a:xfrm>
          <a:prstGeom prst="line">
            <a:avLst/>
          </a:prstGeom>
          <a:noFill/>
          <a:ln w="38100" cap="sq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79" name="Rectangle 48"/>
          <p:cNvSpPr>
            <a:spLocks noChangeArrowheads="1"/>
          </p:cNvSpPr>
          <p:nvPr/>
        </p:nvSpPr>
        <p:spPr bwMode="auto">
          <a:xfrm>
            <a:off x="6019800" y="2895600"/>
            <a:ext cx="2057400" cy="1524000"/>
          </a:xfrm>
          <a:prstGeom prst="rect">
            <a:avLst/>
          </a:prstGeom>
          <a:solidFill>
            <a:schemeClr val="folHlink"/>
          </a:solidFill>
          <a:ln w="12700" cap="sq">
            <a:noFill/>
            <a:miter lim="800000"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80" name="Rectangle 49"/>
          <p:cNvSpPr>
            <a:spLocks noChangeArrowheads="1"/>
          </p:cNvSpPr>
          <p:nvPr/>
        </p:nvSpPr>
        <p:spPr bwMode="auto">
          <a:xfrm>
            <a:off x="6629400" y="3048000"/>
            <a:ext cx="895350" cy="500063"/>
          </a:xfrm>
          <a:prstGeom prst="rect">
            <a:avLst/>
          </a:prstGeom>
          <a:solidFill>
            <a:schemeClr val="bg1"/>
          </a:solidFill>
          <a:ln w="12700" cap="sq">
            <a:solidFill>
              <a:schemeClr val="tx1"/>
            </a:solidFill>
            <a:miter lim="800000"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latin typeface="Arial"/>
              </a:rPr>
              <a:t>Buffer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latin typeface="Arial"/>
              </a:rPr>
              <a:t>Manager</a:t>
            </a:r>
          </a:p>
        </p:txBody>
      </p:sp>
      <p:sp>
        <p:nvSpPr>
          <p:cNvPr id="48178" name="Rectangle 50"/>
          <p:cNvSpPr>
            <a:spLocks noChangeArrowheads="1"/>
          </p:cNvSpPr>
          <p:nvPr/>
        </p:nvSpPr>
        <p:spPr bwMode="auto">
          <a:xfrm>
            <a:off x="6732588" y="3862388"/>
            <a:ext cx="658812" cy="404812"/>
          </a:xfrm>
          <a:prstGeom prst="rect">
            <a:avLst/>
          </a:prstGeom>
          <a:solidFill>
            <a:schemeClr val="folHlink"/>
          </a:solidFill>
          <a:ln w="12700" cap="sq">
            <a:solidFill>
              <a:schemeClr val="tx1"/>
            </a:solidFill>
            <a:miter lim="800000"/>
            <a:headEnd type="none" w="sm" len="sm"/>
            <a:tailEnd type="none" w="sm" len="sm"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00" dirty="0">
                <a:solidFill>
                  <a:srgbClr val="000000"/>
                </a:solidFill>
                <a:latin typeface="Arial"/>
              </a:rPr>
              <a:t>Buffer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00" dirty="0">
                <a:solidFill>
                  <a:srgbClr val="000000"/>
                </a:solidFill>
                <a:latin typeface="Arial"/>
              </a:rPr>
              <a:t>Memory</a:t>
            </a:r>
          </a:p>
        </p:txBody>
      </p:sp>
      <p:sp>
        <p:nvSpPr>
          <p:cNvPr id="45082" name="Line 51"/>
          <p:cNvSpPr>
            <a:spLocks noChangeShapeType="1"/>
          </p:cNvSpPr>
          <p:nvPr/>
        </p:nvSpPr>
        <p:spPr bwMode="auto">
          <a:xfrm>
            <a:off x="6829425" y="3560763"/>
            <a:ext cx="0" cy="301625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83" name="Line 52"/>
          <p:cNvSpPr>
            <a:spLocks noChangeShapeType="1"/>
          </p:cNvSpPr>
          <p:nvPr/>
        </p:nvSpPr>
        <p:spPr bwMode="auto">
          <a:xfrm flipV="1">
            <a:off x="7275513" y="3560763"/>
            <a:ext cx="0" cy="300037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84" name="Line 53"/>
          <p:cNvSpPr>
            <a:spLocks noChangeShapeType="1"/>
          </p:cNvSpPr>
          <p:nvPr/>
        </p:nvSpPr>
        <p:spPr bwMode="auto">
          <a:xfrm>
            <a:off x="7543800" y="3352800"/>
            <a:ext cx="1524000" cy="0"/>
          </a:xfrm>
          <a:prstGeom prst="line">
            <a:avLst/>
          </a:prstGeom>
          <a:noFill/>
          <a:ln w="38100" cap="sq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85" name="Rectangle 54"/>
          <p:cNvSpPr>
            <a:spLocks noChangeArrowheads="1"/>
          </p:cNvSpPr>
          <p:nvPr/>
        </p:nvSpPr>
        <p:spPr bwMode="auto">
          <a:xfrm>
            <a:off x="6019800" y="4953000"/>
            <a:ext cx="2057400" cy="1524000"/>
          </a:xfrm>
          <a:prstGeom prst="rect">
            <a:avLst/>
          </a:prstGeom>
          <a:solidFill>
            <a:schemeClr val="folHlink"/>
          </a:solidFill>
          <a:ln w="12700" cap="sq">
            <a:noFill/>
            <a:miter lim="800000"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86" name="Rectangle 55"/>
          <p:cNvSpPr>
            <a:spLocks noChangeArrowheads="1"/>
          </p:cNvSpPr>
          <p:nvPr/>
        </p:nvSpPr>
        <p:spPr bwMode="auto">
          <a:xfrm>
            <a:off x="6629400" y="5105400"/>
            <a:ext cx="895350" cy="500063"/>
          </a:xfrm>
          <a:prstGeom prst="rect">
            <a:avLst/>
          </a:prstGeom>
          <a:solidFill>
            <a:schemeClr val="bg1"/>
          </a:solidFill>
          <a:ln w="12700" cap="sq">
            <a:solidFill>
              <a:schemeClr val="tx1"/>
            </a:solidFill>
            <a:miter lim="800000"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latin typeface="Arial"/>
              </a:rPr>
              <a:t>Buffer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latin typeface="Arial"/>
              </a:rPr>
              <a:t>Manager</a:t>
            </a:r>
          </a:p>
        </p:txBody>
      </p:sp>
      <p:sp>
        <p:nvSpPr>
          <p:cNvPr id="48184" name="Rectangle 56"/>
          <p:cNvSpPr>
            <a:spLocks noChangeArrowheads="1"/>
          </p:cNvSpPr>
          <p:nvPr/>
        </p:nvSpPr>
        <p:spPr bwMode="auto">
          <a:xfrm>
            <a:off x="6732588" y="5919788"/>
            <a:ext cx="658812" cy="404812"/>
          </a:xfrm>
          <a:prstGeom prst="rect">
            <a:avLst/>
          </a:prstGeom>
          <a:solidFill>
            <a:schemeClr val="folHlink"/>
          </a:solidFill>
          <a:ln w="12700" cap="sq">
            <a:solidFill>
              <a:schemeClr val="tx1"/>
            </a:solidFill>
            <a:miter lim="800000"/>
            <a:headEnd type="none" w="sm" len="sm"/>
            <a:tailEnd type="none" w="sm" len="sm"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00" dirty="0">
                <a:solidFill>
                  <a:srgbClr val="000000"/>
                </a:solidFill>
                <a:latin typeface="Arial"/>
              </a:rPr>
              <a:t>Buffer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00" dirty="0">
                <a:solidFill>
                  <a:srgbClr val="000000"/>
                </a:solidFill>
                <a:latin typeface="Arial"/>
              </a:rPr>
              <a:t>Memory</a:t>
            </a:r>
          </a:p>
        </p:txBody>
      </p:sp>
      <p:sp>
        <p:nvSpPr>
          <p:cNvPr id="45088" name="Line 57"/>
          <p:cNvSpPr>
            <a:spLocks noChangeShapeType="1"/>
          </p:cNvSpPr>
          <p:nvPr/>
        </p:nvSpPr>
        <p:spPr bwMode="auto">
          <a:xfrm>
            <a:off x="6829425" y="5618163"/>
            <a:ext cx="0" cy="301625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89" name="Line 58"/>
          <p:cNvSpPr>
            <a:spLocks noChangeShapeType="1"/>
          </p:cNvSpPr>
          <p:nvPr/>
        </p:nvSpPr>
        <p:spPr bwMode="auto">
          <a:xfrm flipV="1">
            <a:off x="7275513" y="5618163"/>
            <a:ext cx="0" cy="300037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90" name="Line 59"/>
          <p:cNvSpPr>
            <a:spLocks noChangeShapeType="1"/>
          </p:cNvSpPr>
          <p:nvPr/>
        </p:nvSpPr>
        <p:spPr bwMode="auto">
          <a:xfrm>
            <a:off x="7543800" y="5410200"/>
            <a:ext cx="1524000" cy="0"/>
          </a:xfrm>
          <a:prstGeom prst="line">
            <a:avLst/>
          </a:prstGeom>
          <a:noFill/>
          <a:ln w="38100" cap="sq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91" name="Line 60"/>
          <p:cNvSpPr>
            <a:spLocks noChangeShapeType="1"/>
          </p:cNvSpPr>
          <p:nvPr/>
        </p:nvSpPr>
        <p:spPr bwMode="auto">
          <a:xfrm>
            <a:off x="6553200" y="4495800"/>
            <a:ext cx="0" cy="457200"/>
          </a:xfrm>
          <a:prstGeom prst="line">
            <a:avLst/>
          </a:prstGeom>
          <a:noFill/>
          <a:ln w="38100" cap="rnd">
            <a:solidFill>
              <a:schemeClr val="tx1"/>
            </a:solidFill>
            <a:prstDash val="sysDot"/>
            <a:round/>
            <a:headEnd type="none" w="sm" len="sm"/>
            <a:tailEnd type="none" w="sm" len="sm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92" name="Line 61"/>
          <p:cNvSpPr>
            <a:spLocks noChangeShapeType="1"/>
          </p:cNvSpPr>
          <p:nvPr/>
        </p:nvSpPr>
        <p:spPr bwMode="auto">
          <a:xfrm>
            <a:off x="7543800" y="4495800"/>
            <a:ext cx="0" cy="457200"/>
          </a:xfrm>
          <a:prstGeom prst="line">
            <a:avLst/>
          </a:prstGeom>
          <a:noFill/>
          <a:ln w="38100" cap="rnd">
            <a:solidFill>
              <a:schemeClr val="tx1"/>
            </a:solidFill>
            <a:prstDash val="sysDot"/>
            <a:round/>
            <a:headEnd type="none" w="sm" len="sm"/>
            <a:tailEnd type="none" w="sm" len="sm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93" name="Oval 62"/>
          <p:cNvSpPr>
            <a:spLocks noChangeArrowheads="1"/>
          </p:cNvSpPr>
          <p:nvPr/>
        </p:nvSpPr>
        <p:spPr bwMode="auto">
          <a:xfrm>
            <a:off x="5715000" y="1676400"/>
            <a:ext cx="152400" cy="152400"/>
          </a:xfrm>
          <a:prstGeom prst="ellipse">
            <a:avLst/>
          </a:prstGeom>
          <a:solidFill>
            <a:srgbClr val="000099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94" name="Oval 63"/>
          <p:cNvSpPr>
            <a:spLocks noChangeArrowheads="1"/>
          </p:cNvSpPr>
          <p:nvPr/>
        </p:nvSpPr>
        <p:spPr bwMode="auto">
          <a:xfrm>
            <a:off x="5715000" y="3200400"/>
            <a:ext cx="152400" cy="152400"/>
          </a:xfrm>
          <a:prstGeom prst="ellipse">
            <a:avLst/>
          </a:prstGeom>
          <a:solidFill>
            <a:srgbClr val="CC3300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95" name="Oval 64"/>
          <p:cNvSpPr>
            <a:spLocks noChangeArrowheads="1"/>
          </p:cNvSpPr>
          <p:nvPr/>
        </p:nvSpPr>
        <p:spPr bwMode="auto">
          <a:xfrm>
            <a:off x="5715000" y="5334000"/>
            <a:ext cx="152400" cy="152400"/>
          </a:xfrm>
          <a:prstGeom prst="ellipse">
            <a:avLst/>
          </a:prstGeom>
          <a:solidFill>
            <a:srgbClr val="009900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96" name="Oval 65"/>
          <p:cNvSpPr>
            <a:spLocks noChangeArrowheads="1"/>
          </p:cNvSpPr>
          <p:nvPr/>
        </p:nvSpPr>
        <p:spPr bwMode="auto">
          <a:xfrm>
            <a:off x="3733800" y="1676400"/>
            <a:ext cx="152400" cy="152400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97" name="Oval 66"/>
          <p:cNvSpPr>
            <a:spLocks noChangeArrowheads="1"/>
          </p:cNvSpPr>
          <p:nvPr/>
        </p:nvSpPr>
        <p:spPr bwMode="auto">
          <a:xfrm>
            <a:off x="3733800" y="3200400"/>
            <a:ext cx="152400" cy="152400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98" name="Oval 67"/>
          <p:cNvSpPr>
            <a:spLocks noChangeArrowheads="1"/>
          </p:cNvSpPr>
          <p:nvPr/>
        </p:nvSpPr>
        <p:spPr bwMode="auto">
          <a:xfrm>
            <a:off x="3733800" y="5334000"/>
            <a:ext cx="152400" cy="152400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8" name="Group 68"/>
          <p:cNvGrpSpPr>
            <a:grpSpLocks/>
          </p:cNvGrpSpPr>
          <p:nvPr/>
        </p:nvGrpSpPr>
        <p:grpSpPr bwMode="auto">
          <a:xfrm>
            <a:off x="7772400" y="2895600"/>
            <a:ext cx="1219200" cy="381000"/>
            <a:chOff x="-48" y="816"/>
            <a:chExt cx="912" cy="240"/>
          </a:xfrm>
        </p:grpSpPr>
        <p:sp>
          <p:nvSpPr>
            <p:cNvPr id="45119" name="Rectangle 69"/>
            <p:cNvSpPr>
              <a:spLocks noChangeArrowheads="1"/>
            </p:cNvSpPr>
            <p:nvPr/>
          </p:nvSpPr>
          <p:spPr bwMode="auto">
            <a:xfrm>
              <a:off x="-48" y="816"/>
              <a:ext cx="912" cy="240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>
                  <a:solidFill>
                    <a:srgbClr val="000000"/>
                  </a:solidFill>
                  <a:latin typeface="Arial"/>
                </a:rPr>
                <a:t>Data</a:t>
              </a:r>
            </a:p>
          </p:txBody>
        </p:sp>
        <p:sp>
          <p:nvSpPr>
            <p:cNvPr id="45120" name="Rectangle 70"/>
            <p:cNvSpPr>
              <a:spLocks noChangeArrowheads="1"/>
            </p:cNvSpPr>
            <p:nvPr/>
          </p:nvSpPr>
          <p:spPr bwMode="auto">
            <a:xfrm>
              <a:off x="528" y="816"/>
              <a:ext cx="336" cy="240"/>
            </a:xfrm>
            <a:prstGeom prst="rect">
              <a:avLst/>
            </a:prstGeom>
            <a:solidFill>
              <a:srgbClr val="CC3300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 err="1">
                  <a:solidFill>
                    <a:srgbClr val="FFFFFF"/>
                  </a:solidFill>
                  <a:latin typeface="Arial"/>
                </a:rPr>
                <a:t>Hdr</a:t>
              </a:r>
              <a:endParaRPr lang="en-US" dirty="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9" name="Group 71"/>
          <p:cNvGrpSpPr>
            <a:grpSpLocks/>
          </p:cNvGrpSpPr>
          <p:nvPr/>
        </p:nvGrpSpPr>
        <p:grpSpPr bwMode="auto">
          <a:xfrm>
            <a:off x="7772400" y="1295400"/>
            <a:ext cx="1219200" cy="381000"/>
            <a:chOff x="-48" y="1824"/>
            <a:chExt cx="912" cy="240"/>
          </a:xfrm>
        </p:grpSpPr>
        <p:sp>
          <p:nvSpPr>
            <p:cNvPr id="45117" name="Rectangle 72"/>
            <p:cNvSpPr>
              <a:spLocks noChangeArrowheads="1"/>
            </p:cNvSpPr>
            <p:nvPr/>
          </p:nvSpPr>
          <p:spPr bwMode="auto">
            <a:xfrm>
              <a:off x="-48" y="1824"/>
              <a:ext cx="912" cy="240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>
                  <a:solidFill>
                    <a:srgbClr val="000000"/>
                  </a:solidFill>
                  <a:latin typeface="Arial"/>
                </a:rPr>
                <a:t>Data</a:t>
              </a:r>
            </a:p>
          </p:txBody>
        </p:sp>
        <p:sp>
          <p:nvSpPr>
            <p:cNvPr id="45118" name="Rectangle 73"/>
            <p:cNvSpPr>
              <a:spLocks noChangeArrowheads="1"/>
            </p:cNvSpPr>
            <p:nvPr/>
          </p:nvSpPr>
          <p:spPr bwMode="auto">
            <a:xfrm>
              <a:off x="528" y="1824"/>
              <a:ext cx="336" cy="240"/>
            </a:xfrm>
            <a:prstGeom prst="rect">
              <a:avLst/>
            </a:prstGeom>
            <a:solidFill>
              <a:srgbClr val="000099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 err="1">
                  <a:solidFill>
                    <a:srgbClr val="FFFFFF"/>
                  </a:solidFill>
                  <a:latin typeface="Arial"/>
                </a:rPr>
                <a:t>Hdr</a:t>
              </a:r>
              <a:endParaRPr lang="en-US" dirty="0">
                <a:solidFill>
                  <a:srgbClr val="FFFFFF"/>
                </a:solidFill>
                <a:latin typeface="Arial"/>
              </a:endParaRPr>
            </a:p>
          </p:txBody>
        </p:sp>
      </p:grpSp>
      <p:sp>
        <p:nvSpPr>
          <p:cNvPr id="48202" name="Rectangle 74"/>
          <p:cNvSpPr>
            <a:spLocks noChangeArrowheads="1"/>
          </p:cNvSpPr>
          <p:nvPr/>
        </p:nvSpPr>
        <p:spPr bwMode="auto">
          <a:xfrm>
            <a:off x="0" y="2743200"/>
            <a:ext cx="1447800" cy="609600"/>
          </a:xfrm>
          <a:prstGeom prst="rect">
            <a:avLst/>
          </a:prstGeom>
          <a:solidFill>
            <a:schemeClr val="bg1"/>
          </a:solidFill>
          <a:ln w="12700" cap="sq">
            <a:solidFill>
              <a:schemeClr val="bg1"/>
            </a:solidFill>
            <a:miter lim="800000"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8203" name="Rectangle 75"/>
          <p:cNvSpPr>
            <a:spLocks noChangeArrowheads="1"/>
          </p:cNvSpPr>
          <p:nvPr/>
        </p:nvSpPr>
        <p:spPr bwMode="auto">
          <a:xfrm>
            <a:off x="0" y="1143000"/>
            <a:ext cx="1447800" cy="609600"/>
          </a:xfrm>
          <a:prstGeom prst="rect">
            <a:avLst/>
          </a:prstGeom>
          <a:solidFill>
            <a:schemeClr val="bg1"/>
          </a:solidFill>
          <a:ln w="12700" cap="sq">
            <a:solidFill>
              <a:schemeClr val="bg1"/>
            </a:solidFill>
            <a:miter lim="800000"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10" name="Group 76"/>
          <p:cNvGrpSpPr>
            <a:grpSpLocks/>
          </p:cNvGrpSpPr>
          <p:nvPr/>
        </p:nvGrpSpPr>
        <p:grpSpPr bwMode="auto">
          <a:xfrm>
            <a:off x="6477000" y="3886200"/>
            <a:ext cx="1219200" cy="381000"/>
            <a:chOff x="-48" y="816"/>
            <a:chExt cx="912" cy="240"/>
          </a:xfrm>
        </p:grpSpPr>
        <p:sp>
          <p:nvSpPr>
            <p:cNvPr id="45115" name="Rectangle 77"/>
            <p:cNvSpPr>
              <a:spLocks noChangeArrowheads="1"/>
            </p:cNvSpPr>
            <p:nvPr/>
          </p:nvSpPr>
          <p:spPr bwMode="auto">
            <a:xfrm>
              <a:off x="-48" y="816"/>
              <a:ext cx="912" cy="240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>
                  <a:solidFill>
                    <a:srgbClr val="000000"/>
                  </a:solidFill>
                  <a:latin typeface="Arial"/>
                </a:rPr>
                <a:t>Data</a:t>
              </a:r>
            </a:p>
          </p:txBody>
        </p:sp>
        <p:sp>
          <p:nvSpPr>
            <p:cNvPr id="45116" name="Rectangle 78"/>
            <p:cNvSpPr>
              <a:spLocks noChangeArrowheads="1"/>
            </p:cNvSpPr>
            <p:nvPr/>
          </p:nvSpPr>
          <p:spPr bwMode="auto">
            <a:xfrm>
              <a:off x="528" y="816"/>
              <a:ext cx="336" cy="240"/>
            </a:xfrm>
            <a:prstGeom prst="rect">
              <a:avLst/>
            </a:prstGeom>
            <a:solidFill>
              <a:srgbClr val="CC3300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 err="1">
                  <a:solidFill>
                    <a:srgbClr val="FFFFFF"/>
                  </a:solidFill>
                  <a:latin typeface="Arial"/>
                </a:rPr>
                <a:t>Hdr</a:t>
              </a:r>
              <a:endParaRPr lang="en-US" dirty="0">
                <a:solidFill>
                  <a:srgbClr val="FFFFFF"/>
                </a:solidFill>
                <a:latin typeface="Arial"/>
              </a:endParaRPr>
            </a:p>
          </p:txBody>
        </p:sp>
      </p:grpSp>
      <p:sp>
        <p:nvSpPr>
          <p:cNvPr id="48207" name="Rectangle 79"/>
          <p:cNvSpPr>
            <a:spLocks noChangeArrowheads="1"/>
          </p:cNvSpPr>
          <p:nvPr/>
        </p:nvSpPr>
        <p:spPr bwMode="auto">
          <a:xfrm>
            <a:off x="0" y="4800600"/>
            <a:ext cx="1447800" cy="609600"/>
          </a:xfrm>
          <a:prstGeom prst="rect">
            <a:avLst/>
          </a:prstGeom>
          <a:solidFill>
            <a:schemeClr val="bg1"/>
          </a:solidFill>
          <a:ln w="12700" cap="sq">
            <a:solidFill>
              <a:schemeClr val="bg1"/>
            </a:solidFill>
            <a:miter lim="800000"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45105" name="Group 80"/>
          <p:cNvGrpSpPr>
            <a:grpSpLocks/>
          </p:cNvGrpSpPr>
          <p:nvPr/>
        </p:nvGrpSpPr>
        <p:grpSpPr bwMode="auto">
          <a:xfrm>
            <a:off x="4572000" y="2819400"/>
            <a:ext cx="457200" cy="1219200"/>
            <a:chOff x="2736" y="1824"/>
            <a:chExt cx="288" cy="768"/>
          </a:xfrm>
        </p:grpSpPr>
        <p:sp>
          <p:nvSpPr>
            <p:cNvPr id="45111" name="Line 81"/>
            <p:cNvSpPr>
              <a:spLocks noChangeShapeType="1"/>
            </p:cNvSpPr>
            <p:nvPr/>
          </p:nvSpPr>
          <p:spPr bwMode="auto">
            <a:xfrm>
              <a:off x="2736" y="1824"/>
              <a:ext cx="0" cy="768"/>
            </a:xfrm>
            <a:prstGeom prst="line">
              <a:avLst/>
            </a:prstGeom>
            <a:noFill/>
            <a:ln w="381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5112" name="Line 82"/>
            <p:cNvSpPr>
              <a:spLocks noChangeShapeType="1"/>
            </p:cNvSpPr>
            <p:nvPr/>
          </p:nvSpPr>
          <p:spPr bwMode="auto">
            <a:xfrm>
              <a:off x="2832" y="1824"/>
              <a:ext cx="0" cy="768"/>
            </a:xfrm>
            <a:prstGeom prst="line">
              <a:avLst/>
            </a:prstGeom>
            <a:noFill/>
            <a:ln w="381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5113" name="Line 83"/>
            <p:cNvSpPr>
              <a:spLocks noChangeShapeType="1"/>
            </p:cNvSpPr>
            <p:nvPr/>
          </p:nvSpPr>
          <p:spPr bwMode="auto">
            <a:xfrm>
              <a:off x="2928" y="1824"/>
              <a:ext cx="0" cy="768"/>
            </a:xfrm>
            <a:prstGeom prst="line">
              <a:avLst/>
            </a:prstGeom>
            <a:noFill/>
            <a:ln w="381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5114" name="Line 84"/>
            <p:cNvSpPr>
              <a:spLocks noChangeShapeType="1"/>
            </p:cNvSpPr>
            <p:nvPr/>
          </p:nvSpPr>
          <p:spPr bwMode="auto">
            <a:xfrm>
              <a:off x="3024" y="1824"/>
              <a:ext cx="0" cy="768"/>
            </a:xfrm>
            <a:prstGeom prst="line">
              <a:avLst/>
            </a:prstGeom>
            <a:noFill/>
            <a:ln w="381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</p:grpSp>
      <p:grpSp>
        <p:nvGrpSpPr>
          <p:cNvPr id="45106" name="Group 85"/>
          <p:cNvGrpSpPr>
            <a:grpSpLocks/>
          </p:cNvGrpSpPr>
          <p:nvPr/>
        </p:nvGrpSpPr>
        <p:grpSpPr bwMode="auto">
          <a:xfrm rot="-5400000">
            <a:off x="4572000" y="2819400"/>
            <a:ext cx="457200" cy="1219200"/>
            <a:chOff x="2736" y="1824"/>
            <a:chExt cx="288" cy="768"/>
          </a:xfrm>
        </p:grpSpPr>
        <p:sp>
          <p:nvSpPr>
            <p:cNvPr id="45107" name="Line 86"/>
            <p:cNvSpPr>
              <a:spLocks noChangeShapeType="1"/>
            </p:cNvSpPr>
            <p:nvPr/>
          </p:nvSpPr>
          <p:spPr bwMode="auto">
            <a:xfrm>
              <a:off x="2736" y="1824"/>
              <a:ext cx="0" cy="768"/>
            </a:xfrm>
            <a:prstGeom prst="line">
              <a:avLst/>
            </a:prstGeom>
            <a:noFill/>
            <a:ln w="381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5108" name="Line 87"/>
            <p:cNvSpPr>
              <a:spLocks noChangeShapeType="1"/>
            </p:cNvSpPr>
            <p:nvPr/>
          </p:nvSpPr>
          <p:spPr bwMode="auto">
            <a:xfrm>
              <a:off x="2832" y="1824"/>
              <a:ext cx="0" cy="768"/>
            </a:xfrm>
            <a:prstGeom prst="line">
              <a:avLst/>
            </a:prstGeom>
            <a:noFill/>
            <a:ln w="381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5109" name="Line 88"/>
            <p:cNvSpPr>
              <a:spLocks noChangeShapeType="1"/>
            </p:cNvSpPr>
            <p:nvPr/>
          </p:nvSpPr>
          <p:spPr bwMode="auto">
            <a:xfrm>
              <a:off x="2928" y="1824"/>
              <a:ext cx="0" cy="768"/>
            </a:xfrm>
            <a:prstGeom prst="line">
              <a:avLst/>
            </a:prstGeom>
            <a:noFill/>
            <a:ln w="381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5110" name="Line 89"/>
            <p:cNvSpPr>
              <a:spLocks noChangeShapeType="1"/>
            </p:cNvSpPr>
            <p:nvPr/>
          </p:nvSpPr>
          <p:spPr bwMode="auto">
            <a:xfrm>
              <a:off x="3024" y="1824"/>
              <a:ext cx="0" cy="768"/>
            </a:xfrm>
            <a:prstGeom prst="line">
              <a:avLst/>
            </a:prstGeom>
            <a:noFill/>
            <a:ln w="381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5008148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8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0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48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48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202" grpId="0" animBg="1"/>
      <p:bldP spid="48203" grpId="0" animBg="1"/>
      <p:bldP spid="48207" grpId="0" animBg="1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Title 1"/>
          <p:cNvSpPr>
            <a:spLocks noGrp="1"/>
          </p:cNvSpPr>
          <p:nvPr>
            <p:ph type="title"/>
          </p:nvPr>
        </p:nvSpPr>
        <p:spPr>
          <a:xfrm>
            <a:off x="457200" y="16758"/>
            <a:ext cx="8229600" cy="1143000"/>
          </a:xfrm>
        </p:spPr>
        <p:txBody>
          <a:bodyPr/>
          <a:lstStyle/>
          <a:p>
            <a:r>
              <a:rPr lang="en-US" dirty="0">
                <a:latin typeface="Calibri"/>
              </a:rPr>
              <a:t>IP addresses as a line</a:t>
            </a:r>
          </a:p>
        </p:txBody>
      </p:sp>
      <p:sp>
        <p:nvSpPr>
          <p:cNvPr id="45058" name="Line 5"/>
          <p:cNvSpPr>
            <a:spLocks noChangeShapeType="1"/>
          </p:cNvSpPr>
          <p:nvPr/>
        </p:nvSpPr>
        <p:spPr bwMode="auto">
          <a:xfrm>
            <a:off x="1336675" y="3409950"/>
            <a:ext cx="6248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59" name="Line 6"/>
          <p:cNvSpPr>
            <a:spLocks noChangeShapeType="1"/>
          </p:cNvSpPr>
          <p:nvPr/>
        </p:nvSpPr>
        <p:spPr bwMode="auto">
          <a:xfrm>
            <a:off x="1336675" y="3333750"/>
            <a:ext cx="0" cy="15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60" name="Line 7"/>
          <p:cNvSpPr>
            <a:spLocks noChangeShapeType="1"/>
          </p:cNvSpPr>
          <p:nvPr/>
        </p:nvSpPr>
        <p:spPr bwMode="auto">
          <a:xfrm>
            <a:off x="7585075" y="3333750"/>
            <a:ext cx="0" cy="15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61" name="Text Box 8"/>
          <p:cNvSpPr txBox="1">
            <a:spLocks noChangeArrowheads="1"/>
          </p:cNvSpPr>
          <p:nvPr/>
        </p:nvSpPr>
        <p:spPr bwMode="auto">
          <a:xfrm>
            <a:off x="1184275" y="3413125"/>
            <a:ext cx="31465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altLang="zh-CN" sz="2000" dirty="0">
                <a:solidFill>
                  <a:srgbClr val="000000"/>
                </a:solidFill>
                <a:latin typeface="Calibri"/>
                <a:ea typeface="宋体" charset="0"/>
                <a:cs typeface="宋体" charset="0"/>
              </a:rPr>
              <a:t>0</a:t>
            </a:r>
            <a:endParaRPr lang="en-US" altLang="zh-CN" sz="1600" dirty="0">
              <a:solidFill>
                <a:srgbClr val="000000"/>
              </a:solidFill>
              <a:latin typeface="Calibri"/>
              <a:ea typeface="宋体" charset="0"/>
              <a:cs typeface="宋体" charset="0"/>
            </a:endParaRPr>
          </a:p>
        </p:txBody>
      </p:sp>
      <p:sp>
        <p:nvSpPr>
          <p:cNvPr id="7" name="Text Box 9"/>
          <p:cNvSpPr txBox="1">
            <a:spLocks noChangeArrowheads="1"/>
          </p:cNvSpPr>
          <p:nvPr/>
        </p:nvSpPr>
        <p:spPr bwMode="auto">
          <a:xfrm>
            <a:off x="7248525" y="3413125"/>
            <a:ext cx="709613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dirty="0">
                <a:solidFill>
                  <a:srgbClr val="000000"/>
                </a:solidFill>
                <a:latin typeface="+mj-lt"/>
                <a:ea typeface="SimSun" pitchFamily="2" charset="-122"/>
                <a:cs typeface="+mn-cs"/>
              </a:rPr>
              <a:t>2</a:t>
            </a:r>
            <a:r>
              <a:rPr lang="en-US" altLang="zh-CN" baseline="30000" dirty="0">
                <a:solidFill>
                  <a:srgbClr val="000000"/>
                </a:solidFill>
                <a:latin typeface="+mj-lt"/>
                <a:ea typeface="SimSun" pitchFamily="2" charset="-122"/>
                <a:cs typeface="+mn-cs"/>
              </a:rPr>
              <a:t>32</a:t>
            </a:r>
            <a:r>
              <a:rPr lang="en-US" altLang="zh-CN" dirty="0">
                <a:solidFill>
                  <a:srgbClr val="000000"/>
                </a:solidFill>
                <a:latin typeface="+mj-lt"/>
                <a:ea typeface="SimSun" pitchFamily="2" charset="-122"/>
                <a:cs typeface="+mn-cs"/>
              </a:rPr>
              <a:t>-1</a:t>
            </a:r>
          </a:p>
        </p:txBody>
      </p:sp>
      <p:graphicFrame>
        <p:nvGraphicFramePr>
          <p:cNvPr id="21" name="Table 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50034070"/>
              </p:ext>
            </p:extLst>
          </p:nvPr>
        </p:nvGraphicFramePr>
        <p:xfrm>
          <a:off x="1941513" y="4635500"/>
          <a:ext cx="5260975" cy="1828800"/>
        </p:xfrm>
        <a:graphic>
          <a:graphicData uri="http://schemas.openxmlformats.org/drawingml/2006/table">
            <a:tbl>
              <a:tblPr/>
              <a:tblGrid>
                <a:gridCol w="8413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33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Entry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Destination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Port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6304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3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5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Cambridge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Oxford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Europe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USA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Everywhere (default)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3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/>
                        <a:ea typeface="ＭＳ Ｐゴシック" charset="-128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5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pSp>
        <p:nvGrpSpPr>
          <p:cNvPr id="2" name="All IP Addresses"/>
          <p:cNvGrpSpPr>
            <a:grpSpLocks/>
          </p:cNvGrpSpPr>
          <p:nvPr/>
        </p:nvGrpSpPr>
        <p:grpSpPr bwMode="auto">
          <a:xfrm>
            <a:off x="1336675" y="3886200"/>
            <a:ext cx="6248400" cy="749255"/>
            <a:chOff x="1337468" y="4191003"/>
            <a:chExt cx="6248399" cy="749164"/>
          </a:xfrm>
        </p:grpSpPr>
        <p:sp>
          <p:nvSpPr>
            <p:cNvPr id="45102" name="TextBox 13"/>
            <p:cNvSpPr txBox="1">
              <a:spLocks noChangeArrowheads="1"/>
            </p:cNvSpPr>
            <p:nvPr/>
          </p:nvSpPr>
          <p:spPr bwMode="auto">
            <a:xfrm>
              <a:off x="3537856" y="4570880"/>
              <a:ext cx="1640105" cy="369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800" dirty="0">
                  <a:latin typeface="Calibri"/>
                </a:rPr>
                <a:t>All IP addresses</a:t>
              </a:r>
            </a:p>
          </p:txBody>
        </p:sp>
        <p:sp>
          <p:nvSpPr>
            <p:cNvPr id="45103" name="Right Brace 22"/>
            <p:cNvSpPr>
              <a:spLocks/>
            </p:cNvSpPr>
            <p:nvPr/>
          </p:nvSpPr>
          <p:spPr bwMode="auto">
            <a:xfrm rot="5400000">
              <a:off x="4284429" y="1244042"/>
              <a:ext cx="354477" cy="6248399"/>
            </a:xfrm>
            <a:prstGeom prst="rightBrace">
              <a:avLst>
                <a:gd name="adj1" fmla="val 8324"/>
                <a:gd name="adj2" fmla="val 50000"/>
              </a:avLst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/>
            <a:p>
              <a:pPr algn="ctr"/>
              <a:endParaRPr lang="en-US"/>
            </a:p>
          </p:txBody>
        </p:sp>
      </p:grpSp>
      <p:grpSp>
        <p:nvGrpSpPr>
          <p:cNvPr id="3" name="North America"/>
          <p:cNvGrpSpPr>
            <a:grpSpLocks/>
          </p:cNvGrpSpPr>
          <p:nvPr/>
        </p:nvGrpSpPr>
        <p:grpSpPr bwMode="auto">
          <a:xfrm>
            <a:off x="4572000" y="2635250"/>
            <a:ext cx="2438400" cy="774700"/>
            <a:chOff x="4572000" y="2634734"/>
            <a:chExt cx="2438400" cy="775216"/>
          </a:xfrm>
        </p:grpSpPr>
        <p:sp>
          <p:nvSpPr>
            <p:cNvPr id="45098" name="TextBox 16"/>
            <p:cNvSpPr txBox="1">
              <a:spLocks noChangeArrowheads="1"/>
            </p:cNvSpPr>
            <p:nvPr/>
          </p:nvSpPr>
          <p:spPr bwMode="auto">
            <a:xfrm>
              <a:off x="5348165" y="2907268"/>
              <a:ext cx="856988" cy="369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800" dirty="0">
                  <a:latin typeface="Calibri"/>
                </a:rPr>
                <a:t>Europe</a:t>
              </a:r>
            </a:p>
          </p:txBody>
        </p:sp>
        <p:cxnSp>
          <p:nvCxnSpPr>
            <p:cNvPr id="45099" name="Straight Connector 24"/>
            <p:cNvCxnSpPr>
              <a:cxnSpLocks noChangeShapeType="1"/>
            </p:cNvCxnSpPr>
            <p:nvPr/>
          </p:nvCxnSpPr>
          <p:spPr bwMode="auto">
            <a:xfrm>
              <a:off x="4572000" y="2872264"/>
              <a:ext cx="243840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45100" name="Line 17"/>
            <p:cNvSpPr>
              <a:spLocks noChangeShapeType="1"/>
            </p:cNvSpPr>
            <p:nvPr/>
          </p:nvSpPr>
          <p:spPr bwMode="auto">
            <a:xfrm>
              <a:off x="4572000" y="2647950"/>
              <a:ext cx="4989" cy="762000"/>
            </a:xfrm>
            <a:prstGeom prst="line">
              <a:avLst/>
            </a:prstGeom>
            <a:noFill/>
            <a:ln w="19050" cap="rnd">
              <a:solidFill>
                <a:schemeClr val="bg2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101" name="Line 17"/>
            <p:cNvSpPr>
              <a:spLocks noChangeShapeType="1"/>
            </p:cNvSpPr>
            <p:nvPr/>
          </p:nvSpPr>
          <p:spPr bwMode="auto">
            <a:xfrm>
              <a:off x="7004276" y="2634734"/>
              <a:ext cx="4989" cy="762000"/>
            </a:xfrm>
            <a:prstGeom prst="line">
              <a:avLst/>
            </a:prstGeom>
            <a:noFill/>
            <a:ln w="19050" cap="rnd">
              <a:solidFill>
                <a:schemeClr val="bg2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" name="Asia"/>
          <p:cNvGrpSpPr>
            <a:grpSpLocks/>
          </p:cNvGrpSpPr>
          <p:nvPr/>
        </p:nvGrpSpPr>
        <p:grpSpPr bwMode="auto">
          <a:xfrm>
            <a:off x="1946275" y="2630488"/>
            <a:ext cx="1720850" cy="798512"/>
            <a:chOff x="1946668" y="2629745"/>
            <a:chExt cx="1720036" cy="799646"/>
          </a:xfrm>
        </p:grpSpPr>
        <p:sp>
          <p:nvSpPr>
            <p:cNvPr id="45094" name="TextBox 17"/>
            <p:cNvSpPr txBox="1">
              <a:spLocks noChangeArrowheads="1"/>
            </p:cNvSpPr>
            <p:nvPr/>
          </p:nvSpPr>
          <p:spPr bwMode="auto">
            <a:xfrm>
              <a:off x="2485056" y="2907268"/>
              <a:ext cx="572121" cy="3698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800" dirty="0">
                  <a:latin typeface="Calibri"/>
                </a:rPr>
                <a:t>USA</a:t>
              </a:r>
            </a:p>
          </p:txBody>
        </p:sp>
        <p:cxnSp>
          <p:nvCxnSpPr>
            <p:cNvPr id="45095" name="Straight Connector 25"/>
            <p:cNvCxnSpPr>
              <a:cxnSpLocks noChangeShapeType="1"/>
            </p:cNvCxnSpPr>
            <p:nvPr/>
          </p:nvCxnSpPr>
          <p:spPr bwMode="auto">
            <a:xfrm>
              <a:off x="1951657" y="2872264"/>
              <a:ext cx="1700307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45096" name="Line 17"/>
            <p:cNvSpPr>
              <a:spLocks noChangeShapeType="1"/>
            </p:cNvSpPr>
            <p:nvPr/>
          </p:nvSpPr>
          <p:spPr bwMode="auto">
            <a:xfrm>
              <a:off x="1946668" y="2667391"/>
              <a:ext cx="4989" cy="762000"/>
            </a:xfrm>
            <a:prstGeom prst="line">
              <a:avLst/>
            </a:prstGeom>
            <a:noFill/>
            <a:ln w="19050" cap="rnd">
              <a:solidFill>
                <a:schemeClr val="bg2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097" name="Line 17"/>
            <p:cNvSpPr>
              <a:spLocks noChangeShapeType="1"/>
            </p:cNvSpPr>
            <p:nvPr/>
          </p:nvSpPr>
          <p:spPr bwMode="auto">
            <a:xfrm>
              <a:off x="3661715" y="2629745"/>
              <a:ext cx="4989" cy="762000"/>
            </a:xfrm>
            <a:prstGeom prst="line">
              <a:avLst/>
            </a:prstGeom>
            <a:noFill/>
            <a:ln w="19050" cap="rnd">
              <a:solidFill>
                <a:schemeClr val="bg2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" name="Berkeley"/>
          <p:cNvGrpSpPr>
            <a:grpSpLocks/>
          </p:cNvGrpSpPr>
          <p:nvPr/>
        </p:nvGrpSpPr>
        <p:grpSpPr bwMode="auto">
          <a:xfrm>
            <a:off x="6081405" y="1918485"/>
            <a:ext cx="929080" cy="959652"/>
            <a:chOff x="6081601" y="1918321"/>
            <a:chExt cx="928799" cy="959402"/>
          </a:xfrm>
        </p:grpSpPr>
        <p:sp>
          <p:nvSpPr>
            <p:cNvPr id="45090" name="TextBox 19"/>
            <p:cNvSpPr txBox="1">
              <a:spLocks noChangeArrowheads="1"/>
            </p:cNvSpPr>
            <p:nvPr/>
          </p:nvSpPr>
          <p:spPr bwMode="auto">
            <a:xfrm>
              <a:off x="6107802" y="1918321"/>
              <a:ext cx="831151" cy="3692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800" dirty="0">
                  <a:latin typeface="Calibri"/>
                </a:rPr>
                <a:t>Oxford</a:t>
              </a:r>
            </a:p>
          </p:txBody>
        </p:sp>
        <p:cxnSp>
          <p:nvCxnSpPr>
            <p:cNvPr id="45091" name="Straight Connector 34"/>
            <p:cNvCxnSpPr>
              <a:cxnSpLocks noChangeShapeType="1"/>
            </p:cNvCxnSpPr>
            <p:nvPr/>
          </p:nvCxnSpPr>
          <p:spPr bwMode="auto">
            <a:xfrm flipH="1">
              <a:off x="6086590" y="2438400"/>
              <a:ext cx="92381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45092" name="Line 17"/>
            <p:cNvSpPr>
              <a:spLocks noChangeShapeType="1"/>
            </p:cNvSpPr>
            <p:nvPr/>
          </p:nvSpPr>
          <p:spPr bwMode="auto">
            <a:xfrm>
              <a:off x="6081601" y="2113002"/>
              <a:ext cx="4989" cy="762000"/>
            </a:xfrm>
            <a:prstGeom prst="line">
              <a:avLst/>
            </a:prstGeom>
            <a:noFill/>
            <a:ln w="19050" cap="rnd">
              <a:solidFill>
                <a:schemeClr val="bg2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093" name="Line 17"/>
            <p:cNvSpPr>
              <a:spLocks noChangeShapeType="1"/>
            </p:cNvSpPr>
            <p:nvPr/>
          </p:nvSpPr>
          <p:spPr bwMode="auto">
            <a:xfrm>
              <a:off x="7004276" y="2115723"/>
              <a:ext cx="4989" cy="762000"/>
            </a:xfrm>
            <a:prstGeom prst="line">
              <a:avLst/>
            </a:prstGeom>
            <a:noFill/>
            <a:ln w="19050" cap="rnd">
              <a:solidFill>
                <a:schemeClr val="bg2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" name="Stanford"/>
          <p:cNvGrpSpPr>
            <a:grpSpLocks/>
          </p:cNvGrpSpPr>
          <p:nvPr/>
        </p:nvGrpSpPr>
        <p:grpSpPr bwMode="auto">
          <a:xfrm>
            <a:off x="4370765" y="1918485"/>
            <a:ext cx="1202222" cy="956479"/>
            <a:chOff x="4371178" y="1918319"/>
            <a:chExt cx="1201568" cy="956683"/>
          </a:xfrm>
        </p:grpSpPr>
        <p:sp>
          <p:nvSpPr>
            <p:cNvPr id="45086" name="TextBox 18"/>
            <p:cNvSpPr txBox="1">
              <a:spLocks noChangeArrowheads="1"/>
            </p:cNvSpPr>
            <p:nvPr/>
          </p:nvSpPr>
          <p:spPr bwMode="auto">
            <a:xfrm>
              <a:off x="4371178" y="1918319"/>
              <a:ext cx="1201568" cy="3694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800" dirty="0">
                  <a:latin typeface="Calibri"/>
                </a:rPr>
                <a:t>Cambridge</a:t>
              </a:r>
            </a:p>
          </p:txBody>
        </p:sp>
        <p:cxnSp>
          <p:nvCxnSpPr>
            <p:cNvPr id="45087" name="Straight Connector 27"/>
            <p:cNvCxnSpPr>
              <a:cxnSpLocks noChangeShapeType="1"/>
            </p:cNvCxnSpPr>
            <p:nvPr/>
          </p:nvCxnSpPr>
          <p:spPr bwMode="auto">
            <a:xfrm flipH="1">
              <a:off x="4572000" y="2438400"/>
              <a:ext cx="92381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45088" name="Line 17"/>
            <p:cNvSpPr>
              <a:spLocks noChangeShapeType="1"/>
            </p:cNvSpPr>
            <p:nvPr/>
          </p:nvSpPr>
          <p:spPr bwMode="auto">
            <a:xfrm>
              <a:off x="5508703" y="2113002"/>
              <a:ext cx="4989" cy="762000"/>
            </a:xfrm>
            <a:prstGeom prst="line">
              <a:avLst/>
            </a:prstGeom>
            <a:noFill/>
            <a:ln w="19050" cap="rnd">
              <a:solidFill>
                <a:schemeClr val="bg2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089" name="Line 17"/>
            <p:cNvSpPr>
              <a:spLocks noChangeShapeType="1"/>
            </p:cNvSpPr>
            <p:nvPr/>
          </p:nvSpPr>
          <p:spPr bwMode="auto">
            <a:xfrm>
              <a:off x="4567011" y="2057400"/>
              <a:ext cx="4989" cy="762000"/>
            </a:xfrm>
            <a:prstGeom prst="line">
              <a:avLst/>
            </a:prstGeom>
            <a:noFill/>
            <a:ln w="19050" cap="rnd">
              <a:solidFill>
                <a:schemeClr val="bg2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8" name="Your computer"/>
          <p:cNvGrpSpPr>
            <a:grpSpLocks/>
          </p:cNvGrpSpPr>
          <p:nvPr/>
        </p:nvGrpSpPr>
        <p:grpSpPr bwMode="auto">
          <a:xfrm>
            <a:off x="3351213" y="1143000"/>
            <a:ext cx="1591752" cy="2309813"/>
            <a:chOff x="3350929" y="1143000"/>
            <a:chExt cx="1592076" cy="2309811"/>
          </a:xfrm>
        </p:grpSpPr>
        <p:sp>
          <p:nvSpPr>
            <p:cNvPr id="45083" name="TextBox 15"/>
            <p:cNvSpPr txBox="1">
              <a:spLocks noChangeArrowheads="1"/>
            </p:cNvSpPr>
            <p:nvPr/>
          </p:nvSpPr>
          <p:spPr bwMode="auto">
            <a:xfrm>
              <a:off x="3350929" y="1143000"/>
              <a:ext cx="159207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800" dirty="0">
                  <a:latin typeface="Calibri"/>
                </a:rPr>
                <a:t>Your computer</a:t>
              </a:r>
            </a:p>
          </p:txBody>
        </p:sp>
        <p:cxnSp>
          <p:nvCxnSpPr>
            <p:cNvPr id="45084" name="Straight Arrow Connector 48"/>
            <p:cNvCxnSpPr>
              <a:cxnSpLocks noChangeShapeType="1"/>
              <a:stCxn id="45083" idx="2"/>
            </p:cNvCxnSpPr>
            <p:nvPr/>
          </p:nvCxnSpPr>
          <p:spPr bwMode="auto">
            <a:xfrm>
              <a:off x="4146967" y="1512332"/>
              <a:ext cx="729833" cy="1884402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45085" name="Oval 51"/>
            <p:cNvSpPr>
              <a:spLocks noChangeArrowheads="1"/>
            </p:cNvSpPr>
            <p:nvPr/>
          </p:nvSpPr>
          <p:spPr bwMode="auto">
            <a:xfrm>
              <a:off x="4831267" y="3361746"/>
              <a:ext cx="91065" cy="91065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lIns="0" rIns="0" anchor="ctr"/>
            <a:lstStyle/>
            <a:p>
              <a:pPr algn="ctr" eaLnBrk="0" hangingPunct="0"/>
              <a:endParaRPr lang="en-US" sz="3200" b="1">
                <a:solidFill>
                  <a:srgbClr val="008000"/>
                </a:solidFill>
              </a:endParaRPr>
            </a:p>
          </p:txBody>
        </p:sp>
      </p:grpSp>
      <p:grpSp>
        <p:nvGrpSpPr>
          <p:cNvPr id="9" name="My computer"/>
          <p:cNvGrpSpPr>
            <a:grpSpLocks/>
          </p:cNvGrpSpPr>
          <p:nvPr/>
        </p:nvGrpSpPr>
        <p:grpSpPr bwMode="auto">
          <a:xfrm>
            <a:off x="5135562" y="1143000"/>
            <a:ext cx="1788285" cy="2309813"/>
            <a:chOff x="5136067" y="1143000"/>
            <a:chExt cx="1787798" cy="2309811"/>
          </a:xfrm>
        </p:grpSpPr>
        <p:sp>
          <p:nvSpPr>
            <p:cNvPr id="45080" name="TextBox 14"/>
            <p:cNvSpPr txBox="1">
              <a:spLocks noChangeArrowheads="1"/>
            </p:cNvSpPr>
            <p:nvPr/>
          </p:nvSpPr>
          <p:spPr bwMode="auto">
            <a:xfrm>
              <a:off x="5466636" y="1143000"/>
              <a:ext cx="14572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800" dirty="0">
                  <a:latin typeface="Calibri"/>
                </a:rPr>
                <a:t>My computer</a:t>
              </a:r>
            </a:p>
          </p:txBody>
        </p:sp>
        <p:cxnSp>
          <p:nvCxnSpPr>
            <p:cNvPr id="45081" name="Straight Arrow Connector 50"/>
            <p:cNvCxnSpPr>
              <a:cxnSpLocks noChangeShapeType="1"/>
              <a:stCxn id="45080" idx="2"/>
            </p:cNvCxnSpPr>
            <p:nvPr/>
          </p:nvCxnSpPr>
          <p:spPr bwMode="auto">
            <a:xfrm flipH="1">
              <a:off x="5181600" y="1512332"/>
              <a:ext cx="1013651" cy="1884402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45082" name="Oval 52"/>
            <p:cNvSpPr>
              <a:spLocks noChangeArrowheads="1"/>
            </p:cNvSpPr>
            <p:nvPr/>
          </p:nvSpPr>
          <p:spPr bwMode="auto">
            <a:xfrm>
              <a:off x="5136067" y="3361746"/>
              <a:ext cx="91065" cy="91065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lIns="0" rIns="0" anchor="ctr"/>
            <a:lstStyle/>
            <a:p>
              <a:pPr algn="ctr" eaLnBrk="0" hangingPunct="0"/>
              <a:endParaRPr lang="en-US" sz="3200" b="1">
                <a:solidFill>
                  <a:srgbClr val="008000"/>
                </a:solidFill>
              </a:endParaRPr>
            </a:p>
          </p:txBody>
        </p:sp>
      </p:grp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62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8682613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22" dur="indefinite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23" dur="indefinite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25" dur="indefinite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26" dur="indefinite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Title 1"/>
          <p:cNvSpPr>
            <a:spLocks noGrp="1"/>
          </p:cNvSpPr>
          <p:nvPr>
            <p:ph type="title"/>
          </p:nvPr>
        </p:nvSpPr>
        <p:spPr>
          <a:xfrm>
            <a:off x="457200" y="16758"/>
            <a:ext cx="8229600" cy="1143000"/>
          </a:xfrm>
        </p:spPr>
        <p:txBody>
          <a:bodyPr/>
          <a:lstStyle/>
          <a:p>
            <a:r>
              <a:rPr lang="en-US" dirty="0">
                <a:latin typeface="Calibri"/>
              </a:rPr>
              <a:t>Longest Prefix Match (LPM)</a:t>
            </a:r>
          </a:p>
        </p:txBody>
      </p:sp>
      <p:graphicFrame>
        <p:nvGraphicFramePr>
          <p:cNvPr id="21" name="Table 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84083596"/>
              </p:ext>
            </p:extLst>
          </p:nvPr>
        </p:nvGraphicFramePr>
        <p:xfrm>
          <a:off x="228600" y="1371600"/>
          <a:ext cx="5260975" cy="1828800"/>
        </p:xfrm>
        <a:graphic>
          <a:graphicData uri="http://schemas.openxmlformats.org/drawingml/2006/table">
            <a:tbl>
              <a:tblPr/>
              <a:tblGrid>
                <a:gridCol w="8413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33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Entry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Destination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Port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6304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3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5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Cambridge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Oxford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Europe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USA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Everywhere (default)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3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/>
                        <a:ea typeface="ＭＳ Ｐゴシック" charset="-128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5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6092" name="Right Brace 7"/>
          <p:cNvSpPr>
            <a:spLocks/>
          </p:cNvSpPr>
          <p:nvPr/>
        </p:nvSpPr>
        <p:spPr bwMode="auto">
          <a:xfrm>
            <a:off x="5562600" y="1855788"/>
            <a:ext cx="304800" cy="381000"/>
          </a:xfrm>
          <a:prstGeom prst="rightBrace">
            <a:avLst>
              <a:gd name="adj1" fmla="val 8333"/>
              <a:gd name="adj2" fmla="val 50000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  <a:endParaRPr lang="en-US"/>
          </a:p>
        </p:txBody>
      </p:sp>
      <p:sp>
        <p:nvSpPr>
          <p:cNvPr id="46093" name="Right Brace 47"/>
          <p:cNvSpPr>
            <a:spLocks/>
          </p:cNvSpPr>
          <p:nvPr/>
        </p:nvSpPr>
        <p:spPr bwMode="auto">
          <a:xfrm>
            <a:off x="5562600" y="2376488"/>
            <a:ext cx="304800" cy="381000"/>
          </a:xfrm>
          <a:prstGeom prst="rightBrace">
            <a:avLst>
              <a:gd name="adj1" fmla="val 8333"/>
              <a:gd name="adj2" fmla="val 50000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  <a:endParaRPr lang="en-US"/>
          </a:p>
        </p:txBody>
      </p:sp>
      <p:sp>
        <p:nvSpPr>
          <p:cNvPr id="46094" name="TextBox 2"/>
          <p:cNvSpPr txBox="1">
            <a:spLocks noChangeArrowheads="1"/>
          </p:cNvSpPr>
          <p:nvPr/>
        </p:nvSpPr>
        <p:spPr bwMode="auto">
          <a:xfrm>
            <a:off x="6010275" y="1855788"/>
            <a:ext cx="128753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dirty="0">
                <a:latin typeface="Calibri"/>
              </a:rPr>
              <a:t>Universities</a:t>
            </a:r>
          </a:p>
        </p:txBody>
      </p:sp>
      <p:sp>
        <p:nvSpPr>
          <p:cNvPr id="46095" name="TextBox 6"/>
          <p:cNvSpPr txBox="1">
            <a:spLocks noChangeArrowheads="1"/>
          </p:cNvSpPr>
          <p:nvPr/>
        </p:nvSpPr>
        <p:spPr bwMode="auto">
          <a:xfrm>
            <a:off x="6010275" y="2376488"/>
            <a:ext cx="120436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dirty="0">
                <a:latin typeface="Calibri"/>
              </a:rPr>
              <a:t>Continents</a:t>
            </a:r>
          </a:p>
        </p:txBody>
      </p:sp>
      <p:sp>
        <p:nvSpPr>
          <p:cNvPr id="46096" name="TextBox 8"/>
          <p:cNvSpPr txBox="1">
            <a:spLocks noChangeArrowheads="1"/>
          </p:cNvSpPr>
          <p:nvPr/>
        </p:nvSpPr>
        <p:spPr bwMode="auto">
          <a:xfrm>
            <a:off x="6010275" y="2819400"/>
            <a:ext cx="78090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dirty="0">
                <a:latin typeface="Calibri"/>
              </a:rPr>
              <a:t>Planet</a:t>
            </a: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533400" y="5286375"/>
            <a:ext cx="4114800" cy="612775"/>
            <a:chOff x="1600200" y="3586162"/>
            <a:chExt cx="4114800" cy="612775"/>
          </a:xfrm>
        </p:grpSpPr>
        <p:sp>
          <p:nvSpPr>
            <p:cNvPr id="11" name="Rect: Payload"/>
            <p:cNvSpPr/>
            <p:nvPr/>
          </p:nvSpPr>
          <p:spPr bwMode="auto">
            <a:xfrm>
              <a:off x="2728913" y="3586162"/>
              <a:ext cx="2986087" cy="612775"/>
            </a:xfrm>
            <a:prstGeom prst="rect">
              <a:avLst/>
            </a:prstGeom>
            <a:ln w="12700">
              <a:headEnd type="none" w="med" len="med"/>
              <a:tailEnd type="none" w="med" len="med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lIns="0" rIns="0" anchor="ctr"/>
            <a:lstStyle/>
            <a:p>
              <a:pPr algn="ctr" eaLnBrk="0" fontAlgn="auto" hangingPunct="0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/>
                <a:t>Data</a:t>
              </a:r>
            </a:p>
          </p:txBody>
        </p:sp>
        <p:sp>
          <p:nvSpPr>
            <p:cNvPr id="12" name="Rect: Payload"/>
            <p:cNvSpPr/>
            <p:nvPr/>
          </p:nvSpPr>
          <p:spPr bwMode="auto">
            <a:xfrm>
              <a:off x="1600200" y="3586162"/>
              <a:ext cx="1128713" cy="61277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headEnd type="none" w="med" len="med"/>
              <a:tailEnd type="none" w="med" len="med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lIns="0" rIns="0" anchor="ctr"/>
            <a:lstStyle/>
            <a:p>
              <a:pPr algn="ctr" eaLnBrk="0" fontAlgn="auto" hangingPunct="0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dirty="0">
                  <a:solidFill>
                    <a:srgbClr val="000000"/>
                  </a:solidFill>
                </a:rPr>
                <a:t>To: Cambridge</a:t>
              </a:r>
            </a:p>
          </p:txBody>
        </p:sp>
      </p:grpSp>
      <p:grpSp>
        <p:nvGrpSpPr>
          <p:cNvPr id="3" name="Group 53"/>
          <p:cNvGrpSpPr>
            <a:grpSpLocks/>
          </p:cNvGrpSpPr>
          <p:nvPr/>
        </p:nvGrpSpPr>
        <p:grpSpPr bwMode="auto">
          <a:xfrm>
            <a:off x="1096963" y="1855788"/>
            <a:ext cx="2131375" cy="3430587"/>
            <a:chOff x="1097756" y="1856097"/>
            <a:chExt cx="2129886" cy="3430938"/>
          </a:xfrm>
        </p:grpSpPr>
        <p:cxnSp>
          <p:nvCxnSpPr>
            <p:cNvPr id="46102" name="Curved Connector 32"/>
            <p:cNvCxnSpPr>
              <a:cxnSpLocks noChangeShapeType="1"/>
              <a:stCxn id="12" idx="0"/>
            </p:cNvCxnSpPr>
            <p:nvPr/>
          </p:nvCxnSpPr>
          <p:spPr bwMode="auto">
            <a:xfrm rot="5400000" flipH="1" flipV="1">
              <a:off x="321795" y="3780028"/>
              <a:ext cx="2282968" cy="731045"/>
            </a:xfrm>
            <a:prstGeom prst="curvedConnector3">
              <a:avLst>
                <a:gd name="adj1" fmla="val 100403"/>
              </a:avLst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6103" name="Curved Connector 34"/>
            <p:cNvCxnSpPr>
              <a:cxnSpLocks noChangeShapeType="1"/>
              <a:stCxn id="12" idx="0"/>
            </p:cNvCxnSpPr>
            <p:nvPr/>
          </p:nvCxnSpPr>
          <p:spPr bwMode="auto">
            <a:xfrm rot="5400000" flipH="1" flipV="1">
              <a:off x="191361" y="3344796"/>
              <a:ext cx="2848634" cy="1035843"/>
            </a:xfrm>
            <a:prstGeom prst="curvedConnector3">
              <a:avLst>
                <a:gd name="adj1" fmla="val 100134"/>
              </a:avLst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6104" name="Curved Connector 36"/>
            <p:cNvCxnSpPr>
              <a:cxnSpLocks noChangeShapeType="1"/>
              <a:stCxn id="12" idx="0"/>
            </p:cNvCxnSpPr>
            <p:nvPr/>
          </p:nvCxnSpPr>
          <p:spPr bwMode="auto">
            <a:xfrm rot="5400000" flipH="1" flipV="1">
              <a:off x="14511" y="2939342"/>
              <a:ext cx="3430938" cy="1264447"/>
            </a:xfrm>
            <a:prstGeom prst="curvedConnector3">
              <a:avLst>
                <a:gd name="adj1" fmla="val 100009"/>
              </a:avLst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44" name="TextBox 43"/>
            <p:cNvSpPr txBox="1"/>
            <p:nvPr/>
          </p:nvSpPr>
          <p:spPr>
            <a:xfrm>
              <a:off x="1391238" y="3886717"/>
              <a:ext cx="1836404" cy="1200452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>
                  <a:latin typeface="Calibri"/>
                  <a:ea typeface="+mn-ea"/>
                  <a:cs typeface="+mn-cs"/>
                </a:rPr>
                <a:t>Matching entries:</a:t>
              </a:r>
            </a:p>
            <a:p>
              <a:pPr marL="285750" indent="-285750" fontAlgn="auto"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Char char="•"/>
                <a:defRPr/>
              </a:pPr>
              <a:r>
                <a:rPr lang="en-US" dirty="0">
                  <a:latin typeface="Calibri"/>
                  <a:ea typeface="+mn-ea"/>
                  <a:cs typeface="+mn-cs"/>
                </a:rPr>
                <a:t>Cambridge</a:t>
              </a:r>
            </a:p>
            <a:p>
              <a:pPr marL="285750" indent="-285750" fontAlgn="auto"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Char char="•"/>
                <a:defRPr/>
              </a:pPr>
              <a:r>
                <a:rPr lang="en-US" dirty="0">
                  <a:latin typeface="Calibri"/>
                  <a:ea typeface="+mn-ea"/>
                  <a:cs typeface="+mn-cs"/>
                </a:rPr>
                <a:t>Europe</a:t>
              </a:r>
            </a:p>
            <a:p>
              <a:pPr marL="285750" indent="-285750" fontAlgn="auto"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Char char="•"/>
                <a:defRPr/>
              </a:pPr>
              <a:r>
                <a:rPr lang="en-US" dirty="0">
                  <a:latin typeface="Calibri"/>
                  <a:ea typeface="+mn-ea"/>
                  <a:cs typeface="+mn-cs"/>
                </a:rPr>
                <a:t>Everywhere</a:t>
              </a:r>
            </a:p>
          </p:txBody>
        </p:sp>
      </p:grpSp>
      <p:grpSp>
        <p:nvGrpSpPr>
          <p:cNvPr id="4" name="Group 54"/>
          <p:cNvGrpSpPr>
            <a:grpSpLocks/>
          </p:cNvGrpSpPr>
          <p:nvPr/>
        </p:nvGrpSpPr>
        <p:grpSpPr bwMode="auto">
          <a:xfrm>
            <a:off x="1390650" y="4159249"/>
            <a:ext cx="4324350" cy="369332"/>
            <a:chOff x="1391423" y="4158734"/>
            <a:chExt cx="4323577" cy="370367"/>
          </a:xfrm>
        </p:grpSpPr>
        <p:sp>
          <p:nvSpPr>
            <p:cNvPr id="46100" name="Rounded Rectangle 52"/>
            <p:cNvSpPr>
              <a:spLocks noChangeArrowheads="1"/>
            </p:cNvSpPr>
            <p:nvPr/>
          </p:nvSpPr>
          <p:spPr bwMode="auto">
            <a:xfrm>
              <a:off x="1391423" y="4158734"/>
              <a:ext cx="4323577" cy="369332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rIns="0" anchor="ctr"/>
            <a:lstStyle/>
            <a:p>
              <a:pPr algn="ctr" eaLnBrk="0" hangingPunct="0"/>
              <a:endParaRPr lang="en-US" sz="3200" b="1">
                <a:solidFill>
                  <a:srgbClr val="008000"/>
                </a:solidFill>
              </a:endParaRPr>
            </a:p>
          </p:txBody>
        </p:sp>
        <p:sp>
          <p:nvSpPr>
            <p:cNvPr id="46101" name="TextBox 51"/>
            <p:cNvSpPr txBox="1">
              <a:spLocks noChangeArrowheads="1"/>
            </p:cNvSpPr>
            <p:nvPr/>
          </p:nvSpPr>
          <p:spPr bwMode="auto">
            <a:xfrm>
              <a:off x="4101957" y="4158734"/>
              <a:ext cx="1420064" cy="370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800" dirty="0">
                  <a:latin typeface="Calibri"/>
                </a:rPr>
                <a:t>Most specific</a:t>
              </a:r>
            </a:p>
          </p:txBody>
        </p:sp>
      </p:grp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63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8076327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>
                <a:latin typeface="Calibri"/>
              </a:rPr>
              <a:t>Longest Prefix Match (LPM)</a:t>
            </a:r>
          </a:p>
        </p:txBody>
      </p:sp>
      <p:graphicFrame>
        <p:nvGraphicFramePr>
          <p:cNvPr id="21" name="Table 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09152122"/>
              </p:ext>
            </p:extLst>
          </p:nvPr>
        </p:nvGraphicFramePr>
        <p:xfrm>
          <a:off x="228600" y="1371600"/>
          <a:ext cx="5260975" cy="1828800"/>
        </p:xfrm>
        <a:graphic>
          <a:graphicData uri="http://schemas.openxmlformats.org/drawingml/2006/table">
            <a:tbl>
              <a:tblPr/>
              <a:tblGrid>
                <a:gridCol w="8413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33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Entry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Destination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Port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6304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3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5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Cambridge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Oxford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Europe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USA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Everywhere (default)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3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/>
                        <a:ea typeface="ＭＳ Ｐゴシック" charset="-128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5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7116" name="Right Brace 7"/>
          <p:cNvSpPr>
            <a:spLocks/>
          </p:cNvSpPr>
          <p:nvPr/>
        </p:nvSpPr>
        <p:spPr bwMode="auto">
          <a:xfrm>
            <a:off x="5562600" y="1855788"/>
            <a:ext cx="304800" cy="381000"/>
          </a:xfrm>
          <a:prstGeom prst="rightBrace">
            <a:avLst>
              <a:gd name="adj1" fmla="val 8333"/>
              <a:gd name="adj2" fmla="val 50000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  <a:endParaRPr lang="en-US"/>
          </a:p>
        </p:txBody>
      </p:sp>
      <p:sp>
        <p:nvSpPr>
          <p:cNvPr id="47117" name="Right Brace 47"/>
          <p:cNvSpPr>
            <a:spLocks/>
          </p:cNvSpPr>
          <p:nvPr/>
        </p:nvSpPr>
        <p:spPr bwMode="auto">
          <a:xfrm>
            <a:off x="5562600" y="2376488"/>
            <a:ext cx="304800" cy="381000"/>
          </a:xfrm>
          <a:prstGeom prst="rightBrace">
            <a:avLst>
              <a:gd name="adj1" fmla="val 8333"/>
              <a:gd name="adj2" fmla="val 50000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  <a:endParaRPr lang="en-US"/>
          </a:p>
        </p:txBody>
      </p:sp>
      <p:sp>
        <p:nvSpPr>
          <p:cNvPr id="47118" name="TextBox 2"/>
          <p:cNvSpPr txBox="1">
            <a:spLocks noChangeArrowheads="1"/>
          </p:cNvSpPr>
          <p:nvPr/>
        </p:nvSpPr>
        <p:spPr bwMode="auto">
          <a:xfrm>
            <a:off x="6010275" y="1855788"/>
            <a:ext cx="128753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dirty="0">
                <a:latin typeface="Calibri"/>
              </a:rPr>
              <a:t>Universities</a:t>
            </a:r>
          </a:p>
        </p:txBody>
      </p:sp>
      <p:sp>
        <p:nvSpPr>
          <p:cNvPr id="47119" name="TextBox 6"/>
          <p:cNvSpPr txBox="1">
            <a:spLocks noChangeArrowheads="1"/>
          </p:cNvSpPr>
          <p:nvPr/>
        </p:nvSpPr>
        <p:spPr bwMode="auto">
          <a:xfrm>
            <a:off x="6010275" y="2376488"/>
            <a:ext cx="120436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dirty="0">
                <a:latin typeface="Calibri"/>
              </a:rPr>
              <a:t>Continents</a:t>
            </a:r>
          </a:p>
        </p:txBody>
      </p:sp>
      <p:sp>
        <p:nvSpPr>
          <p:cNvPr id="47120" name="TextBox 8"/>
          <p:cNvSpPr txBox="1">
            <a:spLocks noChangeArrowheads="1"/>
          </p:cNvSpPr>
          <p:nvPr/>
        </p:nvSpPr>
        <p:spPr bwMode="auto">
          <a:xfrm>
            <a:off x="6010275" y="2819400"/>
            <a:ext cx="78090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dirty="0">
                <a:latin typeface="Calibri"/>
              </a:rPr>
              <a:t>Planet</a:t>
            </a:r>
          </a:p>
        </p:txBody>
      </p:sp>
      <p:grpSp>
        <p:nvGrpSpPr>
          <p:cNvPr id="47121" name="Group 3"/>
          <p:cNvGrpSpPr>
            <a:grpSpLocks/>
          </p:cNvGrpSpPr>
          <p:nvPr/>
        </p:nvGrpSpPr>
        <p:grpSpPr bwMode="auto">
          <a:xfrm>
            <a:off x="533400" y="5286375"/>
            <a:ext cx="4114800" cy="612775"/>
            <a:chOff x="1600200" y="3586162"/>
            <a:chExt cx="4114800" cy="612775"/>
          </a:xfrm>
        </p:grpSpPr>
        <p:sp>
          <p:nvSpPr>
            <p:cNvPr id="11" name="Rect: Payload"/>
            <p:cNvSpPr/>
            <p:nvPr/>
          </p:nvSpPr>
          <p:spPr bwMode="auto">
            <a:xfrm>
              <a:off x="2728913" y="3586162"/>
              <a:ext cx="2986087" cy="612775"/>
            </a:xfrm>
            <a:prstGeom prst="rect">
              <a:avLst/>
            </a:prstGeom>
            <a:ln w="12700">
              <a:headEnd type="none" w="med" len="med"/>
              <a:tailEnd type="none" w="med" len="med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lIns="0" rIns="0" anchor="ctr"/>
            <a:lstStyle/>
            <a:p>
              <a:pPr algn="ctr" eaLnBrk="0" fontAlgn="auto" hangingPunct="0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/>
                <a:t>Data</a:t>
              </a:r>
            </a:p>
          </p:txBody>
        </p:sp>
        <p:sp>
          <p:nvSpPr>
            <p:cNvPr id="12" name="Rect: Payload"/>
            <p:cNvSpPr/>
            <p:nvPr/>
          </p:nvSpPr>
          <p:spPr bwMode="auto">
            <a:xfrm>
              <a:off x="1600200" y="3586162"/>
              <a:ext cx="1128713" cy="61277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headEnd type="none" w="med" len="med"/>
              <a:tailEnd type="none" w="med" len="med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lIns="0" rIns="0" anchor="ctr"/>
            <a:lstStyle/>
            <a:p>
              <a:pPr algn="ctr" eaLnBrk="0" fontAlgn="auto" hangingPunct="0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dirty="0">
                  <a:solidFill>
                    <a:srgbClr val="000000"/>
                  </a:solidFill>
                </a:rPr>
                <a:t>To: France</a:t>
              </a:r>
            </a:p>
          </p:txBody>
        </p:sp>
      </p:grpSp>
      <p:grpSp>
        <p:nvGrpSpPr>
          <p:cNvPr id="3" name="Group 4"/>
          <p:cNvGrpSpPr>
            <a:grpSpLocks/>
          </p:cNvGrpSpPr>
          <p:nvPr/>
        </p:nvGrpSpPr>
        <p:grpSpPr bwMode="auto">
          <a:xfrm>
            <a:off x="1096963" y="2438400"/>
            <a:ext cx="2131375" cy="2847975"/>
            <a:chOff x="1097756" y="2438401"/>
            <a:chExt cx="2129886" cy="2848634"/>
          </a:xfrm>
        </p:grpSpPr>
        <p:cxnSp>
          <p:nvCxnSpPr>
            <p:cNvPr id="47126" name="Curved Connector 32"/>
            <p:cNvCxnSpPr>
              <a:cxnSpLocks noChangeShapeType="1"/>
              <a:stCxn id="12" idx="0"/>
            </p:cNvCxnSpPr>
            <p:nvPr/>
          </p:nvCxnSpPr>
          <p:spPr bwMode="auto">
            <a:xfrm rot="5400000" flipH="1" flipV="1">
              <a:off x="321795" y="3780028"/>
              <a:ext cx="2282968" cy="731045"/>
            </a:xfrm>
            <a:prstGeom prst="curvedConnector3">
              <a:avLst>
                <a:gd name="adj1" fmla="val 100403"/>
              </a:avLst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7127" name="Curved Connector 34"/>
            <p:cNvCxnSpPr>
              <a:cxnSpLocks noChangeShapeType="1"/>
              <a:stCxn id="12" idx="0"/>
            </p:cNvCxnSpPr>
            <p:nvPr/>
          </p:nvCxnSpPr>
          <p:spPr bwMode="auto">
            <a:xfrm rot="5400000" flipH="1" flipV="1">
              <a:off x="191361" y="3344796"/>
              <a:ext cx="2848634" cy="1035843"/>
            </a:xfrm>
            <a:prstGeom prst="curvedConnector3">
              <a:avLst>
                <a:gd name="adj1" fmla="val 100134"/>
              </a:avLst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44" name="TextBox 43"/>
            <p:cNvSpPr txBox="1"/>
            <p:nvPr/>
          </p:nvSpPr>
          <p:spPr>
            <a:xfrm>
              <a:off x="1391238" y="3886536"/>
              <a:ext cx="1836404" cy="923544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>
                  <a:latin typeface="Calibri"/>
                  <a:ea typeface="+mn-ea"/>
                  <a:cs typeface="+mn-cs"/>
                </a:rPr>
                <a:t>Matching entries:</a:t>
              </a:r>
            </a:p>
            <a:p>
              <a:pPr marL="285750" indent="-285750" fontAlgn="auto"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Char char="•"/>
                <a:defRPr/>
              </a:pPr>
              <a:r>
                <a:rPr lang="en-US" dirty="0">
                  <a:latin typeface="Calibri"/>
                  <a:ea typeface="+mn-ea"/>
                  <a:cs typeface="+mn-cs"/>
                </a:rPr>
                <a:t>Europe</a:t>
              </a:r>
            </a:p>
            <a:p>
              <a:pPr marL="285750" indent="-285750" fontAlgn="auto"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Char char="•"/>
                <a:defRPr/>
              </a:pPr>
              <a:r>
                <a:rPr lang="en-US" dirty="0">
                  <a:latin typeface="Calibri"/>
                  <a:ea typeface="+mn-ea"/>
                  <a:cs typeface="+mn-cs"/>
                </a:rPr>
                <a:t>Everywhere</a:t>
              </a:r>
            </a:p>
          </p:txBody>
        </p:sp>
      </p:grpSp>
      <p:grpSp>
        <p:nvGrpSpPr>
          <p:cNvPr id="4" name="Group 5"/>
          <p:cNvGrpSpPr>
            <a:grpSpLocks/>
          </p:cNvGrpSpPr>
          <p:nvPr/>
        </p:nvGrpSpPr>
        <p:grpSpPr bwMode="auto">
          <a:xfrm>
            <a:off x="1390650" y="4159249"/>
            <a:ext cx="4324350" cy="369332"/>
            <a:chOff x="1391423" y="4158734"/>
            <a:chExt cx="4323577" cy="370367"/>
          </a:xfrm>
        </p:grpSpPr>
        <p:sp>
          <p:nvSpPr>
            <p:cNvPr id="47124" name="Rounded Rectangle 52"/>
            <p:cNvSpPr>
              <a:spLocks noChangeArrowheads="1"/>
            </p:cNvSpPr>
            <p:nvPr/>
          </p:nvSpPr>
          <p:spPr bwMode="auto">
            <a:xfrm>
              <a:off x="1391423" y="4158734"/>
              <a:ext cx="4323577" cy="369332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rIns="0" anchor="ctr"/>
            <a:lstStyle/>
            <a:p>
              <a:pPr algn="ctr" eaLnBrk="0" hangingPunct="0"/>
              <a:endParaRPr lang="en-US" sz="3200" b="1">
                <a:solidFill>
                  <a:srgbClr val="008000"/>
                </a:solidFill>
              </a:endParaRPr>
            </a:p>
          </p:txBody>
        </p:sp>
        <p:sp>
          <p:nvSpPr>
            <p:cNvPr id="47125" name="TextBox 51"/>
            <p:cNvSpPr txBox="1">
              <a:spLocks noChangeArrowheads="1"/>
            </p:cNvSpPr>
            <p:nvPr/>
          </p:nvSpPr>
          <p:spPr bwMode="auto">
            <a:xfrm>
              <a:off x="4101957" y="4158734"/>
              <a:ext cx="1420064" cy="370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800" dirty="0">
                  <a:latin typeface="Calibri"/>
                </a:rPr>
                <a:t>Most specific</a:t>
              </a:r>
            </a:p>
          </p:txBody>
        </p:sp>
      </p:grp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64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329274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9" name="Title 1"/>
          <p:cNvSpPr>
            <a:spLocks noGrp="1"/>
          </p:cNvSpPr>
          <p:nvPr>
            <p:ph type="title"/>
          </p:nvPr>
        </p:nvSpPr>
        <p:spPr>
          <a:xfrm>
            <a:off x="457200" y="3864"/>
            <a:ext cx="8229600" cy="1143000"/>
          </a:xfrm>
        </p:spPr>
        <p:txBody>
          <a:bodyPr>
            <a:normAutofit fontScale="90000"/>
          </a:bodyPr>
          <a:lstStyle/>
          <a:p>
            <a:r>
              <a:rPr lang="en-US" dirty="0">
                <a:latin typeface="Calibri"/>
              </a:rPr>
              <a:t>Implementing Longest Prefix Match</a:t>
            </a:r>
          </a:p>
        </p:txBody>
      </p:sp>
      <p:graphicFrame>
        <p:nvGraphicFramePr>
          <p:cNvPr id="21" name="Table 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755793"/>
              </p:ext>
            </p:extLst>
          </p:nvPr>
        </p:nvGraphicFramePr>
        <p:xfrm>
          <a:off x="228600" y="2438400"/>
          <a:ext cx="5260975" cy="1828800"/>
        </p:xfrm>
        <a:graphic>
          <a:graphicData uri="http://schemas.openxmlformats.org/drawingml/2006/table">
            <a:tbl>
              <a:tblPr/>
              <a:tblGrid>
                <a:gridCol w="8413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33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Entry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Destination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Port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6304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3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5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Cambridge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Oxford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Europe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USA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Everywhere (default)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3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/>
                        <a:ea typeface="ＭＳ Ｐゴシック" charset="-128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5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8140" name="TextBox 2"/>
          <p:cNvSpPr txBox="1">
            <a:spLocks noChangeArrowheads="1"/>
          </p:cNvSpPr>
          <p:nvPr/>
        </p:nvSpPr>
        <p:spPr bwMode="auto">
          <a:xfrm>
            <a:off x="7364413" y="2819400"/>
            <a:ext cx="142031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dirty="0">
                <a:latin typeface="Calibri"/>
              </a:rPr>
              <a:t>Most specific</a:t>
            </a:r>
          </a:p>
        </p:txBody>
      </p:sp>
      <p:sp>
        <p:nvSpPr>
          <p:cNvPr id="48141" name="TextBox 8"/>
          <p:cNvSpPr txBox="1">
            <a:spLocks noChangeArrowheads="1"/>
          </p:cNvSpPr>
          <p:nvPr/>
        </p:nvSpPr>
        <p:spPr bwMode="auto">
          <a:xfrm>
            <a:off x="7332663" y="3886200"/>
            <a:ext cx="142369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dirty="0">
                <a:latin typeface="Calibri"/>
              </a:rPr>
              <a:t>Least specific</a:t>
            </a:r>
          </a:p>
        </p:txBody>
      </p:sp>
      <p:cxnSp>
        <p:nvCxnSpPr>
          <p:cNvPr id="48142" name="Straight Arrow Connector 14"/>
          <p:cNvCxnSpPr>
            <a:cxnSpLocks noChangeShapeType="1"/>
            <a:stCxn id="48140" idx="2"/>
            <a:endCxn id="48141" idx="0"/>
          </p:cNvCxnSpPr>
          <p:nvPr/>
        </p:nvCxnSpPr>
        <p:spPr bwMode="auto">
          <a:xfrm flipH="1">
            <a:off x="8044513" y="3188732"/>
            <a:ext cx="30059" cy="697468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sp>
        <p:nvSpPr>
          <p:cNvPr id="18" name="Rounded Rectangle 17"/>
          <p:cNvSpPr>
            <a:spLocks noChangeArrowheads="1"/>
          </p:cNvSpPr>
          <p:nvPr/>
        </p:nvSpPr>
        <p:spPr bwMode="auto">
          <a:xfrm>
            <a:off x="228600" y="2819400"/>
            <a:ext cx="6705600" cy="369888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anchor="ctr"/>
          <a:lstStyle/>
          <a:p>
            <a:pPr algn="r" eaLnBrk="0" hangingPunct="0"/>
            <a:r>
              <a:rPr lang="en-US" sz="2000" b="1">
                <a:solidFill>
                  <a:schemeClr val="accent1"/>
                </a:solidFill>
              </a:rPr>
              <a:t>Searching</a:t>
            </a:r>
          </a:p>
        </p:txBody>
      </p:sp>
      <p:sp>
        <p:nvSpPr>
          <p:cNvPr id="27" name="Rounded Rectangle 26"/>
          <p:cNvSpPr>
            <a:spLocks noChangeArrowheads="1"/>
          </p:cNvSpPr>
          <p:nvPr/>
        </p:nvSpPr>
        <p:spPr bwMode="auto">
          <a:xfrm>
            <a:off x="228600" y="3613150"/>
            <a:ext cx="6705600" cy="368300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anchor="ctr"/>
          <a:lstStyle/>
          <a:p>
            <a:pPr algn="r" eaLnBrk="0" hangingPunct="0"/>
            <a:r>
              <a:rPr lang="en-US" sz="2000" b="1">
                <a:solidFill>
                  <a:schemeClr val="accent1"/>
                </a:solidFill>
              </a:rPr>
              <a:t>FOUND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65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6832974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112E-17 2.59259E-6 L 5.55112E-17 0.11759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88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2" presetID="1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7" presetID="26" presetClass="emph" presetSubtype="0" repeatCount="3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 tmFilter="0, 0; .2, .5; .8, .5; 1, 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9" dur="250" autoRev="1" fill="hold"/>
                                        <p:tgtEl>
                                          <p:spTgt spid="2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8" grpId="1" animBg="1"/>
      <p:bldP spid="18" grpId="2" animBg="1"/>
      <p:bldP spid="27" grpId="0" animBg="1"/>
      <p:bldP spid="27" grpId="1" animBg="1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2EAD5DF-9C60-8349-8408-A7476FF940E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Forwarding table realities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A7F8F5C1-B7D6-534D-AF53-3A8B7FC9CA9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66</a:t>
            </a:fld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CBD8C4D-2DA0-CC4A-B7AD-6E36A2EC87D9}"/>
              </a:ext>
            </a:extLst>
          </p:cNvPr>
          <p:cNvSpPr txBox="1"/>
          <p:nvPr/>
        </p:nvSpPr>
        <p:spPr>
          <a:xfrm>
            <a:off x="228600" y="1284514"/>
            <a:ext cx="8621486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3200" dirty="0"/>
              <a:t>High Speed: Must be “packet-rate” lookup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sz="2800" dirty="0"/>
              <a:t>about 200M lookups / second for 100Gbps</a:t>
            </a:r>
            <a:endParaRPr lang="en-US" sz="3200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3200" dirty="0"/>
              <a:t>Large (messy) tables – (BGP Jan 2021 stats)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sz="2800" dirty="0"/>
              <a:t>866,000+ routing prefix entries for IPv4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sz="2800" dirty="0"/>
              <a:t>104,000+ routing prefix entries for IPv6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3200" dirty="0"/>
              <a:t>Changing and Growing</a:t>
            </a:r>
          </a:p>
          <a:p>
            <a:r>
              <a:rPr lang="en-US" sz="3200" dirty="0"/>
              <a:t>			the harsh side of “up and to the right”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8F05262-7691-8F48-B029-B2C64BEE6EFC}"/>
              </a:ext>
            </a:extLst>
          </p:cNvPr>
          <p:cNvSpPr txBox="1"/>
          <p:nvPr/>
        </p:nvSpPr>
        <p:spPr>
          <a:xfrm>
            <a:off x="0" y="6583362"/>
            <a:ext cx="80772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/>
              <a:t>Hudson 2020 report https://</a:t>
            </a:r>
            <a:r>
              <a:rPr lang="en-US" sz="1050" dirty="0" err="1"/>
              <a:t>blog.apnic.net</a:t>
            </a:r>
            <a:r>
              <a:rPr lang="en-US" sz="1050" dirty="0"/>
              <a:t>/2021/01/05/bgp-in-2020-the-bgp-table/</a:t>
            </a:r>
          </a:p>
        </p:txBody>
      </p:sp>
      <p:pic>
        <p:nvPicPr>
          <p:cNvPr id="240642" name="Picture 2">
            <a:extLst>
              <a:ext uri="{FF2B5EF4-FFF2-40B4-BE49-F238E27FC236}">
                <a16:creationId xmlns:a16="http://schemas.microsoft.com/office/drawing/2014/main" id="{72CEF01E-F65F-104D-9A95-B4165FD81CC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33089" y="4529935"/>
            <a:ext cx="1907207" cy="11436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0644" name="Picture 4">
            <a:extLst>
              <a:ext uri="{FF2B5EF4-FFF2-40B4-BE49-F238E27FC236}">
                <a16:creationId xmlns:a16="http://schemas.microsoft.com/office/drawing/2014/main" id="{71E444C5-16D1-D046-A32A-2BAA441302E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5073" y="4529936"/>
            <a:ext cx="1906103" cy="11436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0646" name="Picture 6" descr="Figure 7 — IPv6 BGP update counts">
            <a:extLst>
              <a:ext uri="{FF2B5EF4-FFF2-40B4-BE49-F238E27FC236}">
                <a16:creationId xmlns:a16="http://schemas.microsoft.com/office/drawing/2014/main" id="{FD6242A8-47E7-7D45-A3CB-DDEA7205DF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53200" y="4541849"/>
            <a:ext cx="1906103" cy="1181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0648" name="Picture 8" descr="Figure 1 — IPv4 BGP update counts">
            <a:extLst>
              <a:ext uri="{FF2B5EF4-FFF2-40B4-BE49-F238E27FC236}">
                <a16:creationId xmlns:a16="http://schemas.microsoft.com/office/drawing/2014/main" id="{F3C47066-DD78-E14D-A3C3-700A5E4EB73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14081" y="4541849"/>
            <a:ext cx="1906103" cy="11317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67EAE89A-B53D-CD4E-9AD9-93C5B0EDD25E}"/>
              </a:ext>
            </a:extLst>
          </p:cNvPr>
          <p:cNvSpPr txBox="1"/>
          <p:nvPr/>
        </p:nvSpPr>
        <p:spPr>
          <a:xfrm>
            <a:off x="228600" y="5803392"/>
            <a:ext cx="89154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/>
              <a:t>Open problems </a:t>
            </a:r>
            <a:r>
              <a:rPr lang="en-US" sz="2400" dirty="0"/>
              <a:t>: continual growth is continual demand for innovation 	opportunities in control, algorithms, &amp; network hardware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9470447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7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DE9794A-D215-0E4C-A9E8-B1E7A7EBDEDC}" type="slidenum">
              <a:rPr lang="en-US" smtClean="0"/>
              <a:pPr/>
              <a:t>67</a:t>
            </a:fld>
            <a:endParaRPr lang="en-US" dirty="0"/>
          </a:p>
        </p:txBody>
      </p:sp>
      <p:sp>
        <p:nvSpPr>
          <p:cNvPr id="161794" name="Rectangle 2"/>
          <p:cNvSpPr>
            <a:spLocks noChangeArrowheads="1"/>
          </p:cNvSpPr>
          <p:nvPr/>
        </p:nvSpPr>
        <p:spPr bwMode="auto">
          <a:xfrm>
            <a:off x="1704975" y="1781175"/>
            <a:ext cx="6534150" cy="40767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1795" name="Rectangle 3"/>
          <p:cNvSpPr>
            <a:spLocks noChangeArrowheads="1"/>
          </p:cNvSpPr>
          <p:nvPr/>
        </p:nvSpPr>
        <p:spPr bwMode="auto">
          <a:xfrm>
            <a:off x="1638300" y="1847850"/>
            <a:ext cx="6534150" cy="4076700"/>
          </a:xfrm>
          <a:prstGeom prst="rect">
            <a:avLst/>
          </a:prstGeom>
          <a:solidFill>
            <a:srgbClr val="FFFFFF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1796" name="Rectangle 4"/>
          <p:cNvSpPr>
            <a:spLocks noGrp="1" noChangeArrowheads="1"/>
          </p:cNvSpPr>
          <p:nvPr>
            <p:ph type="title"/>
          </p:nvPr>
        </p:nvSpPr>
        <p:spPr>
          <a:xfrm>
            <a:off x="419100" y="133350"/>
            <a:ext cx="7772400" cy="1143000"/>
          </a:xfrm>
        </p:spPr>
        <p:txBody>
          <a:bodyPr/>
          <a:lstStyle/>
          <a:p>
            <a:r>
              <a:rPr lang="en-US" sz="3600" dirty="0"/>
              <a:t>The Internet version of a Network layer</a:t>
            </a:r>
            <a:endParaRPr lang="en-US" dirty="0"/>
          </a:p>
        </p:txBody>
      </p:sp>
      <p:grpSp>
        <p:nvGrpSpPr>
          <p:cNvPr id="161798" name="Group 6"/>
          <p:cNvGrpSpPr>
            <a:grpSpLocks/>
          </p:cNvGrpSpPr>
          <p:nvPr/>
        </p:nvGrpSpPr>
        <p:grpSpPr bwMode="auto">
          <a:xfrm>
            <a:off x="3713163" y="3479800"/>
            <a:ext cx="1354137" cy="1214438"/>
            <a:chOff x="3967" y="2883"/>
            <a:chExt cx="660" cy="765"/>
          </a:xfrm>
        </p:grpSpPr>
        <p:sp>
          <p:nvSpPr>
            <p:cNvPr id="161799" name="Rectangle 7"/>
            <p:cNvSpPr>
              <a:spLocks noChangeArrowheads="1"/>
            </p:cNvSpPr>
            <p:nvPr/>
          </p:nvSpPr>
          <p:spPr bwMode="auto">
            <a:xfrm>
              <a:off x="4023" y="2883"/>
              <a:ext cx="582" cy="73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00" name="Rectangle 8"/>
            <p:cNvSpPr>
              <a:spLocks noChangeArrowheads="1"/>
            </p:cNvSpPr>
            <p:nvPr/>
          </p:nvSpPr>
          <p:spPr bwMode="auto">
            <a:xfrm>
              <a:off x="3996" y="2910"/>
              <a:ext cx="582" cy="73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01" name="Text Box 9"/>
            <p:cNvSpPr txBox="1">
              <a:spLocks noChangeArrowheads="1"/>
            </p:cNvSpPr>
            <p:nvPr/>
          </p:nvSpPr>
          <p:spPr bwMode="auto">
            <a:xfrm>
              <a:off x="3967" y="3074"/>
              <a:ext cx="660" cy="4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/>
                <a:t>forwarding</a:t>
              </a:r>
            </a:p>
            <a:p>
              <a:pPr algn="ctr"/>
              <a:r>
                <a:rPr lang="en-US"/>
                <a:t>table</a:t>
              </a:r>
            </a:p>
          </p:txBody>
        </p:sp>
        <p:sp>
          <p:nvSpPr>
            <p:cNvPr id="161802" name="Line 10"/>
            <p:cNvSpPr>
              <a:spLocks noChangeShapeType="1"/>
            </p:cNvSpPr>
            <p:nvPr/>
          </p:nvSpPr>
          <p:spPr bwMode="auto">
            <a:xfrm>
              <a:off x="4065" y="2994"/>
              <a:ext cx="43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03" name="Line 11"/>
            <p:cNvSpPr>
              <a:spLocks noChangeShapeType="1"/>
            </p:cNvSpPr>
            <p:nvPr/>
          </p:nvSpPr>
          <p:spPr bwMode="auto">
            <a:xfrm>
              <a:off x="4071" y="3048"/>
              <a:ext cx="43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04" name="Line 12"/>
            <p:cNvSpPr>
              <a:spLocks noChangeShapeType="1"/>
            </p:cNvSpPr>
            <p:nvPr/>
          </p:nvSpPr>
          <p:spPr bwMode="auto">
            <a:xfrm>
              <a:off x="4074" y="3102"/>
              <a:ext cx="43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05" name="Line 13"/>
            <p:cNvSpPr>
              <a:spLocks noChangeShapeType="1"/>
            </p:cNvSpPr>
            <p:nvPr/>
          </p:nvSpPr>
          <p:spPr bwMode="auto">
            <a:xfrm>
              <a:off x="4065" y="3477"/>
              <a:ext cx="43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06" name="Line 14"/>
            <p:cNvSpPr>
              <a:spLocks noChangeShapeType="1"/>
            </p:cNvSpPr>
            <p:nvPr/>
          </p:nvSpPr>
          <p:spPr bwMode="auto">
            <a:xfrm>
              <a:off x="4068" y="3528"/>
              <a:ext cx="43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07" name="Line 15"/>
            <p:cNvSpPr>
              <a:spLocks noChangeShapeType="1"/>
            </p:cNvSpPr>
            <p:nvPr/>
          </p:nvSpPr>
          <p:spPr bwMode="auto">
            <a:xfrm>
              <a:off x="4071" y="3579"/>
              <a:ext cx="43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61808" name="Rectangle 16"/>
          <p:cNvSpPr>
            <a:spLocks noGrp="1" noChangeArrowheads="1"/>
          </p:cNvSpPr>
          <p:nvPr>
            <p:ph type="body" sz="half" idx="1"/>
          </p:nvPr>
        </p:nvSpPr>
        <p:spPr>
          <a:xfrm>
            <a:off x="581025" y="1133475"/>
            <a:ext cx="7534275" cy="438150"/>
          </a:xfrm>
        </p:spPr>
        <p:txBody>
          <a:bodyPr>
            <a:normAutofit lnSpcReduction="10000"/>
          </a:bodyPr>
          <a:lstStyle/>
          <a:p>
            <a:pPr>
              <a:buFont typeface="ZapfDingbats" charset="0"/>
              <a:buNone/>
            </a:pPr>
            <a:r>
              <a:rPr lang="en-US" sz="2400" dirty="0"/>
              <a:t>Host, router network layer functions:</a:t>
            </a:r>
          </a:p>
        </p:txBody>
      </p:sp>
      <p:sp>
        <p:nvSpPr>
          <p:cNvPr id="161809" name="Line 17"/>
          <p:cNvSpPr>
            <a:spLocks noChangeShapeType="1"/>
          </p:cNvSpPr>
          <p:nvPr/>
        </p:nvSpPr>
        <p:spPr bwMode="auto">
          <a:xfrm flipV="1">
            <a:off x="1628775" y="5410200"/>
            <a:ext cx="6505575" cy="95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1810" name="Line 18"/>
          <p:cNvSpPr>
            <a:spLocks noChangeShapeType="1"/>
          </p:cNvSpPr>
          <p:nvPr/>
        </p:nvSpPr>
        <p:spPr bwMode="auto">
          <a:xfrm flipV="1">
            <a:off x="1657350" y="4886325"/>
            <a:ext cx="6524625" cy="95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61811" name="Group 19"/>
          <p:cNvGrpSpPr>
            <a:grpSpLocks/>
          </p:cNvGrpSpPr>
          <p:nvPr/>
        </p:nvGrpSpPr>
        <p:grpSpPr bwMode="auto">
          <a:xfrm>
            <a:off x="1836738" y="2667002"/>
            <a:ext cx="1887537" cy="904876"/>
            <a:chOff x="1175" y="1848"/>
            <a:chExt cx="1189" cy="570"/>
          </a:xfrm>
        </p:grpSpPr>
        <p:sp>
          <p:nvSpPr>
            <p:cNvPr id="161812" name="Rectangle 20"/>
            <p:cNvSpPr>
              <a:spLocks noChangeArrowheads="1"/>
            </p:cNvSpPr>
            <p:nvPr/>
          </p:nvSpPr>
          <p:spPr bwMode="auto">
            <a:xfrm>
              <a:off x="1224" y="1848"/>
              <a:ext cx="1140" cy="51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13" name="Rectangle 21"/>
            <p:cNvSpPr>
              <a:spLocks noChangeArrowheads="1"/>
            </p:cNvSpPr>
            <p:nvPr/>
          </p:nvSpPr>
          <p:spPr bwMode="auto">
            <a:xfrm>
              <a:off x="1182" y="1890"/>
              <a:ext cx="1140" cy="516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14" name="Text Box 22"/>
            <p:cNvSpPr txBox="1">
              <a:spLocks noChangeArrowheads="1"/>
            </p:cNvSpPr>
            <p:nvPr/>
          </p:nvSpPr>
          <p:spPr bwMode="auto">
            <a:xfrm>
              <a:off x="1175" y="1895"/>
              <a:ext cx="1043" cy="5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 dirty="0">
                  <a:solidFill>
                    <a:srgbClr val="FF0000"/>
                  </a:solidFill>
                </a:rPr>
                <a:t>Routing protocols</a:t>
              </a:r>
            </a:p>
            <a:p>
              <a:pPr>
                <a:buFontTx/>
                <a:buChar char="•"/>
              </a:pPr>
              <a:r>
                <a:rPr lang="en-US" sz="1600" dirty="0"/>
                <a:t>path selection</a:t>
              </a:r>
            </a:p>
            <a:p>
              <a:pPr>
                <a:buFontTx/>
                <a:buChar char="•"/>
              </a:pPr>
              <a:r>
                <a:rPr lang="en-US" sz="1600" dirty="0"/>
                <a:t>RIP, OSPF, BGP</a:t>
              </a:r>
              <a:endParaRPr lang="en-US" dirty="0"/>
            </a:p>
          </p:txBody>
        </p:sp>
      </p:grpSp>
      <p:sp>
        <p:nvSpPr>
          <p:cNvPr id="161815" name="Freeform 23"/>
          <p:cNvSpPr>
            <a:spLocks/>
          </p:cNvSpPr>
          <p:nvPr/>
        </p:nvSpPr>
        <p:spPr bwMode="auto">
          <a:xfrm>
            <a:off x="3143250" y="3657600"/>
            <a:ext cx="628650" cy="390525"/>
          </a:xfrm>
          <a:custGeom>
            <a:avLst/>
            <a:gdLst>
              <a:gd name="T0" fmla="*/ 0 w 396"/>
              <a:gd name="T1" fmla="*/ 0 h 246"/>
              <a:gd name="T2" fmla="*/ 150 w 396"/>
              <a:gd name="T3" fmla="*/ 186 h 246"/>
              <a:gd name="T4" fmla="*/ 396 w 396"/>
              <a:gd name="T5" fmla="*/ 210 h 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96" h="246">
                <a:moveTo>
                  <a:pt x="0" y="0"/>
                </a:moveTo>
                <a:cubicBezTo>
                  <a:pt x="30" y="16"/>
                  <a:pt x="42" y="126"/>
                  <a:pt x="150" y="186"/>
                </a:cubicBezTo>
                <a:cubicBezTo>
                  <a:pt x="258" y="246"/>
                  <a:pt x="345" y="205"/>
                  <a:pt x="396" y="210"/>
                </a:cubicBezTo>
              </a:path>
            </a:pathLst>
          </a:custGeom>
          <a:noFill/>
          <a:ln w="38100" cap="flat" cmpd="sng">
            <a:solidFill>
              <a:schemeClr val="accent2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61816" name="Group 24"/>
          <p:cNvGrpSpPr>
            <a:grpSpLocks/>
          </p:cNvGrpSpPr>
          <p:nvPr/>
        </p:nvGrpSpPr>
        <p:grpSpPr bwMode="auto">
          <a:xfrm>
            <a:off x="5092700" y="2576513"/>
            <a:ext cx="3000375" cy="1181100"/>
            <a:chOff x="102" y="1272"/>
            <a:chExt cx="1890" cy="744"/>
          </a:xfrm>
        </p:grpSpPr>
        <p:sp>
          <p:nvSpPr>
            <p:cNvPr id="161817" name="Rectangle 25"/>
            <p:cNvSpPr>
              <a:spLocks noChangeArrowheads="1"/>
            </p:cNvSpPr>
            <p:nvPr/>
          </p:nvSpPr>
          <p:spPr bwMode="auto">
            <a:xfrm>
              <a:off x="144" y="1272"/>
              <a:ext cx="1848" cy="69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18" name="Rectangle 26"/>
            <p:cNvSpPr>
              <a:spLocks noChangeArrowheads="1"/>
            </p:cNvSpPr>
            <p:nvPr/>
          </p:nvSpPr>
          <p:spPr bwMode="auto">
            <a:xfrm>
              <a:off x="102" y="1314"/>
              <a:ext cx="1848" cy="702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19" name="Text Box 27"/>
            <p:cNvSpPr txBox="1">
              <a:spLocks noChangeArrowheads="1"/>
            </p:cNvSpPr>
            <p:nvPr/>
          </p:nvSpPr>
          <p:spPr bwMode="auto">
            <a:xfrm>
              <a:off x="116" y="1319"/>
              <a:ext cx="1820" cy="6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>
                  <a:solidFill>
                    <a:srgbClr val="FF0000"/>
                  </a:solidFill>
                </a:rPr>
                <a:t>IP protocol</a:t>
              </a:r>
            </a:p>
            <a:p>
              <a:pPr>
                <a:buFontTx/>
                <a:buChar char="•"/>
              </a:pPr>
              <a:r>
                <a:rPr lang="en-US" sz="1600"/>
                <a:t>addressing conventions</a:t>
              </a:r>
            </a:p>
            <a:p>
              <a:pPr>
                <a:buFontTx/>
                <a:buChar char="•"/>
              </a:pPr>
              <a:r>
                <a:rPr lang="en-US" sz="1600"/>
                <a:t>datagram format</a:t>
              </a:r>
            </a:p>
            <a:p>
              <a:pPr>
                <a:buFontTx/>
                <a:buChar char="•"/>
              </a:pPr>
              <a:r>
                <a:rPr lang="en-US" sz="1600"/>
                <a:t>packet handling conventions</a:t>
              </a:r>
              <a:endParaRPr lang="en-US"/>
            </a:p>
          </p:txBody>
        </p:sp>
      </p:grpSp>
      <p:grpSp>
        <p:nvGrpSpPr>
          <p:cNvPr id="161820" name="Group 28"/>
          <p:cNvGrpSpPr>
            <a:grpSpLocks/>
          </p:cNvGrpSpPr>
          <p:nvPr/>
        </p:nvGrpSpPr>
        <p:grpSpPr bwMode="auto">
          <a:xfrm>
            <a:off x="5149850" y="3889375"/>
            <a:ext cx="2000250" cy="890588"/>
            <a:chOff x="72" y="1146"/>
            <a:chExt cx="1260" cy="561"/>
          </a:xfrm>
        </p:grpSpPr>
        <p:sp>
          <p:nvSpPr>
            <p:cNvPr id="161821" name="Rectangle 29"/>
            <p:cNvSpPr>
              <a:spLocks noChangeArrowheads="1"/>
            </p:cNvSpPr>
            <p:nvPr/>
          </p:nvSpPr>
          <p:spPr bwMode="auto">
            <a:xfrm>
              <a:off x="114" y="1146"/>
              <a:ext cx="1218" cy="51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22" name="Rectangle 30"/>
            <p:cNvSpPr>
              <a:spLocks noChangeArrowheads="1"/>
            </p:cNvSpPr>
            <p:nvPr/>
          </p:nvSpPr>
          <p:spPr bwMode="auto">
            <a:xfrm>
              <a:off x="72" y="1188"/>
              <a:ext cx="1218" cy="516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23" name="Text Box 31"/>
            <p:cNvSpPr txBox="1">
              <a:spLocks noChangeArrowheads="1"/>
            </p:cNvSpPr>
            <p:nvPr/>
          </p:nvSpPr>
          <p:spPr bwMode="auto">
            <a:xfrm>
              <a:off x="80" y="1187"/>
              <a:ext cx="1197" cy="5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sz="1600" dirty="0">
                  <a:solidFill>
                    <a:srgbClr val="FF0000"/>
                  </a:solidFill>
                </a:rPr>
                <a:t>ICMP protocol</a:t>
              </a:r>
            </a:p>
            <a:p>
              <a:pPr>
                <a:buFontTx/>
                <a:buChar char="•"/>
              </a:pPr>
              <a:r>
                <a:rPr lang="en-US" sz="1600" dirty="0"/>
                <a:t>error reporting</a:t>
              </a:r>
            </a:p>
            <a:p>
              <a:pPr>
                <a:buFontTx/>
                <a:buChar char="•"/>
              </a:pPr>
              <a:r>
                <a:rPr lang="en-US" sz="1600" dirty="0"/>
                <a:t>router </a:t>
              </a:r>
              <a:r>
                <a:rPr lang="ja-JP" altLang="en-US" sz="1600" dirty="0">
                  <a:latin typeface="Calibri"/>
                </a:rPr>
                <a:t>“</a:t>
              </a:r>
              <a:r>
                <a:rPr lang="en-US" sz="1600" dirty="0"/>
                <a:t>signaling</a:t>
              </a:r>
              <a:r>
                <a:rPr lang="ja-JP" altLang="en-US" sz="1600" dirty="0">
                  <a:latin typeface="Calibri"/>
                </a:rPr>
                <a:t>”</a:t>
              </a:r>
              <a:endParaRPr lang="en-US" dirty="0"/>
            </a:p>
          </p:txBody>
        </p:sp>
      </p:grpSp>
      <p:sp>
        <p:nvSpPr>
          <p:cNvPr id="161824" name="Line 32"/>
          <p:cNvSpPr>
            <a:spLocks noChangeShapeType="1"/>
          </p:cNvSpPr>
          <p:nvPr/>
        </p:nvSpPr>
        <p:spPr bwMode="auto">
          <a:xfrm flipV="1">
            <a:off x="1657350" y="2466975"/>
            <a:ext cx="6524625" cy="95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1825" name="Text Box 33"/>
          <p:cNvSpPr txBox="1">
            <a:spLocks noChangeArrowheads="1"/>
          </p:cNvSpPr>
          <p:nvPr/>
        </p:nvSpPr>
        <p:spPr bwMode="auto">
          <a:xfrm>
            <a:off x="3098800" y="1993900"/>
            <a:ext cx="2992438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2"/>
                </a:solidFill>
              </a:rPr>
              <a:t>Transport layer: TCP, UDP</a:t>
            </a:r>
            <a:endParaRPr lang="en-US"/>
          </a:p>
        </p:txBody>
      </p:sp>
      <p:sp>
        <p:nvSpPr>
          <p:cNvPr id="161826" name="Text Box 34"/>
          <p:cNvSpPr txBox="1">
            <a:spLocks noChangeArrowheads="1"/>
          </p:cNvSpPr>
          <p:nvPr/>
        </p:nvSpPr>
        <p:spPr bwMode="auto">
          <a:xfrm>
            <a:off x="4213225" y="4965700"/>
            <a:ext cx="1217613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2"/>
                </a:solidFill>
              </a:rPr>
              <a:t>Link layer</a:t>
            </a:r>
            <a:endParaRPr lang="en-US"/>
          </a:p>
        </p:txBody>
      </p:sp>
      <p:sp>
        <p:nvSpPr>
          <p:cNvPr id="161827" name="Text Box 35"/>
          <p:cNvSpPr txBox="1">
            <a:spLocks noChangeArrowheads="1"/>
          </p:cNvSpPr>
          <p:nvPr/>
        </p:nvSpPr>
        <p:spPr bwMode="auto">
          <a:xfrm>
            <a:off x="4060825" y="5489575"/>
            <a:ext cx="1630363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2"/>
                </a:solidFill>
              </a:rPr>
              <a:t>physical layer</a:t>
            </a:r>
            <a:endParaRPr lang="en-US"/>
          </a:p>
        </p:txBody>
      </p:sp>
      <p:sp>
        <p:nvSpPr>
          <p:cNvPr id="161828" name="Text Box 36"/>
          <p:cNvSpPr txBox="1">
            <a:spLocks noChangeArrowheads="1"/>
          </p:cNvSpPr>
          <p:nvPr/>
        </p:nvSpPr>
        <p:spPr bwMode="auto">
          <a:xfrm>
            <a:off x="155575" y="3265488"/>
            <a:ext cx="1416050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r"/>
            <a:r>
              <a:rPr lang="en-US" sz="2400">
                <a:solidFill>
                  <a:srgbClr val="FF0000"/>
                </a:solidFill>
              </a:rPr>
              <a:t>Network</a:t>
            </a:r>
          </a:p>
          <a:p>
            <a:pPr algn="r"/>
            <a:r>
              <a:rPr lang="en-US" sz="2400">
                <a:solidFill>
                  <a:srgbClr val="FF0000"/>
                </a:solidFill>
              </a:rPr>
              <a:t>layer</a:t>
            </a:r>
            <a:endParaRPr lang="en-US"/>
          </a:p>
        </p:txBody>
      </p:sp>
      <p:sp>
        <p:nvSpPr>
          <p:cNvPr id="161829" name="Line 37"/>
          <p:cNvSpPr>
            <a:spLocks noChangeShapeType="1"/>
          </p:cNvSpPr>
          <p:nvPr/>
        </p:nvSpPr>
        <p:spPr bwMode="auto">
          <a:xfrm flipV="1">
            <a:off x="1381125" y="2486025"/>
            <a:ext cx="0" cy="74295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1830" name="Line 38"/>
          <p:cNvSpPr>
            <a:spLocks noChangeShapeType="1"/>
          </p:cNvSpPr>
          <p:nvPr/>
        </p:nvSpPr>
        <p:spPr bwMode="auto">
          <a:xfrm>
            <a:off x="1381125" y="4152900"/>
            <a:ext cx="0" cy="74295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2277238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9" name="Rectangle 2"/>
          <p:cNvSpPr>
            <a:spLocks noChangeArrowheads="1"/>
          </p:cNvSpPr>
          <p:nvPr/>
        </p:nvSpPr>
        <p:spPr bwMode="auto">
          <a:xfrm>
            <a:off x="1466850" y="1560513"/>
            <a:ext cx="6007100" cy="3311525"/>
          </a:xfrm>
          <a:prstGeom prst="rect">
            <a:avLst/>
          </a:prstGeom>
          <a:solidFill>
            <a:srgbClr val="FDE3BA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8130" name="Rectangle 3"/>
          <p:cNvSpPr>
            <a:spLocks noChangeArrowheads="1"/>
          </p:cNvSpPr>
          <p:nvPr/>
        </p:nvSpPr>
        <p:spPr bwMode="auto">
          <a:xfrm>
            <a:off x="1468438" y="4862513"/>
            <a:ext cx="6002337" cy="635000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8131" name="Rectangle 4"/>
          <p:cNvSpPr>
            <a:spLocks noChangeArrowheads="1"/>
          </p:cNvSpPr>
          <p:nvPr/>
        </p:nvSpPr>
        <p:spPr bwMode="auto">
          <a:xfrm>
            <a:off x="3154363" y="62103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32" name="Rectangle 5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 lIns="90488" tIns="44450" rIns="90488" bIns="44450" anchor="b"/>
          <a:lstStyle/>
          <a:p>
            <a:r>
              <a:rPr lang="en-US" sz="3200" dirty="0">
                <a:latin typeface="Helvetica" charset="0"/>
                <a:ea typeface="ＭＳ Ｐゴシック" charset="0"/>
                <a:cs typeface="ＭＳ Ｐゴシック" charset="0"/>
              </a:rPr>
              <a:t>IPv4 Packet Structure</a:t>
            </a:r>
            <a:br>
              <a:rPr lang="en-US" sz="3200" dirty="0">
                <a:latin typeface="Helvetica" charset="0"/>
                <a:ea typeface="ＭＳ Ｐゴシック" charset="0"/>
                <a:cs typeface="ＭＳ Ｐゴシック" charset="0"/>
              </a:rPr>
            </a:br>
            <a:r>
              <a:rPr lang="en-US" sz="3200" dirty="0">
                <a:latin typeface="Helvetica" charset="0"/>
                <a:ea typeface="ＭＳ Ｐゴシック" charset="0"/>
                <a:cs typeface="ＭＳ Ｐゴシック" charset="0"/>
              </a:rPr>
              <a:t>20 Bytes of Standard Header, then Options</a:t>
            </a:r>
          </a:p>
        </p:txBody>
      </p:sp>
      <p:sp>
        <p:nvSpPr>
          <p:cNvPr id="48133" name="Rectangle 6"/>
          <p:cNvSpPr>
            <a:spLocks noChangeArrowheads="1"/>
          </p:cNvSpPr>
          <p:nvPr/>
        </p:nvSpPr>
        <p:spPr bwMode="auto">
          <a:xfrm>
            <a:off x="1455738" y="5508625"/>
            <a:ext cx="6002337" cy="825500"/>
          </a:xfrm>
          <a:prstGeom prst="rect">
            <a:avLst/>
          </a:prstGeom>
          <a:solidFill>
            <a:srgbClr val="FF66CC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8134" name="Line 7"/>
          <p:cNvSpPr>
            <a:spLocks noChangeShapeType="1"/>
          </p:cNvSpPr>
          <p:nvPr/>
        </p:nvSpPr>
        <p:spPr bwMode="auto">
          <a:xfrm flipV="1">
            <a:off x="1525588" y="2289175"/>
            <a:ext cx="5949950" cy="158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35" name="Line 8"/>
          <p:cNvSpPr>
            <a:spLocks noChangeShapeType="1"/>
          </p:cNvSpPr>
          <p:nvPr/>
        </p:nvSpPr>
        <p:spPr bwMode="auto">
          <a:xfrm>
            <a:off x="1538288" y="2990850"/>
            <a:ext cx="595471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36" name="Line 9"/>
          <p:cNvSpPr>
            <a:spLocks noChangeShapeType="1"/>
          </p:cNvSpPr>
          <p:nvPr/>
        </p:nvSpPr>
        <p:spPr bwMode="auto">
          <a:xfrm>
            <a:off x="1538288" y="3638550"/>
            <a:ext cx="5956300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37" name="Line 10"/>
          <p:cNvSpPr>
            <a:spLocks noChangeShapeType="1"/>
          </p:cNvSpPr>
          <p:nvPr/>
        </p:nvSpPr>
        <p:spPr bwMode="auto">
          <a:xfrm>
            <a:off x="4432300" y="1585913"/>
            <a:ext cx="1588" cy="202723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38" name="Line 11"/>
          <p:cNvSpPr>
            <a:spLocks noChangeShapeType="1"/>
          </p:cNvSpPr>
          <p:nvPr/>
        </p:nvSpPr>
        <p:spPr bwMode="auto">
          <a:xfrm>
            <a:off x="2959100" y="1620838"/>
            <a:ext cx="1588" cy="65881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39" name="Line 12"/>
          <p:cNvSpPr>
            <a:spLocks noChangeShapeType="1"/>
          </p:cNvSpPr>
          <p:nvPr/>
        </p:nvSpPr>
        <p:spPr bwMode="auto">
          <a:xfrm>
            <a:off x="2235200" y="1620838"/>
            <a:ext cx="1588" cy="65881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40" name="Rectangle 13"/>
          <p:cNvSpPr>
            <a:spLocks noChangeArrowheads="1"/>
          </p:cNvSpPr>
          <p:nvPr/>
        </p:nvSpPr>
        <p:spPr bwMode="auto">
          <a:xfrm>
            <a:off x="1488102" y="1670050"/>
            <a:ext cx="736957" cy="520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 dirty="0">
                <a:solidFill>
                  <a:srgbClr val="000000"/>
                </a:solidFill>
                <a:latin typeface="Calibri"/>
              </a:rPr>
              <a:t>4-bit</a:t>
            </a:r>
          </a:p>
          <a:p>
            <a:pPr algn="ctr" eaLnBrk="0" hangingPunct="0"/>
            <a:r>
              <a:rPr lang="en-US" sz="1400" dirty="0">
                <a:solidFill>
                  <a:srgbClr val="000000"/>
                </a:solidFill>
                <a:latin typeface="Calibri"/>
              </a:rPr>
              <a:t>Version</a:t>
            </a:r>
            <a:endParaRPr lang="en-US" sz="1400" b="0" dirty="0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8141" name="Rectangle 14"/>
          <p:cNvSpPr>
            <a:spLocks noChangeArrowheads="1"/>
          </p:cNvSpPr>
          <p:nvPr/>
        </p:nvSpPr>
        <p:spPr bwMode="auto">
          <a:xfrm>
            <a:off x="2237564" y="1592263"/>
            <a:ext cx="731872" cy="7360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 dirty="0">
                <a:solidFill>
                  <a:srgbClr val="000000"/>
                </a:solidFill>
                <a:latin typeface="Calibri"/>
              </a:rPr>
              <a:t>4-bit</a:t>
            </a:r>
          </a:p>
          <a:p>
            <a:pPr algn="ctr" eaLnBrk="0" hangingPunct="0"/>
            <a:r>
              <a:rPr lang="en-US" sz="1400" dirty="0">
                <a:solidFill>
                  <a:srgbClr val="000000"/>
                </a:solidFill>
                <a:latin typeface="Calibri"/>
              </a:rPr>
              <a:t>Header</a:t>
            </a:r>
          </a:p>
          <a:p>
            <a:pPr algn="ctr" eaLnBrk="0" hangingPunct="0"/>
            <a:r>
              <a:rPr lang="en-US" sz="1400" dirty="0">
                <a:solidFill>
                  <a:srgbClr val="000000"/>
                </a:solidFill>
                <a:latin typeface="Calibri"/>
              </a:rPr>
              <a:t>Length</a:t>
            </a:r>
            <a:endParaRPr lang="en-US" sz="1400" b="0" dirty="0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8142" name="Rectangle 15"/>
          <p:cNvSpPr>
            <a:spLocks noChangeArrowheads="1"/>
          </p:cNvSpPr>
          <p:nvPr/>
        </p:nvSpPr>
        <p:spPr bwMode="auto">
          <a:xfrm>
            <a:off x="3035949" y="1592263"/>
            <a:ext cx="1287751" cy="7360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 dirty="0">
                <a:solidFill>
                  <a:srgbClr val="000000"/>
                </a:solidFill>
                <a:latin typeface="Calibri"/>
              </a:rPr>
              <a:t>8-bit</a:t>
            </a:r>
          </a:p>
          <a:p>
            <a:pPr algn="ctr" eaLnBrk="0" hangingPunct="0"/>
            <a:r>
              <a:rPr lang="en-US" sz="1400" dirty="0">
                <a:solidFill>
                  <a:srgbClr val="000000"/>
                </a:solidFill>
                <a:latin typeface="Calibri"/>
              </a:rPr>
              <a:t>Type of Service</a:t>
            </a:r>
          </a:p>
          <a:p>
            <a:pPr algn="ctr" eaLnBrk="0" hangingPunct="0"/>
            <a:r>
              <a:rPr lang="en-US" sz="1400" dirty="0">
                <a:solidFill>
                  <a:srgbClr val="000000"/>
                </a:solidFill>
                <a:latin typeface="Calibri"/>
              </a:rPr>
              <a:t>(TOS)</a:t>
            </a:r>
          </a:p>
        </p:txBody>
      </p:sp>
      <p:sp>
        <p:nvSpPr>
          <p:cNvPr id="48143" name="Rectangle 16"/>
          <p:cNvSpPr>
            <a:spLocks noChangeArrowheads="1"/>
          </p:cNvSpPr>
          <p:nvPr/>
        </p:nvSpPr>
        <p:spPr bwMode="auto">
          <a:xfrm>
            <a:off x="4592638" y="1763713"/>
            <a:ext cx="2387874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dirty="0">
                <a:solidFill>
                  <a:schemeClr val="accent2"/>
                </a:solidFill>
                <a:latin typeface="Calibri"/>
              </a:rPr>
              <a:t>16-bit Total Length (Bytes)</a:t>
            </a:r>
            <a:endParaRPr lang="en-US" sz="1400" dirty="0">
              <a:solidFill>
                <a:schemeClr val="accent2"/>
              </a:solidFill>
              <a:latin typeface="Calibri"/>
            </a:endParaRPr>
          </a:p>
        </p:txBody>
      </p:sp>
      <p:sp>
        <p:nvSpPr>
          <p:cNvPr id="48144" name="Rectangle 17"/>
          <p:cNvSpPr>
            <a:spLocks noChangeArrowheads="1"/>
          </p:cNvSpPr>
          <p:nvPr/>
        </p:nvSpPr>
        <p:spPr bwMode="auto">
          <a:xfrm>
            <a:off x="2144713" y="2493963"/>
            <a:ext cx="1885950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 dirty="0">
                <a:solidFill>
                  <a:srgbClr val="000000"/>
                </a:solidFill>
                <a:latin typeface="Calibri"/>
              </a:rPr>
              <a:t>16-bit Identification</a:t>
            </a:r>
            <a:endParaRPr lang="en-US" sz="1400" b="0" dirty="0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8145" name="Line 18"/>
          <p:cNvSpPr>
            <a:spLocks noChangeShapeType="1"/>
          </p:cNvSpPr>
          <p:nvPr/>
        </p:nvSpPr>
        <p:spPr bwMode="auto">
          <a:xfrm>
            <a:off x="5092700" y="2319338"/>
            <a:ext cx="1588" cy="65881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46" name="Rectangle 19"/>
          <p:cNvSpPr>
            <a:spLocks noChangeArrowheads="1"/>
          </p:cNvSpPr>
          <p:nvPr/>
        </p:nvSpPr>
        <p:spPr bwMode="auto">
          <a:xfrm>
            <a:off x="4491299" y="2379663"/>
            <a:ext cx="547164" cy="520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 dirty="0">
                <a:solidFill>
                  <a:srgbClr val="000000"/>
                </a:solidFill>
                <a:latin typeface="Calibri"/>
              </a:rPr>
              <a:t>3-bit</a:t>
            </a:r>
          </a:p>
          <a:p>
            <a:pPr algn="ctr" eaLnBrk="0" hangingPunct="0"/>
            <a:r>
              <a:rPr lang="en-US" sz="1400" dirty="0">
                <a:solidFill>
                  <a:srgbClr val="000000"/>
                </a:solidFill>
                <a:latin typeface="Calibri"/>
              </a:rPr>
              <a:t>Flags</a:t>
            </a:r>
            <a:endParaRPr lang="en-US" sz="1400" b="0" dirty="0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8147" name="Rectangle 20"/>
          <p:cNvSpPr>
            <a:spLocks noChangeArrowheads="1"/>
          </p:cNvSpPr>
          <p:nvPr/>
        </p:nvSpPr>
        <p:spPr bwMode="auto">
          <a:xfrm>
            <a:off x="5153025" y="2511425"/>
            <a:ext cx="2080699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 dirty="0">
                <a:solidFill>
                  <a:srgbClr val="000000"/>
                </a:solidFill>
                <a:latin typeface="Calibri"/>
              </a:rPr>
              <a:t>13-bit Fragment Offset</a:t>
            </a:r>
            <a:endParaRPr lang="en-US" sz="1400" b="0" dirty="0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8148" name="Line 21"/>
          <p:cNvSpPr>
            <a:spLocks noChangeShapeType="1"/>
          </p:cNvSpPr>
          <p:nvPr/>
        </p:nvSpPr>
        <p:spPr bwMode="auto">
          <a:xfrm>
            <a:off x="3022600" y="3017838"/>
            <a:ext cx="1588" cy="60166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49" name="Rectangle 22"/>
          <p:cNvSpPr>
            <a:spLocks noChangeArrowheads="1"/>
          </p:cNvSpPr>
          <p:nvPr/>
        </p:nvSpPr>
        <p:spPr bwMode="auto">
          <a:xfrm>
            <a:off x="1708430" y="3052763"/>
            <a:ext cx="1121803" cy="520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 dirty="0">
                <a:solidFill>
                  <a:srgbClr val="000000"/>
                </a:solidFill>
                <a:latin typeface="Calibri"/>
              </a:rPr>
              <a:t>8-bit Time to </a:t>
            </a:r>
          </a:p>
          <a:p>
            <a:pPr algn="ctr" eaLnBrk="0" hangingPunct="0"/>
            <a:r>
              <a:rPr lang="en-US" sz="1400" dirty="0">
                <a:solidFill>
                  <a:srgbClr val="000000"/>
                </a:solidFill>
                <a:latin typeface="Calibri"/>
              </a:rPr>
              <a:t>Live (TTL)</a:t>
            </a:r>
          </a:p>
        </p:txBody>
      </p:sp>
      <p:sp>
        <p:nvSpPr>
          <p:cNvPr id="48150" name="Rectangle 23"/>
          <p:cNvSpPr>
            <a:spLocks noChangeArrowheads="1"/>
          </p:cNvSpPr>
          <p:nvPr/>
        </p:nvSpPr>
        <p:spPr bwMode="auto">
          <a:xfrm>
            <a:off x="3000375" y="3149600"/>
            <a:ext cx="1324282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dirty="0">
                <a:solidFill>
                  <a:schemeClr val="accent2"/>
                </a:solidFill>
                <a:latin typeface="Calibri"/>
              </a:rPr>
              <a:t>8-bit Protocol</a:t>
            </a:r>
            <a:endParaRPr lang="en-US" sz="1400" b="0" dirty="0">
              <a:solidFill>
                <a:schemeClr val="accent2"/>
              </a:solidFill>
              <a:latin typeface="Calibri"/>
            </a:endParaRPr>
          </a:p>
        </p:txBody>
      </p:sp>
      <p:sp>
        <p:nvSpPr>
          <p:cNvPr id="48151" name="Rectangle 24"/>
          <p:cNvSpPr>
            <a:spLocks noChangeArrowheads="1"/>
          </p:cNvSpPr>
          <p:nvPr/>
        </p:nvSpPr>
        <p:spPr bwMode="auto">
          <a:xfrm>
            <a:off x="4710113" y="3167063"/>
            <a:ext cx="2230880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 dirty="0">
                <a:solidFill>
                  <a:srgbClr val="000000"/>
                </a:solidFill>
                <a:latin typeface="Calibri"/>
              </a:rPr>
              <a:t>16-bit Header Checksum</a:t>
            </a:r>
            <a:endParaRPr lang="en-US" sz="1400" b="0" dirty="0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8152" name="Line 25"/>
          <p:cNvSpPr>
            <a:spLocks noChangeShapeType="1"/>
          </p:cNvSpPr>
          <p:nvPr/>
        </p:nvSpPr>
        <p:spPr bwMode="auto">
          <a:xfrm>
            <a:off x="1525588" y="4286250"/>
            <a:ext cx="596741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53" name="Rectangle 26"/>
          <p:cNvSpPr>
            <a:spLocks noChangeArrowheads="1"/>
          </p:cNvSpPr>
          <p:nvPr/>
        </p:nvSpPr>
        <p:spPr bwMode="auto">
          <a:xfrm>
            <a:off x="3201988" y="3810000"/>
            <a:ext cx="2213147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dirty="0">
                <a:solidFill>
                  <a:schemeClr val="accent2"/>
                </a:solidFill>
                <a:latin typeface="Calibri"/>
              </a:rPr>
              <a:t>32-bit Source IP Address</a:t>
            </a:r>
            <a:endParaRPr lang="en-US" sz="1400" dirty="0">
              <a:solidFill>
                <a:schemeClr val="accent2"/>
              </a:solidFill>
              <a:latin typeface="Calibri"/>
            </a:endParaRPr>
          </a:p>
        </p:txBody>
      </p:sp>
      <p:sp>
        <p:nvSpPr>
          <p:cNvPr id="48154" name="Rectangle 27"/>
          <p:cNvSpPr>
            <a:spLocks noChangeArrowheads="1"/>
          </p:cNvSpPr>
          <p:nvPr/>
        </p:nvSpPr>
        <p:spPr bwMode="auto">
          <a:xfrm>
            <a:off x="3032125" y="4435475"/>
            <a:ext cx="2601775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dirty="0">
                <a:solidFill>
                  <a:schemeClr val="accent2"/>
                </a:solidFill>
                <a:latin typeface="Calibri"/>
              </a:rPr>
              <a:t>32-bit Destination IP Address</a:t>
            </a:r>
            <a:endParaRPr lang="en-US" sz="1400" b="0" dirty="0">
              <a:solidFill>
                <a:schemeClr val="accent2"/>
              </a:solidFill>
              <a:latin typeface="Calibri"/>
            </a:endParaRPr>
          </a:p>
        </p:txBody>
      </p:sp>
      <p:sp>
        <p:nvSpPr>
          <p:cNvPr id="48155" name="Rectangle 28"/>
          <p:cNvSpPr>
            <a:spLocks noChangeArrowheads="1"/>
          </p:cNvSpPr>
          <p:nvPr/>
        </p:nvSpPr>
        <p:spPr bwMode="auto">
          <a:xfrm>
            <a:off x="3783013" y="5116513"/>
            <a:ext cx="1462841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 dirty="0">
                <a:solidFill>
                  <a:srgbClr val="000000"/>
                </a:solidFill>
                <a:latin typeface="Calibri"/>
              </a:rPr>
              <a:t>Options (if any)</a:t>
            </a:r>
            <a:endParaRPr lang="en-US" sz="1400" b="0" dirty="0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8156" name="Rectangle 29"/>
          <p:cNvSpPr>
            <a:spLocks noChangeArrowheads="1"/>
          </p:cNvSpPr>
          <p:nvPr/>
        </p:nvSpPr>
        <p:spPr bwMode="auto">
          <a:xfrm>
            <a:off x="4037013" y="5853113"/>
            <a:ext cx="841277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 dirty="0">
                <a:solidFill>
                  <a:srgbClr val="000000"/>
                </a:solidFill>
                <a:latin typeface="Calibri"/>
              </a:rPr>
              <a:t>Payload</a:t>
            </a:r>
            <a:endParaRPr lang="en-US" sz="1400" b="0" dirty="0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68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40907832"/>
      </p:ext>
    </p:extLst>
  </p:cSld>
  <p:clrMapOvr>
    <a:masterClrMapping/>
  </p:clrMapOvr>
  <p:transition/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(Packet) Network Tasks One-by-One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r>
              <a:rPr lang="en-US" dirty="0"/>
              <a:t>Read packet correctly</a:t>
            </a:r>
          </a:p>
          <a:p>
            <a:r>
              <a:rPr lang="en-US" dirty="0"/>
              <a:t>Get packet to the destination</a:t>
            </a:r>
          </a:p>
          <a:p>
            <a:r>
              <a:rPr lang="en-US" dirty="0"/>
              <a:t>Get responses to the packet back to source</a:t>
            </a:r>
          </a:p>
          <a:p>
            <a:r>
              <a:rPr lang="en-US" dirty="0"/>
              <a:t>Carry data</a:t>
            </a:r>
          </a:p>
          <a:p>
            <a:r>
              <a:rPr lang="en-US" dirty="0"/>
              <a:t>Tell host what to do with packet once arrived</a:t>
            </a:r>
          </a:p>
          <a:p>
            <a:r>
              <a:rPr lang="en-US" dirty="0"/>
              <a:t>Specify any special network handling of the packet</a:t>
            </a:r>
          </a:p>
          <a:p>
            <a:r>
              <a:rPr lang="en-US" dirty="0"/>
              <a:t>Deal with problems that arise along the path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9648D89-58AB-BC45-AE0C-6A5235B6E242}" type="slidenum">
              <a:rPr lang="en-US" smtClean="0"/>
              <a:pPr>
                <a:defRPr/>
              </a:pPr>
              <a:t>69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8458075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Arial" charset="0"/>
                <a:ea typeface="ＭＳ Ｐゴシック" charset="0"/>
                <a:cs typeface="ＭＳ Ｐゴシック" charset="0"/>
              </a:rPr>
              <a:t>Switches forward packets</a:t>
            </a:r>
          </a:p>
        </p:txBody>
      </p:sp>
      <p:pic>
        <p:nvPicPr>
          <p:cNvPr id="43010" name="Picture 55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2800" y="3352800"/>
            <a:ext cx="9906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3011" name="Picture 55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10200" y="5486400"/>
            <a:ext cx="9906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3012" name="Picture 55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1200" y="1828800"/>
            <a:ext cx="9906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3013" name="Picture 55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4876800"/>
            <a:ext cx="9906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3014" name="Picture 55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1828800"/>
            <a:ext cx="9906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015" name="TextBox 12"/>
          <p:cNvSpPr txBox="1">
            <a:spLocks noChangeArrowheads="1"/>
          </p:cNvSpPr>
          <p:nvPr/>
        </p:nvSpPr>
        <p:spPr bwMode="auto">
          <a:xfrm>
            <a:off x="7239002" y="1912058"/>
            <a:ext cx="156988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dirty="0"/>
              <a:t>EDINBURGH</a:t>
            </a:r>
          </a:p>
        </p:txBody>
      </p:sp>
      <p:sp>
        <p:nvSpPr>
          <p:cNvPr id="43016" name="TextBox 14"/>
          <p:cNvSpPr txBox="1">
            <a:spLocks noChangeArrowheads="1"/>
          </p:cNvSpPr>
          <p:nvPr/>
        </p:nvSpPr>
        <p:spPr bwMode="auto">
          <a:xfrm>
            <a:off x="105535" y="5562600"/>
            <a:ext cx="11081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dirty="0"/>
              <a:t>OXFORD</a:t>
            </a:r>
          </a:p>
        </p:txBody>
      </p:sp>
      <p:sp>
        <p:nvSpPr>
          <p:cNvPr id="43017" name="TextBox 15"/>
          <p:cNvSpPr txBox="1">
            <a:spLocks noChangeArrowheads="1"/>
          </p:cNvSpPr>
          <p:nvPr/>
        </p:nvSpPr>
        <p:spPr bwMode="auto">
          <a:xfrm>
            <a:off x="277935" y="1766907"/>
            <a:ext cx="12747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r" eaLnBrk="1" hangingPunct="1"/>
            <a:r>
              <a:rPr lang="en-US" dirty="0"/>
              <a:t>GLASGOW</a:t>
            </a:r>
          </a:p>
        </p:txBody>
      </p:sp>
      <p:sp>
        <p:nvSpPr>
          <p:cNvPr id="43018" name="TextBox 31"/>
          <p:cNvSpPr txBox="1">
            <a:spLocks noChangeArrowheads="1"/>
          </p:cNvSpPr>
          <p:nvPr/>
        </p:nvSpPr>
        <p:spPr bwMode="auto">
          <a:xfrm>
            <a:off x="6951516" y="5638800"/>
            <a:ext cx="64640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dirty="0"/>
              <a:t>UCL</a:t>
            </a:r>
          </a:p>
        </p:txBody>
      </p:sp>
      <p:graphicFrame>
        <p:nvGraphicFramePr>
          <p:cNvPr id="43" name="Table 4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06536858"/>
              </p:ext>
            </p:extLst>
          </p:nvPr>
        </p:nvGraphicFramePr>
        <p:xfrm>
          <a:off x="5791200" y="3352800"/>
          <a:ext cx="2743200" cy="1716086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1524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19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96558">
                <a:tc>
                  <a:txBody>
                    <a:bodyPr/>
                    <a:lstStyle/>
                    <a:p>
                      <a:r>
                        <a:rPr lang="en-US" sz="1400" dirty="0"/>
                        <a:t>Destination </a:t>
                      </a:r>
                    </a:p>
                  </a:txBody>
                  <a:tcPr marT="45732" marB="45732"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Next</a:t>
                      </a:r>
                      <a:r>
                        <a:rPr lang="en-US" sz="1400" baseline="0" dirty="0"/>
                        <a:t> Hop</a:t>
                      </a:r>
                      <a:endParaRPr lang="en-US" sz="1400" dirty="0"/>
                    </a:p>
                  </a:txBody>
                  <a:tcPr marT="45732" marB="45732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4882">
                <a:tc>
                  <a:txBody>
                    <a:bodyPr/>
                    <a:lstStyle/>
                    <a:p>
                      <a:r>
                        <a:rPr lang="en-US" sz="1400" dirty="0"/>
                        <a:t>GLASGOW</a:t>
                      </a:r>
                    </a:p>
                  </a:txBody>
                  <a:tcPr marT="45732" marB="45732"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4</a:t>
                      </a:r>
                    </a:p>
                  </a:txBody>
                  <a:tcPr marT="45732" marB="45732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4882">
                <a:tc>
                  <a:txBody>
                    <a:bodyPr/>
                    <a:lstStyle/>
                    <a:p>
                      <a:r>
                        <a:rPr lang="en-US" sz="1400" dirty="0"/>
                        <a:t>OXFORD</a:t>
                      </a:r>
                    </a:p>
                  </a:txBody>
                  <a:tcPr marT="45732" marB="45732"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5</a:t>
                      </a:r>
                    </a:p>
                  </a:txBody>
                  <a:tcPr marT="45732" marB="45732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4882">
                <a:tc>
                  <a:txBody>
                    <a:bodyPr/>
                    <a:lstStyle/>
                    <a:p>
                      <a:r>
                        <a:rPr lang="en-US" sz="1400" dirty="0"/>
                        <a:t>EDIN</a:t>
                      </a:r>
                    </a:p>
                  </a:txBody>
                  <a:tcPr marT="45732" marB="45732"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2</a:t>
                      </a:r>
                    </a:p>
                  </a:txBody>
                  <a:tcPr marT="45732" marB="45732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4882">
                <a:tc>
                  <a:txBody>
                    <a:bodyPr/>
                    <a:lstStyle/>
                    <a:p>
                      <a:r>
                        <a:rPr lang="en-US" sz="1400" dirty="0"/>
                        <a:t>UCL</a:t>
                      </a:r>
                    </a:p>
                  </a:txBody>
                  <a:tcPr marT="45732" marB="45732"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3</a:t>
                      </a:r>
                    </a:p>
                  </a:txBody>
                  <a:tcPr marT="45732" marB="45732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pic>
        <p:nvPicPr>
          <p:cNvPr id="43039" name="Picture 2" descr="C:\Documents and Settings\spratnas\Local Settings\Temporary Internet Files\Content.IE5\CLEFC5EZ\MCj04417380000[1]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3200400"/>
            <a:ext cx="762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3040" name="Picture 55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3505200"/>
            <a:ext cx="685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7" name="Straight Arrow Connector 56"/>
          <p:cNvCxnSpPr/>
          <p:nvPr/>
        </p:nvCxnSpPr>
        <p:spPr>
          <a:xfrm>
            <a:off x="3962400" y="3657600"/>
            <a:ext cx="1219200" cy="1588"/>
          </a:xfrm>
          <a:prstGeom prst="straightConnector1">
            <a:avLst/>
          </a:prstGeom>
          <a:ln w="12700">
            <a:solidFill>
              <a:schemeClr val="tx1"/>
            </a:solidFill>
            <a:prstDash val="sysDash"/>
            <a:headEnd type="oval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Box 57"/>
          <p:cNvSpPr txBox="1">
            <a:spLocks noChangeArrowheads="1"/>
          </p:cNvSpPr>
          <p:nvPr/>
        </p:nvSpPr>
        <p:spPr bwMode="auto">
          <a:xfrm>
            <a:off x="5999163" y="2938463"/>
            <a:ext cx="2154237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600"/>
              <a:t>Forwarding Table</a:t>
            </a:r>
          </a:p>
        </p:txBody>
      </p:sp>
      <p:cxnSp>
        <p:nvCxnSpPr>
          <p:cNvPr id="34" name="Straight Connector 33"/>
          <p:cNvCxnSpPr>
            <a:stCxn id="43040" idx="3"/>
            <a:endCxn id="43010" idx="1"/>
          </p:cNvCxnSpPr>
          <p:nvPr/>
        </p:nvCxnSpPr>
        <p:spPr>
          <a:xfrm flipV="1">
            <a:off x="1524000" y="3695700"/>
            <a:ext cx="1828800" cy="381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/>
          <p:cNvCxnSpPr/>
          <p:nvPr/>
        </p:nvCxnSpPr>
        <p:spPr>
          <a:xfrm flipV="1">
            <a:off x="2362200" y="3848100"/>
            <a:ext cx="1143000" cy="11049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/>
          <p:cNvCxnSpPr/>
          <p:nvPr/>
        </p:nvCxnSpPr>
        <p:spPr>
          <a:xfrm rot="16200000" flipV="1">
            <a:off x="4000500" y="3924300"/>
            <a:ext cx="1676400" cy="16002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/>
          <p:cNvCxnSpPr/>
          <p:nvPr/>
        </p:nvCxnSpPr>
        <p:spPr>
          <a:xfrm rot="10800000" flipV="1">
            <a:off x="4114800" y="2286000"/>
            <a:ext cx="1752600" cy="11430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/>
          <p:cNvCxnSpPr/>
          <p:nvPr/>
        </p:nvCxnSpPr>
        <p:spPr>
          <a:xfrm rot="10800000">
            <a:off x="2362200" y="2362200"/>
            <a:ext cx="1143000" cy="10668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/>
          <p:cNvCxnSpPr/>
          <p:nvPr/>
        </p:nvCxnSpPr>
        <p:spPr>
          <a:xfrm rot="16200000" flipV="1">
            <a:off x="2286000" y="5410200"/>
            <a:ext cx="228600" cy="2286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Straight Connector 62"/>
          <p:cNvCxnSpPr/>
          <p:nvPr/>
        </p:nvCxnSpPr>
        <p:spPr>
          <a:xfrm flipV="1">
            <a:off x="1066800" y="5410200"/>
            <a:ext cx="533400" cy="3048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/>
          <p:cNvCxnSpPr/>
          <p:nvPr/>
        </p:nvCxnSpPr>
        <p:spPr>
          <a:xfrm rot="16200000" flipH="1">
            <a:off x="1371600" y="4648200"/>
            <a:ext cx="304800" cy="3048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Straight Connector 67"/>
          <p:cNvCxnSpPr/>
          <p:nvPr/>
        </p:nvCxnSpPr>
        <p:spPr>
          <a:xfrm rot="10800000">
            <a:off x="6324600" y="5865813"/>
            <a:ext cx="381000" cy="1587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/>
          <p:cNvCxnSpPr/>
          <p:nvPr/>
        </p:nvCxnSpPr>
        <p:spPr>
          <a:xfrm rot="10800000" flipV="1">
            <a:off x="5105400" y="5945188"/>
            <a:ext cx="381000" cy="150812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/>
          <p:cNvCxnSpPr/>
          <p:nvPr/>
        </p:nvCxnSpPr>
        <p:spPr>
          <a:xfrm>
            <a:off x="6743700" y="2133600"/>
            <a:ext cx="495300" cy="1588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 rot="5400000" flipH="1" flipV="1">
            <a:off x="6096001" y="1676400"/>
            <a:ext cx="304800" cy="3175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Rounded Rectangle 46"/>
          <p:cNvSpPr/>
          <p:nvPr/>
        </p:nvSpPr>
        <p:spPr>
          <a:xfrm>
            <a:off x="5638800" y="4419600"/>
            <a:ext cx="2971800" cy="457200"/>
          </a:xfrm>
          <a:prstGeom prst="roundRect">
            <a:avLst/>
          </a:prstGeom>
          <a:solidFill>
            <a:srgbClr val="FFC000">
              <a:alpha val="24000"/>
            </a:srgbClr>
          </a:solidFill>
          <a:ln w="5715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grpSp>
        <p:nvGrpSpPr>
          <p:cNvPr id="3" name="Group 37"/>
          <p:cNvGrpSpPr>
            <a:grpSpLocks/>
          </p:cNvGrpSpPr>
          <p:nvPr/>
        </p:nvGrpSpPr>
        <p:grpSpPr bwMode="auto">
          <a:xfrm>
            <a:off x="609600" y="3200400"/>
            <a:ext cx="1447800" cy="381000"/>
            <a:chOff x="885372" y="3276600"/>
            <a:chExt cx="1172028" cy="228600"/>
          </a:xfrm>
        </p:grpSpPr>
        <p:sp>
          <p:nvSpPr>
            <p:cNvPr id="36" name="Rectangle 35"/>
            <p:cNvSpPr/>
            <p:nvPr/>
          </p:nvSpPr>
          <p:spPr>
            <a:xfrm>
              <a:off x="885372" y="3276600"/>
              <a:ext cx="867455" cy="2286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US" sz="1200" dirty="0"/>
                <a:t>111010010</a:t>
              </a:r>
              <a:endParaRPr lang="en-US" sz="2800" dirty="0"/>
            </a:p>
          </p:txBody>
        </p:sp>
        <p:sp>
          <p:nvSpPr>
            <p:cNvPr id="37" name="Rectangle 36"/>
            <p:cNvSpPr/>
            <p:nvPr/>
          </p:nvSpPr>
          <p:spPr>
            <a:xfrm>
              <a:off x="1677005" y="3276600"/>
              <a:ext cx="380395" cy="228600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US" sz="1100" dirty="0">
                  <a:solidFill>
                    <a:schemeClr val="tx1"/>
                  </a:solidFill>
                </a:rPr>
                <a:t>EDIN</a:t>
              </a:r>
            </a:p>
          </p:txBody>
        </p:sp>
      </p:grpSp>
      <p:sp>
        <p:nvSpPr>
          <p:cNvPr id="43057" name="TextBox 10"/>
          <p:cNvSpPr txBox="1">
            <a:spLocks noChangeArrowheads="1"/>
          </p:cNvSpPr>
          <p:nvPr/>
        </p:nvSpPr>
        <p:spPr bwMode="auto">
          <a:xfrm>
            <a:off x="5562600" y="2362200"/>
            <a:ext cx="14160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r>
              <a:rPr lang="en-US">
                <a:solidFill>
                  <a:srgbClr val="000090"/>
                </a:solidFill>
              </a:rPr>
              <a:t>switch#2</a:t>
            </a:r>
          </a:p>
        </p:txBody>
      </p:sp>
      <p:sp>
        <p:nvSpPr>
          <p:cNvPr id="43058" name="TextBox 48"/>
          <p:cNvSpPr txBox="1">
            <a:spLocks noChangeArrowheads="1"/>
          </p:cNvSpPr>
          <p:nvPr/>
        </p:nvSpPr>
        <p:spPr bwMode="auto">
          <a:xfrm>
            <a:off x="1371600" y="5410200"/>
            <a:ext cx="14160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r>
              <a:rPr lang="en-US">
                <a:solidFill>
                  <a:srgbClr val="000090"/>
                </a:solidFill>
              </a:rPr>
              <a:t>switch#5</a:t>
            </a:r>
          </a:p>
        </p:txBody>
      </p:sp>
      <p:sp>
        <p:nvSpPr>
          <p:cNvPr id="43059" name="TextBox 51"/>
          <p:cNvSpPr txBox="1">
            <a:spLocks noChangeArrowheads="1"/>
          </p:cNvSpPr>
          <p:nvPr/>
        </p:nvSpPr>
        <p:spPr bwMode="auto">
          <a:xfrm>
            <a:off x="5181600" y="6019800"/>
            <a:ext cx="14160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r>
              <a:rPr lang="en-US">
                <a:solidFill>
                  <a:srgbClr val="000090"/>
                </a:solidFill>
              </a:rPr>
              <a:t>switch#3</a:t>
            </a:r>
          </a:p>
        </p:txBody>
      </p:sp>
      <p:sp>
        <p:nvSpPr>
          <p:cNvPr id="43060" name="TextBox 55"/>
          <p:cNvSpPr txBox="1">
            <a:spLocks noChangeArrowheads="1"/>
          </p:cNvSpPr>
          <p:nvPr/>
        </p:nvSpPr>
        <p:spPr bwMode="auto">
          <a:xfrm>
            <a:off x="1219200" y="2362200"/>
            <a:ext cx="14160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r>
              <a:rPr lang="en-US">
                <a:solidFill>
                  <a:srgbClr val="000090"/>
                </a:solidFill>
              </a:rPr>
              <a:t>switch#4</a:t>
            </a:r>
          </a:p>
        </p:txBody>
      </p:sp>
      <p:sp>
        <p:nvSpPr>
          <p:cNvPr id="38" name="Slide Number Placeholder 5"/>
          <p:cNvSpPr>
            <a:spLocks noGrp="1"/>
          </p:cNvSpPr>
          <p:nvPr>
            <p:ph type="sldNum" sz="quarter" idx="4294967295"/>
          </p:nvPr>
        </p:nvSpPr>
        <p:spPr>
          <a:xfrm>
            <a:off x="6553200" y="6366846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="1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9BAB25A-E3B7-2F41-B0DC-6610089B4BA3}" type="slidenum">
              <a:rPr lang="en-US" smtClean="0"/>
              <a:pPr/>
              <a:t>7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8279238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8.32562E-7 L 0.15 -8.32562E-7 " pathEditMode="relative" ptsTypes="AA">
                                      <p:cBhvr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2083 3.36725E-6 L 0.4625 -0.18872 " pathEditMode="relative" rAng="0" ptsTypes="AA">
                                      <p:cBhvr>
                                        <p:cTn id="3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1" y="-94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0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5625 -0.21092 L 0.7125 -0.21092 " pathEditMode="relative" rAng="0" ptsTypes="AA">
                                      <p:cBhvr>
                                        <p:cTn id="3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/>
      <p:bldP spid="58" grpId="1"/>
      <p:bldP spid="47" grpId="0" animBg="1"/>
      <p:bldP spid="47" grpId="1" animBg="1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31A642F3-BDC5-284F-AEE1-BE056EB78D9A}" type="slidenum">
              <a:rPr lang="en-US" sz="1400" b="0">
                <a:latin typeface="Times New Roman" charset="0"/>
              </a:rPr>
              <a:pPr eaLnBrk="1" hangingPunct="1"/>
              <a:t>70</a:t>
            </a:fld>
            <a:endParaRPr lang="en-US" sz="1400" b="0">
              <a:latin typeface="Times New Roman" charset="0"/>
            </a:endParaRPr>
          </a:p>
        </p:txBody>
      </p:sp>
      <p:sp>
        <p:nvSpPr>
          <p:cNvPr id="52226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4142014" cy="1143000"/>
          </a:xfrm>
        </p:spPr>
        <p:txBody>
          <a:bodyPr>
            <a:normAutofit fontScale="90000"/>
          </a:bodyPr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Reading Packet Correctly</a:t>
            </a:r>
          </a:p>
        </p:txBody>
      </p:sp>
      <p:sp>
        <p:nvSpPr>
          <p:cNvPr id="94310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47915" y="2320024"/>
            <a:ext cx="8229600" cy="4525963"/>
          </a:xfrm>
        </p:spPr>
        <p:txBody>
          <a:bodyPr>
            <a:normAutofit fontScale="77500" lnSpcReduction="20000"/>
          </a:bodyPr>
          <a:lstStyle/>
          <a:p>
            <a:r>
              <a:rPr lang="en-US" dirty="0">
                <a:latin typeface="Calibri"/>
              </a:rPr>
              <a:t>Version number (4 bits)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Indicates the version of the IP protocol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Necessary to know what other fields to expect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Typically 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“</a:t>
            </a:r>
            <a:r>
              <a:rPr lang="en-US" altLang="ja-JP" dirty="0">
                <a:latin typeface="Calibri"/>
                <a:ea typeface="Calibri"/>
                <a:cs typeface="Calibri"/>
              </a:rPr>
              <a:t>4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”</a:t>
            </a:r>
            <a:r>
              <a:rPr lang="en-US" altLang="ja-JP" dirty="0">
                <a:latin typeface="Calibri"/>
                <a:ea typeface="Calibri"/>
                <a:cs typeface="Calibri"/>
              </a:rPr>
              <a:t> (for IPv4), and sometimes 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“</a:t>
            </a:r>
            <a:r>
              <a:rPr lang="en-US" altLang="ja-JP" dirty="0">
                <a:latin typeface="Calibri"/>
                <a:ea typeface="Calibri"/>
                <a:cs typeface="Calibri"/>
              </a:rPr>
              <a:t>6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”</a:t>
            </a:r>
            <a:r>
              <a:rPr lang="en-US" altLang="ja-JP" dirty="0">
                <a:latin typeface="Calibri"/>
                <a:ea typeface="Calibri"/>
                <a:cs typeface="Calibri"/>
              </a:rPr>
              <a:t> (for IPv6)</a:t>
            </a:r>
          </a:p>
          <a:p>
            <a:r>
              <a:rPr lang="en-US" dirty="0">
                <a:latin typeface="Calibri"/>
              </a:rPr>
              <a:t>Header length (4 bits)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Number of 32-bit words in the header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Typically 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“</a:t>
            </a:r>
            <a:r>
              <a:rPr lang="en-US" altLang="ja-JP" dirty="0">
                <a:latin typeface="Calibri"/>
                <a:ea typeface="Calibri"/>
                <a:cs typeface="Calibri"/>
              </a:rPr>
              <a:t>5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”</a:t>
            </a:r>
            <a:r>
              <a:rPr lang="en-US" altLang="ja-JP" dirty="0">
                <a:latin typeface="Calibri"/>
                <a:ea typeface="Calibri"/>
                <a:cs typeface="Calibri"/>
              </a:rPr>
              <a:t> (for a 20-byte IPv4 header)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Can be more when IP </a:t>
            </a:r>
            <a:r>
              <a:rPr lang="en-US" dirty="0">
                <a:solidFill>
                  <a:srgbClr val="F47A00"/>
                </a:solidFill>
                <a:latin typeface="Calibri"/>
                <a:ea typeface="Calibri"/>
                <a:cs typeface="Calibri"/>
              </a:rPr>
              <a:t>options </a:t>
            </a:r>
            <a:r>
              <a:rPr lang="en-US" dirty="0">
                <a:latin typeface="Calibri"/>
                <a:ea typeface="Calibri"/>
                <a:cs typeface="Calibri"/>
              </a:rPr>
              <a:t>are used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Calibri"/>
              </a:rPr>
              <a:t>Total length (16 bits)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Number of bytes in the packet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Maximum size is 65,535 bytes (2</a:t>
            </a:r>
            <a:r>
              <a:rPr lang="en-US" baseline="30000" dirty="0">
                <a:latin typeface="Calibri"/>
                <a:ea typeface="Calibri"/>
                <a:cs typeface="Calibri"/>
              </a:rPr>
              <a:t>16</a:t>
            </a:r>
            <a:r>
              <a:rPr lang="en-US" dirty="0">
                <a:latin typeface="Calibri"/>
                <a:ea typeface="Calibri"/>
                <a:cs typeface="Calibri"/>
              </a:rPr>
              <a:t> -1)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… though underlying links may impose smaller limits</a:t>
            </a:r>
            <a:br>
              <a:rPr lang="en-US" dirty="0">
                <a:latin typeface="Calibri"/>
                <a:ea typeface="Calibri"/>
                <a:cs typeface="Calibri"/>
              </a:rPr>
            </a:br>
            <a:endParaRPr lang="en-US" dirty="0">
              <a:latin typeface="Calibri"/>
              <a:ea typeface="Calibri"/>
              <a:cs typeface="Calibri"/>
            </a:endParaRPr>
          </a:p>
          <a:p>
            <a:endParaRPr lang="en-US" dirty="0">
              <a:latin typeface="Calibri"/>
              <a:ea typeface="Calibri"/>
              <a:cs typeface="Calibri"/>
            </a:endParaRPr>
          </a:p>
          <a:p>
            <a:pPr lvl="1"/>
            <a:endParaRPr lang="en-US" dirty="0">
              <a:latin typeface="Calibri"/>
              <a:ea typeface="Calibri"/>
              <a:cs typeface="Calibri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5910271" y="130138"/>
            <a:ext cx="3140260" cy="2369746"/>
            <a:chOff x="5910271" y="130138"/>
            <a:chExt cx="3140260" cy="2369746"/>
          </a:xfrm>
        </p:grpSpPr>
        <p:sp>
          <p:nvSpPr>
            <p:cNvPr id="6" name="Rectangle 2"/>
            <p:cNvSpPr>
              <a:spLocks noChangeArrowheads="1"/>
            </p:cNvSpPr>
            <p:nvPr/>
          </p:nvSpPr>
          <p:spPr bwMode="auto">
            <a:xfrm>
              <a:off x="5924268" y="130138"/>
              <a:ext cx="3115559" cy="1643928"/>
            </a:xfrm>
            <a:prstGeom prst="rect">
              <a:avLst/>
            </a:prstGeom>
            <a:solidFill>
              <a:srgbClr val="FDE3BA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7" name="Rectangle 3"/>
            <p:cNvSpPr>
              <a:spLocks noChangeArrowheads="1"/>
            </p:cNvSpPr>
            <p:nvPr/>
          </p:nvSpPr>
          <p:spPr bwMode="auto">
            <a:xfrm>
              <a:off x="5925091" y="1769337"/>
              <a:ext cx="3113089" cy="315231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 fontScale="92500" lnSpcReduction="20000"/>
            </a:bodyPr>
            <a:lstStyle/>
            <a:p>
              <a:endParaRPr lang="en-US"/>
            </a:p>
          </p:txBody>
        </p:sp>
        <p:sp>
          <p:nvSpPr>
            <p:cNvPr id="8" name="Rectangle 6"/>
            <p:cNvSpPr>
              <a:spLocks noChangeArrowheads="1"/>
            </p:cNvSpPr>
            <p:nvPr/>
          </p:nvSpPr>
          <p:spPr bwMode="auto">
            <a:xfrm>
              <a:off x="5918505" y="2090084"/>
              <a:ext cx="3113089" cy="409800"/>
            </a:xfrm>
            <a:prstGeom prst="rect">
              <a:avLst/>
            </a:prstGeom>
            <a:solidFill>
              <a:srgbClr val="FF66CC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9" name="Line 7"/>
            <p:cNvSpPr>
              <a:spLocks noChangeShapeType="1"/>
            </p:cNvSpPr>
            <p:nvPr/>
          </p:nvSpPr>
          <p:spPr bwMode="auto">
            <a:xfrm flipV="1">
              <a:off x="5954732" y="491865"/>
              <a:ext cx="3085918" cy="78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0" name="Line 8"/>
            <p:cNvSpPr>
              <a:spLocks noChangeShapeType="1"/>
            </p:cNvSpPr>
            <p:nvPr/>
          </p:nvSpPr>
          <p:spPr bwMode="auto">
            <a:xfrm>
              <a:off x="5961319" y="840195"/>
              <a:ext cx="3088388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1" name="Line 9"/>
            <p:cNvSpPr>
              <a:spLocks noChangeShapeType="1"/>
            </p:cNvSpPr>
            <p:nvPr/>
          </p:nvSpPr>
          <p:spPr bwMode="auto">
            <a:xfrm>
              <a:off x="5961319" y="1161730"/>
              <a:ext cx="3089212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2" name="Line 10"/>
            <p:cNvSpPr>
              <a:spLocks noChangeShapeType="1"/>
            </p:cNvSpPr>
            <p:nvPr/>
          </p:nvSpPr>
          <p:spPr bwMode="auto">
            <a:xfrm>
              <a:off x="7462287" y="142747"/>
              <a:ext cx="824" cy="1006374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3" name="Line 11"/>
            <p:cNvSpPr>
              <a:spLocks noChangeShapeType="1"/>
            </p:cNvSpPr>
            <p:nvPr/>
          </p:nvSpPr>
          <p:spPr bwMode="auto">
            <a:xfrm>
              <a:off x="6698217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4" name="Line 12"/>
            <p:cNvSpPr>
              <a:spLocks noChangeShapeType="1"/>
            </p:cNvSpPr>
            <p:nvPr/>
          </p:nvSpPr>
          <p:spPr bwMode="auto">
            <a:xfrm>
              <a:off x="6322769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5" name="Rectangle 13"/>
            <p:cNvSpPr>
              <a:spLocks noChangeArrowheads="1"/>
            </p:cNvSpPr>
            <p:nvPr/>
          </p:nvSpPr>
          <p:spPr bwMode="auto">
            <a:xfrm>
              <a:off x="5910271" y="184515"/>
              <a:ext cx="432259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Version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6" name="Rectangle 14"/>
            <p:cNvSpPr>
              <a:spLocks noChangeArrowheads="1"/>
            </p:cNvSpPr>
            <p:nvPr/>
          </p:nvSpPr>
          <p:spPr bwMode="auto">
            <a:xfrm>
              <a:off x="6310419" y="145899"/>
              <a:ext cx="406735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Header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Length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7" name="Rectangle 15"/>
            <p:cNvSpPr>
              <a:spLocks noChangeArrowheads="1"/>
            </p:cNvSpPr>
            <p:nvPr/>
          </p:nvSpPr>
          <p:spPr bwMode="auto">
            <a:xfrm>
              <a:off x="6684221" y="145899"/>
              <a:ext cx="775596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Type of Service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(TOS)</a:t>
              </a:r>
            </a:p>
          </p:txBody>
        </p:sp>
        <p:sp>
          <p:nvSpPr>
            <p:cNvPr id="18" name="Rectangle 16"/>
            <p:cNvSpPr>
              <a:spLocks noChangeArrowheads="1"/>
            </p:cNvSpPr>
            <p:nvPr/>
          </p:nvSpPr>
          <p:spPr bwMode="auto">
            <a:xfrm>
              <a:off x="7545445" y="231012"/>
              <a:ext cx="142275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16-bit Total Length (Bytes)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19" name="Rectangle 17"/>
            <p:cNvSpPr>
              <a:spLocks noChangeArrowheads="1"/>
            </p:cNvSpPr>
            <p:nvPr/>
          </p:nvSpPr>
          <p:spPr bwMode="auto">
            <a:xfrm>
              <a:off x="6275839" y="593527"/>
              <a:ext cx="978141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Identification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0" name="Line 18"/>
            <p:cNvSpPr>
              <a:spLocks noChangeShapeType="1"/>
            </p:cNvSpPr>
            <p:nvPr/>
          </p:nvSpPr>
          <p:spPr bwMode="auto">
            <a:xfrm>
              <a:off x="7804801" y="506838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1" name="Rectangle 19"/>
            <p:cNvSpPr>
              <a:spLocks noChangeArrowheads="1"/>
            </p:cNvSpPr>
            <p:nvPr/>
          </p:nvSpPr>
          <p:spPr bwMode="auto">
            <a:xfrm>
              <a:off x="7467227" y="536785"/>
              <a:ext cx="335104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3-bit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Flags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2" name="Rectangle 20"/>
            <p:cNvSpPr>
              <a:spLocks noChangeArrowheads="1"/>
            </p:cNvSpPr>
            <p:nvPr/>
          </p:nvSpPr>
          <p:spPr bwMode="auto">
            <a:xfrm>
              <a:off x="7836088" y="602195"/>
              <a:ext cx="1148574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13-bit Fragment Offset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3" name="Line 21"/>
            <p:cNvSpPr>
              <a:spLocks noChangeShapeType="1"/>
            </p:cNvSpPr>
            <p:nvPr/>
          </p:nvSpPr>
          <p:spPr bwMode="auto">
            <a:xfrm>
              <a:off x="6731151" y="853592"/>
              <a:ext cx="824" cy="2986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4" name="Rectangle 22"/>
            <p:cNvSpPr>
              <a:spLocks noChangeArrowheads="1"/>
            </p:cNvSpPr>
            <p:nvPr/>
          </p:nvSpPr>
          <p:spPr bwMode="auto">
            <a:xfrm>
              <a:off x="6006603" y="870930"/>
              <a:ext cx="667738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 Time to 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Live (TTL)</a:t>
              </a:r>
            </a:p>
          </p:txBody>
        </p:sp>
        <p:sp>
          <p:nvSpPr>
            <p:cNvPr id="25" name="Rectangle 23"/>
            <p:cNvSpPr>
              <a:spLocks noChangeArrowheads="1"/>
            </p:cNvSpPr>
            <p:nvPr/>
          </p:nvSpPr>
          <p:spPr bwMode="auto">
            <a:xfrm>
              <a:off x="6719624" y="919002"/>
              <a:ext cx="773127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8-bit Protocol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6" name="Rectangle 24"/>
            <p:cNvSpPr>
              <a:spLocks noChangeArrowheads="1"/>
            </p:cNvSpPr>
            <p:nvPr/>
          </p:nvSpPr>
          <p:spPr bwMode="auto">
            <a:xfrm>
              <a:off x="7606373" y="927671"/>
              <a:ext cx="1259726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Header Checksum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7" name="Line 25"/>
            <p:cNvSpPr>
              <a:spLocks noChangeShapeType="1"/>
            </p:cNvSpPr>
            <p:nvPr/>
          </p:nvSpPr>
          <p:spPr bwMode="auto">
            <a:xfrm>
              <a:off x="5954732" y="1483265"/>
              <a:ext cx="3094975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8" name="Rectangle 26"/>
            <p:cNvSpPr>
              <a:spLocks noChangeArrowheads="1"/>
            </p:cNvSpPr>
            <p:nvPr/>
          </p:nvSpPr>
          <p:spPr bwMode="auto">
            <a:xfrm>
              <a:off x="6824190" y="1246842"/>
              <a:ext cx="1341238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Source IP Address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9" name="Rectangle 27"/>
            <p:cNvSpPr>
              <a:spLocks noChangeArrowheads="1"/>
            </p:cNvSpPr>
            <p:nvPr/>
          </p:nvSpPr>
          <p:spPr bwMode="auto">
            <a:xfrm>
              <a:off x="6736091" y="1557344"/>
              <a:ext cx="1557779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Destination IP Address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0" name="Rectangle 28"/>
            <p:cNvSpPr>
              <a:spLocks noChangeArrowheads="1"/>
            </p:cNvSpPr>
            <p:nvPr/>
          </p:nvSpPr>
          <p:spPr bwMode="auto">
            <a:xfrm>
              <a:off x="7125537" y="1895429"/>
              <a:ext cx="80853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Options (if any)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1" name="Rectangle 29"/>
            <p:cNvSpPr>
              <a:spLocks noChangeArrowheads="1"/>
            </p:cNvSpPr>
            <p:nvPr/>
          </p:nvSpPr>
          <p:spPr bwMode="auto">
            <a:xfrm>
              <a:off x="7257273" y="2261097"/>
              <a:ext cx="475073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Payload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</p:grpSp>
      <p:sp>
        <p:nvSpPr>
          <p:cNvPr id="32" name="Oval 30"/>
          <p:cNvSpPr>
            <a:spLocks noChangeArrowheads="1"/>
          </p:cNvSpPr>
          <p:nvPr/>
        </p:nvSpPr>
        <p:spPr bwMode="auto">
          <a:xfrm>
            <a:off x="5795825" y="74184"/>
            <a:ext cx="1027542" cy="491760"/>
          </a:xfrm>
          <a:prstGeom prst="ellipse">
            <a:avLst/>
          </a:prstGeom>
          <a:noFill/>
          <a:ln w="317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normAutofit lnSpcReduction="10000"/>
          </a:bodyPr>
          <a:lstStyle/>
          <a:p>
            <a:endParaRPr lang="en-US"/>
          </a:p>
        </p:txBody>
      </p:sp>
      <p:sp>
        <p:nvSpPr>
          <p:cNvPr id="33" name="Oval 32"/>
          <p:cNvSpPr>
            <a:spLocks noChangeArrowheads="1"/>
          </p:cNvSpPr>
          <p:nvPr/>
        </p:nvSpPr>
        <p:spPr bwMode="auto">
          <a:xfrm>
            <a:off x="7455700" y="74184"/>
            <a:ext cx="1620354" cy="491760"/>
          </a:xfrm>
          <a:prstGeom prst="ellipse">
            <a:avLst/>
          </a:prstGeom>
          <a:noFill/>
          <a:ln w="317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normAutofit lnSpcReduction="10000"/>
          </a:bodyPr>
          <a:lstStyle/>
          <a:p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695279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43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43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431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431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431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431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4310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4310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3107" grpId="0" build="p"/>
      <p:bldP spid="32" grpId="0" uiExpand="1" animBg="1"/>
      <p:bldP spid="33" grpId="0" animBg="1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381000"/>
            <a:ext cx="4430486" cy="685800"/>
          </a:xfrm>
        </p:spPr>
        <p:txBody>
          <a:bodyPr>
            <a:noAutofit/>
          </a:bodyPr>
          <a:lstStyle/>
          <a:p>
            <a:r>
              <a:rPr lang="en-US" sz="3600" dirty="0"/>
              <a:t>Getting Packet to Destination and Back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20000"/>
          </a:bodyPr>
          <a:lstStyle/>
          <a:p>
            <a:r>
              <a:rPr lang="en-US" dirty="0"/>
              <a:t>Two IP addresses</a:t>
            </a:r>
          </a:p>
          <a:p>
            <a:pPr lvl="1"/>
            <a:r>
              <a:rPr lang="en-US" dirty="0"/>
              <a:t>Source IP address (32 bits)</a:t>
            </a:r>
          </a:p>
          <a:p>
            <a:pPr lvl="1"/>
            <a:r>
              <a:rPr lang="en-US" dirty="0"/>
              <a:t>Destination IP address (32 bits)</a:t>
            </a:r>
          </a:p>
          <a:p>
            <a:r>
              <a:rPr lang="en-US" dirty="0"/>
              <a:t>Destination address</a:t>
            </a:r>
          </a:p>
          <a:p>
            <a:pPr lvl="1"/>
            <a:r>
              <a:rPr lang="en-US" dirty="0"/>
              <a:t>Unique identifier/locator for the receiving host</a:t>
            </a:r>
          </a:p>
          <a:p>
            <a:pPr lvl="1"/>
            <a:r>
              <a:rPr lang="en-US" dirty="0"/>
              <a:t>Allows each node to make forwarding decisions</a:t>
            </a:r>
          </a:p>
          <a:p>
            <a:r>
              <a:rPr lang="en-US" dirty="0"/>
              <a:t>Source address</a:t>
            </a:r>
          </a:p>
          <a:p>
            <a:pPr lvl="1"/>
            <a:r>
              <a:rPr lang="en-US" dirty="0"/>
              <a:t>Unique identifier/locator for the sending host</a:t>
            </a:r>
          </a:p>
          <a:p>
            <a:pPr lvl="1"/>
            <a:r>
              <a:rPr lang="en-US" dirty="0"/>
              <a:t>Recipient can decide whether to accept packet</a:t>
            </a:r>
          </a:p>
          <a:p>
            <a:pPr lvl="1"/>
            <a:r>
              <a:rPr lang="en-US" dirty="0"/>
              <a:t>Enables recipient to send a reply back to source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9648D89-58AB-BC45-AE0C-6A5235B6E242}" type="slidenum">
              <a:rPr lang="en-US" smtClean="0"/>
              <a:pPr>
                <a:defRPr/>
              </a:pPr>
              <a:t>71</a:t>
            </a:fld>
            <a:endParaRPr lang="en-US"/>
          </a:p>
        </p:txBody>
      </p:sp>
      <p:grpSp>
        <p:nvGrpSpPr>
          <p:cNvPr id="6" name="Group 5"/>
          <p:cNvGrpSpPr/>
          <p:nvPr/>
        </p:nvGrpSpPr>
        <p:grpSpPr>
          <a:xfrm>
            <a:off x="5910271" y="130138"/>
            <a:ext cx="3140260" cy="2369746"/>
            <a:chOff x="5910271" y="130138"/>
            <a:chExt cx="3140260" cy="2369746"/>
          </a:xfrm>
        </p:grpSpPr>
        <p:sp>
          <p:nvSpPr>
            <p:cNvPr id="7" name="Rectangle 2"/>
            <p:cNvSpPr>
              <a:spLocks noChangeArrowheads="1"/>
            </p:cNvSpPr>
            <p:nvPr/>
          </p:nvSpPr>
          <p:spPr bwMode="auto">
            <a:xfrm>
              <a:off x="5924268" y="130138"/>
              <a:ext cx="3115559" cy="1643928"/>
            </a:xfrm>
            <a:prstGeom prst="rect">
              <a:avLst/>
            </a:prstGeom>
            <a:solidFill>
              <a:srgbClr val="FDE3BA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8" name="Rectangle 3"/>
            <p:cNvSpPr>
              <a:spLocks noChangeArrowheads="1"/>
            </p:cNvSpPr>
            <p:nvPr/>
          </p:nvSpPr>
          <p:spPr bwMode="auto">
            <a:xfrm>
              <a:off x="5925091" y="1769337"/>
              <a:ext cx="3113089" cy="315231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 fontScale="92500" lnSpcReduction="20000"/>
            </a:bodyPr>
            <a:lstStyle/>
            <a:p>
              <a:endParaRPr lang="en-US"/>
            </a:p>
          </p:txBody>
        </p:sp>
        <p:sp>
          <p:nvSpPr>
            <p:cNvPr id="9" name="Rectangle 6"/>
            <p:cNvSpPr>
              <a:spLocks noChangeArrowheads="1"/>
            </p:cNvSpPr>
            <p:nvPr/>
          </p:nvSpPr>
          <p:spPr bwMode="auto">
            <a:xfrm>
              <a:off x="5918505" y="2090084"/>
              <a:ext cx="3113089" cy="409800"/>
            </a:xfrm>
            <a:prstGeom prst="rect">
              <a:avLst/>
            </a:prstGeom>
            <a:solidFill>
              <a:srgbClr val="FF66CC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10" name="Line 7"/>
            <p:cNvSpPr>
              <a:spLocks noChangeShapeType="1"/>
            </p:cNvSpPr>
            <p:nvPr/>
          </p:nvSpPr>
          <p:spPr bwMode="auto">
            <a:xfrm flipV="1">
              <a:off x="5954732" y="491865"/>
              <a:ext cx="3085918" cy="78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1" name="Line 8"/>
            <p:cNvSpPr>
              <a:spLocks noChangeShapeType="1"/>
            </p:cNvSpPr>
            <p:nvPr/>
          </p:nvSpPr>
          <p:spPr bwMode="auto">
            <a:xfrm>
              <a:off x="5961319" y="840195"/>
              <a:ext cx="3088388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2" name="Line 9"/>
            <p:cNvSpPr>
              <a:spLocks noChangeShapeType="1"/>
            </p:cNvSpPr>
            <p:nvPr/>
          </p:nvSpPr>
          <p:spPr bwMode="auto">
            <a:xfrm>
              <a:off x="5961319" y="1161730"/>
              <a:ext cx="3089212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3" name="Line 10"/>
            <p:cNvSpPr>
              <a:spLocks noChangeShapeType="1"/>
            </p:cNvSpPr>
            <p:nvPr/>
          </p:nvSpPr>
          <p:spPr bwMode="auto">
            <a:xfrm>
              <a:off x="7462287" y="142747"/>
              <a:ext cx="824" cy="1006374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4" name="Line 11"/>
            <p:cNvSpPr>
              <a:spLocks noChangeShapeType="1"/>
            </p:cNvSpPr>
            <p:nvPr/>
          </p:nvSpPr>
          <p:spPr bwMode="auto">
            <a:xfrm>
              <a:off x="6698217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5" name="Line 12"/>
            <p:cNvSpPr>
              <a:spLocks noChangeShapeType="1"/>
            </p:cNvSpPr>
            <p:nvPr/>
          </p:nvSpPr>
          <p:spPr bwMode="auto">
            <a:xfrm>
              <a:off x="6322769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6" name="Rectangle 13"/>
            <p:cNvSpPr>
              <a:spLocks noChangeArrowheads="1"/>
            </p:cNvSpPr>
            <p:nvPr/>
          </p:nvSpPr>
          <p:spPr bwMode="auto">
            <a:xfrm>
              <a:off x="5910271" y="184515"/>
              <a:ext cx="432259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Version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7" name="Rectangle 14"/>
            <p:cNvSpPr>
              <a:spLocks noChangeArrowheads="1"/>
            </p:cNvSpPr>
            <p:nvPr/>
          </p:nvSpPr>
          <p:spPr bwMode="auto">
            <a:xfrm>
              <a:off x="6310419" y="145899"/>
              <a:ext cx="406735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Header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Length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8" name="Rectangle 15"/>
            <p:cNvSpPr>
              <a:spLocks noChangeArrowheads="1"/>
            </p:cNvSpPr>
            <p:nvPr/>
          </p:nvSpPr>
          <p:spPr bwMode="auto">
            <a:xfrm>
              <a:off x="6684221" y="145899"/>
              <a:ext cx="775596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Type of Service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(TOS)</a:t>
              </a:r>
            </a:p>
          </p:txBody>
        </p:sp>
        <p:sp>
          <p:nvSpPr>
            <p:cNvPr id="19" name="Rectangle 16"/>
            <p:cNvSpPr>
              <a:spLocks noChangeArrowheads="1"/>
            </p:cNvSpPr>
            <p:nvPr/>
          </p:nvSpPr>
          <p:spPr bwMode="auto">
            <a:xfrm>
              <a:off x="7545445" y="231012"/>
              <a:ext cx="142275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16-bit Total Length (Bytes)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0" name="Rectangle 17"/>
            <p:cNvSpPr>
              <a:spLocks noChangeArrowheads="1"/>
            </p:cNvSpPr>
            <p:nvPr/>
          </p:nvSpPr>
          <p:spPr bwMode="auto">
            <a:xfrm>
              <a:off x="6275839" y="593527"/>
              <a:ext cx="978141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Identification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1" name="Line 18"/>
            <p:cNvSpPr>
              <a:spLocks noChangeShapeType="1"/>
            </p:cNvSpPr>
            <p:nvPr/>
          </p:nvSpPr>
          <p:spPr bwMode="auto">
            <a:xfrm>
              <a:off x="7804801" y="506838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2" name="Rectangle 19"/>
            <p:cNvSpPr>
              <a:spLocks noChangeArrowheads="1"/>
            </p:cNvSpPr>
            <p:nvPr/>
          </p:nvSpPr>
          <p:spPr bwMode="auto">
            <a:xfrm>
              <a:off x="7467227" y="536785"/>
              <a:ext cx="335104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3-bit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Flags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3" name="Rectangle 20"/>
            <p:cNvSpPr>
              <a:spLocks noChangeArrowheads="1"/>
            </p:cNvSpPr>
            <p:nvPr/>
          </p:nvSpPr>
          <p:spPr bwMode="auto">
            <a:xfrm>
              <a:off x="7836088" y="602195"/>
              <a:ext cx="1148574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13-bit Fragment Offset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4" name="Line 21"/>
            <p:cNvSpPr>
              <a:spLocks noChangeShapeType="1"/>
            </p:cNvSpPr>
            <p:nvPr/>
          </p:nvSpPr>
          <p:spPr bwMode="auto">
            <a:xfrm>
              <a:off x="6731151" y="853592"/>
              <a:ext cx="824" cy="2986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5" name="Rectangle 22"/>
            <p:cNvSpPr>
              <a:spLocks noChangeArrowheads="1"/>
            </p:cNvSpPr>
            <p:nvPr/>
          </p:nvSpPr>
          <p:spPr bwMode="auto">
            <a:xfrm>
              <a:off x="6006603" y="870930"/>
              <a:ext cx="667738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 Time to 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Live (TTL)</a:t>
              </a:r>
            </a:p>
          </p:txBody>
        </p:sp>
        <p:sp>
          <p:nvSpPr>
            <p:cNvPr id="26" name="Rectangle 23"/>
            <p:cNvSpPr>
              <a:spLocks noChangeArrowheads="1"/>
            </p:cNvSpPr>
            <p:nvPr/>
          </p:nvSpPr>
          <p:spPr bwMode="auto">
            <a:xfrm>
              <a:off x="6719624" y="919002"/>
              <a:ext cx="773127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8-bit Protocol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7" name="Rectangle 24"/>
            <p:cNvSpPr>
              <a:spLocks noChangeArrowheads="1"/>
            </p:cNvSpPr>
            <p:nvPr/>
          </p:nvSpPr>
          <p:spPr bwMode="auto">
            <a:xfrm>
              <a:off x="7606373" y="927671"/>
              <a:ext cx="1259726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Header Checksum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8" name="Line 25"/>
            <p:cNvSpPr>
              <a:spLocks noChangeShapeType="1"/>
            </p:cNvSpPr>
            <p:nvPr/>
          </p:nvSpPr>
          <p:spPr bwMode="auto">
            <a:xfrm>
              <a:off x="5954732" y="1483265"/>
              <a:ext cx="3094975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9" name="Rectangle 26"/>
            <p:cNvSpPr>
              <a:spLocks noChangeArrowheads="1"/>
            </p:cNvSpPr>
            <p:nvPr/>
          </p:nvSpPr>
          <p:spPr bwMode="auto">
            <a:xfrm>
              <a:off x="6824190" y="1246842"/>
              <a:ext cx="1341238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Source IP Address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0" name="Rectangle 27"/>
            <p:cNvSpPr>
              <a:spLocks noChangeArrowheads="1"/>
            </p:cNvSpPr>
            <p:nvPr/>
          </p:nvSpPr>
          <p:spPr bwMode="auto">
            <a:xfrm>
              <a:off x="6736091" y="1557344"/>
              <a:ext cx="1557779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Destination IP Address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1" name="Rectangle 28"/>
            <p:cNvSpPr>
              <a:spLocks noChangeArrowheads="1"/>
            </p:cNvSpPr>
            <p:nvPr/>
          </p:nvSpPr>
          <p:spPr bwMode="auto">
            <a:xfrm>
              <a:off x="7125537" y="1895429"/>
              <a:ext cx="80853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Options (if any)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2" name="Rectangle 29"/>
            <p:cNvSpPr>
              <a:spLocks noChangeArrowheads="1"/>
            </p:cNvSpPr>
            <p:nvPr/>
          </p:nvSpPr>
          <p:spPr bwMode="auto">
            <a:xfrm>
              <a:off x="7257273" y="2261097"/>
              <a:ext cx="475073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Payload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</p:grpSp>
      <p:sp>
        <p:nvSpPr>
          <p:cNvPr id="5" name="Oval 30"/>
          <p:cNvSpPr>
            <a:spLocks noChangeArrowheads="1"/>
          </p:cNvSpPr>
          <p:nvPr/>
        </p:nvSpPr>
        <p:spPr bwMode="auto">
          <a:xfrm>
            <a:off x="5598159" y="1162518"/>
            <a:ext cx="3545841" cy="611548"/>
          </a:xfrm>
          <a:prstGeom prst="ellipse">
            <a:avLst/>
          </a:prstGeom>
          <a:noFill/>
          <a:ln w="317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6058436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5" grpId="0" animBg="1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54BF9926-CE1C-3E44-AF15-3D5CF34E20DD}" type="slidenum">
              <a:rPr lang="en-US" sz="1400" b="0">
                <a:latin typeface="Times New Roman" charset="0"/>
              </a:rPr>
              <a:pPr eaLnBrk="1" hangingPunct="1"/>
              <a:t>72</a:t>
            </a:fld>
            <a:endParaRPr lang="en-US" sz="1400" b="0">
              <a:latin typeface="Times New Roman" charset="0"/>
            </a:endParaRPr>
          </a:p>
        </p:txBody>
      </p:sp>
      <p:sp>
        <p:nvSpPr>
          <p:cNvPr id="82946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4114800" cy="1143000"/>
          </a:xfrm>
        </p:spPr>
        <p:txBody>
          <a:bodyPr>
            <a:noAutofit/>
          </a:bodyPr>
          <a:lstStyle/>
          <a:p>
            <a:r>
              <a:rPr lang="en-US" sz="3600" dirty="0">
                <a:latin typeface="Helvetica" charset="0"/>
                <a:ea typeface="ＭＳ Ｐゴシック" charset="0"/>
                <a:cs typeface="ＭＳ Ｐゴシック" charset="0"/>
              </a:rPr>
              <a:t>Telling Host How to Handle Packet</a:t>
            </a:r>
          </a:p>
        </p:txBody>
      </p:sp>
      <p:sp>
        <p:nvSpPr>
          <p:cNvPr id="8294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2259450"/>
            <a:ext cx="8458200" cy="2862263"/>
          </a:xfrm>
        </p:spPr>
        <p:txBody>
          <a:bodyPr>
            <a:normAutofit fontScale="92500" lnSpcReduction="10000"/>
          </a:bodyPr>
          <a:lstStyle/>
          <a:p>
            <a:r>
              <a:rPr lang="en-US" dirty="0">
                <a:latin typeface="Calibri"/>
              </a:rPr>
              <a:t>Protocol (8 bits)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Identifies the higher-level protocol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Important for </a:t>
            </a:r>
            <a:r>
              <a:rPr lang="en-US" dirty="0" err="1">
                <a:latin typeface="Calibri"/>
                <a:ea typeface="Calibri"/>
                <a:cs typeface="Calibri"/>
              </a:rPr>
              <a:t>demultiplexing</a:t>
            </a:r>
            <a:r>
              <a:rPr lang="en-US" dirty="0">
                <a:latin typeface="Calibri"/>
                <a:ea typeface="Calibri"/>
                <a:cs typeface="Calibri"/>
              </a:rPr>
              <a:t> at receiving host</a:t>
            </a:r>
          </a:p>
          <a:p>
            <a:r>
              <a:rPr lang="en-US" dirty="0">
                <a:latin typeface="Calibri"/>
                <a:ea typeface="Calibri"/>
                <a:cs typeface="Calibri"/>
              </a:rPr>
              <a:t>Most common examples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E.g., 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“</a:t>
            </a:r>
            <a:r>
              <a:rPr lang="en-US" altLang="ja-JP" dirty="0">
                <a:latin typeface="Calibri"/>
                <a:ea typeface="Calibri"/>
                <a:cs typeface="Calibri"/>
              </a:rPr>
              <a:t>6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”</a:t>
            </a:r>
            <a:r>
              <a:rPr lang="en-US" altLang="ja-JP" dirty="0">
                <a:latin typeface="Calibri"/>
                <a:ea typeface="Calibri"/>
                <a:cs typeface="Calibri"/>
              </a:rPr>
              <a:t> for the Transmission Control Protocol (TCP)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E.g., 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“</a:t>
            </a:r>
            <a:r>
              <a:rPr lang="en-US" altLang="ja-JP" dirty="0">
                <a:latin typeface="Calibri"/>
                <a:ea typeface="Calibri"/>
                <a:cs typeface="Calibri"/>
              </a:rPr>
              <a:t>17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”</a:t>
            </a:r>
            <a:r>
              <a:rPr lang="en-US" altLang="ja-JP" dirty="0">
                <a:latin typeface="Calibri"/>
                <a:ea typeface="Calibri"/>
                <a:cs typeface="Calibri"/>
              </a:rPr>
              <a:t> for the User Datagram Protocol (UDP)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1768475" y="5142706"/>
            <a:ext cx="5607050" cy="2427288"/>
            <a:chOff x="1806575" y="4343400"/>
            <a:chExt cx="5607050" cy="2427288"/>
          </a:xfrm>
        </p:grpSpPr>
        <p:sp>
          <p:nvSpPr>
            <p:cNvPr id="82948" name="Text Box 4"/>
            <p:cNvSpPr txBox="1">
              <a:spLocks noChangeArrowheads="1"/>
            </p:cNvSpPr>
            <p:nvPr/>
          </p:nvSpPr>
          <p:spPr bwMode="auto">
            <a:xfrm>
              <a:off x="1806575" y="4811713"/>
              <a:ext cx="1958975" cy="39687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/>
                <a:t>IP header</a:t>
              </a:r>
            </a:p>
          </p:txBody>
        </p:sp>
        <p:sp>
          <p:nvSpPr>
            <p:cNvPr id="82949" name="Text Box 5"/>
            <p:cNvSpPr txBox="1">
              <a:spLocks noChangeArrowheads="1"/>
            </p:cNvSpPr>
            <p:nvPr/>
          </p:nvSpPr>
          <p:spPr bwMode="auto">
            <a:xfrm>
              <a:off x="5378450" y="4811713"/>
              <a:ext cx="2035175" cy="39687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/>
                <a:t>IP header</a:t>
              </a:r>
            </a:p>
          </p:txBody>
        </p:sp>
        <p:sp>
          <p:nvSpPr>
            <p:cNvPr id="82950" name="Text Box 6"/>
            <p:cNvSpPr txBox="1">
              <a:spLocks noChangeArrowheads="1"/>
            </p:cNvSpPr>
            <p:nvPr/>
          </p:nvSpPr>
          <p:spPr bwMode="auto">
            <a:xfrm>
              <a:off x="1806575" y="5195888"/>
              <a:ext cx="1957388" cy="396875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/>
                <a:t>TCP header</a:t>
              </a:r>
            </a:p>
          </p:txBody>
        </p:sp>
        <p:sp>
          <p:nvSpPr>
            <p:cNvPr id="82951" name="Text Box 7"/>
            <p:cNvSpPr txBox="1">
              <a:spLocks noChangeArrowheads="1"/>
            </p:cNvSpPr>
            <p:nvPr/>
          </p:nvSpPr>
          <p:spPr bwMode="auto">
            <a:xfrm>
              <a:off x="5378450" y="5195888"/>
              <a:ext cx="2033588" cy="396875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/>
                <a:t>UDP header</a:t>
              </a:r>
            </a:p>
          </p:txBody>
        </p:sp>
        <p:sp>
          <p:nvSpPr>
            <p:cNvPr id="82952" name="Rectangle 8"/>
            <p:cNvSpPr>
              <a:spLocks noChangeArrowheads="1"/>
            </p:cNvSpPr>
            <p:nvPr/>
          </p:nvSpPr>
          <p:spPr bwMode="auto">
            <a:xfrm>
              <a:off x="1806575" y="5580063"/>
              <a:ext cx="1958975" cy="1190625"/>
            </a:xfrm>
            <a:prstGeom prst="rect">
              <a:avLst/>
            </a:prstGeom>
            <a:solidFill>
              <a:srgbClr val="FFF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2953" name="Rectangle 9"/>
            <p:cNvSpPr>
              <a:spLocks noChangeArrowheads="1"/>
            </p:cNvSpPr>
            <p:nvPr/>
          </p:nvSpPr>
          <p:spPr bwMode="auto">
            <a:xfrm>
              <a:off x="5340350" y="5580063"/>
              <a:ext cx="2073275" cy="1190625"/>
            </a:xfrm>
            <a:prstGeom prst="rect">
              <a:avLst/>
            </a:prstGeom>
            <a:solidFill>
              <a:srgbClr val="FFF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2954" name="Text Box 10"/>
            <p:cNvSpPr txBox="1">
              <a:spLocks noChangeArrowheads="1"/>
            </p:cNvSpPr>
            <p:nvPr/>
          </p:nvSpPr>
          <p:spPr bwMode="auto">
            <a:xfrm>
              <a:off x="1949450" y="4343400"/>
              <a:ext cx="1708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dirty="0"/>
                <a:t>protocol=6</a:t>
              </a:r>
            </a:p>
          </p:txBody>
        </p:sp>
        <p:sp>
          <p:nvSpPr>
            <p:cNvPr id="82955" name="Text Box 11"/>
            <p:cNvSpPr txBox="1">
              <a:spLocks noChangeArrowheads="1"/>
            </p:cNvSpPr>
            <p:nvPr/>
          </p:nvSpPr>
          <p:spPr bwMode="auto">
            <a:xfrm>
              <a:off x="5410200" y="4343400"/>
              <a:ext cx="18605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dirty="0"/>
                <a:t>protocol=17</a:t>
              </a: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5910271" y="130138"/>
            <a:ext cx="3140260" cy="2369746"/>
            <a:chOff x="5910271" y="130138"/>
            <a:chExt cx="3140260" cy="2369746"/>
          </a:xfrm>
        </p:grpSpPr>
        <p:sp>
          <p:nvSpPr>
            <p:cNvPr id="15" name="Rectangle 2"/>
            <p:cNvSpPr>
              <a:spLocks noChangeArrowheads="1"/>
            </p:cNvSpPr>
            <p:nvPr/>
          </p:nvSpPr>
          <p:spPr bwMode="auto">
            <a:xfrm>
              <a:off x="5924268" y="130138"/>
              <a:ext cx="3115559" cy="1643928"/>
            </a:xfrm>
            <a:prstGeom prst="rect">
              <a:avLst/>
            </a:prstGeom>
            <a:solidFill>
              <a:srgbClr val="FDE3BA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16" name="Rectangle 3"/>
            <p:cNvSpPr>
              <a:spLocks noChangeArrowheads="1"/>
            </p:cNvSpPr>
            <p:nvPr/>
          </p:nvSpPr>
          <p:spPr bwMode="auto">
            <a:xfrm>
              <a:off x="5925091" y="1769337"/>
              <a:ext cx="3113089" cy="315231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 fontScale="92500" lnSpcReduction="20000"/>
            </a:bodyPr>
            <a:lstStyle/>
            <a:p>
              <a:endParaRPr lang="en-US"/>
            </a:p>
          </p:txBody>
        </p:sp>
        <p:sp>
          <p:nvSpPr>
            <p:cNvPr id="17" name="Rectangle 6"/>
            <p:cNvSpPr>
              <a:spLocks noChangeArrowheads="1"/>
            </p:cNvSpPr>
            <p:nvPr/>
          </p:nvSpPr>
          <p:spPr bwMode="auto">
            <a:xfrm>
              <a:off x="5918505" y="2090084"/>
              <a:ext cx="3113089" cy="409800"/>
            </a:xfrm>
            <a:prstGeom prst="rect">
              <a:avLst/>
            </a:prstGeom>
            <a:solidFill>
              <a:srgbClr val="FF66CC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18" name="Line 7"/>
            <p:cNvSpPr>
              <a:spLocks noChangeShapeType="1"/>
            </p:cNvSpPr>
            <p:nvPr/>
          </p:nvSpPr>
          <p:spPr bwMode="auto">
            <a:xfrm flipV="1">
              <a:off x="5954732" y="491865"/>
              <a:ext cx="3085918" cy="78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9" name="Line 8"/>
            <p:cNvSpPr>
              <a:spLocks noChangeShapeType="1"/>
            </p:cNvSpPr>
            <p:nvPr/>
          </p:nvSpPr>
          <p:spPr bwMode="auto">
            <a:xfrm>
              <a:off x="5961319" y="840195"/>
              <a:ext cx="3088388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0" name="Line 9"/>
            <p:cNvSpPr>
              <a:spLocks noChangeShapeType="1"/>
            </p:cNvSpPr>
            <p:nvPr/>
          </p:nvSpPr>
          <p:spPr bwMode="auto">
            <a:xfrm>
              <a:off x="5961319" y="1161730"/>
              <a:ext cx="3089212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1" name="Line 10"/>
            <p:cNvSpPr>
              <a:spLocks noChangeShapeType="1"/>
            </p:cNvSpPr>
            <p:nvPr/>
          </p:nvSpPr>
          <p:spPr bwMode="auto">
            <a:xfrm>
              <a:off x="7462287" y="142747"/>
              <a:ext cx="824" cy="1006374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2" name="Line 11"/>
            <p:cNvSpPr>
              <a:spLocks noChangeShapeType="1"/>
            </p:cNvSpPr>
            <p:nvPr/>
          </p:nvSpPr>
          <p:spPr bwMode="auto">
            <a:xfrm>
              <a:off x="6698217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3" name="Line 12"/>
            <p:cNvSpPr>
              <a:spLocks noChangeShapeType="1"/>
            </p:cNvSpPr>
            <p:nvPr/>
          </p:nvSpPr>
          <p:spPr bwMode="auto">
            <a:xfrm>
              <a:off x="6322769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4" name="Rectangle 13"/>
            <p:cNvSpPr>
              <a:spLocks noChangeArrowheads="1"/>
            </p:cNvSpPr>
            <p:nvPr/>
          </p:nvSpPr>
          <p:spPr bwMode="auto">
            <a:xfrm>
              <a:off x="5910271" y="184515"/>
              <a:ext cx="432259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Version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5" name="Rectangle 14"/>
            <p:cNvSpPr>
              <a:spLocks noChangeArrowheads="1"/>
            </p:cNvSpPr>
            <p:nvPr/>
          </p:nvSpPr>
          <p:spPr bwMode="auto">
            <a:xfrm>
              <a:off x="6310419" y="145899"/>
              <a:ext cx="406735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Header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Length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6" name="Rectangle 15"/>
            <p:cNvSpPr>
              <a:spLocks noChangeArrowheads="1"/>
            </p:cNvSpPr>
            <p:nvPr/>
          </p:nvSpPr>
          <p:spPr bwMode="auto">
            <a:xfrm>
              <a:off x="6684221" y="145899"/>
              <a:ext cx="775596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Type of Service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(TOS)</a:t>
              </a:r>
            </a:p>
          </p:txBody>
        </p:sp>
        <p:sp>
          <p:nvSpPr>
            <p:cNvPr id="27" name="Rectangle 16"/>
            <p:cNvSpPr>
              <a:spLocks noChangeArrowheads="1"/>
            </p:cNvSpPr>
            <p:nvPr/>
          </p:nvSpPr>
          <p:spPr bwMode="auto">
            <a:xfrm>
              <a:off x="7545445" y="231012"/>
              <a:ext cx="142275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16-bit Total Length (Bytes)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8" name="Rectangle 17"/>
            <p:cNvSpPr>
              <a:spLocks noChangeArrowheads="1"/>
            </p:cNvSpPr>
            <p:nvPr/>
          </p:nvSpPr>
          <p:spPr bwMode="auto">
            <a:xfrm>
              <a:off x="6275839" y="593527"/>
              <a:ext cx="978141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Identification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9" name="Line 18"/>
            <p:cNvSpPr>
              <a:spLocks noChangeShapeType="1"/>
            </p:cNvSpPr>
            <p:nvPr/>
          </p:nvSpPr>
          <p:spPr bwMode="auto">
            <a:xfrm>
              <a:off x="7804801" y="506838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30" name="Rectangle 19"/>
            <p:cNvSpPr>
              <a:spLocks noChangeArrowheads="1"/>
            </p:cNvSpPr>
            <p:nvPr/>
          </p:nvSpPr>
          <p:spPr bwMode="auto">
            <a:xfrm>
              <a:off x="7467227" y="536785"/>
              <a:ext cx="335104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3-bit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Flags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1" name="Rectangle 20"/>
            <p:cNvSpPr>
              <a:spLocks noChangeArrowheads="1"/>
            </p:cNvSpPr>
            <p:nvPr/>
          </p:nvSpPr>
          <p:spPr bwMode="auto">
            <a:xfrm>
              <a:off x="7836088" y="602195"/>
              <a:ext cx="1148574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13-bit Fragment Offset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2" name="Line 21"/>
            <p:cNvSpPr>
              <a:spLocks noChangeShapeType="1"/>
            </p:cNvSpPr>
            <p:nvPr/>
          </p:nvSpPr>
          <p:spPr bwMode="auto">
            <a:xfrm>
              <a:off x="6731151" y="853592"/>
              <a:ext cx="824" cy="2986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33" name="Rectangle 22"/>
            <p:cNvSpPr>
              <a:spLocks noChangeArrowheads="1"/>
            </p:cNvSpPr>
            <p:nvPr/>
          </p:nvSpPr>
          <p:spPr bwMode="auto">
            <a:xfrm>
              <a:off x="6006603" y="870930"/>
              <a:ext cx="667738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 Time to 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Live (TTL)</a:t>
              </a:r>
            </a:p>
          </p:txBody>
        </p:sp>
        <p:sp>
          <p:nvSpPr>
            <p:cNvPr id="34" name="Rectangle 23"/>
            <p:cNvSpPr>
              <a:spLocks noChangeArrowheads="1"/>
            </p:cNvSpPr>
            <p:nvPr/>
          </p:nvSpPr>
          <p:spPr bwMode="auto">
            <a:xfrm>
              <a:off x="6719624" y="919002"/>
              <a:ext cx="773127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8-bit Protocol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5" name="Rectangle 24"/>
            <p:cNvSpPr>
              <a:spLocks noChangeArrowheads="1"/>
            </p:cNvSpPr>
            <p:nvPr/>
          </p:nvSpPr>
          <p:spPr bwMode="auto">
            <a:xfrm>
              <a:off x="7606373" y="927671"/>
              <a:ext cx="1259726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Header Checksum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6" name="Line 25"/>
            <p:cNvSpPr>
              <a:spLocks noChangeShapeType="1"/>
            </p:cNvSpPr>
            <p:nvPr/>
          </p:nvSpPr>
          <p:spPr bwMode="auto">
            <a:xfrm>
              <a:off x="5954732" y="1483265"/>
              <a:ext cx="3094975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37" name="Rectangle 26"/>
            <p:cNvSpPr>
              <a:spLocks noChangeArrowheads="1"/>
            </p:cNvSpPr>
            <p:nvPr/>
          </p:nvSpPr>
          <p:spPr bwMode="auto">
            <a:xfrm>
              <a:off x="6824190" y="1246842"/>
              <a:ext cx="1341238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Source IP Address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8" name="Rectangle 27"/>
            <p:cNvSpPr>
              <a:spLocks noChangeArrowheads="1"/>
            </p:cNvSpPr>
            <p:nvPr/>
          </p:nvSpPr>
          <p:spPr bwMode="auto">
            <a:xfrm>
              <a:off x="6736091" y="1557344"/>
              <a:ext cx="1557779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Destination IP Address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9" name="Rectangle 28"/>
            <p:cNvSpPr>
              <a:spLocks noChangeArrowheads="1"/>
            </p:cNvSpPr>
            <p:nvPr/>
          </p:nvSpPr>
          <p:spPr bwMode="auto">
            <a:xfrm>
              <a:off x="7125537" y="1895429"/>
              <a:ext cx="80853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Options (if any)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40" name="Rectangle 29"/>
            <p:cNvSpPr>
              <a:spLocks noChangeArrowheads="1"/>
            </p:cNvSpPr>
            <p:nvPr/>
          </p:nvSpPr>
          <p:spPr bwMode="auto">
            <a:xfrm>
              <a:off x="7257273" y="2261097"/>
              <a:ext cx="475073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Payload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</p:grpSp>
      <p:sp>
        <p:nvSpPr>
          <p:cNvPr id="41" name="Oval 30"/>
          <p:cNvSpPr>
            <a:spLocks noChangeArrowheads="1"/>
          </p:cNvSpPr>
          <p:nvPr/>
        </p:nvSpPr>
        <p:spPr bwMode="auto">
          <a:xfrm>
            <a:off x="6736091" y="853592"/>
            <a:ext cx="716256" cy="295529"/>
          </a:xfrm>
          <a:prstGeom prst="ellipse">
            <a:avLst/>
          </a:prstGeom>
          <a:noFill/>
          <a:ln w="317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8279242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947" grpId="0" build="p"/>
      <p:bldP spid="41" grpId="0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31A642F3-BDC5-284F-AEE1-BE056EB78D9A}" type="slidenum">
              <a:rPr lang="en-US" sz="1400" b="0">
                <a:latin typeface="Times New Roman" charset="0"/>
              </a:rPr>
              <a:pPr eaLnBrk="1" hangingPunct="1"/>
              <a:t>73</a:t>
            </a:fld>
            <a:endParaRPr lang="en-US" sz="1400" b="0">
              <a:latin typeface="Times New Roman" charset="0"/>
            </a:endParaRPr>
          </a:p>
        </p:txBody>
      </p:sp>
      <p:sp>
        <p:nvSpPr>
          <p:cNvPr id="52226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4114800" cy="1143000"/>
          </a:xfrm>
        </p:spPr>
        <p:txBody>
          <a:bodyPr>
            <a:normAutofit fontScale="90000"/>
          </a:bodyPr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Special Handling</a:t>
            </a:r>
          </a:p>
        </p:txBody>
      </p:sp>
      <p:sp>
        <p:nvSpPr>
          <p:cNvPr id="94310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2332037"/>
            <a:ext cx="8229600" cy="4525963"/>
          </a:xfrm>
        </p:spPr>
        <p:txBody>
          <a:bodyPr/>
          <a:lstStyle/>
          <a:p>
            <a:r>
              <a:rPr lang="en-US" dirty="0">
                <a:latin typeface="Calibri"/>
              </a:rPr>
              <a:t>Type-of-Service (8 bits)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Allow packets to be treated differently based on needs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E.g., low delay for audio, high bandwidth for bulk transfer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Has been redefined several times</a:t>
            </a:r>
          </a:p>
          <a:p>
            <a:r>
              <a:rPr lang="en-US" dirty="0">
                <a:latin typeface="Calibri"/>
                <a:ea typeface="Calibri"/>
                <a:cs typeface="Calibri"/>
              </a:rPr>
              <a:t>Options</a:t>
            </a:r>
          </a:p>
          <a:p>
            <a:pPr lvl="1"/>
            <a:endParaRPr lang="en-US" dirty="0">
              <a:latin typeface="Calibri"/>
              <a:ea typeface="Calibri"/>
              <a:cs typeface="Calibri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5910271" y="130138"/>
            <a:ext cx="3140260" cy="2369746"/>
            <a:chOff x="5910271" y="130138"/>
            <a:chExt cx="3140260" cy="2369746"/>
          </a:xfrm>
        </p:grpSpPr>
        <p:sp>
          <p:nvSpPr>
            <p:cNvPr id="6" name="Rectangle 2"/>
            <p:cNvSpPr>
              <a:spLocks noChangeArrowheads="1"/>
            </p:cNvSpPr>
            <p:nvPr/>
          </p:nvSpPr>
          <p:spPr bwMode="auto">
            <a:xfrm>
              <a:off x="5924268" y="130138"/>
              <a:ext cx="3115559" cy="1643928"/>
            </a:xfrm>
            <a:prstGeom prst="rect">
              <a:avLst/>
            </a:prstGeom>
            <a:solidFill>
              <a:srgbClr val="FDE3BA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7" name="Rectangle 3"/>
            <p:cNvSpPr>
              <a:spLocks noChangeArrowheads="1"/>
            </p:cNvSpPr>
            <p:nvPr/>
          </p:nvSpPr>
          <p:spPr bwMode="auto">
            <a:xfrm>
              <a:off x="5925091" y="1769337"/>
              <a:ext cx="3113089" cy="315231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 fontScale="92500" lnSpcReduction="20000"/>
            </a:bodyPr>
            <a:lstStyle/>
            <a:p>
              <a:endParaRPr lang="en-US"/>
            </a:p>
          </p:txBody>
        </p:sp>
        <p:sp>
          <p:nvSpPr>
            <p:cNvPr id="8" name="Rectangle 6"/>
            <p:cNvSpPr>
              <a:spLocks noChangeArrowheads="1"/>
            </p:cNvSpPr>
            <p:nvPr/>
          </p:nvSpPr>
          <p:spPr bwMode="auto">
            <a:xfrm>
              <a:off x="5918505" y="2090084"/>
              <a:ext cx="3113089" cy="409800"/>
            </a:xfrm>
            <a:prstGeom prst="rect">
              <a:avLst/>
            </a:prstGeom>
            <a:solidFill>
              <a:srgbClr val="FF66CC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9" name="Line 7"/>
            <p:cNvSpPr>
              <a:spLocks noChangeShapeType="1"/>
            </p:cNvSpPr>
            <p:nvPr/>
          </p:nvSpPr>
          <p:spPr bwMode="auto">
            <a:xfrm flipV="1">
              <a:off x="5954732" y="491865"/>
              <a:ext cx="3085918" cy="78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0" name="Line 8"/>
            <p:cNvSpPr>
              <a:spLocks noChangeShapeType="1"/>
            </p:cNvSpPr>
            <p:nvPr/>
          </p:nvSpPr>
          <p:spPr bwMode="auto">
            <a:xfrm>
              <a:off x="5961319" y="840195"/>
              <a:ext cx="3088388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1" name="Line 9"/>
            <p:cNvSpPr>
              <a:spLocks noChangeShapeType="1"/>
            </p:cNvSpPr>
            <p:nvPr/>
          </p:nvSpPr>
          <p:spPr bwMode="auto">
            <a:xfrm>
              <a:off x="5961319" y="1161730"/>
              <a:ext cx="3089212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2" name="Line 10"/>
            <p:cNvSpPr>
              <a:spLocks noChangeShapeType="1"/>
            </p:cNvSpPr>
            <p:nvPr/>
          </p:nvSpPr>
          <p:spPr bwMode="auto">
            <a:xfrm>
              <a:off x="7462287" y="142747"/>
              <a:ext cx="824" cy="1006374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3" name="Line 11"/>
            <p:cNvSpPr>
              <a:spLocks noChangeShapeType="1"/>
            </p:cNvSpPr>
            <p:nvPr/>
          </p:nvSpPr>
          <p:spPr bwMode="auto">
            <a:xfrm>
              <a:off x="6698217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4" name="Line 12"/>
            <p:cNvSpPr>
              <a:spLocks noChangeShapeType="1"/>
            </p:cNvSpPr>
            <p:nvPr/>
          </p:nvSpPr>
          <p:spPr bwMode="auto">
            <a:xfrm>
              <a:off x="6322769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5" name="Rectangle 13"/>
            <p:cNvSpPr>
              <a:spLocks noChangeArrowheads="1"/>
            </p:cNvSpPr>
            <p:nvPr/>
          </p:nvSpPr>
          <p:spPr bwMode="auto">
            <a:xfrm>
              <a:off x="5910271" y="184515"/>
              <a:ext cx="432259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Version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6" name="Rectangle 14"/>
            <p:cNvSpPr>
              <a:spLocks noChangeArrowheads="1"/>
            </p:cNvSpPr>
            <p:nvPr/>
          </p:nvSpPr>
          <p:spPr bwMode="auto">
            <a:xfrm>
              <a:off x="6310419" y="145899"/>
              <a:ext cx="406735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Header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Length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7" name="Rectangle 15"/>
            <p:cNvSpPr>
              <a:spLocks noChangeArrowheads="1"/>
            </p:cNvSpPr>
            <p:nvPr/>
          </p:nvSpPr>
          <p:spPr bwMode="auto">
            <a:xfrm>
              <a:off x="6684221" y="145899"/>
              <a:ext cx="775596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Type of Service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(TOS)</a:t>
              </a:r>
            </a:p>
          </p:txBody>
        </p:sp>
        <p:sp>
          <p:nvSpPr>
            <p:cNvPr id="18" name="Rectangle 16"/>
            <p:cNvSpPr>
              <a:spLocks noChangeArrowheads="1"/>
            </p:cNvSpPr>
            <p:nvPr/>
          </p:nvSpPr>
          <p:spPr bwMode="auto">
            <a:xfrm>
              <a:off x="7545445" y="231012"/>
              <a:ext cx="142275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16-bit Total Length (Bytes)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19" name="Rectangle 17"/>
            <p:cNvSpPr>
              <a:spLocks noChangeArrowheads="1"/>
            </p:cNvSpPr>
            <p:nvPr/>
          </p:nvSpPr>
          <p:spPr bwMode="auto">
            <a:xfrm>
              <a:off x="6275839" y="593527"/>
              <a:ext cx="978141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Identification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0" name="Line 18"/>
            <p:cNvSpPr>
              <a:spLocks noChangeShapeType="1"/>
            </p:cNvSpPr>
            <p:nvPr/>
          </p:nvSpPr>
          <p:spPr bwMode="auto">
            <a:xfrm>
              <a:off x="7804801" y="506838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1" name="Rectangle 19"/>
            <p:cNvSpPr>
              <a:spLocks noChangeArrowheads="1"/>
            </p:cNvSpPr>
            <p:nvPr/>
          </p:nvSpPr>
          <p:spPr bwMode="auto">
            <a:xfrm>
              <a:off x="7467227" y="536785"/>
              <a:ext cx="335104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3-bit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Flags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2" name="Rectangle 20"/>
            <p:cNvSpPr>
              <a:spLocks noChangeArrowheads="1"/>
            </p:cNvSpPr>
            <p:nvPr/>
          </p:nvSpPr>
          <p:spPr bwMode="auto">
            <a:xfrm>
              <a:off x="7836088" y="602195"/>
              <a:ext cx="1148574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13-bit Fragment Offset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3" name="Line 21"/>
            <p:cNvSpPr>
              <a:spLocks noChangeShapeType="1"/>
            </p:cNvSpPr>
            <p:nvPr/>
          </p:nvSpPr>
          <p:spPr bwMode="auto">
            <a:xfrm>
              <a:off x="6731151" y="853592"/>
              <a:ext cx="824" cy="2986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4" name="Rectangle 22"/>
            <p:cNvSpPr>
              <a:spLocks noChangeArrowheads="1"/>
            </p:cNvSpPr>
            <p:nvPr/>
          </p:nvSpPr>
          <p:spPr bwMode="auto">
            <a:xfrm>
              <a:off x="6006603" y="870930"/>
              <a:ext cx="667738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 Time to 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Live (TTL)</a:t>
              </a:r>
            </a:p>
          </p:txBody>
        </p:sp>
        <p:sp>
          <p:nvSpPr>
            <p:cNvPr id="25" name="Rectangle 23"/>
            <p:cNvSpPr>
              <a:spLocks noChangeArrowheads="1"/>
            </p:cNvSpPr>
            <p:nvPr/>
          </p:nvSpPr>
          <p:spPr bwMode="auto">
            <a:xfrm>
              <a:off x="6719624" y="919002"/>
              <a:ext cx="773127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8-bit Protocol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6" name="Rectangle 24"/>
            <p:cNvSpPr>
              <a:spLocks noChangeArrowheads="1"/>
            </p:cNvSpPr>
            <p:nvPr/>
          </p:nvSpPr>
          <p:spPr bwMode="auto">
            <a:xfrm>
              <a:off x="7606373" y="927671"/>
              <a:ext cx="1259726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Header Checksum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7" name="Line 25"/>
            <p:cNvSpPr>
              <a:spLocks noChangeShapeType="1"/>
            </p:cNvSpPr>
            <p:nvPr/>
          </p:nvSpPr>
          <p:spPr bwMode="auto">
            <a:xfrm>
              <a:off x="5954732" y="1483265"/>
              <a:ext cx="3094975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8" name="Rectangle 26"/>
            <p:cNvSpPr>
              <a:spLocks noChangeArrowheads="1"/>
            </p:cNvSpPr>
            <p:nvPr/>
          </p:nvSpPr>
          <p:spPr bwMode="auto">
            <a:xfrm>
              <a:off x="6824190" y="1246842"/>
              <a:ext cx="1341238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Source IP Address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9" name="Rectangle 27"/>
            <p:cNvSpPr>
              <a:spLocks noChangeArrowheads="1"/>
            </p:cNvSpPr>
            <p:nvPr/>
          </p:nvSpPr>
          <p:spPr bwMode="auto">
            <a:xfrm>
              <a:off x="6736091" y="1557344"/>
              <a:ext cx="1557779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Destination IP Address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0" name="Rectangle 28"/>
            <p:cNvSpPr>
              <a:spLocks noChangeArrowheads="1"/>
            </p:cNvSpPr>
            <p:nvPr/>
          </p:nvSpPr>
          <p:spPr bwMode="auto">
            <a:xfrm>
              <a:off x="7125537" y="1895429"/>
              <a:ext cx="80853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Options (if any)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1" name="Rectangle 29"/>
            <p:cNvSpPr>
              <a:spLocks noChangeArrowheads="1"/>
            </p:cNvSpPr>
            <p:nvPr/>
          </p:nvSpPr>
          <p:spPr bwMode="auto">
            <a:xfrm>
              <a:off x="7257273" y="2261097"/>
              <a:ext cx="475073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Payload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</p:grpSp>
      <p:sp>
        <p:nvSpPr>
          <p:cNvPr id="32" name="Oval 30"/>
          <p:cNvSpPr>
            <a:spLocks noChangeArrowheads="1"/>
          </p:cNvSpPr>
          <p:nvPr/>
        </p:nvSpPr>
        <p:spPr bwMode="auto">
          <a:xfrm>
            <a:off x="6717153" y="135911"/>
            <a:ext cx="745133" cy="363835"/>
          </a:xfrm>
          <a:prstGeom prst="ellipse">
            <a:avLst/>
          </a:prstGeom>
          <a:noFill/>
          <a:ln w="317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" name="Oval 32"/>
          <p:cNvSpPr>
            <a:spLocks noChangeArrowheads="1"/>
          </p:cNvSpPr>
          <p:nvPr/>
        </p:nvSpPr>
        <p:spPr bwMode="auto">
          <a:xfrm>
            <a:off x="5787571" y="1651001"/>
            <a:ext cx="3262960" cy="544286"/>
          </a:xfrm>
          <a:prstGeom prst="ellipse">
            <a:avLst/>
          </a:prstGeom>
          <a:noFill/>
          <a:ln w="31750">
            <a:solidFill>
              <a:schemeClr val="accent4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2501850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3107" grpId="0" build="p"/>
      <p:bldP spid="32" grpId="0" animBg="1"/>
      <p:bldP spid="33" grpId="0" animBg="1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Potential Problems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Header Corrupted: </a:t>
            </a:r>
            <a:r>
              <a:rPr lang="en-US" b="1" dirty="0">
                <a:solidFill>
                  <a:srgbClr val="F47A00"/>
                </a:solidFill>
              </a:rPr>
              <a:t>Checksum</a:t>
            </a:r>
          </a:p>
          <a:p>
            <a:pPr lvl="1"/>
            <a:endParaRPr lang="en-US" b="1" dirty="0">
              <a:solidFill>
                <a:srgbClr val="F47A00"/>
              </a:solidFill>
            </a:endParaRPr>
          </a:p>
          <a:p>
            <a:r>
              <a:rPr lang="en-US" dirty="0"/>
              <a:t>Loop: </a:t>
            </a:r>
            <a:r>
              <a:rPr lang="en-US" b="1" dirty="0">
                <a:solidFill>
                  <a:schemeClr val="accent1"/>
                </a:solidFill>
              </a:rPr>
              <a:t>TTL</a:t>
            </a:r>
          </a:p>
          <a:p>
            <a:pPr lvl="1"/>
            <a:endParaRPr lang="en-US" dirty="0"/>
          </a:p>
          <a:p>
            <a:r>
              <a:rPr lang="en-US" dirty="0"/>
              <a:t>Packet too large: </a:t>
            </a:r>
            <a:r>
              <a:rPr lang="en-US" b="1" dirty="0">
                <a:solidFill>
                  <a:srgbClr val="F47A00"/>
                </a:solidFill>
              </a:rPr>
              <a:t>Fragmentation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9648D89-58AB-BC45-AE0C-6A5235B6E242}" type="slidenum">
              <a:rPr lang="en-US" smtClean="0"/>
              <a:pPr>
                <a:defRPr/>
              </a:pPr>
              <a:t>74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1152589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 bldLvl="2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4114800" cy="1143000"/>
          </a:xfrm>
        </p:spPr>
        <p:txBody>
          <a:bodyPr>
            <a:normAutofit fontScale="90000"/>
          </a:bodyPr>
          <a:lstStyle/>
          <a:p>
            <a:r>
              <a:rPr lang="en-US" dirty="0"/>
              <a:t>Header Corruption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2499884"/>
            <a:ext cx="8229600" cy="4525963"/>
          </a:xfrm>
        </p:spPr>
        <p:txBody>
          <a:bodyPr>
            <a:normAutofit fontScale="92500" lnSpcReduction="20000"/>
          </a:bodyPr>
          <a:lstStyle/>
          <a:p>
            <a:r>
              <a:rPr lang="en-US" dirty="0"/>
              <a:t>Checksum (16 bits)</a:t>
            </a:r>
          </a:p>
          <a:p>
            <a:pPr lvl="1"/>
            <a:r>
              <a:rPr lang="en-US" dirty="0"/>
              <a:t>Particular form of checksum over packet header</a:t>
            </a:r>
          </a:p>
          <a:p>
            <a:pPr lvl="1"/>
            <a:endParaRPr lang="en-US" dirty="0"/>
          </a:p>
          <a:p>
            <a:r>
              <a:rPr lang="en-US" dirty="0"/>
              <a:t>If not correct, router discards packets</a:t>
            </a:r>
          </a:p>
          <a:p>
            <a:pPr lvl="1"/>
            <a:r>
              <a:rPr lang="en-US" dirty="0"/>
              <a:t>So it doesn’t act on bogus information</a:t>
            </a:r>
          </a:p>
          <a:p>
            <a:pPr lvl="1"/>
            <a:endParaRPr lang="en-US" dirty="0"/>
          </a:p>
          <a:p>
            <a:r>
              <a:rPr lang="en-US" dirty="0"/>
              <a:t>Checksum recalculated at every router</a:t>
            </a:r>
          </a:p>
          <a:p>
            <a:pPr lvl="1"/>
            <a:r>
              <a:rPr lang="en-US" b="1" dirty="0">
                <a:solidFill>
                  <a:srgbClr val="F47A00"/>
                </a:solidFill>
              </a:rPr>
              <a:t>Why?</a:t>
            </a:r>
          </a:p>
          <a:p>
            <a:pPr lvl="1"/>
            <a:r>
              <a:rPr lang="en-US" b="1" dirty="0">
                <a:solidFill>
                  <a:srgbClr val="F47A00"/>
                </a:solidFill>
              </a:rPr>
              <a:t>Why include TTL?</a:t>
            </a:r>
          </a:p>
          <a:p>
            <a:pPr lvl="1"/>
            <a:r>
              <a:rPr lang="en-US" b="1" dirty="0">
                <a:solidFill>
                  <a:srgbClr val="F47A00"/>
                </a:solidFill>
              </a:rPr>
              <a:t>Why only header?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9648D89-58AB-BC45-AE0C-6A5235B6E242}" type="slidenum">
              <a:rPr lang="en-US" smtClean="0"/>
              <a:pPr>
                <a:defRPr/>
              </a:pPr>
              <a:t>75</a:t>
            </a:fld>
            <a:endParaRPr lang="en-US"/>
          </a:p>
        </p:txBody>
      </p:sp>
      <p:grpSp>
        <p:nvGrpSpPr>
          <p:cNvPr id="7" name="Group 6"/>
          <p:cNvGrpSpPr/>
          <p:nvPr/>
        </p:nvGrpSpPr>
        <p:grpSpPr>
          <a:xfrm>
            <a:off x="5910271" y="130138"/>
            <a:ext cx="3140260" cy="2369746"/>
            <a:chOff x="5910271" y="130138"/>
            <a:chExt cx="3140260" cy="2369746"/>
          </a:xfrm>
        </p:grpSpPr>
        <p:sp>
          <p:nvSpPr>
            <p:cNvPr id="8" name="Rectangle 2"/>
            <p:cNvSpPr>
              <a:spLocks noChangeArrowheads="1"/>
            </p:cNvSpPr>
            <p:nvPr/>
          </p:nvSpPr>
          <p:spPr bwMode="auto">
            <a:xfrm>
              <a:off x="5924268" y="130138"/>
              <a:ext cx="3115559" cy="1643928"/>
            </a:xfrm>
            <a:prstGeom prst="rect">
              <a:avLst/>
            </a:prstGeom>
            <a:solidFill>
              <a:srgbClr val="FDE3BA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9" name="Rectangle 3"/>
            <p:cNvSpPr>
              <a:spLocks noChangeArrowheads="1"/>
            </p:cNvSpPr>
            <p:nvPr/>
          </p:nvSpPr>
          <p:spPr bwMode="auto">
            <a:xfrm>
              <a:off x="5925091" y="1769337"/>
              <a:ext cx="3113089" cy="315231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 fontScale="92500" lnSpcReduction="20000"/>
            </a:bodyPr>
            <a:lstStyle/>
            <a:p>
              <a:endParaRPr lang="en-US"/>
            </a:p>
          </p:txBody>
        </p:sp>
        <p:sp>
          <p:nvSpPr>
            <p:cNvPr id="10" name="Rectangle 6"/>
            <p:cNvSpPr>
              <a:spLocks noChangeArrowheads="1"/>
            </p:cNvSpPr>
            <p:nvPr/>
          </p:nvSpPr>
          <p:spPr bwMode="auto">
            <a:xfrm>
              <a:off x="5918505" y="2090084"/>
              <a:ext cx="3113089" cy="409800"/>
            </a:xfrm>
            <a:prstGeom prst="rect">
              <a:avLst/>
            </a:prstGeom>
            <a:solidFill>
              <a:srgbClr val="FF66CC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11" name="Line 7"/>
            <p:cNvSpPr>
              <a:spLocks noChangeShapeType="1"/>
            </p:cNvSpPr>
            <p:nvPr/>
          </p:nvSpPr>
          <p:spPr bwMode="auto">
            <a:xfrm flipV="1">
              <a:off x="5954732" y="491865"/>
              <a:ext cx="3085918" cy="78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2" name="Line 8"/>
            <p:cNvSpPr>
              <a:spLocks noChangeShapeType="1"/>
            </p:cNvSpPr>
            <p:nvPr/>
          </p:nvSpPr>
          <p:spPr bwMode="auto">
            <a:xfrm>
              <a:off x="5961319" y="840195"/>
              <a:ext cx="3088388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3" name="Line 9"/>
            <p:cNvSpPr>
              <a:spLocks noChangeShapeType="1"/>
            </p:cNvSpPr>
            <p:nvPr/>
          </p:nvSpPr>
          <p:spPr bwMode="auto">
            <a:xfrm>
              <a:off x="5961319" y="1161730"/>
              <a:ext cx="3089212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4" name="Line 10"/>
            <p:cNvSpPr>
              <a:spLocks noChangeShapeType="1"/>
            </p:cNvSpPr>
            <p:nvPr/>
          </p:nvSpPr>
          <p:spPr bwMode="auto">
            <a:xfrm>
              <a:off x="7462287" y="142747"/>
              <a:ext cx="824" cy="1006374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5" name="Line 11"/>
            <p:cNvSpPr>
              <a:spLocks noChangeShapeType="1"/>
            </p:cNvSpPr>
            <p:nvPr/>
          </p:nvSpPr>
          <p:spPr bwMode="auto">
            <a:xfrm>
              <a:off x="6698217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6" name="Line 12"/>
            <p:cNvSpPr>
              <a:spLocks noChangeShapeType="1"/>
            </p:cNvSpPr>
            <p:nvPr/>
          </p:nvSpPr>
          <p:spPr bwMode="auto">
            <a:xfrm>
              <a:off x="6322769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7" name="Rectangle 13"/>
            <p:cNvSpPr>
              <a:spLocks noChangeArrowheads="1"/>
            </p:cNvSpPr>
            <p:nvPr/>
          </p:nvSpPr>
          <p:spPr bwMode="auto">
            <a:xfrm>
              <a:off x="5910271" y="184515"/>
              <a:ext cx="432259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Version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8" name="Rectangle 14"/>
            <p:cNvSpPr>
              <a:spLocks noChangeArrowheads="1"/>
            </p:cNvSpPr>
            <p:nvPr/>
          </p:nvSpPr>
          <p:spPr bwMode="auto">
            <a:xfrm>
              <a:off x="6310419" y="145899"/>
              <a:ext cx="406735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Header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Length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9" name="Rectangle 15"/>
            <p:cNvSpPr>
              <a:spLocks noChangeArrowheads="1"/>
            </p:cNvSpPr>
            <p:nvPr/>
          </p:nvSpPr>
          <p:spPr bwMode="auto">
            <a:xfrm>
              <a:off x="6684221" y="145899"/>
              <a:ext cx="775596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Type of Service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(TOS)</a:t>
              </a:r>
            </a:p>
          </p:txBody>
        </p:sp>
        <p:sp>
          <p:nvSpPr>
            <p:cNvPr id="20" name="Rectangle 16"/>
            <p:cNvSpPr>
              <a:spLocks noChangeArrowheads="1"/>
            </p:cNvSpPr>
            <p:nvPr/>
          </p:nvSpPr>
          <p:spPr bwMode="auto">
            <a:xfrm>
              <a:off x="7545445" y="231012"/>
              <a:ext cx="142275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16-bit Total Length (Bytes)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1" name="Rectangle 17"/>
            <p:cNvSpPr>
              <a:spLocks noChangeArrowheads="1"/>
            </p:cNvSpPr>
            <p:nvPr/>
          </p:nvSpPr>
          <p:spPr bwMode="auto">
            <a:xfrm>
              <a:off x="6275839" y="593527"/>
              <a:ext cx="978141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Identification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2" name="Line 18"/>
            <p:cNvSpPr>
              <a:spLocks noChangeShapeType="1"/>
            </p:cNvSpPr>
            <p:nvPr/>
          </p:nvSpPr>
          <p:spPr bwMode="auto">
            <a:xfrm>
              <a:off x="7804801" y="506838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3" name="Rectangle 19"/>
            <p:cNvSpPr>
              <a:spLocks noChangeArrowheads="1"/>
            </p:cNvSpPr>
            <p:nvPr/>
          </p:nvSpPr>
          <p:spPr bwMode="auto">
            <a:xfrm>
              <a:off x="7467227" y="536785"/>
              <a:ext cx="335104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3-bit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Flags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4" name="Rectangle 20"/>
            <p:cNvSpPr>
              <a:spLocks noChangeArrowheads="1"/>
            </p:cNvSpPr>
            <p:nvPr/>
          </p:nvSpPr>
          <p:spPr bwMode="auto">
            <a:xfrm>
              <a:off x="7836088" y="602195"/>
              <a:ext cx="1148574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13-bit Fragment Offset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5" name="Line 21"/>
            <p:cNvSpPr>
              <a:spLocks noChangeShapeType="1"/>
            </p:cNvSpPr>
            <p:nvPr/>
          </p:nvSpPr>
          <p:spPr bwMode="auto">
            <a:xfrm>
              <a:off x="6731151" y="853592"/>
              <a:ext cx="824" cy="2986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6" name="Rectangle 22"/>
            <p:cNvSpPr>
              <a:spLocks noChangeArrowheads="1"/>
            </p:cNvSpPr>
            <p:nvPr/>
          </p:nvSpPr>
          <p:spPr bwMode="auto">
            <a:xfrm>
              <a:off x="6006603" y="870930"/>
              <a:ext cx="667738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 Time to 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Live (TTL)</a:t>
              </a:r>
            </a:p>
          </p:txBody>
        </p:sp>
        <p:sp>
          <p:nvSpPr>
            <p:cNvPr id="27" name="Rectangle 23"/>
            <p:cNvSpPr>
              <a:spLocks noChangeArrowheads="1"/>
            </p:cNvSpPr>
            <p:nvPr/>
          </p:nvSpPr>
          <p:spPr bwMode="auto">
            <a:xfrm>
              <a:off x="6719624" y="919002"/>
              <a:ext cx="773127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8-bit Protocol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8" name="Rectangle 24"/>
            <p:cNvSpPr>
              <a:spLocks noChangeArrowheads="1"/>
            </p:cNvSpPr>
            <p:nvPr/>
          </p:nvSpPr>
          <p:spPr bwMode="auto">
            <a:xfrm>
              <a:off x="7606373" y="927671"/>
              <a:ext cx="1259726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Header Checksum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9" name="Line 25"/>
            <p:cNvSpPr>
              <a:spLocks noChangeShapeType="1"/>
            </p:cNvSpPr>
            <p:nvPr/>
          </p:nvSpPr>
          <p:spPr bwMode="auto">
            <a:xfrm>
              <a:off x="5954732" y="1483265"/>
              <a:ext cx="3094975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30" name="Rectangle 26"/>
            <p:cNvSpPr>
              <a:spLocks noChangeArrowheads="1"/>
            </p:cNvSpPr>
            <p:nvPr/>
          </p:nvSpPr>
          <p:spPr bwMode="auto">
            <a:xfrm>
              <a:off x="6824190" y="1246842"/>
              <a:ext cx="1341238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Source IP Address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1" name="Rectangle 27"/>
            <p:cNvSpPr>
              <a:spLocks noChangeArrowheads="1"/>
            </p:cNvSpPr>
            <p:nvPr/>
          </p:nvSpPr>
          <p:spPr bwMode="auto">
            <a:xfrm>
              <a:off x="6736091" y="1557344"/>
              <a:ext cx="1557779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Destination IP Address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2" name="Rectangle 28"/>
            <p:cNvSpPr>
              <a:spLocks noChangeArrowheads="1"/>
            </p:cNvSpPr>
            <p:nvPr/>
          </p:nvSpPr>
          <p:spPr bwMode="auto">
            <a:xfrm>
              <a:off x="7125537" y="1895429"/>
              <a:ext cx="80853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Options (if any)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3" name="Rectangle 29"/>
            <p:cNvSpPr>
              <a:spLocks noChangeArrowheads="1"/>
            </p:cNvSpPr>
            <p:nvPr/>
          </p:nvSpPr>
          <p:spPr bwMode="auto">
            <a:xfrm>
              <a:off x="7257273" y="2261097"/>
              <a:ext cx="475073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Payload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</p:grpSp>
      <p:sp>
        <p:nvSpPr>
          <p:cNvPr id="34" name="Oval 31"/>
          <p:cNvSpPr>
            <a:spLocks noChangeArrowheads="1"/>
          </p:cNvSpPr>
          <p:nvPr/>
        </p:nvSpPr>
        <p:spPr bwMode="auto">
          <a:xfrm>
            <a:off x="7459816" y="833890"/>
            <a:ext cx="1580833" cy="328628"/>
          </a:xfrm>
          <a:prstGeom prst="ellipse">
            <a:avLst/>
          </a:prstGeom>
          <a:noFill/>
          <a:ln w="317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21765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 bldLvl="2"/>
      <p:bldP spid="34" grpId="0" animBg="1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C6A1FB5E-DA7A-E942-B2E2-412B142BC0C7}" type="slidenum">
              <a:rPr lang="en-US" sz="1400" b="0">
                <a:latin typeface="Times New Roman" charset="0"/>
              </a:rPr>
              <a:pPr eaLnBrk="1" hangingPunct="1"/>
              <a:t>76</a:t>
            </a:fld>
            <a:endParaRPr lang="en-US" sz="1400" b="0">
              <a:latin typeface="Times New Roman" charset="0"/>
            </a:endParaRPr>
          </a:p>
        </p:txBody>
      </p:sp>
      <p:sp>
        <p:nvSpPr>
          <p:cNvPr id="80898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4114800" cy="1143000"/>
          </a:xfrm>
        </p:spPr>
        <p:txBody>
          <a:bodyPr>
            <a:normAutofit/>
          </a:bodyPr>
          <a:lstStyle/>
          <a:p>
            <a:r>
              <a:rPr lang="en-US" sz="5400" baseline="-25000" dirty="0">
                <a:latin typeface="Helvetica" charset="0"/>
                <a:ea typeface="ＭＳ Ｐゴシック" charset="0"/>
                <a:cs typeface="ＭＳ Ｐゴシック" charset="0"/>
              </a:rPr>
              <a:t>Preventing Loops</a:t>
            </a:r>
            <a:br>
              <a:rPr lang="en-US" sz="5400" baseline="-25000" dirty="0">
                <a:latin typeface="Helvetica" charset="0"/>
                <a:ea typeface="ＭＳ Ｐゴシック" charset="0"/>
                <a:cs typeface="ＭＳ Ｐゴシック" charset="0"/>
              </a:rPr>
            </a:br>
            <a:r>
              <a:rPr lang="en-US" sz="2700" baseline="-25000" dirty="0">
                <a:latin typeface="Helvetica" charset="0"/>
                <a:ea typeface="ＭＳ Ｐゴシック" charset="0"/>
                <a:cs typeface="ＭＳ Ｐゴシック" charset="0"/>
              </a:rPr>
              <a:t>(aka</a:t>
            </a:r>
            <a:r>
              <a:rPr lang="en-US" sz="2700" dirty="0">
                <a:latin typeface="Helvetica" charset="0"/>
                <a:ea typeface="ＭＳ Ｐゴシック" charset="0"/>
                <a:cs typeface="ＭＳ Ｐゴシック" charset="0"/>
              </a:rPr>
              <a:t> </a:t>
            </a:r>
            <a:r>
              <a:rPr lang="en-US" sz="2700" baseline="-25000" dirty="0">
                <a:latin typeface="Helvetica" charset="0"/>
                <a:ea typeface="ＭＳ Ｐゴシック" charset="0"/>
                <a:cs typeface="ＭＳ Ｐゴシック" charset="0"/>
              </a:rPr>
              <a:t>Internet Zombie plan)</a:t>
            </a:r>
          </a:p>
        </p:txBody>
      </p:sp>
      <p:pic>
        <p:nvPicPr>
          <p:cNvPr id="965636" name="Picture 4"/>
          <p:cNvPicPr>
            <a:picLocks noChangeArrowheads="1"/>
          </p:cNvPicPr>
          <p:nvPr/>
        </p:nvPicPr>
        <p:blipFill>
          <a:blip r:embed="rId4">
            <a:lum bright="6000" contrast="-64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03438" y="3697270"/>
            <a:ext cx="609600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5637" name="Picture 5"/>
          <p:cNvPicPr>
            <a:picLocks noChangeArrowheads="1"/>
          </p:cNvPicPr>
          <p:nvPr/>
        </p:nvPicPr>
        <p:blipFill>
          <a:blip r:embed="rId4">
            <a:lum bright="6000" contrast="-64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35463" y="3697270"/>
            <a:ext cx="609600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5638" name="Picture 6"/>
          <p:cNvPicPr>
            <a:picLocks noChangeArrowheads="1"/>
          </p:cNvPicPr>
          <p:nvPr/>
        </p:nvPicPr>
        <p:blipFill>
          <a:blip r:embed="rId4">
            <a:lum bright="6000" contrast="-64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69075" y="3697270"/>
            <a:ext cx="609600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5639" name="Line 7"/>
          <p:cNvSpPr>
            <a:spLocks noChangeShapeType="1"/>
          </p:cNvSpPr>
          <p:nvPr/>
        </p:nvSpPr>
        <p:spPr bwMode="auto">
          <a:xfrm>
            <a:off x="885825" y="3851257"/>
            <a:ext cx="122872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5640" name="Line 8"/>
          <p:cNvSpPr>
            <a:spLocks noChangeShapeType="1"/>
          </p:cNvSpPr>
          <p:nvPr/>
        </p:nvSpPr>
        <p:spPr bwMode="auto">
          <a:xfrm>
            <a:off x="2574925" y="3851257"/>
            <a:ext cx="188277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5641" name="Line 9"/>
          <p:cNvSpPr>
            <a:spLocks noChangeShapeType="1"/>
          </p:cNvSpPr>
          <p:nvPr/>
        </p:nvSpPr>
        <p:spPr bwMode="auto">
          <a:xfrm flipV="1">
            <a:off x="4840288" y="3851257"/>
            <a:ext cx="176847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5642" name="Line 10"/>
          <p:cNvSpPr>
            <a:spLocks noChangeShapeType="1"/>
          </p:cNvSpPr>
          <p:nvPr/>
        </p:nvSpPr>
        <p:spPr bwMode="auto">
          <a:xfrm>
            <a:off x="7069138" y="3851257"/>
            <a:ext cx="122872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5643" name="Freeform 11"/>
          <p:cNvSpPr>
            <a:spLocks/>
          </p:cNvSpPr>
          <p:nvPr/>
        </p:nvSpPr>
        <p:spPr bwMode="auto">
          <a:xfrm>
            <a:off x="923925" y="4187807"/>
            <a:ext cx="3973513" cy="620713"/>
          </a:xfrm>
          <a:custGeom>
            <a:avLst/>
            <a:gdLst>
              <a:gd name="T0" fmla="*/ 0 w 2503"/>
              <a:gd name="T1" fmla="*/ 60483799 h 391"/>
              <a:gd name="T2" fmla="*/ 2147483647 w 2503"/>
              <a:gd name="T3" fmla="*/ 120967597 h 391"/>
              <a:gd name="T4" fmla="*/ 2147483647 w 2503"/>
              <a:gd name="T5" fmla="*/ 791329700 h 391"/>
              <a:gd name="T6" fmla="*/ 2147483647 w 2503"/>
              <a:gd name="T7" fmla="*/ 914818249 h 391"/>
              <a:gd name="T8" fmla="*/ 2147483647 w 2503"/>
              <a:gd name="T9" fmla="*/ 365423744 h 391"/>
              <a:gd name="T10" fmla="*/ 2147483647 w 2503"/>
              <a:gd name="T11" fmla="*/ 365423744 h 39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03"/>
              <a:gd name="T19" fmla="*/ 0 h 391"/>
              <a:gd name="T20" fmla="*/ 2503 w 2503"/>
              <a:gd name="T21" fmla="*/ 391 h 39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03" h="391">
                <a:moveTo>
                  <a:pt x="0" y="24"/>
                </a:moveTo>
                <a:cubicBezTo>
                  <a:pt x="925" y="12"/>
                  <a:pt x="1851" y="0"/>
                  <a:pt x="2177" y="48"/>
                </a:cubicBezTo>
                <a:cubicBezTo>
                  <a:pt x="2503" y="96"/>
                  <a:pt x="2132" y="262"/>
                  <a:pt x="1959" y="314"/>
                </a:cubicBezTo>
                <a:cubicBezTo>
                  <a:pt x="1786" y="366"/>
                  <a:pt x="1274" y="391"/>
                  <a:pt x="1137" y="363"/>
                </a:cubicBezTo>
                <a:cubicBezTo>
                  <a:pt x="1000" y="335"/>
                  <a:pt x="1056" y="181"/>
                  <a:pt x="1137" y="145"/>
                </a:cubicBezTo>
                <a:cubicBezTo>
                  <a:pt x="1218" y="109"/>
                  <a:pt x="1419" y="127"/>
                  <a:pt x="1621" y="145"/>
                </a:cubicBezTo>
              </a:path>
            </a:pathLst>
          </a:custGeom>
          <a:noFill/>
          <a:ln w="63500">
            <a:solidFill>
              <a:srgbClr val="FF33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5644" name="Line 12"/>
          <p:cNvSpPr>
            <a:spLocks noChangeShapeType="1"/>
          </p:cNvSpPr>
          <p:nvPr/>
        </p:nvSpPr>
        <p:spPr bwMode="auto">
          <a:xfrm>
            <a:off x="2152650" y="3381357"/>
            <a:ext cx="10366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5645" name="Line 13"/>
          <p:cNvSpPr>
            <a:spLocks noChangeShapeType="1"/>
          </p:cNvSpPr>
          <p:nvPr/>
        </p:nvSpPr>
        <p:spPr bwMode="auto">
          <a:xfrm flipH="1">
            <a:off x="3535363" y="3381357"/>
            <a:ext cx="10366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" name="Group 14"/>
          <p:cNvGrpSpPr/>
          <p:nvPr/>
        </p:nvGrpSpPr>
        <p:grpSpPr>
          <a:xfrm>
            <a:off x="5981391" y="28538"/>
            <a:ext cx="3140260" cy="2369746"/>
            <a:chOff x="5910271" y="130138"/>
            <a:chExt cx="3140260" cy="2369746"/>
          </a:xfrm>
        </p:grpSpPr>
        <p:sp>
          <p:nvSpPr>
            <p:cNvPr id="16" name="Rectangle 2"/>
            <p:cNvSpPr>
              <a:spLocks noChangeArrowheads="1"/>
            </p:cNvSpPr>
            <p:nvPr/>
          </p:nvSpPr>
          <p:spPr bwMode="auto">
            <a:xfrm>
              <a:off x="5924268" y="130138"/>
              <a:ext cx="3115559" cy="1643928"/>
            </a:xfrm>
            <a:prstGeom prst="rect">
              <a:avLst/>
            </a:prstGeom>
            <a:solidFill>
              <a:srgbClr val="FDE3BA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17" name="Rectangle 3"/>
            <p:cNvSpPr>
              <a:spLocks noChangeArrowheads="1"/>
            </p:cNvSpPr>
            <p:nvPr/>
          </p:nvSpPr>
          <p:spPr bwMode="auto">
            <a:xfrm>
              <a:off x="5925091" y="1769337"/>
              <a:ext cx="3113089" cy="315231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 fontScale="92500" lnSpcReduction="20000"/>
            </a:bodyPr>
            <a:lstStyle/>
            <a:p>
              <a:endParaRPr lang="en-US"/>
            </a:p>
          </p:txBody>
        </p:sp>
        <p:sp>
          <p:nvSpPr>
            <p:cNvPr id="18" name="Rectangle 6"/>
            <p:cNvSpPr>
              <a:spLocks noChangeArrowheads="1"/>
            </p:cNvSpPr>
            <p:nvPr/>
          </p:nvSpPr>
          <p:spPr bwMode="auto">
            <a:xfrm>
              <a:off x="5918505" y="2090084"/>
              <a:ext cx="3113089" cy="409800"/>
            </a:xfrm>
            <a:prstGeom prst="rect">
              <a:avLst/>
            </a:prstGeom>
            <a:solidFill>
              <a:srgbClr val="FF66CC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19" name="Line 7"/>
            <p:cNvSpPr>
              <a:spLocks noChangeShapeType="1"/>
            </p:cNvSpPr>
            <p:nvPr/>
          </p:nvSpPr>
          <p:spPr bwMode="auto">
            <a:xfrm flipV="1">
              <a:off x="5954732" y="491865"/>
              <a:ext cx="3085918" cy="78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0" name="Line 8"/>
            <p:cNvSpPr>
              <a:spLocks noChangeShapeType="1"/>
            </p:cNvSpPr>
            <p:nvPr/>
          </p:nvSpPr>
          <p:spPr bwMode="auto">
            <a:xfrm>
              <a:off x="5961319" y="840195"/>
              <a:ext cx="3088388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1" name="Line 9"/>
            <p:cNvSpPr>
              <a:spLocks noChangeShapeType="1"/>
            </p:cNvSpPr>
            <p:nvPr/>
          </p:nvSpPr>
          <p:spPr bwMode="auto">
            <a:xfrm>
              <a:off x="5961319" y="1161730"/>
              <a:ext cx="3089212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2" name="Line 10"/>
            <p:cNvSpPr>
              <a:spLocks noChangeShapeType="1"/>
            </p:cNvSpPr>
            <p:nvPr/>
          </p:nvSpPr>
          <p:spPr bwMode="auto">
            <a:xfrm>
              <a:off x="7462287" y="142747"/>
              <a:ext cx="824" cy="1006374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3" name="Line 11"/>
            <p:cNvSpPr>
              <a:spLocks noChangeShapeType="1"/>
            </p:cNvSpPr>
            <p:nvPr/>
          </p:nvSpPr>
          <p:spPr bwMode="auto">
            <a:xfrm>
              <a:off x="6698217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4" name="Line 12"/>
            <p:cNvSpPr>
              <a:spLocks noChangeShapeType="1"/>
            </p:cNvSpPr>
            <p:nvPr/>
          </p:nvSpPr>
          <p:spPr bwMode="auto">
            <a:xfrm>
              <a:off x="6322769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5" name="Rectangle 13"/>
            <p:cNvSpPr>
              <a:spLocks noChangeArrowheads="1"/>
            </p:cNvSpPr>
            <p:nvPr/>
          </p:nvSpPr>
          <p:spPr bwMode="auto">
            <a:xfrm>
              <a:off x="5910271" y="184515"/>
              <a:ext cx="432259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Version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6" name="Rectangle 14"/>
            <p:cNvSpPr>
              <a:spLocks noChangeArrowheads="1"/>
            </p:cNvSpPr>
            <p:nvPr/>
          </p:nvSpPr>
          <p:spPr bwMode="auto">
            <a:xfrm>
              <a:off x="6310419" y="145899"/>
              <a:ext cx="406735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Header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Length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7" name="Rectangle 15"/>
            <p:cNvSpPr>
              <a:spLocks noChangeArrowheads="1"/>
            </p:cNvSpPr>
            <p:nvPr/>
          </p:nvSpPr>
          <p:spPr bwMode="auto">
            <a:xfrm>
              <a:off x="6684221" y="145899"/>
              <a:ext cx="775596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Type of Service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(TOS)</a:t>
              </a:r>
            </a:p>
          </p:txBody>
        </p:sp>
        <p:sp>
          <p:nvSpPr>
            <p:cNvPr id="28" name="Rectangle 16"/>
            <p:cNvSpPr>
              <a:spLocks noChangeArrowheads="1"/>
            </p:cNvSpPr>
            <p:nvPr/>
          </p:nvSpPr>
          <p:spPr bwMode="auto">
            <a:xfrm>
              <a:off x="7545445" y="231012"/>
              <a:ext cx="142275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16-bit Total Length (Bytes)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9" name="Rectangle 17"/>
            <p:cNvSpPr>
              <a:spLocks noChangeArrowheads="1"/>
            </p:cNvSpPr>
            <p:nvPr/>
          </p:nvSpPr>
          <p:spPr bwMode="auto">
            <a:xfrm>
              <a:off x="6275839" y="593527"/>
              <a:ext cx="978141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Identification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0" name="Line 18"/>
            <p:cNvSpPr>
              <a:spLocks noChangeShapeType="1"/>
            </p:cNvSpPr>
            <p:nvPr/>
          </p:nvSpPr>
          <p:spPr bwMode="auto">
            <a:xfrm>
              <a:off x="7804801" y="506838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31" name="Rectangle 19"/>
            <p:cNvSpPr>
              <a:spLocks noChangeArrowheads="1"/>
            </p:cNvSpPr>
            <p:nvPr/>
          </p:nvSpPr>
          <p:spPr bwMode="auto">
            <a:xfrm>
              <a:off x="7467227" y="536785"/>
              <a:ext cx="335104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3-bit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Flags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2" name="Rectangle 20"/>
            <p:cNvSpPr>
              <a:spLocks noChangeArrowheads="1"/>
            </p:cNvSpPr>
            <p:nvPr/>
          </p:nvSpPr>
          <p:spPr bwMode="auto">
            <a:xfrm>
              <a:off x="7836088" y="602195"/>
              <a:ext cx="1148574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13-bit Fragment Offset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3" name="Line 21"/>
            <p:cNvSpPr>
              <a:spLocks noChangeShapeType="1"/>
            </p:cNvSpPr>
            <p:nvPr/>
          </p:nvSpPr>
          <p:spPr bwMode="auto">
            <a:xfrm>
              <a:off x="6731151" y="853592"/>
              <a:ext cx="824" cy="2986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34" name="Rectangle 22"/>
            <p:cNvSpPr>
              <a:spLocks noChangeArrowheads="1"/>
            </p:cNvSpPr>
            <p:nvPr/>
          </p:nvSpPr>
          <p:spPr bwMode="auto">
            <a:xfrm>
              <a:off x="6006603" y="870930"/>
              <a:ext cx="667738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 Time to 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Live (TTL)</a:t>
              </a:r>
            </a:p>
          </p:txBody>
        </p:sp>
        <p:sp>
          <p:nvSpPr>
            <p:cNvPr id="35" name="Rectangle 23"/>
            <p:cNvSpPr>
              <a:spLocks noChangeArrowheads="1"/>
            </p:cNvSpPr>
            <p:nvPr/>
          </p:nvSpPr>
          <p:spPr bwMode="auto">
            <a:xfrm>
              <a:off x="6719624" y="919002"/>
              <a:ext cx="773127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8-bit Protocol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6" name="Rectangle 24"/>
            <p:cNvSpPr>
              <a:spLocks noChangeArrowheads="1"/>
            </p:cNvSpPr>
            <p:nvPr/>
          </p:nvSpPr>
          <p:spPr bwMode="auto">
            <a:xfrm>
              <a:off x="7606373" y="927671"/>
              <a:ext cx="1259726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Header Checksum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7" name="Line 25"/>
            <p:cNvSpPr>
              <a:spLocks noChangeShapeType="1"/>
            </p:cNvSpPr>
            <p:nvPr/>
          </p:nvSpPr>
          <p:spPr bwMode="auto">
            <a:xfrm>
              <a:off x="5954732" y="1483265"/>
              <a:ext cx="3094975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38" name="Rectangle 26"/>
            <p:cNvSpPr>
              <a:spLocks noChangeArrowheads="1"/>
            </p:cNvSpPr>
            <p:nvPr/>
          </p:nvSpPr>
          <p:spPr bwMode="auto">
            <a:xfrm>
              <a:off x="6824190" y="1246842"/>
              <a:ext cx="1341238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Source IP Address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9" name="Rectangle 27"/>
            <p:cNvSpPr>
              <a:spLocks noChangeArrowheads="1"/>
            </p:cNvSpPr>
            <p:nvPr/>
          </p:nvSpPr>
          <p:spPr bwMode="auto">
            <a:xfrm>
              <a:off x="6736091" y="1557344"/>
              <a:ext cx="1557779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Destination IP Address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40" name="Rectangle 28"/>
            <p:cNvSpPr>
              <a:spLocks noChangeArrowheads="1"/>
            </p:cNvSpPr>
            <p:nvPr/>
          </p:nvSpPr>
          <p:spPr bwMode="auto">
            <a:xfrm>
              <a:off x="7125537" y="1895429"/>
              <a:ext cx="80853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Options (if any)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41" name="Rectangle 29"/>
            <p:cNvSpPr>
              <a:spLocks noChangeArrowheads="1"/>
            </p:cNvSpPr>
            <p:nvPr/>
          </p:nvSpPr>
          <p:spPr bwMode="auto">
            <a:xfrm>
              <a:off x="7257273" y="2261097"/>
              <a:ext cx="475073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Payload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</p:grpSp>
      <p:sp>
        <p:nvSpPr>
          <p:cNvPr id="42" name="Oval 31"/>
          <p:cNvSpPr>
            <a:spLocks noChangeArrowheads="1"/>
          </p:cNvSpPr>
          <p:nvPr/>
        </p:nvSpPr>
        <p:spPr bwMode="auto">
          <a:xfrm>
            <a:off x="6032439" y="731865"/>
            <a:ext cx="769832" cy="329053"/>
          </a:xfrm>
          <a:prstGeom prst="ellipse">
            <a:avLst/>
          </a:prstGeom>
          <a:noFill/>
          <a:ln w="317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563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971040"/>
            <a:ext cx="8458200" cy="4886960"/>
          </a:xfrm>
        </p:spPr>
        <p:txBody>
          <a:bodyPr>
            <a:normAutofit fontScale="92500" lnSpcReduction="10000"/>
          </a:bodyPr>
          <a:lstStyle/>
          <a:p>
            <a:pPr>
              <a:lnSpc>
                <a:spcPct val="90000"/>
              </a:lnSpc>
            </a:pPr>
            <a:endParaRPr lang="en-US" dirty="0">
              <a:latin typeface="Calibri"/>
              <a:ea typeface="Calibri"/>
              <a:cs typeface="Calibri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Forwarding loops cause packets to cycle forever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As these accumulate, eventually consume </a:t>
            </a:r>
            <a:r>
              <a:rPr lang="en-US" b="1" dirty="0">
                <a:solidFill>
                  <a:srgbClr val="FF0000"/>
                </a:solidFill>
                <a:latin typeface="Calibri"/>
                <a:ea typeface="Calibri"/>
                <a:cs typeface="Calibri"/>
              </a:rPr>
              <a:t>all</a:t>
            </a:r>
            <a:r>
              <a:rPr lang="en-US" dirty="0">
                <a:latin typeface="Calibri"/>
                <a:ea typeface="Calibri"/>
                <a:cs typeface="Calibri"/>
              </a:rPr>
              <a:t> capacity</a:t>
            </a:r>
          </a:p>
          <a:p>
            <a:pPr>
              <a:lnSpc>
                <a:spcPct val="90000"/>
              </a:lnSpc>
            </a:pPr>
            <a:endParaRPr lang="en-US" dirty="0">
              <a:latin typeface="Calibri"/>
            </a:endParaRPr>
          </a:p>
          <a:p>
            <a:pPr>
              <a:lnSpc>
                <a:spcPct val="90000"/>
              </a:lnSpc>
            </a:pPr>
            <a:endParaRPr lang="en-US" dirty="0">
              <a:latin typeface="Calibri"/>
            </a:endParaRPr>
          </a:p>
          <a:p>
            <a:pPr>
              <a:lnSpc>
                <a:spcPct val="90000"/>
              </a:lnSpc>
            </a:pPr>
            <a:endParaRPr lang="en-US" dirty="0">
              <a:latin typeface="Calibri"/>
            </a:endParaRPr>
          </a:p>
          <a:p>
            <a:pPr lvl="1">
              <a:lnSpc>
                <a:spcPct val="90000"/>
              </a:lnSpc>
            </a:pPr>
            <a:endParaRPr lang="en-US" dirty="0">
              <a:latin typeface="Calibri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Calibri"/>
              </a:rPr>
              <a:t>Time-to-Live (TTL) Field  (8 bits)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Decremented at each hop, packet discarded if reaches 0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…and 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“</a:t>
            </a:r>
            <a:r>
              <a:rPr lang="en-US" altLang="ja-JP" dirty="0">
                <a:latin typeface="Calibri"/>
                <a:ea typeface="Calibri"/>
                <a:cs typeface="Calibri"/>
              </a:rPr>
              <a:t>time exceeded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”</a:t>
            </a:r>
            <a:r>
              <a:rPr lang="en-US" altLang="ja-JP" dirty="0">
                <a:latin typeface="Calibri"/>
                <a:ea typeface="Calibri"/>
                <a:cs typeface="Calibri"/>
              </a:rPr>
              <a:t> message is sent to the source</a:t>
            </a:r>
          </a:p>
          <a:p>
            <a:pPr lvl="2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Using 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“</a:t>
            </a:r>
            <a:r>
              <a:rPr lang="en-US" altLang="ja-JP" dirty="0">
                <a:latin typeface="Calibri"/>
                <a:ea typeface="Calibri"/>
                <a:cs typeface="Calibri"/>
              </a:rPr>
              <a:t>ICMP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”</a:t>
            </a:r>
            <a:r>
              <a:rPr lang="en-US" altLang="ja-JP" dirty="0">
                <a:latin typeface="Calibri"/>
                <a:ea typeface="Calibri"/>
                <a:cs typeface="Calibri"/>
              </a:rPr>
              <a:t> control message; basis for </a:t>
            </a:r>
            <a:r>
              <a:rPr lang="en-US" altLang="ja-JP" b="1" dirty="0" err="1">
                <a:latin typeface="Calibri"/>
                <a:ea typeface="Calibri"/>
                <a:cs typeface="Calibri"/>
              </a:rPr>
              <a:t>traceroute</a:t>
            </a:r>
            <a:endParaRPr lang="en-US" dirty="0">
              <a:latin typeface="Calibri"/>
              <a:ea typeface="Calibri"/>
              <a:cs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7973928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3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3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3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3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65639" grpId="0" uiExpand="1" animBg="1"/>
      <p:bldP spid="965640" grpId="0" uiExpand="1" animBg="1"/>
      <p:bldP spid="965641" grpId="0" uiExpand="1" animBg="1"/>
      <p:bldP spid="965642" grpId="0" uiExpand="1" animBg="1"/>
      <p:bldP spid="965643" grpId="0" uiExpand="1" animBg="1"/>
      <p:bldP spid="965644" grpId="0" uiExpand="1" animBg="1"/>
      <p:bldP spid="965645" grpId="0" uiExpand="1" animBg="1"/>
      <p:bldP spid="42" grpId="0" animBg="1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C75E5A25-7D9B-2444-8F10-B56487359E93}" type="slidenum">
              <a:rPr lang="en-US" sz="1400" b="0">
                <a:latin typeface="Times New Roman" charset="0"/>
              </a:rPr>
              <a:pPr eaLnBrk="1" hangingPunct="1"/>
              <a:t>77</a:t>
            </a:fld>
            <a:endParaRPr lang="en-US" sz="1400" b="0">
              <a:latin typeface="Times New Roman" charset="0"/>
            </a:endParaRPr>
          </a:p>
        </p:txBody>
      </p:sp>
      <p:sp>
        <p:nvSpPr>
          <p:cNvPr id="56322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4114800" cy="1143000"/>
          </a:xfrm>
        </p:spPr>
        <p:txBody>
          <a:bodyPr>
            <a:normAutofit/>
          </a:bodyPr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Fragmentation</a:t>
            </a:r>
            <a:b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</a:br>
            <a:r>
              <a:rPr lang="en-US" sz="2000" dirty="0">
                <a:latin typeface="Helvetica" charset="0"/>
                <a:ea typeface="ＭＳ Ｐゴシック" charset="0"/>
                <a:cs typeface="ＭＳ Ｐゴシック" charset="0"/>
              </a:rPr>
              <a:t>(some assembly required)</a:t>
            </a:r>
          </a:p>
        </p:txBody>
      </p:sp>
      <p:sp>
        <p:nvSpPr>
          <p:cNvPr id="94720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2332037"/>
            <a:ext cx="8229600" cy="4525963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dirty="0">
                <a:latin typeface="Calibri"/>
              </a:rPr>
              <a:t>Fragmentation: when forwarding a packet, an Internet router can </a:t>
            </a:r>
            <a:r>
              <a:rPr lang="en-US" dirty="0">
                <a:solidFill>
                  <a:srgbClr val="F47A00"/>
                </a:solidFill>
                <a:latin typeface="Calibri"/>
              </a:rPr>
              <a:t>split </a:t>
            </a:r>
            <a:r>
              <a:rPr lang="en-US" dirty="0">
                <a:latin typeface="Calibri"/>
              </a:rPr>
              <a:t>it into multiple pieces (</a:t>
            </a:r>
            <a:r>
              <a:rPr lang="ja-JP" altLang="en-US" dirty="0">
                <a:latin typeface="Calibri"/>
              </a:rPr>
              <a:t>“</a:t>
            </a:r>
            <a:r>
              <a:rPr lang="en-US" altLang="ja-JP" dirty="0">
                <a:latin typeface="Calibri"/>
              </a:rPr>
              <a:t>fragments</a:t>
            </a:r>
            <a:r>
              <a:rPr lang="ja-JP" altLang="en-US" dirty="0">
                <a:latin typeface="Calibri"/>
              </a:rPr>
              <a:t>”</a:t>
            </a:r>
            <a:r>
              <a:rPr lang="en-US" altLang="ja-JP" dirty="0">
                <a:latin typeface="Calibri"/>
              </a:rPr>
              <a:t>) if too big for next hop link</a:t>
            </a:r>
            <a:br>
              <a:rPr lang="en-US" altLang="ja-JP" dirty="0">
                <a:latin typeface="Calibri"/>
              </a:rPr>
            </a:br>
            <a:endParaRPr lang="en-US" altLang="ja-JP" dirty="0">
              <a:latin typeface="Calibri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Calibri"/>
              </a:rPr>
              <a:t>Must </a:t>
            </a:r>
            <a:r>
              <a:rPr lang="en-US" dirty="0">
                <a:solidFill>
                  <a:srgbClr val="F47A00"/>
                </a:solidFill>
                <a:latin typeface="Calibri"/>
              </a:rPr>
              <a:t>reassemble </a:t>
            </a:r>
            <a:r>
              <a:rPr lang="en-US" dirty="0">
                <a:latin typeface="Calibri"/>
              </a:rPr>
              <a:t>to recover original packet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Need fragmentation information (32 bits)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Packet </a:t>
            </a:r>
            <a:r>
              <a:rPr lang="en-US" dirty="0">
                <a:solidFill>
                  <a:srgbClr val="F47A00"/>
                </a:solidFill>
                <a:latin typeface="Calibri"/>
                <a:ea typeface="Calibri"/>
                <a:cs typeface="Calibri"/>
              </a:rPr>
              <a:t>identifier</a:t>
            </a:r>
            <a:r>
              <a:rPr lang="en-US" dirty="0">
                <a:latin typeface="Calibri"/>
                <a:ea typeface="Calibri"/>
                <a:cs typeface="Calibri"/>
              </a:rPr>
              <a:t>, </a:t>
            </a:r>
            <a:r>
              <a:rPr lang="en-US" dirty="0">
                <a:solidFill>
                  <a:srgbClr val="F47A00"/>
                </a:solidFill>
                <a:latin typeface="Calibri"/>
                <a:ea typeface="Calibri"/>
                <a:cs typeface="Calibri"/>
              </a:rPr>
              <a:t>flags</a:t>
            </a:r>
            <a:r>
              <a:rPr lang="en-US" dirty="0">
                <a:latin typeface="Calibri"/>
                <a:ea typeface="Calibri"/>
                <a:cs typeface="Calibri"/>
              </a:rPr>
              <a:t>, and fragment </a:t>
            </a:r>
            <a:r>
              <a:rPr lang="en-US" dirty="0">
                <a:solidFill>
                  <a:srgbClr val="F47A00"/>
                </a:solidFill>
                <a:latin typeface="Calibri"/>
                <a:ea typeface="Calibri"/>
                <a:cs typeface="Calibri"/>
              </a:rPr>
              <a:t>offset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5981391" y="28538"/>
            <a:ext cx="3140260" cy="2369746"/>
            <a:chOff x="5910271" y="130138"/>
            <a:chExt cx="3140260" cy="2369746"/>
          </a:xfrm>
        </p:grpSpPr>
        <p:sp>
          <p:nvSpPr>
            <p:cNvPr id="6" name="Rectangle 2"/>
            <p:cNvSpPr>
              <a:spLocks noChangeArrowheads="1"/>
            </p:cNvSpPr>
            <p:nvPr/>
          </p:nvSpPr>
          <p:spPr bwMode="auto">
            <a:xfrm>
              <a:off x="5924268" y="130138"/>
              <a:ext cx="3115559" cy="1643928"/>
            </a:xfrm>
            <a:prstGeom prst="rect">
              <a:avLst/>
            </a:prstGeom>
            <a:solidFill>
              <a:srgbClr val="FDE3BA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7" name="Rectangle 3"/>
            <p:cNvSpPr>
              <a:spLocks noChangeArrowheads="1"/>
            </p:cNvSpPr>
            <p:nvPr/>
          </p:nvSpPr>
          <p:spPr bwMode="auto">
            <a:xfrm>
              <a:off x="5925091" y="1769337"/>
              <a:ext cx="3113089" cy="315231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 fontScale="92500" lnSpcReduction="20000"/>
            </a:bodyPr>
            <a:lstStyle/>
            <a:p>
              <a:endParaRPr lang="en-US"/>
            </a:p>
          </p:txBody>
        </p:sp>
        <p:sp>
          <p:nvSpPr>
            <p:cNvPr id="8" name="Rectangle 6"/>
            <p:cNvSpPr>
              <a:spLocks noChangeArrowheads="1"/>
            </p:cNvSpPr>
            <p:nvPr/>
          </p:nvSpPr>
          <p:spPr bwMode="auto">
            <a:xfrm>
              <a:off x="5918505" y="2090084"/>
              <a:ext cx="3113089" cy="409800"/>
            </a:xfrm>
            <a:prstGeom prst="rect">
              <a:avLst/>
            </a:prstGeom>
            <a:solidFill>
              <a:srgbClr val="FF66CC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9" name="Line 7"/>
            <p:cNvSpPr>
              <a:spLocks noChangeShapeType="1"/>
            </p:cNvSpPr>
            <p:nvPr/>
          </p:nvSpPr>
          <p:spPr bwMode="auto">
            <a:xfrm flipV="1">
              <a:off x="5954732" y="491865"/>
              <a:ext cx="3085918" cy="78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0" name="Line 8"/>
            <p:cNvSpPr>
              <a:spLocks noChangeShapeType="1"/>
            </p:cNvSpPr>
            <p:nvPr/>
          </p:nvSpPr>
          <p:spPr bwMode="auto">
            <a:xfrm>
              <a:off x="5961319" y="840195"/>
              <a:ext cx="3088388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1" name="Line 9"/>
            <p:cNvSpPr>
              <a:spLocks noChangeShapeType="1"/>
            </p:cNvSpPr>
            <p:nvPr/>
          </p:nvSpPr>
          <p:spPr bwMode="auto">
            <a:xfrm>
              <a:off x="5961319" y="1161730"/>
              <a:ext cx="3089212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2" name="Line 10"/>
            <p:cNvSpPr>
              <a:spLocks noChangeShapeType="1"/>
            </p:cNvSpPr>
            <p:nvPr/>
          </p:nvSpPr>
          <p:spPr bwMode="auto">
            <a:xfrm>
              <a:off x="7462287" y="142747"/>
              <a:ext cx="824" cy="1006374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3" name="Line 11"/>
            <p:cNvSpPr>
              <a:spLocks noChangeShapeType="1"/>
            </p:cNvSpPr>
            <p:nvPr/>
          </p:nvSpPr>
          <p:spPr bwMode="auto">
            <a:xfrm>
              <a:off x="6698217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4" name="Line 12"/>
            <p:cNvSpPr>
              <a:spLocks noChangeShapeType="1"/>
            </p:cNvSpPr>
            <p:nvPr/>
          </p:nvSpPr>
          <p:spPr bwMode="auto">
            <a:xfrm>
              <a:off x="6322769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5" name="Rectangle 13"/>
            <p:cNvSpPr>
              <a:spLocks noChangeArrowheads="1"/>
            </p:cNvSpPr>
            <p:nvPr/>
          </p:nvSpPr>
          <p:spPr bwMode="auto">
            <a:xfrm>
              <a:off x="5910271" y="184515"/>
              <a:ext cx="432259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Version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6" name="Rectangle 14"/>
            <p:cNvSpPr>
              <a:spLocks noChangeArrowheads="1"/>
            </p:cNvSpPr>
            <p:nvPr/>
          </p:nvSpPr>
          <p:spPr bwMode="auto">
            <a:xfrm>
              <a:off x="6310419" y="145899"/>
              <a:ext cx="406735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Header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Length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7" name="Rectangle 15"/>
            <p:cNvSpPr>
              <a:spLocks noChangeArrowheads="1"/>
            </p:cNvSpPr>
            <p:nvPr/>
          </p:nvSpPr>
          <p:spPr bwMode="auto">
            <a:xfrm>
              <a:off x="6684221" y="145899"/>
              <a:ext cx="775596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Type of Service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(TOS)</a:t>
              </a:r>
            </a:p>
          </p:txBody>
        </p:sp>
        <p:sp>
          <p:nvSpPr>
            <p:cNvPr id="18" name="Rectangle 16"/>
            <p:cNvSpPr>
              <a:spLocks noChangeArrowheads="1"/>
            </p:cNvSpPr>
            <p:nvPr/>
          </p:nvSpPr>
          <p:spPr bwMode="auto">
            <a:xfrm>
              <a:off x="7545445" y="231012"/>
              <a:ext cx="142275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16-bit Total Length (Bytes)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19" name="Rectangle 17"/>
            <p:cNvSpPr>
              <a:spLocks noChangeArrowheads="1"/>
            </p:cNvSpPr>
            <p:nvPr/>
          </p:nvSpPr>
          <p:spPr bwMode="auto">
            <a:xfrm>
              <a:off x="6275839" y="593527"/>
              <a:ext cx="978141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Identification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0" name="Line 18"/>
            <p:cNvSpPr>
              <a:spLocks noChangeShapeType="1"/>
            </p:cNvSpPr>
            <p:nvPr/>
          </p:nvSpPr>
          <p:spPr bwMode="auto">
            <a:xfrm>
              <a:off x="7804801" y="506838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1" name="Rectangle 19"/>
            <p:cNvSpPr>
              <a:spLocks noChangeArrowheads="1"/>
            </p:cNvSpPr>
            <p:nvPr/>
          </p:nvSpPr>
          <p:spPr bwMode="auto">
            <a:xfrm>
              <a:off x="7467227" y="536785"/>
              <a:ext cx="335104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3-bit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Flags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2" name="Rectangle 20"/>
            <p:cNvSpPr>
              <a:spLocks noChangeArrowheads="1"/>
            </p:cNvSpPr>
            <p:nvPr/>
          </p:nvSpPr>
          <p:spPr bwMode="auto">
            <a:xfrm>
              <a:off x="7836088" y="602195"/>
              <a:ext cx="1148574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13-bit Fragment Offset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3" name="Line 21"/>
            <p:cNvSpPr>
              <a:spLocks noChangeShapeType="1"/>
            </p:cNvSpPr>
            <p:nvPr/>
          </p:nvSpPr>
          <p:spPr bwMode="auto">
            <a:xfrm>
              <a:off x="6731151" y="853592"/>
              <a:ext cx="824" cy="2986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4" name="Rectangle 22"/>
            <p:cNvSpPr>
              <a:spLocks noChangeArrowheads="1"/>
            </p:cNvSpPr>
            <p:nvPr/>
          </p:nvSpPr>
          <p:spPr bwMode="auto">
            <a:xfrm>
              <a:off x="6006603" y="870930"/>
              <a:ext cx="667738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 Time to 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Live (TTL)</a:t>
              </a:r>
            </a:p>
          </p:txBody>
        </p:sp>
        <p:sp>
          <p:nvSpPr>
            <p:cNvPr id="25" name="Rectangle 23"/>
            <p:cNvSpPr>
              <a:spLocks noChangeArrowheads="1"/>
            </p:cNvSpPr>
            <p:nvPr/>
          </p:nvSpPr>
          <p:spPr bwMode="auto">
            <a:xfrm>
              <a:off x="6719624" y="919002"/>
              <a:ext cx="773127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8-bit Protocol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6" name="Rectangle 24"/>
            <p:cNvSpPr>
              <a:spLocks noChangeArrowheads="1"/>
            </p:cNvSpPr>
            <p:nvPr/>
          </p:nvSpPr>
          <p:spPr bwMode="auto">
            <a:xfrm>
              <a:off x="7606373" y="927671"/>
              <a:ext cx="1259726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Header Checksum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7" name="Line 25"/>
            <p:cNvSpPr>
              <a:spLocks noChangeShapeType="1"/>
            </p:cNvSpPr>
            <p:nvPr/>
          </p:nvSpPr>
          <p:spPr bwMode="auto">
            <a:xfrm>
              <a:off x="5954732" y="1483265"/>
              <a:ext cx="3094975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8" name="Rectangle 26"/>
            <p:cNvSpPr>
              <a:spLocks noChangeArrowheads="1"/>
            </p:cNvSpPr>
            <p:nvPr/>
          </p:nvSpPr>
          <p:spPr bwMode="auto">
            <a:xfrm>
              <a:off x="6824190" y="1246842"/>
              <a:ext cx="1341238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Source IP Address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9" name="Rectangle 27"/>
            <p:cNvSpPr>
              <a:spLocks noChangeArrowheads="1"/>
            </p:cNvSpPr>
            <p:nvPr/>
          </p:nvSpPr>
          <p:spPr bwMode="auto">
            <a:xfrm>
              <a:off x="6736091" y="1557344"/>
              <a:ext cx="1557779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Destination IP Address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0" name="Rectangle 28"/>
            <p:cNvSpPr>
              <a:spLocks noChangeArrowheads="1"/>
            </p:cNvSpPr>
            <p:nvPr/>
          </p:nvSpPr>
          <p:spPr bwMode="auto">
            <a:xfrm>
              <a:off x="7125537" y="1895429"/>
              <a:ext cx="80853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Options (if any)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1" name="Rectangle 29"/>
            <p:cNvSpPr>
              <a:spLocks noChangeArrowheads="1"/>
            </p:cNvSpPr>
            <p:nvPr/>
          </p:nvSpPr>
          <p:spPr bwMode="auto">
            <a:xfrm>
              <a:off x="7257273" y="2261097"/>
              <a:ext cx="475073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Payload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</p:grpSp>
      <p:sp>
        <p:nvSpPr>
          <p:cNvPr id="32" name="Oval 30"/>
          <p:cNvSpPr>
            <a:spLocks noChangeArrowheads="1"/>
          </p:cNvSpPr>
          <p:nvPr/>
        </p:nvSpPr>
        <p:spPr bwMode="auto">
          <a:xfrm>
            <a:off x="5995387" y="381815"/>
            <a:ext cx="3126263" cy="370177"/>
          </a:xfrm>
          <a:prstGeom prst="ellipse">
            <a:avLst/>
          </a:prstGeom>
          <a:noFill/>
          <a:ln w="317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3040037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2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2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2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2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7203" grpId="0" build="p"/>
      <p:bldP spid="32" grpId="0" animBg="1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>
                <a:latin typeface="Calibri"/>
                <a:ea typeface="ＭＳ Ｐゴシック" charset="0"/>
                <a:cs typeface="ＭＳ Ｐゴシック" charset="0"/>
              </a:rPr>
              <a:t>IP Fragmentation &amp; Reassembly</a:t>
            </a:r>
            <a:endParaRPr lang="en-US" dirty="0">
              <a:latin typeface="Calibri"/>
              <a:ea typeface="ＭＳ Ｐゴシック" charset="0"/>
              <a:cs typeface="ＭＳ Ｐゴシック" charset="0"/>
            </a:endParaRPr>
          </a:p>
        </p:txBody>
      </p:sp>
      <p:sp>
        <p:nvSpPr>
          <p:cNvPr id="5120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276225" y="1304925"/>
            <a:ext cx="3810000" cy="4648200"/>
          </a:xfrm>
        </p:spPr>
        <p:txBody>
          <a:bodyPr/>
          <a:lstStyle/>
          <a:p>
            <a:r>
              <a:rPr lang="en-US" sz="1800" dirty="0">
                <a:latin typeface="Calibri"/>
                <a:ea typeface="ＭＳ Ｐゴシック" charset="0"/>
                <a:cs typeface="ＭＳ Ｐゴシック" charset="0"/>
              </a:rPr>
              <a:t>network links have MTU (</a:t>
            </a:r>
            <a:r>
              <a:rPr lang="en-US" sz="1800" dirty="0" err="1">
                <a:latin typeface="Calibri"/>
                <a:ea typeface="ＭＳ Ｐゴシック" charset="0"/>
                <a:cs typeface="ＭＳ Ｐゴシック" charset="0"/>
              </a:rPr>
              <a:t>max.transfer</a:t>
            </a:r>
            <a:r>
              <a:rPr lang="en-US" sz="1800" dirty="0">
                <a:latin typeface="Calibri"/>
                <a:ea typeface="ＭＳ Ｐゴシック" charset="0"/>
                <a:cs typeface="ＭＳ Ｐゴシック" charset="0"/>
              </a:rPr>
              <a:t> size) - largest possible link-level frame.</a:t>
            </a:r>
            <a:endParaRPr lang="en-US" sz="2000" dirty="0">
              <a:latin typeface="Calibri"/>
              <a:ea typeface="ＭＳ Ｐゴシック" charset="0"/>
              <a:cs typeface="ＭＳ Ｐゴシック" charset="0"/>
            </a:endParaRPr>
          </a:p>
          <a:p>
            <a:pPr lvl="1"/>
            <a:r>
              <a:rPr lang="en-US" sz="1800" dirty="0">
                <a:latin typeface="Calibri"/>
                <a:ea typeface="ＭＳ Ｐゴシック" charset="0"/>
              </a:rPr>
              <a:t>different link types, different MTUs </a:t>
            </a:r>
          </a:p>
          <a:p>
            <a:r>
              <a:rPr lang="en-US" sz="1800" dirty="0">
                <a:latin typeface="Calibri"/>
                <a:ea typeface="ＭＳ Ｐゴシック" charset="0"/>
                <a:cs typeface="ＭＳ Ｐゴシック" charset="0"/>
              </a:rPr>
              <a:t>large IP datagram divided (</a:t>
            </a:r>
            <a:r>
              <a:rPr lang="ja-JP" altLang="en-US" sz="1800" dirty="0">
                <a:latin typeface="Calibri"/>
                <a:ea typeface="ＭＳ Ｐゴシック" charset="0"/>
                <a:cs typeface="ＭＳ Ｐゴシック" charset="0"/>
              </a:rPr>
              <a:t>“</a:t>
            </a:r>
            <a:r>
              <a:rPr lang="en-US" sz="1800" dirty="0">
                <a:latin typeface="Calibri"/>
                <a:ea typeface="ＭＳ Ｐゴシック" charset="0"/>
                <a:cs typeface="ＭＳ Ｐゴシック" charset="0"/>
              </a:rPr>
              <a:t>fragmented</a:t>
            </a:r>
            <a:r>
              <a:rPr lang="ja-JP" altLang="en-US" sz="1800" dirty="0">
                <a:latin typeface="Calibri"/>
                <a:ea typeface="ＭＳ Ｐゴシック" charset="0"/>
                <a:cs typeface="ＭＳ Ｐゴシック" charset="0"/>
              </a:rPr>
              <a:t>”</a:t>
            </a:r>
            <a:r>
              <a:rPr lang="en-US" sz="1800" dirty="0">
                <a:latin typeface="Calibri"/>
                <a:ea typeface="ＭＳ Ｐゴシック" charset="0"/>
                <a:cs typeface="ＭＳ Ｐゴシック" charset="0"/>
              </a:rPr>
              <a:t>) within net</a:t>
            </a:r>
          </a:p>
          <a:p>
            <a:pPr lvl="1"/>
            <a:r>
              <a:rPr lang="en-US" sz="1800" dirty="0">
                <a:latin typeface="Calibri"/>
                <a:ea typeface="ＭＳ Ｐゴシック" charset="0"/>
              </a:rPr>
              <a:t>one datagram becomes several datagrams</a:t>
            </a:r>
            <a:endParaRPr lang="en-US" sz="1600" dirty="0">
              <a:latin typeface="Calibri"/>
              <a:ea typeface="ＭＳ Ｐゴシック" charset="0"/>
            </a:endParaRPr>
          </a:p>
          <a:p>
            <a:pPr lvl="1"/>
            <a:r>
              <a:rPr lang="ja-JP" altLang="en-US" sz="1800" dirty="0">
                <a:latin typeface="Calibri"/>
                <a:ea typeface="ＭＳ Ｐゴシック" charset="0"/>
              </a:rPr>
              <a:t>“</a:t>
            </a:r>
            <a:r>
              <a:rPr lang="en-US" sz="1800" dirty="0">
                <a:latin typeface="Calibri"/>
                <a:ea typeface="ＭＳ Ｐゴシック" charset="0"/>
              </a:rPr>
              <a:t>reassembled</a:t>
            </a:r>
            <a:r>
              <a:rPr lang="ja-JP" altLang="en-US" sz="1800" dirty="0">
                <a:latin typeface="Calibri"/>
                <a:ea typeface="ＭＳ Ｐゴシック" charset="0"/>
              </a:rPr>
              <a:t>”</a:t>
            </a:r>
            <a:r>
              <a:rPr lang="en-US" sz="1800" dirty="0">
                <a:latin typeface="Calibri"/>
                <a:ea typeface="ＭＳ Ｐゴシック" charset="0"/>
              </a:rPr>
              <a:t> only at final destination</a:t>
            </a:r>
          </a:p>
          <a:p>
            <a:pPr lvl="1"/>
            <a:r>
              <a:rPr lang="en-US" sz="1800" dirty="0">
                <a:latin typeface="Calibri"/>
                <a:ea typeface="ＭＳ Ｐゴシック" charset="0"/>
              </a:rPr>
              <a:t>IP header bits used to identify, order related fragments</a:t>
            </a:r>
          </a:p>
          <a:p>
            <a:r>
              <a:rPr lang="en-US" sz="2200" dirty="0">
                <a:latin typeface="Calibri"/>
                <a:ea typeface="ＭＳ Ｐゴシック" charset="0"/>
              </a:rPr>
              <a:t>IPv6 does things differently…</a:t>
            </a:r>
          </a:p>
        </p:txBody>
      </p:sp>
      <p:sp>
        <p:nvSpPr>
          <p:cNvPr id="51206" name="Freeform 4"/>
          <p:cNvSpPr>
            <a:spLocks/>
          </p:cNvSpPr>
          <p:nvPr/>
        </p:nvSpPr>
        <p:spPr bwMode="auto">
          <a:xfrm>
            <a:off x="4597400" y="1628775"/>
            <a:ext cx="2436813" cy="2255838"/>
          </a:xfrm>
          <a:custGeom>
            <a:avLst/>
            <a:gdLst>
              <a:gd name="T0" fmla="*/ 850193116 w 1292"/>
              <a:gd name="T1" fmla="*/ 22615899 h 1255"/>
              <a:gd name="T2" fmla="*/ 124505678 w 1292"/>
              <a:gd name="T3" fmla="*/ 507256181 h 1255"/>
              <a:gd name="T4" fmla="*/ 103160932 w 1292"/>
              <a:gd name="T5" fmla="*/ 1689779043 h 1255"/>
              <a:gd name="T6" fmla="*/ 188536146 w 1292"/>
              <a:gd name="T7" fmla="*/ 2147483647 h 1255"/>
              <a:gd name="T8" fmla="*/ 871535977 w 1292"/>
              <a:gd name="T9" fmla="*/ 2147483647 h 1255"/>
              <a:gd name="T10" fmla="*/ 2147483647 w 1292"/>
              <a:gd name="T11" fmla="*/ 2147483647 h 1255"/>
              <a:gd name="T12" fmla="*/ 2147483647 w 1292"/>
              <a:gd name="T13" fmla="*/ 2147483647 h 1255"/>
              <a:gd name="T14" fmla="*/ 2147483647 w 1292"/>
              <a:gd name="T15" fmla="*/ 2147483647 h 1255"/>
              <a:gd name="T16" fmla="*/ 2147483647 w 1292"/>
              <a:gd name="T17" fmla="*/ 1437766887 h 1255"/>
              <a:gd name="T18" fmla="*/ 2147483647 w 1292"/>
              <a:gd name="T19" fmla="*/ 681726826 h 1255"/>
              <a:gd name="T20" fmla="*/ 2147483647 w 1292"/>
              <a:gd name="T21" fmla="*/ 371557190 h 1255"/>
              <a:gd name="T22" fmla="*/ 850193116 w 1292"/>
              <a:gd name="T23" fmla="*/ 22615899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292"/>
              <a:gd name="T37" fmla="*/ 0 h 1255"/>
              <a:gd name="T38" fmla="*/ 1292 w 1292"/>
              <a:gd name="T39" fmla="*/ 1255 h 125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hangingPunct="0"/>
            <a:endParaRPr lang="en-US" sz="1800"/>
          </a:p>
        </p:txBody>
      </p:sp>
      <p:sp>
        <p:nvSpPr>
          <p:cNvPr id="51207" name="Freeform 5"/>
          <p:cNvSpPr>
            <a:spLocks/>
          </p:cNvSpPr>
          <p:nvPr/>
        </p:nvSpPr>
        <p:spPr bwMode="auto">
          <a:xfrm>
            <a:off x="4597400" y="4030663"/>
            <a:ext cx="1976438" cy="1987550"/>
          </a:xfrm>
          <a:custGeom>
            <a:avLst/>
            <a:gdLst>
              <a:gd name="T0" fmla="*/ 10251216 w 873"/>
              <a:gd name="T1" fmla="*/ 1810653821 h 940"/>
              <a:gd name="T2" fmla="*/ 1178869424 w 873"/>
              <a:gd name="T3" fmla="*/ 290598840 h 940"/>
              <a:gd name="T4" fmla="*/ 2147483647 w 873"/>
              <a:gd name="T5" fmla="*/ 98356238 h 940"/>
              <a:gd name="T6" fmla="*/ 2147483647 w 873"/>
              <a:gd name="T7" fmla="*/ 880738380 h 940"/>
              <a:gd name="T8" fmla="*/ 2147483647 w 873"/>
              <a:gd name="T9" fmla="*/ 1551350436 h 940"/>
              <a:gd name="T10" fmla="*/ 2147483647 w 873"/>
              <a:gd name="T11" fmla="*/ 2147483647 h 940"/>
              <a:gd name="T12" fmla="*/ 2147483647 w 873"/>
              <a:gd name="T13" fmla="*/ 2147483647 h 940"/>
              <a:gd name="T14" fmla="*/ 2147483647 w 873"/>
              <a:gd name="T15" fmla="*/ 2147483647 h 940"/>
              <a:gd name="T16" fmla="*/ 2142467848 w 873"/>
              <a:gd name="T17" fmla="*/ 2147483647 h 940"/>
              <a:gd name="T18" fmla="*/ 712448168 w 873"/>
              <a:gd name="T19" fmla="*/ 2147483647 h 940"/>
              <a:gd name="T20" fmla="*/ 10251216 w 873"/>
              <a:gd name="T21" fmla="*/ 1810653821 h 94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873"/>
              <a:gd name="T34" fmla="*/ 0 h 940"/>
              <a:gd name="T35" fmla="*/ 873 w 873"/>
              <a:gd name="T36" fmla="*/ 940 h 940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873" h="940">
                <a:moveTo>
                  <a:pt x="2" y="405"/>
                </a:moveTo>
                <a:cubicBezTo>
                  <a:pt x="17" y="290"/>
                  <a:pt x="138" y="129"/>
                  <a:pt x="230" y="65"/>
                </a:cubicBezTo>
                <a:cubicBezTo>
                  <a:pt x="322" y="1"/>
                  <a:pt x="460" y="0"/>
                  <a:pt x="555" y="22"/>
                </a:cubicBezTo>
                <a:cubicBezTo>
                  <a:pt x="650" y="44"/>
                  <a:pt x="748" y="143"/>
                  <a:pt x="800" y="197"/>
                </a:cubicBezTo>
                <a:cubicBezTo>
                  <a:pt x="852" y="251"/>
                  <a:pt x="859" y="292"/>
                  <a:pt x="866" y="347"/>
                </a:cubicBezTo>
                <a:cubicBezTo>
                  <a:pt x="873" y="402"/>
                  <a:pt x="855" y="457"/>
                  <a:pt x="842" y="527"/>
                </a:cubicBezTo>
                <a:cubicBezTo>
                  <a:pt x="829" y="597"/>
                  <a:pt x="827" y="714"/>
                  <a:pt x="788" y="767"/>
                </a:cubicBezTo>
                <a:cubicBezTo>
                  <a:pt x="749" y="820"/>
                  <a:pt x="670" y="819"/>
                  <a:pt x="608" y="845"/>
                </a:cubicBezTo>
                <a:cubicBezTo>
                  <a:pt x="546" y="871"/>
                  <a:pt x="496" y="940"/>
                  <a:pt x="418" y="925"/>
                </a:cubicBezTo>
                <a:cubicBezTo>
                  <a:pt x="340" y="910"/>
                  <a:pt x="208" y="840"/>
                  <a:pt x="139" y="754"/>
                </a:cubicBezTo>
                <a:cubicBezTo>
                  <a:pt x="69" y="667"/>
                  <a:pt x="0" y="546"/>
                  <a:pt x="2" y="405"/>
                </a:cubicBez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hangingPunct="0"/>
            <a:endParaRPr lang="en-US" sz="1800"/>
          </a:p>
        </p:txBody>
      </p:sp>
      <p:grpSp>
        <p:nvGrpSpPr>
          <p:cNvPr id="51208" name="Group 6"/>
          <p:cNvGrpSpPr>
            <a:grpSpLocks/>
          </p:cNvGrpSpPr>
          <p:nvPr/>
        </p:nvGrpSpPr>
        <p:grpSpPr bwMode="auto">
          <a:xfrm>
            <a:off x="4191000" y="2008188"/>
            <a:ext cx="649288" cy="1247775"/>
            <a:chOff x="3314" y="1248"/>
            <a:chExt cx="344" cy="694"/>
          </a:xfrm>
        </p:grpSpPr>
        <p:sp>
          <p:nvSpPr>
            <p:cNvPr id="51349" name="Line 8"/>
            <p:cNvSpPr>
              <a:spLocks noChangeShapeType="1"/>
            </p:cNvSpPr>
            <p:nvPr/>
          </p:nvSpPr>
          <p:spPr bwMode="auto">
            <a:xfrm flipV="1">
              <a:off x="3606" y="1433"/>
              <a:ext cx="52" cy="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350" name="Line 10"/>
            <p:cNvSpPr>
              <a:spLocks noChangeShapeType="1"/>
            </p:cNvSpPr>
            <p:nvPr/>
          </p:nvSpPr>
          <p:spPr bwMode="auto">
            <a:xfrm flipV="1">
              <a:off x="3606" y="1882"/>
              <a:ext cx="52" cy="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51351" name="Group 11"/>
            <p:cNvGrpSpPr>
              <a:grpSpLocks/>
            </p:cNvGrpSpPr>
            <p:nvPr/>
          </p:nvGrpSpPr>
          <p:grpSpPr bwMode="auto">
            <a:xfrm>
              <a:off x="3404" y="1504"/>
              <a:ext cx="51" cy="167"/>
              <a:chOff x="3842" y="406"/>
              <a:chExt cx="51" cy="167"/>
            </a:xfrm>
          </p:grpSpPr>
          <p:sp>
            <p:nvSpPr>
              <p:cNvPr id="51353" name="Oval 12"/>
              <p:cNvSpPr>
                <a:spLocks noChangeArrowheads="1"/>
              </p:cNvSpPr>
              <p:nvPr/>
            </p:nvSpPr>
            <p:spPr bwMode="auto">
              <a:xfrm>
                <a:off x="3842" y="406"/>
                <a:ext cx="47" cy="47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 sz="1800"/>
              </a:p>
            </p:txBody>
          </p:sp>
          <p:sp>
            <p:nvSpPr>
              <p:cNvPr id="51354" name="Oval 13"/>
              <p:cNvSpPr>
                <a:spLocks noChangeArrowheads="1"/>
              </p:cNvSpPr>
              <p:nvPr/>
            </p:nvSpPr>
            <p:spPr bwMode="auto">
              <a:xfrm>
                <a:off x="3844" y="466"/>
                <a:ext cx="47" cy="47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 sz="1800"/>
              </a:p>
            </p:txBody>
          </p:sp>
          <p:sp>
            <p:nvSpPr>
              <p:cNvPr id="51355" name="Oval 14"/>
              <p:cNvSpPr>
                <a:spLocks noChangeArrowheads="1"/>
              </p:cNvSpPr>
              <p:nvPr/>
            </p:nvSpPr>
            <p:spPr bwMode="auto">
              <a:xfrm>
                <a:off x="3846" y="526"/>
                <a:ext cx="47" cy="47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 sz="1800"/>
              </a:p>
            </p:txBody>
          </p:sp>
        </p:grpSp>
        <p:sp>
          <p:nvSpPr>
            <p:cNvPr id="51352" name="Line 15"/>
            <p:cNvSpPr>
              <a:spLocks noChangeShapeType="1"/>
            </p:cNvSpPr>
            <p:nvPr/>
          </p:nvSpPr>
          <p:spPr bwMode="auto">
            <a:xfrm>
              <a:off x="3654" y="1431"/>
              <a:ext cx="0" cy="4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1209" name="Line 16"/>
          <p:cNvSpPr>
            <a:spLocks noChangeShapeType="1"/>
          </p:cNvSpPr>
          <p:nvPr/>
        </p:nvSpPr>
        <p:spPr bwMode="auto">
          <a:xfrm flipV="1">
            <a:off x="4670425" y="2584450"/>
            <a:ext cx="127000" cy="317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10" name="Line 17"/>
          <p:cNvSpPr>
            <a:spLocks noChangeShapeType="1"/>
          </p:cNvSpPr>
          <p:nvPr/>
        </p:nvSpPr>
        <p:spPr bwMode="auto">
          <a:xfrm>
            <a:off x="5246688" y="1909763"/>
            <a:ext cx="658812" cy="279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11" name="Line 18"/>
          <p:cNvSpPr>
            <a:spLocks noChangeShapeType="1"/>
          </p:cNvSpPr>
          <p:nvPr/>
        </p:nvSpPr>
        <p:spPr bwMode="auto">
          <a:xfrm>
            <a:off x="6092825" y="2246313"/>
            <a:ext cx="196850" cy="6699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12" name="Line 19"/>
          <p:cNvSpPr>
            <a:spLocks noChangeShapeType="1"/>
          </p:cNvSpPr>
          <p:nvPr/>
        </p:nvSpPr>
        <p:spPr bwMode="auto">
          <a:xfrm>
            <a:off x="4995863" y="2022475"/>
            <a:ext cx="1587" cy="5826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13" name="Line 20"/>
          <p:cNvSpPr>
            <a:spLocks noChangeShapeType="1"/>
          </p:cNvSpPr>
          <p:nvPr/>
        </p:nvSpPr>
        <p:spPr bwMode="auto">
          <a:xfrm>
            <a:off x="5021263" y="2670175"/>
            <a:ext cx="971550" cy="40163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14" name="Line 21"/>
          <p:cNvSpPr>
            <a:spLocks noChangeShapeType="1"/>
          </p:cNvSpPr>
          <p:nvPr/>
        </p:nvSpPr>
        <p:spPr bwMode="auto">
          <a:xfrm flipH="1" flipV="1">
            <a:off x="6548438" y="3162300"/>
            <a:ext cx="476250" cy="68738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15" name="Line 22"/>
          <p:cNvSpPr>
            <a:spLocks noChangeShapeType="1"/>
          </p:cNvSpPr>
          <p:nvPr/>
        </p:nvSpPr>
        <p:spPr bwMode="auto">
          <a:xfrm flipH="1">
            <a:off x="5254625" y="2214563"/>
            <a:ext cx="758825" cy="5175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16" name="Line 23"/>
          <p:cNvSpPr>
            <a:spLocks noChangeShapeType="1"/>
          </p:cNvSpPr>
          <p:nvPr/>
        </p:nvSpPr>
        <p:spPr bwMode="auto">
          <a:xfrm flipH="1">
            <a:off x="5264150" y="1654175"/>
            <a:ext cx="476250" cy="3429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17" name="Line 24"/>
          <p:cNvSpPr>
            <a:spLocks noChangeShapeType="1"/>
          </p:cNvSpPr>
          <p:nvPr/>
        </p:nvSpPr>
        <p:spPr bwMode="auto">
          <a:xfrm flipH="1">
            <a:off x="5981700" y="1830388"/>
            <a:ext cx="273050" cy="23653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1218" name="Group 25"/>
          <p:cNvGrpSpPr>
            <a:grpSpLocks/>
          </p:cNvGrpSpPr>
          <p:nvPr/>
        </p:nvGrpSpPr>
        <p:grpSpPr bwMode="auto">
          <a:xfrm>
            <a:off x="4745038" y="1793875"/>
            <a:ext cx="679450" cy="314325"/>
            <a:chOff x="3600" y="219"/>
            <a:chExt cx="360" cy="175"/>
          </a:xfrm>
        </p:grpSpPr>
        <p:sp>
          <p:nvSpPr>
            <p:cNvPr id="51336" name="Oval 26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337" name="Line 27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338" name="Line 28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339" name="Rectangle 29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>
                <a:latin typeface="Times New Roman" charset="0"/>
              </a:endParaRPr>
            </a:p>
          </p:txBody>
        </p:sp>
        <p:sp>
          <p:nvSpPr>
            <p:cNvPr id="51340" name="Oval 30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grpSp>
          <p:nvGrpSpPr>
            <p:cNvPr id="51341" name="Group 31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51346" name="Line 32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47" name="Line 33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48" name="Line 34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1342" name="Group 35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51343" name="Line 36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44" name="Line 37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45" name="Line 38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1219" name="Group 39"/>
          <p:cNvGrpSpPr>
            <a:grpSpLocks/>
          </p:cNvGrpSpPr>
          <p:nvPr/>
        </p:nvGrpSpPr>
        <p:grpSpPr bwMode="auto">
          <a:xfrm>
            <a:off x="4762500" y="2451100"/>
            <a:ext cx="679450" cy="314325"/>
            <a:chOff x="3600" y="219"/>
            <a:chExt cx="360" cy="175"/>
          </a:xfrm>
        </p:grpSpPr>
        <p:sp>
          <p:nvSpPr>
            <p:cNvPr id="51323" name="Oval 40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324" name="Line 41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325" name="Line 42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326" name="Rectangle 43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>
                <a:latin typeface="Times New Roman" charset="0"/>
              </a:endParaRPr>
            </a:p>
          </p:txBody>
        </p:sp>
        <p:sp>
          <p:nvSpPr>
            <p:cNvPr id="51327" name="Oval 44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grpSp>
          <p:nvGrpSpPr>
            <p:cNvPr id="51328" name="Group 45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51333" name="Line 46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34" name="Line 47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35" name="Line 48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1329" name="Group 49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51330" name="Line 50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31" name="Line 51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32" name="Line 52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1220" name="Group 53"/>
          <p:cNvGrpSpPr>
            <a:grpSpLocks/>
          </p:cNvGrpSpPr>
          <p:nvPr/>
        </p:nvGrpSpPr>
        <p:grpSpPr bwMode="auto">
          <a:xfrm>
            <a:off x="5732463" y="2001838"/>
            <a:ext cx="676275" cy="314325"/>
            <a:chOff x="3600" y="219"/>
            <a:chExt cx="360" cy="175"/>
          </a:xfrm>
        </p:grpSpPr>
        <p:sp>
          <p:nvSpPr>
            <p:cNvPr id="51310" name="Oval 54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311" name="Line 55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312" name="Line 56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313" name="Rectangle 57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>
                <a:latin typeface="Times New Roman" charset="0"/>
              </a:endParaRPr>
            </a:p>
          </p:txBody>
        </p:sp>
        <p:sp>
          <p:nvSpPr>
            <p:cNvPr id="51314" name="Oval 58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grpSp>
          <p:nvGrpSpPr>
            <p:cNvPr id="51315" name="Group 59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51320" name="Line 60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21" name="Line 61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22" name="Line 62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1316" name="Group 63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51317" name="Line 64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18" name="Line 65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19" name="Line 66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1221" name="Group 67"/>
          <p:cNvGrpSpPr>
            <a:grpSpLocks/>
          </p:cNvGrpSpPr>
          <p:nvPr/>
        </p:nvGrpSpPr>
        <p:grpSpPr bwMode="auto">
          <a:xfrm>
            <a:off x="5976938" y="2908300"/>
            <a:ext cx="679450" cy="314325"/>
            <a:chOff x="3600" y="219"/>
            <a:chExt cx="360" cy="175"/>
          </a:xfrm>
        </p:grpSpPr>
        <p:sp>
          <p:nvSpPr>
            <p:cNvPr id="51297" name="Oval 68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298" name="Line 69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299" name="Line 70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300" name="Rectangle 71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>
                <a:latin typeface="Times New Roman" charset="0"/>
              </a:endParaRPr>
            </a:p>
          </p:txBody>
        </p:sp>
        <p:sp>
          <p:nvSpPr>
            <p:cNvPr id="51301" name="Oval 72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grpSp>
          <p:nvGrpSpPr>
            <p:cNvPr id="51302" name="Group 73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51307" name="Line 74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08" name="Line 75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09" name="Line 76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1303" name="Group 77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51304" name="Line 78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05" name="Line 79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06" name="Line 80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1222" name="Group 81"/>
          <p:cNvGrpSpPr>
            <a:grpSpLocks/>
          </p:cNvGrpSpPr>
          <p:nvPr/>
        </p:nvGrpSpPr>
        <p:grpSpPr bwMode="auto">
          <a:xfrm>
            <a:off x="5745163" y="4900613"/>
            <a:ext cx="715962" cy="311150"/>
            <a:chOff x="3600" y="219"/>
            <a:chExt cx="360" cy="175"/>
          </a:xfrm>
        </p:grpSpPr>
        <p:sp>
          <p:nvSpPr>
            <p:cNvPr id="51284" name="Oval 82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285" name="Line 83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286" name="Line 84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287" name="Rectangle 85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>
                <a:latin typeface="Times New Roman" charset="0"/>
              </a:endParaRPr>
            </a:p>
          </p:txBody>
        </p:sp>
        <p:sp>
          <p:nvSpPr>
            <p:cNvPr id="51288" name="Oval 86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grpSp>
          <p:nvGrpSpPr>
            <p:cNvPr id="51289" name="Group 87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51294" name="Line 88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295" name="Line 89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296" name="Line 90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1290" name="Group 91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51291" name="Line 92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292" name="Line 93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293" name="Line 94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1223" name="Group 95"/>
          <p:cNvGrpSpPr>
            <a:grpSpLocks/>
          </p:cNvGrpSpPr>
          <p:nvPr/>
        </p:nvGrpSpPr>
        <p:grpSpPr bwMode="auto">
          <a:xfrm>
            <a:off x="6738938" y="3889375"/>
            <a:ext cx="679450" cy="314325"/>
            <a:chOff x="3600" y="219"/>
            <a:chExt cx="360" cy="175"/>
          </a:xfrm>
        </p:grpSpPr>
        <p:sp>
          <p:nvSpPr>
            <p:cNvPr id="51271" name="Oval 96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272" name="Line 97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273" name="Line 98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274" name="Rectangle 99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>
                <a:latin typeface="Times New Roman" charset="0"/>
              </a:endParaRPr>
            </a:p>
          </p:txBody>
        </p:sp>
        <p:sp>
          <p:nvSpPr>
            <p:cNvPr id="51275" name="Oval 100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grpSp>
          <p:nvGrpSpPr>
            <p:cNvPr id="51276" name="Group 101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51281" name="Line 102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282" name="Line 103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283" name="Line 104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1277" name="Group 105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51278" name="Line 106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279" name="Line 107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280" name="Line 108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pic>
        <p:nvPicPr>
          <p:cNvPr id="5122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05350" y="4392613"/>
            <a:ext cx="563563" cy="446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25" name="Line 110"/>
          <p:cNvSpPr>
            <a:spLocks noChangeShapeType="1"/>
          </p:cNvSpPr>
          <p:nvPr/>
        </p:nvSpPr>
        <p:spPr bwMode="auto">
          <a:xfrm>
            <a:off x="5249863" y="4721225"/>
            <a:ext cx="31432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51226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14900" y="5191125"/>
            <a:ext cx="563563" cy="446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27" name="Line 112"/>
          <p:cNvSpPr>
            <a:spLocks noChangeShapeType="1"/>
          </p:cNvSpPr>
          <p:nvPr/>
        </p:nvSpPr>
        <p:spPr bwMode="auto">
          <a:xfrm flipV="1">
            <a:off x="5465763" y="5529263"/>
            <a:ext cx="98425" cy="31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1228" name="Group 113"/>
          <p:cNvGrpSpPr>
            <a:grpSpLocks/>
          </p:cNvGrpSpPr>
          <p:nvPr/>
        </p:nvGrpSpPr>
        <p:grpSpPr bwMode="auto">
          <a:xfrm>
            <a:off x="5084763" y="4849813"/>
            <a:ext cx="96837" cy="300037"/>
            <a:chOff x="3842" y="406"/>
            <a:chExt cx="51" cy="167"/>
          </a:xfrm>
        </p:grpSpPr>
        <p:sp>
          <p:nvSpPr>
            <p:cNvPr id="51268" name="Oval 114"/>
            <p:cNvSpPr>
              <a:spLocks noChangeArrowheads="1"/>
            </p:cNvSpPr>
            <p:nvPr/>
          </p:nvSpPr>
          <p:spPr bwMode="auto">
            <a:xfrm>
              <a:off x="3842" y="406"/>
              <a:ext cx="47" cy="4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269" name="Oval 115"/>
            <p:cNvSpPr>
              <a:spLocks noChangeArrowheads="1"/>
            </p:cNvSpPr>
            <p:nvPr/>
          </p:nvSpPr>
          <p:spPr bwMode="auto">
            <a:xfrm>
              <a:off x="3844" y="466"/>
              <a:ext cx="47" cy="4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270" name="Oval 116"/>
            <p:cNvSpPr>
              <a:spLocks noChangeArrowheads="1"/>
            </p:cNvSpPr>
            <p:nvPr/>
          </p:nvSpPr>
          <p:spPr bwMode="auto">
            <a:xfrm>
              <a:off x="3846" y="526"/>
              <a:ext cx="47" cy="4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</p:grpSp>
      <p:sp>
        <p:nvSpPr>
          <p:cNvPr id="51229" name="Line 117"/>
          <p:cNvSpPr>
            <a:spLocks noChangeShapeType="1"/>
          </p:cNvSpPr>
          <p:nvPr/>
        </p:nvSpPr>
        <p:spPr bwMode="auto">
          <a:xfrm>
            <a:off x="5556250" y="4718050"/>
            <a:ext cx="0" cy="8096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30" name="Line 118"/>
          <p:cNvSpPr>
            <a:spLocks noChangeShapeType="1"/>
          </p:cNvSpPr>
          <p:nvPr/>
        </p:nvSpPr>
        <p:spPr bwMode="auto">
          <a:xfrm>
            <a:off x="5556250" y="5067300"/>
            <a:ext cx="187325" cy="317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31" name="Line 119"/>
          <p:cNvSpPr>
            <a:spLocks noChangeShapeType="1"/>
          </p:cNvSpPr>
          <p:nvPr/>
        </p:nvSpPr>
        <p:spPr bwMode="auto">
          <a:xfrm flipH="1">
            <a:off x="6461125" y="4206875"/>
            <a:ext cx="636588" cy="87788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1232" name="Group 120"/>
          <p:cNvGrpSpPr>
            <a:grpSpLocks/>
          </p:cNvGrpSpPr>
          <p:nvPr/>
        </p:nvGrpSpPr>
        <p:grpSpPr bwMode="auto">
          <a:xfrm rot="1433392">
            <a:off x="5003800" y="2955925"/>
            <a:ext cx="1028700" cy="171450"/>
            <a:chOff x="4712" y="1742"/>
            <a:chExt cx="648" cy="108"/>
          </a:xfrm>
        </p:grpSpPr>
        <p:sp>
          <p:nvSpPr>
            <p:cNvPr id="51266" name="Rectangle 121"/>
            <p:cNvSpPr>
              <a:spLocks noChangeArrowheads="1"/>
            </p:cNvSpPr>
            <p:nvPr/>
          </p:nvSpPr>
          <p:spPr bwMode="auto">
            <a:xfrm>
              <a:off x="4712" y="1742"/>
              <a:ext cx="648" cy="10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267" name="Rectangle 122"/>
            <p:cNvSpPr>
              <a:spLocks noChangeArrowheads="1"/>
            </p:cNvSpPr>
            <p:nvPr/>
          </p:nvSpPr>
          <p:spPr bwMode="auto">
            <a:xfrm>
              <a:off x="4712" y="1742"/>
              <a:ext cx="534" cy="108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</p:grpSp>
      <p:grpSp>
        <p:nvGrpSpPr>
          <p:cNvPr id="51233" name="Group 123"/>
          <p:cNvGrpSpPr>
            <a:grpSpLocks/>
          </p:cNvGrpSpPr>
          <p:nvPr/>
        </p:nvGrpSpPr>
        <p:grpSpPr bwMode="auto">
          <a:xfrm rot="3346875">
            <a:off x="6283325" y="3241676"/>
            <a:ext cx="447675" cy="171450"/>
            <a:chOff x="5078" y="1860"/>
            <a:chExt cx="282" cy="108"/>
          </a:xfrm>
        </p:grpSpPr>
        <p:sp>
          <p:nvSpPr>
            <p:cNvPr id="51264" name="Rectangle 124"/>
            <p:cNvSpPr>
              <a:spLocks noChangeArrowheads="1"/>
            </p:cNvSpPr>
            <p:nvPr/>
          </p:nvSpPr>
          <p:spPr bwMode="auto">
            <a:xfrm>
              <a:off x="5216" y="1860"/>
              <a:ext cx="144" cy="10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265" name="Rectangle 125"/>
            <p:cNvSpPr>
              <a:spLocks noChangeArrowheads="1"/>
            </p:cNvSpPr>
            <p:nvPr/>
          </p:nvSpPr>
          <p:spPr bwMode="auto">
            <a:xfrm>
              <a:off x="5078" y="1860"/>
              <a:ext cx="166" cy="108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</p:grpSp>
      <p:grpSp>
        <p:nvGrpSpPr>
          <p:cNvPr id="51234" name="Group 126"/>
          <p:cNvGrpSpPr>
            <a:grpSpLocks/>
          </p:cNvGrpSpPr>
          <p:nvPr/>
        </p:nvGrpSpPr>
        <p:grpSpPr bwMode="auto">
          <a:xfrm rot="3215306">
            <a:off x="6600825" y="3346451"/>
            <a:ext cx="447675" cy="171450"/>
            <a:chOff x="5078" y="1860"/>
            <a:chExt cx="282" cy="108"/>
          </a:xfrm>
        </p:grpSpPr>
        <p:sp>
          <p:nvSpPr>
            <p:cNvPr id="51262" name="Rectangle 127"/>
            <p:cNvSpPr>
              <a:spLocks noChangeArrowheads="1"/>
            </p:cNvSpPr>
            <p:nvPr/>
          </p:nvSpPr>
          <p:spPr bwMode="auto">
            <a:xfrm>
              <a:off x="5216" y="1860"/>
              <a:ext cx="144" cy="10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263" name="Rectangle 128"/>
            <p:cNvSpPr>
              <a:spLocks noChangeArrowheads="1"/>
            </p:cNvSpPr>
            <p:nvPr/>
          </p:nvSpPr>
          <p:spPr bwMode="auto">
            <a:xfrm>
              <a:off x="5078" y="1860"/>
              <a:ext cx="166" cy="108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</p:grpSp>
      <p:grpSp>
        <p:nvGrpSpPr>
          <p:cNvPr id="51235" name="Group 129"/>
          <p:cNvGrpSpPr>
            <a:grpSpLocks/>
          </p:cNvGrpSpPr>
          <p:nvPr/>
        </p:nvGrpSpPr>
        <p:grpSpPr bwMode="auto">
          <a:xfrm rot="3051000">
            <a:off x="6953250" y="3467101"/>
            <a:ext cx="447675" cy="171450"/>
            <a:chOff x="5078" y="1860"/>
            <a:chExt cx="282" cy="108"/>
          </a:xfrm>
        </p:grpSpPr>
        <p:sp>
          <p:nvSpPr>
            <p:cNvPr id="51260" name="Rectangle 130"/>
            <p:cNvSpPr>
              <a:spLocks noChangeArrowheads="1"/>
            </p:cNvSpPr>
            <p:nvPr/>
          </p:nvSpPr>
          <p:spPr bwMode="auto">
            <a:xfrm>
              <a:off x="5216" y="1860"/>
              <a:ext cx="144" cy="10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261" name="Rectangle 131"/>
            <p:cNvSpPr>
              <a:spLocks noChangeArrowheads="1"/>
            </p:cNvSpPr>
            <p:nvPr/>
          </p:nvSpPr>
          <p:spPr bwMode="auto">
            <a:xfrm>
              <a:off x="5078" y="1860"/>
              <a:ext cx="166" cy="108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</p:grpSp>
      <p:sp>
        <p:nvSpPr>
          <p:cNvPr id="51236" name="Line 132"/>
          <p:cNvSpPr>
            <a:spLocks noChangeShapeType="1"/>
          </p:cNvSpPr>
          <p:nvPr/>
        </p:nvSpPr>
        <p:spPr bwMode="auto">
          <a:xfrm>
            <a:off x="6007100" y="3276600"/>
            <a:ext cx="219075" cy="698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37" name="Line 133"/>
          <p:cNvSpPr>
            <a:spLocks noChangeShapeType="1"/>
          </p:cNvSpPr>
          <p:nvPr/>
        </p:nvSpPr>
        <p:spPr bwMode="auto">
          <a:xfrm>
            <a:off x="6642100" y="3517900"/>
            <a:ext cx="133350" cy="177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38" name="Line 134"/>
          <p:cNvSpPr>
            <a:spLocks noChangeShapeType="1"/>
          </p:cNvSpPr>
          <p:nvPr/>
        </p:nvSpPr>
        <p:spPr bwMode="auto">
          <a:xfrm>
            <a:off x="6965950" y="3616325"/>
            <a:ext cx="117475" cy="177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39" name="Line 135"/>
          <p:cNvSpPr>
            <a:spLocks noChangeShapeType="1"/>
          </p:cNvSpPr>
          <p:nvPr/>
        </p:nvSpPr>
        <p:spPr bwMode="auto">
          <a:xfrm>
            <a:off x="7334250" y="3730625"/>
            <a:ext cx="101600" cy="1873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40" name="Text Box 136"/>
          <p:cNvSpPr txBox="1">
            <a:spLocks noChangeArrowheads="1"/>
          </p:cNvSpPr>
          <p:nvPr/>
        </p:nvSpPr>
        <p:spPr bwMode="auto">
          <a:xfrm>
            <a:off x="6615113" y="2246313"/>
            <a:ext cx="2262158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600" dirty="0">
                <a:latin typeface="Calibri"/>
              </a:rPr>
              <a:t>fragmentation: </a:t>
            </a:r>
          </a:p>
          <a:p>
            <a:r>
              <a:rPr lang="en-US" sz="1600" dirty="0">
                <a:solidFill>
                  <a:schemeClr val="accent2"/>
                </a:solidFill>
                <a:latin typeface="Calibri"/>
              </a:rPr>
              <a:t>in:</a:t>
            </a:r>
            <a:r>
              <a:rPr lang="en-US" sz="1600" dirty="0">
                <a:latin typeface="Calibri"/>
              </a:rPr>
              <a:t> one large datagram</a:t>
            </a:r>
          </a:p>
          <a:p>
            <a:r>
              <a:rPr lang="en-US" sz="1600" dirty="0">
                <a:solidFill>
                  <a:schemeClr val="accent2"/>
                </a:solidFill>
                <a:latin typeface="Calibri"/>
              </a:rPr>
              <a:t>out:</a:t>
            </a:r>
            <a:r>
              <a:rPr lang="en-US" sz="1600" dirty="0">
                <a:latin typeface="Calibri"/>
              </a:rPr>
              <a:t> 3 smaller datagrams</a:t>
            </a:r>
            <a:endParaRPr lang="en-US" sz="1800" dirty="0">
              <a:latin typeface="Calibri"/>
            </a:endParaRPr>
          </a:p>
        </p:txBody>
      </p:sp>
      <p:grpSp>
        <p:nvGrpSpPr>
          <p:cNvPr id="51241" name="Group 137"/>
          <p:cNvGrpSpPr>
            <a:grpSpLocks/>
          </p:cNvGrpSpPr>
          <p:nvPr/>
        </p:nvGrpSpPr>
        <p:grpSpPr bwMode="auto">
          <a:xfrm rot="-10773343">
            <a:off x="5610225" y="4352925"/>
            <a:ext cx="447675" cy="171450"/>
            <a:chOff x="5078" y="1860"/>
            <a:chExt cx="282" cy="108"/>
          </a:xfrm>
        </p:grpSpPr>
        <p:sp>
          <p:nvSpPr>
            <p:cNvPr id="51258" name="Rectangle 138"/>
            <p:cNvSpPr>
              <a:spLocks noChangeArrowheads="1"/>
            </p:cNvSpPr>
            <p:nvPr/>
          </p:nvSpPr>
          <p:spPr bwMode="auto">
            <a:xfrm>
              <a:off x="5216" y="1860"/>
              <a:ext cx="144" cy="10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259" name="Rectangle 139"/>
            <p:cNvSpPr>
              <a:spLocks noChangeArrowheads="1"/>
            </p:cNvSpPr>
            <p:nvPr/>
          </p:nvSpPr>
          <p:spPr bwMode="auto">
            <a:xfrm>
              <a:off x="5078" y="1860"/>
              <a:ext cx="166" cy="108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</p:grpSp>
      <p:grpSp>
        <p:nvGrpSpPr>
          <p:cNvPr id="51242" name="Group 140"/>
          <p:cNvGrpSpPr>
            <a:grpSpLocks/>
          </p:cNvGrpSpPr>
          <p:nvPr/>
        </p:nvGrpSpPr>
        <p:grpSpPr bwMode="auto">
          <a:xfrm rot="-10773343">
            <a:off x="5613400" y="4546600"/>
            <a:ext cx="447675" cy="171450"/>
            <a:chOff x="5078" y="1860"/>
            <a:chExt cx="282" cy="108"/>
          </a:xfrm>
        </p:grpSpPr>
        <p:sp>
          <p:nvSpPr>
            <p:cNvPr id="51256" name="Rectangle 141"/>
            <p:cNvSpPr>
              <a:spLocks noChangeArrowheads="1"/>
            </p:cNvSpPr>
            <p:nvPr/>
          </p:nvSpPr>
          <p:spPr bwMode="auto">
            <a:xfrm>
              <a:off x="5216" y="1860"/>
              <a:ext cx="144" cy="10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257" name="Rectangle 142"/>
            <p:cNvSpPr>
              <a:spLocks noChangeArrowheads="1"/>
            </p:cNvSpPr>
            <p:nvPr/>
          </p:nvSpPr>
          <p:spPr bwMode="auto">
            <a:xfrm>
              <a:off x="5078" y="1860"/>
              <a:ext cx="166" cy="108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</p:grpSp>
      <p:grpSp>
        <p:nvGrpSpPr>
          <p:cNvPr id="51243" name="Group 143"/>
          <p:cNvGrpSpPr>
            <a:grpSpLocks/>
          </p:cNvGrpSpPr>
          <p:nvPr/>
        </p:nvGrpSpPr>
        <p:grpSpPr bwMode="auto">
          <a:xfrm rot="-10773343">
            <a:off x="5616575" y="4740275"/>
            <a:ext cx="447675" cy="171450"/>
            <a:chOff x="5078" y="1860"/>
            <a:chExt cx="282" cy="108"/>
          </a:xfrm>
        </p:grpSpPr>
        <p:sp>
          <p:nvSpPr>
            <p:cNvPr id="51254" name="Rectangle 144"/>
            <p:cNvSpPr>
              <a:spLocks noChangeArrowheads="1"/>
            </p:cNvSpPr>
            <p:nvPr/>
          </p:nvSpPr>
          <p:spPr bwMode="auto">
            <a:xfrm>
              <a:off x="5216" y="1860"/>
              <a:ext cx="144" cy="10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255" name="Rectangle 145"/>
            <p:cNvSpPr>
              <a:spLocks noChangeArrowheads="1"/>
            </p:cNvSpPr>
            <p:nvPr/>
          </p:nvSpPr>
          <p:spPr bwMode="auto">
            <a:xfrm>
              <a:off x="5078" y="1860"/>
              <a:ext cx="166" cy="108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</p:grpSp>
      <p:sp>
        <p:nvSpPr>
          <p:cNvPr id="51244" name="Line 146"/>
          <p:cNvSpPr>
            <a:spLocks noChangeShapeType="1"/>
          </p:cNvSpPr>
          <p:nvPr/>
        </p:nvSpPr>
        <p:spPr bwMode="auto">
          <a:xfrm rot="9691848">
            <a:off x="5365750" y="4410075"/>
            <a:ext cx="219075" cy="698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45" name="Line 147"/>
          <p:cNvSpPr>
            <a:spLocks noChangeShapeType="1"/>
          </p:cNvSpPr>
          <p:nvPr/>
        </p:nvSpPr>
        <p:spPr bwMode="auto">
          <a:xfrm rot="9691848">
            <a:off x="5356225" y="4584700"/>
            <a:ext cx="219075" cy="698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46" name="Line 148"/>
          <p:cNvSpPr>
            <a:spLocks noChangeShapeType="1"/>
          </p:cNvSpPr>
          <p:nvPr/>
        </p:nvSpPr>
        <p:spPr bwMode="auto">
          <a:xfrm rot="9691848">
            <a:off x="5359400" y="4791075"/>
            <a:ext cx="219075" cy="698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1247" name="Group 149"/>
          <p:cNvGrpSpPr>
            <a:grpSpLocks/>
          </p:cNvGrpSpPr>
          <p:nvPr/>
        </p:nvGrpSpPr>
        <p:grpSpPr bwMode="auto">
          <a:xfrm rot="10793026">
            <a:off x="4281488" y="4189413"/>
            <a:ext cx="1030287" cy="173037"/>
            <a:chOff x="4712" y="1742"/>
            <a:chExt cx="648" cy="108"/>
          </a:xfrm>
        </p:grpSpPr>
        <p:sp>
          <p:nvSpPr>
            <p:cNvPr id="51252" name="Rectangle 150"/>
            <p:cNvSpPr>
              <a:spLocks noChangeArrowheads="1"/>
            </p:cNvSpPr>
            <p:nvPr/>
          </p:nvSpPr>
          <p:spPr bwMode="auto">
            <a:xfrm>
              <a:off x="4712" y="1742"/>
              <a:ext cx="648" cy="10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253" name="Rectangle 151"/>
            <p:cNvSpPr>
              <a:spLocks noChangeArrowheads="1"/>
            </p:cNvSpPr>
            <p:nvPr/>
          </p:nvSpPr>
          <p:spPr bwMode="auto">
            <a:xfrm>
              <a:off x="4712" y="1742"/>
              <a:ext cx="534" cy="108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</p:grpSp>
      <p:sp>
        <p:nvSpPr>
          <p:cNvPr id="51248" name="Line 152"/>
          <p:cNvSpPr>
            <a:spLocks noChangeShapeType="1"/>
          </p:cNvSpPr>
          <p:nvPr/>
        </p:nvSpPr>
        <p:spPr bwMode="auto">
          <a:xfrm rot="9691848">
            <a:off x="4032250" y="4232275"/>
            <a:ext cx="219075" cy="698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49" name="Text Box 153"/>
          <p:cNvSpPr txBox="1">
            <a:spLocks noChangeArrowheads="1"/>
          </p:cNvSpPr>
          <p:nvPr/>
        </p:nvSpPr>
        <p:spPr bwMode="auto">
          <a:xfrm>
            <a:off x="4672013" y="3843338"/>
            <a:ext cx="113364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600" dirty="0">
                <a:latin typeface="Calibri"/>
              </a:rPr>
              <a:t>reassembly</a:t>
            </a:r>
            <a:endParaRPr lang="en-US" sz="1800" dirty="0">
              <a:latin typeface="Calibri"/>
            </a:endParaRPr>
          </a:p>
        </p:txBody>
      </p:sp>
      <p:pic>
        <p:nvPicPr>
          <p:cNvPr id="51250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91000" y="2008188"/>
            <a:ext cx="563563" cy="446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51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91000" y="2809875"/>
            <a:ext cx="563563" cy="446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5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016FDB48-E8EA-514F-A1E5-C5BFB955F753}" type="slidenum">
              <a:rPr lang="en-US" smtClean="0"/>
              <a:pPr/>
              <a:t>78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8591976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mph" presetSubtype="0" nodeType="clickEffect">
                                  <p:stCondLst>
                                    <p:cond delay="0"/>
                                  </p:stCondLst>
                                  <p:iterate type="lt">
                                    <p:tmAbs val="25"/>
                                  </p:iterate>
                                  <p:childTnLst>
                                    <p:set>
                                      <p:cBhvr override="childStyle">
                                        <p:cTn id="6" dur="indefinite"/>
                                        <p:tgtEl>
                                          <p:spTgt spid="5120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style.fontWeight</p:attrName>
                                        </p:attrNameLst>
                                      </p:cBhvr>
                                      <p:to>
                                        <p:strVal val="bol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>
                <a:latin typeface="Calibri"/>
                <a:ea typeface="ＭＳ Ｐゴシック" charset="0"/>
                <a:cs typeface="ＭＳ Ｐゴシック" charset="0"/>
              </a:rPr>
              <a:t>IP Fragmentation and Reassembly</a:t>
            </a:r>
            <a:endParaRPr lang="en-US" dirty="0">
              <a:latin typeface="Calibri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52229" name="Group 3"/>
          <p:cNvGrpSpPr>
            <a:grpSpLocks/>
          </p:cNvGrpSpPr>
          <p:nvPr/>
        </p:nvGrpSpPr>
        <p:grpSpPr bwMode="auto">
          <a:xfrm>
            <a:off x="3606800" y="1498600"/>
            <a:ext cx="4800600" cy="4046538"/>
            <a:chOff x="1218" y="944"/>
            <a:chExt cx="3024" cy="2549"/>
          </a:xfrm>
        </p:grpSpPr>
        <p:grpSp>
          <p:nvGrpSpPr>
            <p:cNvPr id="52235" name="Group 4"/>
            <p:cNvGrpSpPr>
              <a:grpSpLocks/>
            </p:cNvGrpSpPr>
            <p:nvPr/>
          </p:nvGrpSpPr>
          <p:grpSpPr bwMode="auto">
            <a:xfrm>
              <a:off x="1218" y="944"/>
              <a:ext cx="2676" cy="419"/>
              <a:chOff x="3006" y="1208"/>
              <a:chExt cx="2676" cy="419"/>
            </a:xfrm>
          </p:grpSpPr>
          <p:sp>
            <p:nvSpPr>
              <p:cNvPr id="52279" name="Rectangle 5"/>
              <p:cNvSpPr>
                <a:spLocks noChangeArrowheads="1"/>
              </p:cNvSpPr>
              <p:nvPr/>
            </p:nvSpPr>
            <p:spPr bwMode="auto">
              <a:xfrm>
                <a:off x="3048" y="1212"/>
                <a:ext cx="2634" cy="342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sz="1800"/>
              </a:p>
            </p:txBody>
          </p:sp>
          <p:sp>
            <p:nvSpPr>
              <p:cNvPr id="52280" name="Rectangle 6"/>
              <p:cNvSpPr>
                <a:spLocks noChangeArrowheads="1"/>
              </p:cNvSpPr>
              <p:nvPr/>
            </p:nvSpPr>
            <p:spPr bwMode="auto">
              <a:xfrm>
                <a:off x="3006" y="1242"/>
                <a:ext cx="2634" cy="342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eaLnBrk="0" hangingPunct="0"/>
                <a:endParaRPr lang="en-US" sz="1800"/>
              </a:p>
            </p:txBody>
          </p:sp>
          <p:sp>
            <p:nvSpPr>
              <p:cNvPr id="52281" name="Text Box 7"/>
              <p:cNvSpPr txBox="1">
                <a:spLocks noChangeArrowheads="1"/>
              </p:cNvSpPr>
              <p:nvPr/>
            </p:nvSpPr>
            <p:spPr bwMode="auto">
              <a:xfrm>
                <a:off x="3734" y="1208"/>
                <a:ext cx="254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r>
                  <a:rPr lang="en-US" sz="1800" dirty="0">
                    <a:latin typeface="Calibri"/>
                  </a:rPr>
                  <a:t>ID</a:t>
                </a:r>
              </a:p>
              <a:p>
                <a:r>
                  <a:rPr lang="en-US" sz="1800" dirty="0">
                    <a:latin typeface="Calibri"/>
                  </a:rPr>
                  <a:t>=x</a:t>
                </a:r>
              </a:p>
            </p:txBody>
          </p:sp>
          <p:sp>
            <p:nvSpPr>
              <p:cNvPr id="52282" name="Text Box 8"/>
              <p:cNvSpPr txBox="1">
                <a:spLocks noChangeArrowheads="1"/>
              </p:cNvSpPr>
              <p:nvPr/>
            </p:nvSpPr>
            <p:spPr bwMode="auto">
              <a:xfrm>
                <a:off x="4655" y="1220"/>
                <a:ext cx="456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dirty="0">
                    <a:latin typeface="Calibri"/>
                  </a:rPr>
                  <a:t>offset</a:t>
                </a:r>
              </a:p>
              <a:p>
                <a:pPr algn="ctr"/>
                <a:r>
                  <a:rPr lang="en-US" sz="1800" dirty="0">
                    <a:latin typeface="Calibri"/>
                  </a:rPr>
                  <a:t>=0</a:t>
                </a:r>
              </a:p>
            </p:txBody>
          </p:sp>
          <p:sp>
            <p:nvSpPr>
              <p:cNvPr id="52283" name="Text Box 9"/>
              <p:cNvSpPr txBox="1">
                <a:spLocks noChangeArrowheads="1"/>
              </p:cNvSpPr>
              <p:nvPr/>
            </p:nvSpPr>
            <p:spPr bwMode="auto">
              <a:xfrm>
                <a:off x="4033" y="1220"/>
                <a:ext cx="565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dirty="0" err="1">
                    <a:latin typeface="Calibri"/>
                  </a:rPr>
                  <a:t>fragflag</a:t>
                </a:r>
                <a:endParaRPr lang="en-US" sz="1800" dirty="0">
                  <a:latin typeface="Calibri"/>
                </a:endParaRPr>
              </a:p>
              <a:p>
                <a:pPr algn="ctr"/>
                <a:r>
                  <a:rPr lang="en-US" sz="1800" dirty="0">
                    <a:latin typeface="Calibri"/>
                  </a:rPr>
                  <a:t>=0</a:t>
                </a:r>
              </a:p>
            </p:txBody>
          </p:sp>
          <p:sp>
            <p:nvSpPr>
              <p:cNvPr id="52284" name="Text Box 10"/>
              <p:cNvSpPr txBox="1">
                <a:spLocks noChangeArrowheads="1"/>
              </p:cNvSpPr>
              <p:nvPr/>
            </p:nvSpPr>
            <p:spPr bwMode="auto">
              <a:xfrm>
                <a:off x="3230" y="1208"/>
                <a:ext cx="49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r>
                  <a:rPr lang="en-US" sz="1800" dirty="0">
                    <a:latin typeface="Calibri"/>
                  </a:rPr>
                  <a:t>length</a:t>
                </a:r>
              </a:p>
              <a:p>
                <a:r>
                  <a:rPr lang="en-US" sz="1800" dirty="0">
                    <a:latin typeface="Calibri"/>
                  </a:rPr>
                  <a:t>=4000</a:t>
                </a:r>
              </a:p>
            </p:txBody>
          </p:sp>
          <p:sp>
            <p:nvSpPr>
              <p:cNvPr id="52285" name="Line 11"/>
              <p:cNvSpPr>
                <a:spLocks noChangeShapeType="1"/>
              </p:cNvSpPr>
              <p:nvPr/>
            </p:nvSpPr>
            <p:spPr bwMode="auto">
              <a:xfrm>
                <a:off x="3246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86" name="Line 12"/>
              <p:cNvSpPr>
                <a:spLocks noChangeShapeType="1"/>
              </p:cNvSpPr>
              <p:nvPr/>
            </p:nvSpPr>
            <p:spPr bwMode="auto">
              <a:xfrm>
                <a:off x="3750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87" name="Line 13"/>
              <p:cNvSpPr>
                <a:spLocks noChangeShapeType="1"/>
              </p:cNvSpPr>
              <p:nvPr/>
            </p:nvSpPr>
            <p:spPr bwMode="auto">
              <a:xfrm>
                <a:off x="4020" y="1254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88" name="Line 14"/>
              <p:cNvSpPr>
                <a:spLocks noChangeShapeType="1"/>
              </p:cNvSpPr>
              <p:nvPr/>
            </p:nvSpPr>
            <p:spPr bwMode="auto">
              <a:xfrm>
                <a:off x="4638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89" name="Line 15"/>
              <p:cNvSpPr>
                <a:spLocks noChangeShapeType="1"/>
              </p:cNvSpPr>
              <p:nvPr/>
            </p:nvSpPr>
            <p:spPr bwMode="auto">
              <a:xfrm>
                <a:off x="5112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90" name="Rectangle 16"/>
              <p:cNvSpPr>
                <a:spLocks noChangeArrowheads="1"/>
              </p:cNvSpPr>
              <p:nvPr/>
            </p:nvSpPr>
            <p:spPr bwMode="auto">
              <a:xfrm>
                <a:off x="5232" y="1212"/>
                <a:ext cx="138" cy="37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 sz="1800"/>
              </a:p>
            </p:txBody>
          </p:sp>
        </p:grpSp>
        <p:grpSp>
          <p:nvGrpSpPr>
            <p:cNvPr id="52236" name="Group 17"/>
            <p:cNvGrpSpPr>
              <a:grpSpLocks/>
            </p:cNvGrpSpPr>
            <p:nvPr/>
          </p:nvGrpSpPr>
          <p:grpSpPr bwMode="auto">
            <a:xfrm>
              <a:off x="1566" y="2048"/>
              <a:ext cx="2676" cy="419"/>
              <a:chOff x="3006" y="1208"/>
              <a:chExt cx="2676" cy="419"/>
            </a:xfrm>
          </p:grpSpPr>
          <p:sp>
            <p:nvSpPr>
              <p:cNvPr id="52267" name="Rectangle 18"/>
              <p:cNvSpPr>
                <a:spLocks noChangeArrowheads="1"/>
              </p:cNvSpPr>
              <p:nvPr/>
            </p:nvSpPr>
            <p:spPr bwMode="auto">
              <a:xfrm>
                <a:off x="3048" y="1212"/>
                <a:ext cx="2634" cy="342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sz="1800"/>
              </a:p>
            </p:txBody>
          </p:sp>
          <p:sp>
            <p:nvSpPr>
              <p:cNvPr id="52268" name="Rectangle 19"/>
              <p:cNvSpPr>
                <a:spLocks noChangeArrowheads="1"/>
              </p:cNvSpPr>
              <p:nvPr/>
            </p:nvSpPr>
            <p:spPr bwMode="auto">
              <a:xfrm>
                <a:off x="3006" y="1242"/>
                <a:ext cx="2634" cy="342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eaLnBrk="0" hangingPunct="0"/>
                <a:endParaRPr lang="en-US" sz="1800"/>
              </a:p>
            </p:txBody>
          </p:sp>
          <p:sp>
            <p:nvSpPr>
              <p:cNvPr id="52269" name="Text Box 20"/>
              <p:cNvSpPr txBox="1">
                <a:spLocks noChangeArrowheads="1"/>
              </p:cNvSpPr>
              <p:nvPr/>
            </p:nvSpPr>
            <p:spPr bwMode="auto">
              <a:xfrm>
                <a:off x="3734" y="1208"/>
                <a:ext cx="254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r>
                  <a:rPr lang="en-US" sz="1800" dirty="0">
                    <a:latin typeface="Calibri"/>
                  </a:rPr>
                  <a:t>ID</a:t>
                </a:r>
              </a:p>
              <a:p>
                <a:r>
                  <a:rPr lang="en-US" sz="1800" dirty="0">
                    <a:latin typeface="Calibri"/>
                  </a:rPr>
                  <a:t>=x</a:t>
                </a:r>
              </a:p>
            </p:txBody>
          </p:sp>
          <p:sp>
            <p:nvSpPr>
              <p:cNvPr id="52270" name="Text Box 21"/>
              <p:cNvSpPr txBox="1">
                <a:spLocks noChangeArrowheads="1"/>
              </p:cNvSpPr>
              <p:nvPr/>
            </p:nvSpPr>
            <p:spPr bwMode="auto">
              <a:xfrm>
                <a:off x="4655" y="1220"/>
                <a:ext cx="456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dirty="0">
                    <a:latin typeface="Calibri"/>
                  </a:rPr>
                  <a:t>offset</a:t>
                </a:r>
              </a:p>
              <a:p>
                <a:pPr algn="ctr"/>
                <a:r>
                  <a:rPr lang="en-US" sz="1800" dirty="0">
                    <a:latin typeface="Calibri"/>
                  </a:rPr>
                  <a:t>=0</a:t>
                </a:r>
              </a:p>
            </p:txBody>
          </p:sp>
          <p:sp>
            <p:nvSpPr>
              <p:cNvPr id="52271" name="Text Box 22"/>
              <p:cNvSpPr txBox="1">
                <a:spLocks noChangeArrowheads="1"/>
              </p:cNvSpPr>
              <p:nvPr/>
            </p:nvSpPr>
            <p:spPr bwMode="auto">
              <a:xfrm>
                <a:off x="4033" y="1220"/>
                <a:ext cx="565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dirty="0" err="1">
                    <a:latin typeface="Calibri"/>
                  </a:rPr>
                  <a:t>fragflag</a:t>
                </a:r>
                <a:endParaRPr lang="en-US" sz="1800" dirty="0">
                  <a:latin typeface="Calibri"/>
                </a:endParaRPr>
              </a:p>
              <a:p>
                <a:pPr algn="ctr"/>
                <a:r>
                  <a:rPr lang="en-US" sz="1800" dirty="0">
                    <a:latin typeface="Calibri"/>
                  </a:rPr>
                  <a:t>=1</a:t>
                </a:r>
              </a:p>
            </p:txBody>
          </p:sp>
          <p:sp>
            <p:nvSpPr>
              <p:cNvPr id="52272" name="Text Box 23"/>
              <p:cNvSpPr txBox="1">
                <a:spLocks noChangeArrowheads="1"/>
              </p:cNvSpPr>
              <p:nvPr/>
            </p:nvSpPr>
            <p:spPr bwMode="auto">
              <a:xfrm>
                <a:off x="3230" y="1208"/>
                <a:ext cx="49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r>
                  <a:rPr lang="en-US" sz="1800" dirty="0">
                    <a:latin typeface="Calibri"/>
                  </a:rPr>
                  <a:t>length</a:t>
                </a:r>
              </a:p>
              <a:p>
                <a:r>
                  <a:rPr lang="en-US" sz="1800" dirty="0">
                    <a:latin typeface="Calibri"/>
                  </a:rPr>
                  <a:t>=1500</a:t>
                </a:r>
              </a:p>
            </p:txBody>
          </p:sp>
          <p:sp>
            <p:nvSpPr>
              <p:cNvPr id="52273" name="Line 24"/>
              <p:cNvSpPr>
                <a:spLocks noChangeShapeType="1"/>
              </p:cNvSpPr>
              <p:nvPr/>
            </p:nvSpPr>
            <p:spPr bwMode="auto">
              <a:xfrm>
                <a:off x="3246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74" name="Line 25"/>
              <p:cNvSpPr>
                <a:spLocks noChangeShapeType="1"/>
              </p:cNvSpPr>
              <p:nvPr/>
            </p:nvSpPr>
            <p:spPr bwMode="auto">
              <a:xfrm>
                <a:off x="3750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75" name="Line 26"/>
              <p:cNvSpPr>
                <a:spLocks noChangeShapeType="1"/>
              </p:cNvSpPr>
              <p:nvPr/>
            </p:nvSpPr>
            <p:spPr bwMode="auto">
              <a:xfrm>
                <a:off x="4020" y="1254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76" name="Line 27"/>
              <p:cNvSpPr>
                <a:spLocks noChangeShapeType="1"/>
              </p:cNvSpPr>
              <p:nvPr/>
            </p:nvSpPr>
            <p:spPr bwMode="auto">
              <a:xfrm>
                <a:off x="4638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77" name="Line 28"/>
              <p:cNvSpPr>
                <a:spLocks noChangeShapeType="1"/>
              </p:cNvSpPr>
              <p:nvPr/>
            </p:nvSpPr>
            <p:spPr bwMode="auto">
              <a:xfrm>
                <a:off x="5112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78" name="Rectangle 29"/>
              <p:cNvSpPr>
                <a:spLocks noChangeArrowheads="1"/>
              </p:cNvSpPr>
              <p:nvPr/>
            </p:nvSpPr>
            <p:spPr bwMode="auto">
              <a:xfrm>
                <a:off x="5232" y="1212"/>
                <a:ext cx="138" cy="37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 sz="1800"/>
              </a:p>
            </p:txBody>
          </p:sp>
        </p:grpSp>
        <p:grpSp>
          <p:nvGrpSpPr>
            <p:cNvPr id="52237" name="Group 30"/>
            <p:cNvGrpSpPr>
              <a:grpSpLocks/>
            </p:cNvGrpSpPr>
            <p:nvPr/>
          </p:nvGrpSpPr>
          <p:grpSpPr bwMode="auto">
            <a:xfrm>
              <a:off x="1566" y="2552"/>
              <a:ext cx="2676" cy="419"/>
              <a:chOff x="3006" y="1208"/>
              <a:chExt cx="2676" cy="419"/>
            </a:xfrm>
          </p:grpSpPr>
          <p:sp>
            <p:nvSpPr>
              <p:cNvPr id="52255" name="Rectangle 31"/>
              <p:cNvSpPr>
                <a:spLocks noChangeArrowheads="1"/>
              </p:cNvSpPr>
              <p:nvPr/>
            </p:nvSpPr>
            <p:spPr bwMode="auto">
              <a:xfrm>
                <a:off x="3048" y="1212"/>
                <a:ext cx="2634" cy="342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sz="1800"/>
              </a:p>
            </p:txBody>
          </p:sp>
          <p:sp>
            <p:nvSpPr>
              <p:cNvPr id="52256" name="Rectangle 32"/>
              <p:cNvSpPr>
                <a:spLocks noChangeArrowheads="1"/>
              </p:cNvSpPr>
              <p:nvPr/>
            </p:nvSpPr>
            <p:spPr bwMode="auto">
              <a:xfrm>
                <a:off x="3006" y="1242"/>
                <a:ext cx="2634" cy="342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eaLnBrk="0" hangingPunct="0"/>
                <a:endParaRPr lang="en-US" sz="1800"/>
              </a:p>
            </p:txBody>
          </p:sp>
          <p:sp>
            <p:nvSpPr>
              <p:cNvPr id="52257" name="Text Box 33"/>
              <p:cNvSpPr txBox="1">
                <a:spLocks noChangeArrowheads="1"/>
              </p:cNvSpPr>
              <p:nvPr/>
            </p:nvSpPr>
            <p:spPr bwMode="auto">
              <a:xfrm>
                <a:off x="3734" y="1208"/>
                <a:ext cx="254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r>
                  <a:rPr lang="en-US" sz="1800" dirty="0">
                    <a:latin typeface="Calibri"/>
                  </a:rPr>
                  <a:t>ID</a:t>
                </a:r>
              </a:p>
              <a:p>
                <a:r>
                  <a:rPr lang="en-US" sz="1800" dirty="0">
                    <a:latin typeface="Calibri"/>
                  </a:rPr>
                  <a:t>=x</a:t>
                </a:r>
              </a:p>
            </p:txBody>
          </p:sp>
          <p:sp>
            <p:nvSpPr>
              <p:cNvPr id="52258" name="Text Box 34"/>
              <p:cNvSpPr txBox="1">
                <a:spLocks noChangeArrowheads="1"/>
              </p:cNvSpPr>
              <p:nvPr/>
            </p:nvSpPr>
            <p:spPr bwMode="auto">
              <a:xfrm>
                <a:off x="4655" y="1220"/>
                <a:ext cx="456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dirty="0">
                    <a:latin typeface="Calibri"/>
                  </a:rPr>
                  <a:t>offset</a:t>
                </a:r>
              </a:p>
              <a:p>
                <a:pPr algn="ctr"/>
                <a:r>
                  <a:rPr lang="en-US" sz="1800" dirty="0">
                    <a:latin typeface="Calibri"/>
                  </a:rPr>
                  <a:t>=185</a:t>
                </a:r>
              </a:p>
            </p:txBody>
          </p:sp>
          <p:sp>
            <p:nvSpPr>
              <p:cNvPr id="52259" name="Text Box 35"/>
              <p:cNvSpPr txBox="1">
                <a:spLocks noChangeArrowheads="1"/>
              </p:cNvSpPr>
              <p:nvPr/>
            </p:nvSpPr>
            <p:spPr bwMode="auto">
              <a:xfrm>
                <a:off x="4033" y="1220"/>
                <a:ext cx="565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dirty="0" err="1">
                    <a:latin typeface="Calibri"/>
                  </a:rPr>
                  <a:t>fragflag</a:t>
                </a:r>
                <a:endParaRPr lang="en-US" sz="1800" dirty="0">
                  <a:latin typeface="Calibri"/>
                </a:endParaRPr>
              </a:p>
              <a:p>
                <a:pPr algn="ctr"/>
                <a:r>
                  <a:rPr lang="en-US" sz="1800" dirty="0">
                    <a:latin typeface="Calibri"/>
                  </a:rPr>
                  <a:t>=1</a:t>
                </a:r>
              </a:p>
            </p:txBody>
          </p:sp>
          <p:sp>
            <p:nvSpPr>
              <p:cNvPr id="52260" name="Text Box 36"/>
              <p:cNvSpPr txBox="1">
                <a:spLocks noChangeArrowheads="1"/>
              </p:cNvSpPr>
              <p:nvPr/>
            </p:nvSpPr>
            <p:spPr bwMode="auto">
              <a:xfrm>
                <a:off x="3230" y="1208"/>
                <a:ext cx="49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r>
                  <a:rPr lang="en-US" sz="1800" dirty="0">
                    <a:latin typeface="Calibri"/>
                  </a:rPr>
                  <a:t>length</a:t>
                </a:r>
              </a:p>
              <a:p>
                <a:r>
                  <a:rPr lang="en-US" sz="1800" dirty="0">
                    <a:latin typeface="Calibri"/>
                  </a:rPr>
                  <a:t>=1500</a:t>
                </a:r>
              </a:p>
            </p:txBody>
          </p:sp>
          <p:sp>
            <p:nvSpPr>
              <p:cNvPr id="52261" name="Line 37"/>
              <p:cNvSpPr>
                <a:spLocks noChangeShapeType="1"/>
              </p:cNvSpPr>
              <p:nvPr/>
            </p:nvSpPr>
            <p:spPr bwMode="auto">
              <a:xfrm>
                <a:off x="3246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62" name="Line 38"/>
              <p:cNvSpPr>
                <a:spLocks noChangeShapeType="1"/>
              </p:cNvSpPr>
              <p:nvPr/>
            </p:nvSpPr>
            <p:spPr bwMode="auto">
              <a:xfrm>
                <a:off x="3750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63" name="Line 39"/>
              <p:cNvSpPr>
                <a:spLocks noChangeShapeType="1"/>
              </p:cNvSpPr>
              <p:nvPr/>
            </p:nvSpPr>
            <p:spPr bwMode="auto">
              <a:xfrm>
                <a:off x="4020" y="1254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64" name="Line 40"/>
              <p:cNvSpPr>
                <a:spLocks noChangeShapeType="1"/>
              </p:cNvSpPr>
              <p:nvPr/>
            </p:nvSpPr>
            <p:spPr bwMode="auto">
              <a:xfrm>
                <a:off x="4638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65" name="Line 41"/>
              <p:cNvSpPr>
                <a:spLocks noChangeShapeType="1"/>
              </p:cNvSpPr>
              <p:nvPr/>
            </p:nvSpPr>
            <p:spPr bwMode="auto">
              <a:xfrm>
                <a:off x="5112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66" name="Rectangle 42"/>
              <p:cNvSpPr>
                <a:spLocks noChangeArrowheads="1"/>
              </p:cNvSpPr>
              <p:nvPr/>
            </p:nvSpPr>
            <p:spPr bwMode="auto">
              <a:xfrm>
                <a:off x="5232" y="1212"/>
                <a:ext cx="138" cy="37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 sz="1800"/>
              </a:p>
            </p:txBody>
          </p:sp>
        </p:grpSp>
        <p:grpSp>
          <p:nvGrpSpPr>
            <p:cNvPr id="52238" name="Group 43"/>
            <p:cNvGrpSpPr>
              <a:grpSpLocks/>
            </p:cNvGrpSpPr>
            <p:nvPr/>
          </p:nvGrpSpPr>
          <p:grpSpPr bwMode="auto">
            <a:xfrm>
              <a:off x="1560" y="3074"/>
              <a:ext cx="2676" cy="419"/>
              <a:chOff x="3006" y="1208"/>
              <a:chExt cx="2676" cy="419"/>
            </a:xfrm>
          </p:grpSpPr>
          <p:sp>
            <p:nvSpPr>
              <p:cNvPr id="52243" name="Rectangle 44"/>
              <p:cNvSpPr>
                <a:spLocks noChangeArrowheads="1"/>
              </p:cNvSpPr>
              <p:nvPr/>
            </p:nvSpPr>
            <p:spPr bwMode="auto">
              <a:xfrm>
                <a:off x="3048" y="1212"/>
                <a:ext cx="2634" cy="342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sz="1800"/>
              </a:p>
            </p:txBody>
          </p:sp>
          <p:sp>
            <p:nvSpPr>
              <p:cNvPr id="52244" name="Rectangle 45"/>
              <p:cNvSpPr>
                <a:spLocks noChangeArrowheads="1"/>
              </p:cNvSpPr>
              <p:nvPr/>
            </p:nvSpPr>
            <p:spPr bwMode="auto">
              <a:xfrm>
                <a:off x="3006" y="1242"/>
                <a:ext cx="2634" cy="342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eaLnBrk="0" hangingPunct="0"/>
                <a:endParaRPr lang="en-US" sz="1800"/>
              </a:p>
            </p:txBody>
          </p:sp>
          <p:sp>
            <p:nvSpPr>
              <p:cNvPr id="52245" name="Text Box 46"/>
              <p:cNvSpPr txBox="1">
                <a:spLocks noChangeArrowheads="1"/>
              </p:cNvSpPr>
              <p:nvPr/>
            </p:nvSpPr>
            <p:spPr bwMode="auto">
              <a:xfrm>
                <a:off x="3734" y="1208"/>
                <a:ext cx="254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r>
                  <a:rPr lang="en-US" sz="1800" dirty="0">
                    <a:latin typeface="Calibri"/>
                  </a:rPr>
                  <a:t>ID</a:t>
                </a:r>
              </a:p>
              <a:p>
                <a:r>
                  <a:rPr lang="en-US" sz="1800" dirty="0">
                    <a:latin typeface="Calibri"/>
                  </a:rPr>
                  <a:t>=x</a:t>
                </a:r>
              </a:p>
            </p:txBody>
          </p:sp>
          <p:sp>
            <p:nvSpPr>
              <p:cNvPr id="52246" name="Text Box 47"/>
              <p:cNvSpPr txBox="1">
                <a:spLocks noChangeArrowheads="1"/>
              </p:cNvSpPr>
              <p:nvPr/>
            </p:nvSpPr>
            <p:spPr bwMode="auto">
              <a:xfrm>
                <a:off x="4654" y="1220"/>
                <a:ext cx="457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dirty="0">
                    <a:latin typeface="Calibri"/>
                  </a:rPr>
                  <a:t>offset</a:t>
                </a:r>
              </a:p>
              <a:p>
                <a:pPr algn="ctr"/>
                <a:r>
                  <a:rPr lang="en-US" sz="1800" dirty="0">
                    <a:latin typeface="Calibri"/>
                  </a:rPr>
                  <a:t>=370</a:t>
                </a:r>
              </a:p>
            </p:txBody>
          </p:sp>
          <p:sp>
            <p:nvSpPr>
              <p:cNvPr id="52247" name="Text Box 48"/>
              <p:cNvSpPr txBox="1">
                <a:spLocks noChangeArrowheads="1"/>
              </p:cNvSpPr>
              <p:nvPr/>
            </p:nvSpPr>
            <p:spPr bwMode="auto">
              <a:xfrm>
                <a:off x="4033" y="1220"/>
                <a:ext cx="565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dirty="0" err="1">
                    <a:latin typeface="Calibri"/>
                  </a:rPr>
                  <a:t>fragflag</a:t>
                </a:r>
                <a:endParaRPr lang="en-US" sz="1800" dirty="0">
                  <a:latin typeface="Calibri"/>
                </a:endParaRPr>
              </a:p>
              <a:p>
                <a:pPr algn="ctr"/>
                <a:r>
                  <a:rPr lang="en-US" sz="1800" dirty="0">
                    <a:latin typeface="Calibri"/>
                  </a:rPr>
                  <a:t>=0</a:t>
                </a:r>
              </a:p>
            </p:txBody>
          </p:sp>
          <p:sp>
            <p:nvSpPr>
              <p:cNvPr id="52248" name="Text Box 49"/>
              <p:cNvSpPr txBox="1">
                <a:spLocks noChangeArrowheads="1"/>
              </p:cNvSpPr>
              <p:nvPr/>
            </p:nvSpPr>
            <p:spPr bwMode="auto">
              <a:xfrm>
                <a:off x="3230" y="1208"/>
                <a:ext cx="49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r>
                  <a:rPr lang="en-US" sz="1800" dirty="0">
                    <a:latin typeface="Calibri"/>
                  </a:rPr>
                  <a:t>length</a:t>
                </a:r>
              </a:p>
              <a:p>
                <a:r>
                  <a:rPr lang="en-US" sz="1800" dirty="0">
                    <a:latin typeface="Calibri"/>
                  </a:rPr>
                  <a:t>=1040</a:t>
                </a:r>
              </a:p>
            </p:txBody>
          </p:sp>
          <p:sp>
            <p:nvSpPr>
              <p:cNvPr id="52249" name="Line 50"/>
              <p:cNvSpPr>
                <a:spLocks noChangeShapeType="1"/>
              </p:cNvSpPr>
              <p:nvPr/>
            </p:nvSpPr>
            <p:spPr bwMode="auto">
              <a:xfrm>
                <a:off x="3246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50" name="Line 51"/>
              <p:cNvSpPr>
                <a:spLocks noChangeShapeType="1"/>
              </p:cNvSpPr>
              <p:nvPr/>
            </p:nvSpPr>
            <p:spPr bwMode="auto">
              <a:xfrm>
                <a:off x="3750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51" name="Line 52"/>
              <p:cNvSpPr>
                <a:spLocks noChangeShapeType="1"/>
              </p:cNvSpPr>
              <p:nvPr/>
            </p:nvSpPr>
            <p:spPr bwMode="auto">
              <a:xfrm>
                <a:off x="4020" y="1254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52" name="Line 53"/>
              <p:cNvSpPr>
                <a:spLocks noChangeShapeType="1"/>
              </p:cNvSpPr>
              <p:nvPr/>
            </p:nvSpPr>
            <p:spPr bwMode="auto">
              <a:xfrm>
                <a:off x="4638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53" name="Line 54"/>
              <p:cNvSpPr>
                <a:spLocks noChangeShapeType="1"/>
              </p:cNvSpPr>
              <p:nvPr/>
            </p:nvSpPr>
            <p:spPr bwMode="auto">
              <a:xfrm>
                <a:off x="5112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54" name="Rectangle 55"/>
              <p:cNvSpPr>
                <a:spLocks noChangeArrowheads="1"/>
              </p:cNvSpPr>
              <p:nvPr/>
            </p:nvSpPr>
            <p:spPr bwMode="auto">
              <a:xfrm>
                <a:off x="5232" y="1212"/>
                <a:ext cx="138" cy="37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 sz="1800"/>
              </a:p>
            </p:txBody>
          </p:sp>
        </p:grpSp>
        <p:sp>
          <p:nvSpPr>
            <p:cNvPr id="52239" name="Freeform 56"/>
            <p:cNvSpPr>
              <a:spLocks/>
            </p:cNvSpPr>
            <p:nvPr/>
          </p:nvSpPr>
          <p:spPr bwMode="auto">
            <a:xfrm>
              <a:off x="1290" y="1422"/>
              <a:ext cx="210" cy="1362"/>
            </a:xfrm>
            <a:custGeom>
              <a:avLst/>
              <a:gdLst>
                <a:gd name="T0" fmla="*/ 0 w 210"/>
                <a:gd name="T1" fmla="*/ 0 h 1362"/>
                <a:gd name="T2" fmla="*/ 0 w 210"/>
                <a:gd name="T3" fmla="*/ 1362 h 1362"/>
                <a:gd name="T4" fmla="*/ 210 w 210"/>
                <a:gd name="T5" fmla="*/ 858 h 1362"/>
                <a:gd name="T6" fmla="*/ 0 60000 65536"/>
                <a:gd name="T7" fmla="*/ 0 60000 65536"/>
                <a:gd name="T8" fmla="*/ 0 60000 65536"/>
                <a:gd name="T9" fmla="*/ 0 w 210"/>
                <a:gd name="T10" fmla="*/ 0 h 1362"/>
                <a:gd name="T11" fmla="*/ 210 w 210"/>
                <a:gd name="T12" fmla="*/ 1362 h 136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0" h="1362">
                  <a:moveTo>
                    <a:pt x="0" y="0"/>
                  </a:moveTo>
                  <a:lnTo>
                    <a:pt x="0" y="1362"/>
                  </a:lnTo>
                  <a:lnTo>
                    <a:pt x="210" y="858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2240" name="Line 57"/>
            <p:cNvSpPr>
              <a:spLocks noChangeShapeType="1"/>
            </p:cNvSpPr>
            <p:nvPr/>
          </p:nvSpPr>
          <p:spPr bwMode="auto">
            <a:xfrm>
              <a:off x="1290" y="2766"/>
              <a:ext cx="228" cy="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241" name="Line 58"/>
            <p:cNvSpPr>
              <a:spLocks noChangeShapeType="1"/>
            </p:cNvSpPr>
            <p:nvPr/>
          </p:nvSpPr>
          <p:spPr bwMode="auto">
            <a:xfrm>
              <a:off x="1296" y="2772"/>
              <a:ext cx="210" cy="49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242" name="Text Box 59"/>
            <p:cNvSpPr txBox="1">
              <a:spLocks noChangeArrowheads="1"/>
            </p:cNvSpPr>
            <p:nvPr/>
          </p:nvSpPr>
          <p:spPr bwMode="auto">
            <a:xfrm>
              <a:off x="1274" y="1472"/>
              <a:ext cx="1883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rgbClr val="FF0000"/>
                  </a:solidFill>
                  <a:latin typeface="Calibri"/>
                </a:rPr>
                <a:t>One large datagram becomes</a:t>
              </a:r>
            </a:p>
            <a:p>
              <a:r>
                <a:rPr lang="en-US" sz="1800" dirty="0">
                  <a:solidFill>
                    <a:srgbClr val="FF0000"/>
                  </a:solidFill>
                  <a:latin typeface="Calibri"/>
                </a:rPr>
                <a:t>several smaller datagrams</a:t>
              </a:r>
              <a:endParaRPr lang="en-US" sz="1800" dirty="0">
                <a:latin typeface="Calibri"/>
              </a:endParaRPr>
            </a:p>
          </p:txBody>
        </p:sp>
      </p:grpSp>
      <p:sp>
        <p:nvSpPr>
          <p:cNvPr id="52230" name="Rectangle 60"/>
          <p:cNvSpPr>
            <a:spLocks noChangeArrowheads="1"/>
          </p:cNvSpPr>
          <p:nvPr/>
        </p:nvSpPr>
        <p:spPr bwMode="auto">
          <a:xfrm>
            <a:off x="331788" y="1801813"/>
            <a:ext cx="2830512" cy="1677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 eaLnBrk="0" hangingPunct="0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sz="2000" u="sng">
                <a:solidFill>
                  <a:srgbClr val="FF0000"/>
                </a:solidFill>
              </a:rPr>
              <a:t>Example</a:t>
            </a:r>
            <a:endParaRPr lang="en-US" sz="2000"/>
          </a:p>
          <a:p>
            <a:pPr marL="342900" indent="-342900" eaLnBrk="0" hangingPunct="0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Char char="r"/>
            </a:pPr>
            <a:r>
              <a:rPr lang="en-US" sz="2000"/>
              <a:t>4000 byte datagram</a:t>
            </a:r>
          </a:p>
          <a:p>
            <a:pPr marL="342900" indent="-342900" eaLnBrk="0" hangingPunct="0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Char char="r"/>
            </a:pPr>
            <a:r>
              <a:rPr lang="en-US" sz="2000"/>
              <a:t>MTU = 1500 bytes</a:t>
            </a:r>
          </a:p>
          <a:p>
            <a:pPr marL="342900" indent="-342900" eaLnBrk="0" hangingPunct="0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Char char="r"/>
            </a:pPr>
            <a:endParaRPr lang="en-US" sz="2000"/>
          </a:p>
        </p:txBody>
      </p:sp>
      <p:sp>
        <p:nvSpPr>
          <p:cNvPr id="52231" name="Text Box 61"/>
          <p:cNvSpPr txBox="1">
            <a:spLocks noChangeArrowheads="1"/>
          </p:cNvSpPr>
          <p:nvPr/>
        </p:nvSpPr>
        <p:spPr bwMode="auto">
          <a:xfrm>
            <a:off x="463550" y="3756025"/>
            <a:ext cx="1439479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800" dirty="0">
                <a:latin typeface="Calibri"/>
              </a:rPr>
              <a:t>1480 bytes in </a:t>
            </a:r>
            <a:br>
              <a:rPr lang="en-US" sz="1800" dirty="0">
                <a:latin typeface="Calibri"/>
              </a:rPr>
            </a:br>
            <a:r>
              <a:rPr lang="en-US" sz="1800" dirty="0">
                <a:latin typeface="Calibri"/>
              </a:rPr>
              <a:t>data field</a:t>
            </a:r>
          </a:p>
        </p:txBody>
      </p:sp>
      <p:sp>
        <p:nvSpPr>
          <p:cNvPr id="52232" name="Line 62"/>
          <p:cNvSpPr>
            <a:spLocks noChangeShapeType="1"/>
          </p:cNvSpPr>
          <p:nvPr/>
        </p:nvSpPr>
        <p:spPr bwMode="auto">
          <a:xfrm flipV="1">
            <a:off x="2085975" y="3592513"/>
            <a:ext cx="2536825" cy="581025"/>
          </a:xfrm>
          <a:prstGeom prst="line">
            <a:avLst/>
          </a:prstGeom>
          <a:noFill/>
          <a:ln w="19050">
            <a:solidFill>
              <a:srgbClr val="008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2233" name="Text Box 63"/>
          <p:cNvSpPr txBox="1">
            <a:spLocks noChangeArrowheads="1"/>
          </p:cNvSpPr>
          <p:nvPr/>
        </p:nvSpPr>
        <p:spPr bwMode="auto">
          <a:xfrm>
            <a:off x="1839913" y="4567238"/>
            <a:ext cx="890689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800" dirty="0">
                <a:latin typeface="Calibri"/>
              </a:rPr>
              <a:t>offset =</a:t>
            </a:r>
          </a:p>
          <a:p>
            <a:r>
              <a:rPr lang="en-US" sz="1800" dirty="0">
                <a:latin typeface="Calibri"/>
              </a:rPr>
              <a:t>1480/8 </a:t>
            </a:r>
          </a:p>
        </p:txBody>
      </p:sp>
      <p:sp>
        <p:nvSpPr>
          <p:cNvPr id="52234" name="Line 64"/>
          <p:cNvSpPr>
            <a:spLocks noChangeShapeType="1"/>
          </p:cNvSpPr>
          <p:nvPr/>
        </p:nvSpPr>
        <p:spPr bwMode="auto">
          <a:xfrm flipV="1">
            <a:off x="2870200" y="4440238"/>
            <a:ext cx="4032250" cy="412750"/>
          </a:xfrm>
          <a:prstGeom prst="line">
            <a:avLst/>
          </a:prstGeom>
          <a:noFill/>
          <a:ln w="19050">
            <a:solidFill>
              <a:srgbClr val="008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331788" y="5872480"/>
            <a:ext cx="77962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/>
              <a:t>Question</a:t>
            </a:r>
            <a:r>
              <a:rPr lang="en-US" dirty="0"/>
              <a:t>: What happens when a fragment is lost?</a:t>
            </a:r>
          </a:p>
        </p:txBody>
      </p:sp>
      <p:sp>
        <p:nvSpPr>
          <p:cNvPr id="6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016FDB48-E8EA-514F-A1E5-C5BFB955F753}" type="slidenum">
              <a:rPr lang="en-US" smtClean="0"/>
              <a:pPr/>
              <a:t>79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51094023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Forwarding Decisions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fontScale="85000" lnSpcReduction="20000"/>
          </a:bodyPr>
          <a:lstStyle/>
          <a:p>
            <a:r>
              <a:rPr lang="en-US" dirty="0"/>
              <a:t>When packet arrives..</a:t>
            </a:r>
          </a:p>
          <a:p>
            <a:pPr lvl="1"/>
            <a:r>
              <a:rPr lang="en-US" dirty="0"/>
              <a:t>Must decide which outgoing port to use</a:t>
            </a:r>
          </a:p>
          <a:p>
            <a:pPr lvl="1"/>
            <a:r>
              <a:rPr lang="en-US" dirty="0"/>
              <a:t>In single transmission time </a:t>
            </a:r>
          </a:p>
          <a:p>
            <a:pPr lvl="1"/>
            <a:r>
              <a:rPr lang="en-US" dirty="0"/>
              <a:t>Forwarding decisions must be </a:t>
            </a:r>
            <a:r>
              <a:rPr lang="en-US" b="1" i="1" u="sng" dirty="0">
                <a:solidFill>
                  <a:schemeClr val="accent1"/>
                </a:solidFill>
              </a:rPr>
              <a:t>simple</a:t>
            </a:r>
          </a:p>
          <a:p>
            <a:pPr lvl="1"/>
            <a:endParaRPr lang="en-US" dirty="0"/>
          </a:p>
          <a:p>
            <a:r>
              <a:rPr lang="en-US" dirty="0"/>
              <a:t>Routing state dictates where to forward packets</a:t>
            </a:r>
          </a:p>
          <a:p>
            <a:pPr lvl="1"/>
            <a:r>
              <a:rPr lang="en-US" dirty="0"/>
              <a:t>Assume decisions are </a:t>
            </a:r>
            <a:r>
              <a:rPr lang="en-US" b="1" dirty="0">
                <a:solidFill>
                  <a:srgbClr val="FF6600"/>
                </a:solidFill>
              </a:rPr>
              <a:t>deterministic</a:t>
            </a:r>
          </a:p>
          <a:p>
            <a:pPr lvl="1"/>
            <a:endParaRPr lang="en-US" dirty="0"/>
          </a:p>
          <a:p>
            <a:r>
              <a:rPr lang="en-US" i="1" dirty="0"/>
              <a:t>Global routing state </a:t>
            </a:r>
            <a:r>
              <a:rPr lang="en-US" dirty="0"/>
              <a:t>is the collection of routing state in each of the routers</a:t>
            </a:r>
          </a:p>
          <a:p>
            <a:pPr lvl="1"/>
            <a:r>
              <a:rPr lang="en-US" dirty="0"/>
              <a:t>Will focus on where this routing state comes from</a:t>
            </a:r>
          </a:p>
          <a:p>
            <a:pPr lvl="1"/>
            <a:r>
              <a:rPr lang="en-US" dirty="0"/>
              <a:t>But first, a few preliminaries….</a:t>
            </a:r>
          </a:p>
          <a:p>
            <a:pPr marL="339725" lvl="1" indent="0">
              <a:buNone/>
            </a:pPr>
            <a:endParaRPr lang="en-US" dirty="0"/>
          </a:p>
          <a:p>
            <a:endParaRPr lang="en-US" dirty="0"/>
          </a:p>
          <a:p>
            <a:pPr lvl="1"/>
            <a:endParaRPr lang="en-US" dirty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C1667E8F-4C46-A54F-A59E-8662EF143610}" type="slidenum">
              <a:rPr lang="en-US" smtClean="0"/>
              <a:pPr>
                <a:defRPr/>
              </a:pPr>
              <a:t>8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1583859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/>
        </p:nvGrpSpPr>
        <p:grpSpPr>
          <a:xfrm>
            <a:off x="5981391" y="28538"/>
            <a:ext cx="3140260" cy="2369746"/>
            <a:chOff x="5910271" y="130138"/>
            <a:chExt cx="3140260" cy="2369746"/>
          </a:xfrm>
        </p:grpSpPr>
        <p:sp>
          <p:nvSpPr>
            <p:cNvPr id="6" name="Rectangle 2"/>
            <p:cNvSpPr>
              <a:spLocks noChangeArrowheads="1"/>
            </p:cNvSpPr>
            <p:nvPr/>
          </p:nvSpPr>
          <p:spPr bwMode="auto">
            <a:xfrm>
              <a:off x="5924268" y="130138"/>
              <a:ext cx="3115559" cy="1643928"/>
            </a:xfrm>
            <a:prstGeom prst="rect">
              <a:avLst/>
            </a:prstGeom>
            <a:solidFill>
              <a:srgbClr val="FDE3BA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7" name="Rectangle 3"/>
            <p:cNvSpPr>
              <a:spLocks noChangeArrowheads="1"/>
            </p:cNvSpPr>
            <p:nvPr/>
          </p:nvSpPr>
          <p:spPr bwMode="auto">
            <a:xfrm>
              <a:off x="5925091" y="1769337"/>
              <a:ext cx="3113089" cy="315231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 fontScale="92500" lnSpcReduction="20000"/>
            </a:bodyPr>
            <a:lstStyle/>
            <a:p>
              <a:endParaRPr lang="en-US"/>
            </a:p>
          </p:txBody>
        </p:sp>
        <p:sp>
          <p:nvSpPr>
            <p:cNvPr id="8" name="Rectangle 6"/>
            <p:cNvSpPr>
              <a:spLocks noChangeArrowheads="1"/>
            </p:cNvSpPr>
            <p:nvPr/>
          </p:nvSpPr>
          <p:spPr bwMode="auto">
            <a:xfrm>
              <a:off x="5918505" y="2090084"/>
              <a:ext cx="3113089" cy="409800"/>
            </a:xfrm>
            <a:prstGeom prst="rect">
              <a:avLst/>
            </a:prstGeom>
            <a:solidFill>
              <a:srgbClr val="FF66CC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9" name="Line 7"/>
            <p:cNvSpPr>
              <a:spLocks noChangeShapeType="1"/>
            </p:cNvSpPr>
            <p:nvPr/>
          </p:nvSpPr>
          <p:spPr bwMode="auto">
            <a:xfrm flipV="1">
              <a:off x="5954732" y="491865"/>
              <a:ext cx="3085918" cy="78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0" name="Line 8"/>
            <p:cNvSpPr>
              <a:spLocks noChangeShapeType="1"/>
            </p:cNvSpPr>
            <p:nvPr/>
          </p:nvSpPr>
          <p:spPr bwMode="auto">
            <a:xfrm>
              <a:off x="5961319" y="840195"/>
              <a:ext cx="3088388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1" name="Line 9"/>
            <p:cNvSpPr>
              <a:spLocks noChangeShapeType="1"/>
            </p:cNvSpPr>
            <p:nvPr/>
          </p:nvSpPr>
          <p:spPr bwMode="auto">
            <a:xfrm>
              <a:off x="5961319" y="1161730"/>
              <a:ext cx="3089212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2" name="Line 10"/>
            <p:cNvSpPr>
              <a:spLocks noChangeShapeType="1"/>
            </p:cNvSpPr>
            <p:nvPr/>
          </p:nvSpPr>
          <p:spPr bwMode="auto">
            <a:xfrm>
              <a:off x="7462287" y="142747"/>
              <a:ext cx="824" cy="1006374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3" name="Line 11"/>
            <p:cNvSpPr>
              <a:spLocks noChangeShapeType="1"/>
            </p:cNvSpPr>
            <p:nvPr/>
          </p:nvSpPr>
          <p:spPr bwMode="auto">
            <a:xfrm>
              <a:off x="6698217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4" name="Line 12"/>
            <p:cNvSpPr>
              <a:spLocks noChangeShapeType="1"/>
            </p:cNvSpPr>
            <p:nvPr/>
          </p:nvSpPr>
          <p:spPr bwMode="auto">
            <a:xfrm>
              <a:off x="6322769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5" name="Rectangle 13"/>
            <p:cNvSpPr>
              <a:spLocks noChangeArrowheads="1"/>
            </p:cNvSpPr>
            <p:nvPr/>
          </p:nvSpPr>
          <p:spPr bwMode="auto">
            <a:xfrm>
              <a:off x="5910271" y="184515"/>
              <a:ext cx="432259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Version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6" name="Rectangle 14"/>
            <p:cNvSpPr>
              <a:spLocks noChangeArrowheads="1"/>
            </p:cNvSpPr>
            <p:nvPr/>
          </p:nvSpPr>
          <p:spPr bwMode="auto">
            <a:xfrm>
              <a:off x="6310419" y="145899"/>
              <a:ext cx="406735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Header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Length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7" name="Rectangle 15"/>
            <p:cNvSpPr>
              <a:spLocks noChangeArrowheads="1"/>
            </p:cNvSpPr>
            <p:nvPr/>
          </p:nvSpPr>
          <p:spPr bwMode="auto">
            <a:xfrm>
              <a:off x="6684221" y="145899"/>
              <a:ext cx="775596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Type of Service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(TOS)</a:t>
              </a:r>
            </a:p>
          </p:txBody>
        </p:sp>
        <p:sp>
          <p:nvSpPr>
            <p:cNvPr id="18" name="Rectangle 16"/>
            <p:cNvSpPr>
              <a:spLocks noChangeArrowheads="1"/>
            </p:cNvSpPr>
            <p:nvPr/>
          </p:nvSpPr>
          <p:spPr bwMode="auto">
            <a:xfrm>
              <a:off x="7545445" y="231012"/>
              <a:ext cx="142275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16-bit Total Length (Bytes)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19" name="Rectangle 17"/>
            <p:cNvSpPr>
              <a:spLocks noChangeArrowheads="1"/>
            </p:cNvSpPr>
            <p:nvPr/>
          </p:nvSpPr>
          <p:spPr bwMode="auto">
            <a:xfrm>
              <a:off x="6275839" y="593527"/>
              <a:ext cx="978141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Identification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0" name="Line 18"/>
            <p:cNvSpPr>
              <a:spLocks noChangeShapeType="1"/>
            </p:cNvSpPr>
            <p:nvPr/>
          </p:nvSpPr>
          <p:spPr bwMode="auto">
            <a:xfrm>
              <a:off x="7804801" y="506838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1" name="Rectangle 19"/>
            <p:cNvSpPr>
              <a:spLocks noChangeArrowheads="1"/>
            </p:cNvSpPr>
            <p:nvPr/>
          </p:nvSpPr>
          <p:spPr bwMode="auto">
            <a:xfrm>
              <a:off x="7467227" y="536785"/>
              <a:ext cx="335104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3-bit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Flags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2" name="Rectangle 20"/>
            <p:cNvSpPr>
              <a:spLocks noChangeArrowheads="1"/>
            </p:cNvSpPr>
            <p:nvPr/>
          </p:nvSpPr>
          <p:spPr bwMode="auto">
            <a:xfrm>
              <a:off x="7836088" y="602195"/>
              <a:ext cx="1148574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13-bit Fragment Offset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3" name="Line 21"/>
            <p:cNvSpPr>
              <a:spLocks noChangeShapeType="1"/>
            </p:cNvSpPr>
            <p:nvPr/>
          </p:nvSpPr>
          <p:spPr bwMode="auto">
            <a:xfrm>
              <a:off x="6731151" y="853592"/>
              <a:ext cx="824" cy="2986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4" name="Rectangle 22"/>
            <p:cNvSpPr>
              <a:spLocks noChangeArrowheads="1"/>
            </p:cNvSpPr>
            <p:nvPr/>
          </p:nvSpPr>
          <p:spPr bwMode="auto">
            <a:xfrm>
              <a:off x="6006603" y="870930"/>
              <a:ext cx="667738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 Time to 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Live (TTL)</a:t>
              </a:r>
            </a:p>
          </p:txBody>
        </p:sp>
        <p:sp>
          <p:nvSpPr>
            <p:cNvPr id="25" name="Rectangle 23"/>
            <p:cNvSpPr>
              <a:spLocks noChangeArrowheads="1"/>
            </p:cNvSpPr>
            <p:nvPr/>
          </p:nvSpPr>
          <p:spPr bwMode="auto">
            <a:xfrm>
              <a:off x="6719624" y="919002"/>
              <a:ext cx="773127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8-bit Protocol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6" name="Rectangle 24"/>
            <p:cNvSpPr>
              <a:spLocks noChangeArrowheads="1"/>
            </p:cNvSpPr>
            <p:nvPr/>
          </p:nvSpPr>
          <p:spPr bwMode="auto">
            <a:xfrm>
              <a:off x="7606373" y="927671"/>
              <a:ext cx="1259726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Header Checksum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7" name="Line 25"/>
            <p:cNvSpPr>
              <a:spLocks noChangeShapeType="1"/>
            </p:cNvSpPr>
            <p:nvPr/>
          </p:nvSpPr>
          <p:spPr bwMode="auto">
            <a:xfrm>
              <a:off x="5954732" y="1483265"/>
              <a:ext cx="3094975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8" name="Rectangle 26"/>
            <p:cNvSpPr>
              <a:spLocks noChangeArrowheads="1"/>
            </p:cNvSpPr>
            <p:nvPr/>
          </p:nvSpPr>
          <p:spPr bwMode="auto">
            <a:xfrm>
              <a:off x="6824190" y="1246842"/>
              <a:ext cx="1341238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Source IP Address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9" name="Rectangle 27"/>
            <p:cNvSpPr>
              <a:spLocks noChangeArrowheads="1"/>
            </p:cNvSpPr>
            <p:nvPr/>
          </p:nvSpPr>
          <p:spPr bwMode="auto">
            <a:xfrm>
              <a:off x="6736091" y="1557344"/>
              <a:ext cx="1557779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Destination IP Address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0" name="Rectangle 28"/>
            <p:cNvSpPr>
              <a:spLocks noChangeArrowheads="1"/>
            </p:cNvSpPr>
            <p:nvPr/>
          </p:nvSpPr>
          <p:spPr bwMode="auto">
            <a:xfrm>
              <a:off x="7125537" y="1895429"/>
              <a:ext cx="80853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Options (if any)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1" name="Rectangle 29"/>
            <p:cNvSpPr>
              <a:spLocks noChangeArrowheads="1"/>
            </p:cNvSpPr>
            <p:nvPr/>
          </p:nvSpPr>
          <p:spPr bwMode="auto">
            <a:xfrm>
              <a:off x="7257273" y="2261097"/>
              <a:ext cx="475073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Payload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</p:grpSp>
      <p:sp>
        <p:nvSpPr>
          <p:cNvPr id="64514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4135120" cy="1143000"/>
          </a:xfrm>
        </p:spPr>
        <p:txBody>
          <a:bodyPr>
            <a:normAutofit fontScale="90000"/>
          </a:bodyPr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Fragmentation Details</a:t>
            </a:r>
          </a:p>
        </p:txBody>
      </p:sp>
      <p:sp>
        <p:nvSpPr>
          <p:cNvPr id="95129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77520" y="2398284"/>
            <a:ext cx="8229600" cy="4525963"/>
          </a:xfrm>
        </p:spPr>
        <p:txBody>
          <a:bodyPr>
            <a:normAutofit fontScale="92500" lnSpcReduction="20000"/>
          </a:bodyPr>
          <a:lstStyle/>
          <a:p>
            <a:pPr>
              <a:lnSpc>
                <a:spcPct val="90000"/>
              </a:lnSpc>
            </a:pPr>
            <a:r>
              <a:rPr lang="en-US" dirty="0">
                <a:latin typeface="Calibri"/>
              </a:rPr>
              <a:t>Identifier (16 bits): used to tell which fragments belong together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Calibri"/>
              </a:rPr>
              <a:t>Flags (3 bits):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Reserved </a:t>
            </a:r>
            <a:r>
              <a:rPr lang="en-US" b="1" dirty="0">
                <a:latin typeface="Calibri"/>
                <a:ea typeface="Calibri"/>
                <a:cs typeface="Calibri"/>
              </a:rPr>
              <a:t>(RF):</a:t>
            </a:r>
            <a:r>
              <a:rPr lang="en-US" dirty="0">
                <a:latin typeface="Calibri"/>
                <a:ea typeface="Calibri"/>
                <a:cs typeface="Calibri"/>
              </a:rPr>
              <a:t> unused bit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Don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’</a:t>
            </a:r>
            <a:r>
              <a:rPr lang="en-US" altLang="ja-JP" dirty="0">
                <a:latin typeface="Calibri"/>
                <a:ea typeface="Calibri"/>
                <a:cs typeface="Calibri"/>
              </a:rPr>
              <a:t>t Fragment </a:t>
            </a:r>
            <a:r>
              <a:rPr lang="en-US" altLang="ja-JP" b="1" dirty="0">
                <a:latin typeface="Calibri"/>
                <a:ea typeface="Calibri"/>
                <a:cs typeface="Calibri"/>
              </a:rPr>
              <a:t>(DF):</a:t>
            </a:r>
            <a:r>
              <a:rPr lang="en-US" altLang="ja-JP" dirty="0">
                <a:latin typeface="Calibri"/>
                <a:ea typeface="Calibri"/>
                <a:cs typeface="Calibri"/>
              </a:rPr>
              <a:t> instruct routers to </a:t>
            </a:r>
            <a:r>
              <a:rPr lang="en-US" altLang="ja-JP" b="1" dirty="0">
                <a:latin typeface="Calibri"/>
                <a:ea typeface="Calibri"/>
                <a:cs typeface="Calibri"/>
              </a:rPr>
              <a:t>not</a:t>
            </a:r>
            <a:r>
              <a:rPr lang="en-US" altLang="ja-JP" dirty="0">
                <a:latin typeface="Calibri"/>
                <a:ea typeface="Calibri"/>
                <a:cs typeface="Calibri"/>
              </a:rPr>
              <a:t> fragment the packet even if it won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’</a:t>
            </a:r>
            <a:r>
              <a:rPr lang="en-US" altLang="ja-JP" dirty="0">
                <a:latin typeface="Calibri"/>
                <a:ea typeface="Calibri"/>
                <a:cs typeface="Calibri"/>
              </a:rPr>
              <a:t>t fit</a:t>
            </a:r>
          </a:p>
          <a:p>
            <a:pPr lvl="2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Instead, they </a:t>
            </a:r>
            <a:r>
              <a:rPr lang="en-US" b="1" dirty="0">
                <a:solidFill>
                  <a:srgbClr val="FF0000"/>
                </a:solidFill>
                <a:latin typeface="Calibri"/>
                <a:ea typeface="Calibri"/>
                <a:cs typeface="Calibri"/>
              </a:rPr>
              <a:t>drop</a:t>
            </a:r>
            <a:r>
              <a:rPr lang="en-US" dirty="0">
                <a:latin typeface="Calibri"/>
                <a:ea typeface="Calibri"/>
                <a:cs typeface="Calibri"/>
              </a:rPr>
              <a:t> the packet and send back a 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“</a:t>
            </a:r>
            <a:r>
              <a:rPr lang="en-US" altLang="ja-JP" dirty="0">
                <a:latin typeface="Calibri"/>
                <a:ea typeface="Calibri"/>
                <a:cs typeface="Calibri"/>
              </a:rPr>
              <a:t>Too Large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”</a:t>
            </a:r>
            <a:r>
              <a:rPr lang="en-US" altLang="ja-JP" dirty="0">
                <a:latin typeface="Calibri"/>
                <a:ea typeface="Calibri"/>
                <a:cs typeface="Calibri"/>
              </a:rPr>
              <a:t> ICMP control message</a:t>
            </a:r>
          </a:p>
          <a:p>
            <a:pPr lvl="2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Forms the basis for 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“</a:t>
            </a:r>
            <a:r>
              <a:rPr lang="en-US" altLang="ja-JP" dirty="0">
                <a:latin typeface="Calibri"/>
                <a:ea typeface="Calibri"/>
                <a:cs typeface="Calibri"/>
              </a:rPr>
              <a:t>Path MTU Discovery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”</a:t>
            </a:r>
            <a:endParaRPr lang="en-US" altLang="ja-JP" dirty="0">
              <a:latin typeface="Calibri"/>
              <a:ea typeface="Calibri"/>
              <a:cs typeface="Calibri"/>
            </a:endParaRPr>
          </a:p>
          <a:p>
            <a:pPr lvl="1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More (</a:t>
            </a:r>
            <a:r>
              <a:rPr lang="en-US" b="1" dirty="0">
                <a:latin typeface="Calibri"/>
                <a:ea typeface="Calibri"/>
                <a:cs typeface="Calibri"/>
              </a:rPr>
              <a:t>MF</a:t>
            </a:r>
            <a:r>
              <a:rPr lang="en-US" dirty="0">
                <a:latin typeface="Calibri"/>
                <a:ea typeface="Calibri"/>
                <a:cs typeface="Calibri"/>
              </a:rPr>
              <a:t>): this fragment is not the last one</a:t>
            </a:r>
            <a:endParaRPr lang="en-US" b="1" dirty="0">
              <a:solidFill>
                <a:srgbClr val="0000FF"/>
              </a:solidFill>
              <a:latin typeface="Calibri"/>
              <a:ea typeface="Calibri"/>
              <a:cs typeface="Calibri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Calibri"/>
              </a:rPr>
              <a:t>Offset (13 bits): what part of datagram this fragment covers </a:t>
            </a:r>
            <a:r>
              <a:rPr lang="en-US" dirty="0">
                <a:solidFill>
                  <a:srgbClr val="F47A00"/>
                </a:solidFill>
                <a:latin typeface="Calibri"/>
              </a:rPr>
              <a:t>in 8-byte units </a:t>
            </a:r>
          </a:p>
        </p:txBody>
      </p:sp>
      <p:sp>
        <p:nvSpPr>
          <p:cNvPr id="32" name="Oval 30"/>
          <p:cNvSpPr>
            <a:spLocks noChangeArrowheads="1"/>
          </p:cNvSpPr>
          <p:nvPr/>
        </p:nvSpPr>
        <p:spPr bwMode="auto">
          <a:xfrm>
            <a:off x="5995387" y="381815"/>
            <a:ext cx="3126263" cy="370177"/>
          </a:xfrm>
          <a:prstGeom prst="ellipse">
            <a:avLst/>
          </a:prstGeom>
          <a:noFill/>
          <a:ln w="317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" name="TextBox 32"/>
          <p:cNvSpPr txBox="1"/>
          <p:nvPr/>
        </p:nvSpPr>
        <p:spPr>
          <a:xfrm>
            <a:off x="778918" y="6372259"/>
            <a:ext cx="762680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Pop quiz question: Why do frags use offset and not a frag number?</a:t>
            </a:r>
          </a:p>
        </p:txBody>
      </p:sp>
      <p:sp>
        <p:nvSpPr>
          <p:cNvPr id="3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016FDB48-E8EA-514F-A1E5-C5BFB955F753}" type="slidenum">
              <a:rPr lang="en-US" smtClean="0"/>
              <a:pPr/>
              <a:t>80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914452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4114800" cy="1143000"/>
          </a:xfrm>
        </p:spPr>
        <p:txBody>
          <a:bodyPr>
            <a:normAutofit/>
          </a:bodyPr>
          <a:lstStyle/>
          <a:p>
            <a:r>
              <a:rPr lang="en-US" dirty="0"/>
              <a:t>Options</a:t>
            </a:r>
            <a:endParaRPr lang="en-US" sz="310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2524760"/>
            <a:ext cx="8229600" cy="4525963"/>
          </a:xfrm>
        </p:spPr>
        <p:txBody>
          <a:bodyPr>
            <a:normAutofit fontScale="92500" lnSpcReduction="20000"/>
          </a:bodyPr>
          <a:lstStyle/>
          <a:p>
            <a:r>
              <a:rPr lang="en-US" dirty="0"/>
              <a:t>End of Options List</a:t>
            </a:r>
          </a:p>
          <a:p>
            <a:r>
              <a:rPr lang="en-US" dirty="0"/>
              <a:t>No Operation (padding between options)</a:t>
            </a:r>
          </a:p>
          <a:p>
            <a:r>
              <a:rPr lang="en-US" dirty="0"/>
              <a:t>Record Route</a:t>
            </a:r>
          </a:p>
          <a:p>
            <a:r>
              <a:rPr lang="en-US" dirty="0"/>
              <a:t>Strict Source Route</a:t>
            </a:r>
          </a:p>
          <a:p>
            <a:r>
              <a:rPr lang="en-US" dirty="0"/>
              <a:t>Loose Source Route</a:t>
            </a:r>
          </a:p>
          <a:p>
            <a:r>
              <a:rPr lang="en-US" dirty="0"/>
              <a:t>Timestamp</a:t>
            </a:r>
          </a:p>
          <a:p>
            <a:r>
              <a:rPr lang="en-US" dirty="0" err="1"/>
              <a:t>Traceroute</a:t>
            </a:r>
            <a:endParaRPr lang="en-US" dirty="0"/>
          </a:p>
          <a:p>
            <a:r>
              <a:rPr lang="en-US" dirty="0"/>
              <a:t>Router Alert</a:t>
            </a:r>
          </a:p>
          <a:p>
            <a:r>
              <a:rPr lang="en-US" dirty="0"/>
              <a:t>…..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9648D89-58AB-BC45-AE0C-6A5235B6E242}" type="slidenum">
              <a:rPr lang="en-US" smtClean="0"/>
              <a:pPr>
                <a:defRPr/>
              </a:pPr>
              <a:t>81</a:t>
            </a:fld>
            <a:endParaRPr lang="en-US"/>
          </a:p>
        </p:txBody>
      </p:sp>
      <p:grpSp>
        <p:nvGrpSpPr>
          <p:cNvPr id="5" name="Group 4"/>
          <p:cNvGrpSpPr/>
          <p:nvPr/>
        </p:nvGrpSpPr>
        <p:grpSpPr>
          <a:xfrm>
            <a:off x="5981391" y="28538"/>
            <a:ext cx="3140260" cy="2369746"/>
            <a:chOff x="5910271" y="130138"/>
            <a:chExt cx="3140260" cy="2369746"/>
          </a:xfrm>
        </p:grpSpPr>
        <p:sp>
          <p:nvSpPr>
            <p:cNvPr id="6" name="Rectangle 2"/>
            <p:cNvSpPr>
              <a:spLocks noChangeArrowheads="1"/>
            </p:cNvSpPr>
            <p:nvPr/>
          </p:nvSpPr>
          <p:spPr bwMode="auto">
            <a:xfrm>
              <a:off x="5924268" y="130138"/>
              <a:ext cx="3115559" cy="1643928"/>
            </a:xfrm>
            <a:prstGeom prst="rect">
              <a:avLst/>
            </a:prstGeom>
            <a:solidFill>
              <a:srgbClr val="FDE3BA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7" name="Rectangle 3"/>
            <p:cNvSpPr>
              <a:spLocks noChangeArrowheads="1"/>
            </p:cNvSpPr>
            <p:nvPr/>
          </p:nvSpPr>
          <p:spPr bwMode="auto">
            <a:xfrm>
              <a:off x="5925091" y="1769337"/>
              <a:ext cx="3113089" cy="315231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 fontScale="92500" lnSpcReduction="20000"/>
            </a:bodyPr>
            <a:lstStyle/>
            <a:p>
              <a:endParaRPr lang="en-US"/>
            </a:p>
          </p:txBody>
        </p:sp>
        <p:sp>
          <p:nvSpPr>
            <p:cNvPr id="8" name="Rectangle 6"/>
            <p:cNvSpPr>
              <a:spLocks noChangeArrowheads="1"/>
            </p:cNvSpPr>
            <p:nvPr/>
          </p:nvSpPr>
          <p:spPr bwMode="auto">
            <a:xfrm>
              <a:off x="5918505" y="2090084"/>
              <a:ext cx="3113089" cy="409800"/>
            </a:xfrm>
            <a:prstGeom prst="rect">
              <a:avLst/>
            </a:prstGeom>
            <a:solidFill>
              <a:srgbClr val="FF66CC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9" name="Line 7"/>
            <p:cNvSpPr>
              <a:spLocks noChangeShapeType="1"/>
            </p:cNvSpPr>
            <p:nvPr/>
          </p:nvSpPr>
          <p:spPr bwMode="auto">
            <a:xfrm flipV="1">
              <a:off x="5954732" y="491865"/>
              <a:ext cx="3085918" cy="78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0" name="Line 8"/>
            <p:cNvSpPr>
              <a:spLocks noChangeShapeType="1"/>
            </p:cNvSpPr>
            <p:nvPr/>
          </p:nvSpPr>
          <p:spPr bwMode="auto">
            <a:xfrm>
              <a:off x="5961319" y="840195"/>
              <a:ext cx="3088388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1" name="Line 9"/>
            <p:cNvSpPr>
              <a:spLocks noChangeShapeType="1"/>
            </p:cNvSpPr>
            <p:nvPr/>
          </p:nvSpPr>
          <p:spPr bwMode="auto">
            <a:xfrm>
              <a:off x="5961319" y="1161730"/>
              <a:ext cx="3089212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2" name="Line 10"/>
            <p:cNvSpPr>
              <a:spLocks noChangeShapeType="1"/>
            </p:cNvSpPr>
            <p:nvPr/>
          </p:nvSpPr>
          <p:spPr bwMode="auto">
            <a:xfrm>
              <a:off x="7462287" y="142747"/>
              <a:ext cx="824" cy="1006374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3" name="Line 11"/>
            <p:cNvSpPr>
              <a:spLocks noChangeShapeType="1"/>
            </p:cNvSpPr>
            <p:nvPr/>
          </p:nvSpPr>
          <p:spPr bwMode="auto">
            <a:xfrm>
              <a:off x="6698217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4" name="Line 12"/>
            <p:cNvSpPr>
              <a:spLocks noChangeShapeType="1"/>
            </p:cNvSpPr>
            <p:nvPr/>
          </p:nvSpPr>
          <p:spPr bwMode="auto">
            <a:xfrm>
              <a:off x="6322769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5" name="Rectangle 13"/>
            <p:cNvSpPr>
              <a:spLocks noChangeArrowheads="1"/>
            </p:cNvSpPr>
            <p:nvPr/>
          </p:nvSpPr>
          <p:spPr bwMode="auto">
            <a:xfrm>
              <a:off x="5910271" y="184515"/>
              <a:ext cx="432259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Version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6" name="Rectangle 14"/>
            <p:cNvSpPr>
              <a:spLocks noChangeArrowheads="1"/>
            </p:cNvSpPr>
            <p:nvPr/>
          </p:nvSpPr>
          <p:spPr bwMode="auto">
            <a:xfrm>
              <a:off x="6310419" y="145899"/>
              <a:ext cx="406735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Header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Length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7" name="Rectangle 15"/>
            <p:cNvSpPr>
              <a:spLocks noChangeArrowheads="1"/>
            </p:cNvSpPr>
            <p:nvPr/>
          </p:nvSpPr>
          <p:spPr bwMode="auto">
            <a:xfrm>
              <a:off x="6684221" y="145899"/>
              <a:ext cx="775596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Type of Service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(TOS)</a:t>
              </a:r>
            </a:p>
          </p:txBody>
        </p:sp>
        <p:sp>
          <p:nvSpPr>
            <p:cNvPr id="18" name="Rectangle 16"/>
            <p:cNvSpPr>
              <a:spLocks noChangeArrowheads="1"/>
            </p:cNvSpPr>
            <p:nvPr/>
          </p:nvSpPr>
          <p:spPr bwMode="auto">
            <a:xfrm>
              <a:off x="7545445" y="231012"/>
              <a:ext cx="142275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16-bit Total Length (Bytes)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19" name="Rectangle 17"/>
            <p:cNvSpPr>
              <a:spLocks noChangeArrowheads="1"/>
            </p:cNvSpPr>
            <p:nvPr/>
          </p:nvSpPr>
          <p:spPr bwMode="auto">
            <a:xfrm>
              <a:off x="6275839" y="593527"/>
              <a:ext cx="978141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Identification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0" name="Line 18"/>
            <p:cNvSpPr>
              <a:spLocks noChangeShapeType="1"/>
            </p:cNvSpPr>
            <p:nvPr/>
          </p:nvSpPr>
          <p:spPr bwMode="auto">
            <a:xfrm>
              <a:off x="7804801" y="506838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1" name="Rectangle 19"/>
            <p:cNvSpPr>
              <a:spLocks noChangeArrowheads="1"/>
            </p:cNvSpPr>
            <p:nvPr/>
          </p:nvSpPr>
          <p:spPr bwMode="auto">
            <a:xfrm>
              <a:off x="7467227" y="536785"/>
              <a:ext cx="335104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3-bit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Flags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2" name="Rectangle 20"/>
            <p:cNvSpPr>
              <a:spLocks noChangeArrowheads="1"/>
            </p:cNvSpPr>
            <p:nvPr/>
          </p:nvSpPr>
          <p:spPr bwMode="auto">
            <a:xfrm>
              <a:off x="7836088" y="602195"/>
              <a:ext cx="1148574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13-bit Fragment Offset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3" name="Line 21"/>
            <p:cNvSpPr>
              <a:spLocks noChangeShapeType="1"/>
            </p:cNvSpPr>
            <p:nvPr/>
          </p:nvSpPr>
          <p:spPr bwMode="auto">
            <a:xfrm>
              <a:off x="6731151" y="853592"/>
              <a:ext cx="824" cy="2986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4" name="Rectangle 22"/>
            <p:cNvSpPr>
              <a:spLocks noChangeArrowheads="1"/>
            </p:cNvSpPr>
            <p:nvPr/>
          </p:nvSpPr>
          <p:spPr bwMode="auto">
            <a:xfrm>
              <a:off x="6006603" y="870930"/>
              <a:ext cx="667738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 Time to 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Live (TTL)</a:t>
              </a:r>
            </a:p>
          </p:txBody>
        </p:sp>
        <p:sp>
          <p:nvSpPr>
            <p:cNvPr id="25" name="Rectangle 23"/>
            <p:cNvSpPr>
              <a:spLocks noChangeArrowheads="1"/>
            </p:cNvSpPr>
            <p:nvPr/>
          </p:nvSpPr>
          <p:spPr bwMode="auto">
            <a:xfrm>
              <a:off x="6719624" y="919002"/>
              <a:ext cx="773127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8-bit Protocol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6" name="Rectangle 24"/>
            <p:cNvSpPr>
              <a:spLocks noChangeArrowheads="1"/>
            </p:cNvSpPr>
            <p:nvPr/>
          </p:nvSpPr>
          <p:spPr bwMode="auto">
            <a:xfrm>
              <a:off x="7606373" y="927671"/>
              <a:ext cx="1259726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Header Checksum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7" name="Line 25"/>
            <p:cNvSpPr>
              <a:spLocks noChangeShapeType="1"/>
            </p:cNvSpPr>
            <p:nvPr/>
          </p:nvSpPr>
          <p:spPr bwMode="auto">
            <a:xfrm>
              <a:off x="5954732" y="1483265"/>
              <a:ext cx="3094975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8" name="Rectangle 26"/>
            <p:cNvSpPr>
              <a:spLocks noChangeArrowheads="1"/>
            </p:cNvSpPr>
            <p:nvPr/>
          </p:nvSpPr>
          <p:spPr bwMode="auto">
            <a:xfrm>
              <a:off x="6824190" y="1246842"/>
              <a:ext cx="1341238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Source IP Address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9" name="Rectangle 27"/>
            <p:cNvSpPr>
              <a:spLocks noChangeArrowheads="1"/>
            </p:cNvSpPr>
            <p:nvPr/>
          </p:nvSpPr>
          <p:spPr bwMode="auto">
            <a:xfrm>
              <a:off x="6736091" y="1557344"/>
              <a:ext cx="1557779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Destination IP Address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0" name="Rectangle 28"/>
            <p:cNvSpPr>
              <a:spLocks noChangeArrowheads="1"/>
            </p:cNvSpPr>
            <p:nvPr/>
          </p:nvSpPr>
          <p:spPr bwMode="auto">
            <a:xfrm>
              <a:off x="7125537" y="1895429"/>
              <a:ext cx="80853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Options (if any)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1" name="Rectangle 29"/>
            <p:cNvSpPr>
              <a:spLocks noChangeArrowheads="1"/>
            </p:cNvSpPr>
            <p:nvPr/>
          </p:nvSpPr>
          <p:spPr bwMode="auto">
            <a:xfrm>
              <a:off x="7257273" y="2261097"/>
              <a:ext cx="475073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Payload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</p:grpSp>
      <p:sp>
        <p:nvSpPr>
          <p:cNvPr id="33" name="Oval 32"/>
          <p:cNvSpPr>
            <a:spLocks noChangeArrowheads="1"/>
          </p:cNvSpPr>
          <p:nvPr/>
        </p:nvSpPr>
        <p:spPr bwMode="auto">
          <a:xfrm>
            <a:off x="5954732" y="1667737"/>
            <a:ext cx="3076862" cy="325391"/>
          </a:xfrm>
          <a:prstGeom prst="ellipse">
            <a:avLst/>
          </a:prstGeom>
          <a:noFill/>
          <a:ln w="31750">
            <a:solidFill>
              <a:schemeClr val="accent4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2278020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4000"/>
                            </p:stCondLst>
                            <p:childTnLst>
                              <p:par>
                                <p:cTn id="24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0"/>
                            </p:stCondLst>
                            <p:childTnLst>
                              <p:par>
                                <p:cTn id="27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6000"/>
                            </p:stCondLst>
                            <p:childTnLst>
                              <p:par>
                                <p:cTn id="30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7000"/>
                            </p:stCondLst>
                            <p:childTnLst>
                              <p:par>
                                <p:cTn id="33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33" grpId="0" animBg="1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6FDB48-E8EA-514F-A1E5-C5BFB955F753}" type="slidenum">
              <a:rPr lang="en-US" smtClean="0"/>
              <a:pPr/>
              <a:t>82</a:t>
            </a:fld>
            <a:endParaRPr lang="en-US" dirty="0"/>
          </a:p>
        </p:txBody>
      </p:sp>
      <p:sp>
        <p:nvSpPr>
          <p:cNvPr id="1628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/>
              <a:t>IP Addressing: introduction</a:t>
            </a:r>
            <a:endParaRPr lang="en-US"/>
          </a:p>
        </p:txBody>
      </p:sp>
      <p:sp>
        <p:nvSpPr>
          <p:cNvPr id="16281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76250" y="1333500"/>
            <a:ext cx="3695700" cy="4648200"/>
          </a:xfrm>
        </p:spPr>
        <p:txBody>
          <a:bodyPr/>
          <a:lstStyle/>
          <a:p>
            <a:r>
              <a:rPr lang="en-US" sz="2400" dirty="0">
                <a:solidFill>
                  <a:schemeClr val="accent2"/>
                </a:solidFill>
              </a:rPr>
              <a:t>IP address:</a:t>
            </a:r>
            <a:r>
              <a:rPr lang="en-US" sz="2400" dirty="0"/>
              <a:t> 32-bit identifier for host, router </a:t>
            </a:r>
            <a:r>
              <a:rPr lang="en-US" sz="2400" i="1" dirty="0"/>
              <a:t>interface</a:t>
            </a:r>
            <a:r>
              <a:rPr lang="en-US" sz="2400" dirty="0"/>
              <a:t> </a:t>
            </a:r>
          </a:p>
          <a:p>
            <a:r>
              <a:rPr lang="en-US" sz="2400" i="1" dirty="0">
                <a:solidFill>
                  <a:schemeClr val="accent2"/>
                </a:solidFill>
              </a:rPr>
              <a:t>interface:</a:t>
            </a:r>
            <a:r>
              <a:rPr lang="en-US" sz="2400" dirty="0"/>
              <a:t> connection between host/router and physical link</a:t>
            </a:r>
          </a:p>
          <a:p>
            <a:pPr lvl="1"/>
            <a:r>
              <a:rPr lang="en-US" sz="2000" dirty="0"/>
              <a:t>routers typically have multiple interfaces</a:t>
            </a:r>
          </a:p>
          <a:p>
            <a:pPr lvl="1"/>
            <a:r>
              <a:rPr lang="en-US" sz="2000" dirty="0"/>
              <a:t>host typically has one interface</a:t>
            </a:r>
          </a:p>
          <a:p>
            <a:pPr lvl="1"/>
            <a:r>
              <a:rPr lang="en-US" sz="2000" dirty="0"/>
              <a:t>IP addresses associated with each interface</a:t>
            </a:r>
          </a:p>
        </p:txBody>
      </p:sp>
      <p:graphicFrame>
        <p:nvGraphicFramePr>
          <p:cNvPr id="162820" name="Object 4"/>
          <p:cNvGraphicFramePr>
            <a:graphicFrameLocks noChangeAspect="1"/>
          </p:cNvGraphicFramePr>
          <p:nvPr/>
        </p:nvGraphicFramePr>
        <p:xfrm>
          <a:off x="4456113" y="1265238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3140" name="Clip" r:id="rId4" imgW="1305000" imgH="1085760" progId="MS_ClipArt_Gallery.2">
                  <p:embed/>
                </p:oleObj>
              </mc:Choice>
              <mc:Fallback>
                <p:oleObj name="Clip" r:id="rId4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56113" y="1265238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2821" name="Line 5"/>
          <p:cNvSpPr>
            <a:spLocks noChangeShapeType="1"/>
          </p:cNvSpPr>
          <p:nvPr/>
        </p:nvSpPr>
        <p:spPr bwMode="auto">
          <a:xfrm>
            <a:off x="5016500" y="1638300"/>
            <a:ext cx="27781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22" name="Line 6"/>
          <p:cNvSpPr>
            <a:spLocks noChangeShapeType="1"/>
          </p:cNvSpPr>
          <p:nvPr/>
        </p:nvSpPr>
        <p:spPr bwMode="auto">
          <a:xfrm flipH="1">
            <a:off x="5307013" y="1624013"/>
            <a:ext cx="0" cy="129063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23" name="Line 7"/>
          <p:cNvSpPr>
            <a:spLocks noChangeShapeType="1"/>
          </p:cNvSpPr>
          <p:nvPr/>
        </p:nvSpPr>
        <p:spPr bwMode="auto">
          <a:xfrm flipV="1">
            <a:off x="5016500" y="2282825"/>
            <a:ext cx="277813" cy="31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24" name="Line 8"/>
          <p:cNvSpPr>
            <a:spLocks noChangeShapeType="1"/>
          </p:cNvSpPr>
          <p:nvPr/>
        </p:nvSpPr>
        <p:spPr bwMode="auto">
          <a:xfrm>
            <a:off x="5026025" y="2909888"/>
            <a:ext cx="27305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162825" name="Object 9"/>
          <p:cNvGraphicFramePr>
            <a:graphicFrameLocks noChangeAspect="1"/>
          </p:cNvGraphicFramePr>
          <p:nvPr/>
        </p:nvGraphicFramePr>
        <p:xfrm>
          <a:off x="4456113" y="1931988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3141" name="Clip" r:id="rId6" imgW="1305000" imgH="1085760" progId="MS_ClipArt_Gallery.2">
                  <p:embed/>
                </p:oleObj>
              </mc:Choice>
              <mc:Fallback>
                <p:oleObj name="Clip" r:id="rId6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56113" y="1931988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2826" name="Object 10"/>
          <p:cNvGraphicFramePr>
            <a:graphicFrameLocks noChangeAspect="1"/>
          </p:cNvGraphicFramePr>
          <p:nvPr/>
        </p:nvGraphicFramePr>
        <p:xfrm>
          <a:off x="4456113" y="2541588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3142" name="Clip" r:id="rId7" imgW="1305000" imgH="1085760" progId="MS_ClipArt_Gallery.2">
                  <p:embed/>
                </p:oleObj>
              </mc:Choice>
              <mc:Fallback>
                <p:oleObj name="Clip" r:id="rId7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56113" y="2541588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2827" name="Line 11"/>
          <p:cNvSpPr>
            <a:spLocks noChangeShapeType="1"/>
          </p:cNvSpPr>
          <p:nvPr/>
        </p:nvSpPr>
        <p:spPr bwMode="auto">
          <a:xfrm>
            <a:off x="5307013" y="2481263"/>
            <a:ext cx="1035050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62828" name="Group 12"/>
          <p:cNvGrpSpPr>
            <a:grpSpLocks/>
          </p:cNvGrpSpPr>
          <p:nvPr/>
        </p:nvGrpSpPr>
        <p:grpSpPr bwMode="auto">
          <a:xfrm>
            <a:off x="6249988" y="2446338"/>
            <a:ext cx="711200" cy="381000"/>
            <a:chOff x="3600" y="219"/>
            <a:chExt cx="360" cy="175"/>
          </a:xfrm>
        </p:grpSpPr>
        <p:sp>
          <p:nvSpPr>
            <p:cNvPr id="162829" name="Oval 13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830" name="Line 14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831" name="Line 15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832" name="Rectangle 16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</a:endParaRPr>
            </a:p>
          </p:txBody>
        </p:sp>
        <p:sp>
          <p:nvSpPr>
            <p:cNvPr id="162833" name="Oval 17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62834" name="Group 18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162835" name="Line 19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2836" name="Line 20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2837" name="Line 21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62838" name="Group 22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162839" name="Line 23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2840" name="Line 24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2841" name="Line 25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62842" name="Text Box 26"/>
          <p:cNvSpPr txBox="1">
            <a:spLocks noChangeArrowheads="1"/>
          </p:cNvSpPr>
          <p:nvPr/>
        </p:nvSpPr>
        <p:spPr bwMode="auto">
          <a:xfrm>
            <a:off x="4975225" y="1312863"/>
            <a:ext cx="96402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223.1.1.1</a:t>
            </a:r>
            <a:endParaRPr lang="en-US" dirty="0"/>
          </a:p>
        </p:txBody>
      </p:sp>
      <p:grpSp>
        <p:nvGrpSpPr>
          <p:cNvPr id="162843" name="Group 27"/>
          <p:cNvGrpSpPr>
            <a:grpSpLocks/>
          </p:cNvGrpSpPr>
          <p:nvPr/>
        </p:nvGrpSpPr>
        <p:grpSpPr bwMode="auto">
          <a:xfrm>
            <a:off x="4975228" y="1955801"/>
            <a:ext cx="963613" cy="338138"/>
            <a:chOff x="3251" y="608"/>
            <a:chExt cx="607" cy="213"/>
          </a:xfrm>
        </p:grpSpPr>
        <p:sp>
          <p:nvSpPr>
            <p:cNvPr id="162844" name="Rectangle 28"/>
            <p:cNvSpPr>
              <a:spLocks noChangeArrowheads="1"/>
            </p:cNvSpPr>
            <p:nvPr/>
          </p:nvSpPr>
          <p:spPr bwMode="auto">
            <a:xfrm>
              <a:off x="3306" y="657"/>
              <a:ext cx="525" cy="11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845" name="Text Box 29"/>
            <p:cNvSpPr txBox="1">
              <a:spLocks noChangeArrowheads="1"/>
            </p:cNvSpPr>
            <p:nvPr/>
          </p:nvSpPr>
          <p:spPr bwMode="auto">
            <a:xfrm>
              <a:off x="3251" y="608"/>
              <a:ext cx="607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 dirty="0">
                  <a:latin typeface="Calibri"/>
                </a:rPr>
                <a:t>223.1.1.2</a:t>
              </a:r>
              <a:endParaRPr lang="en-US" dirty="0"/>
            </a:p>
          </p:txBody>
        </p:sp>
      </p:grpSp>
      <p:sp>
        <p:nvSpPr>
          <p:cNvPr id="162846" name="Text Box 30"/>
          <p:cNvSpPr txBox="1">
            <a:spLocks noChangeArrowheads="1"/>
          </p:cNvSpPr>
          <p:nvPr/>
        </p:nvSpPr>
        <p:spPr bwMode="auto">
          <a:xfrm>
            <a:off x="4860925" y="2894013"/>
            <a:ext cx="96402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223.1.1.3</a:t>
            </a:r>
            <a:endParaRPr lang="en-US" dirty="0"/>
          </a:p>
        </p:txBody>
      </p:sp>
      <p:sp>
        <p:nvSpPr>
          <p:cNvPr id="162847" name="Text Box 31"/>
          <p:cNvSpPr txBox="1">
            <a:spLocks noChangeArrowheads="1"/>
          </p:cNvSpPr>
          <p:nvPr/>
        </p:nvSpPr>
        <p:spPr bwMode="auto">
          <a:xfrm>
            <a:off x="5651500" y="2222500"/>
            <a:ext cx="966931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223.1.1.4</a:t>
            </a:r>
            <a:endParaRPr lang="en-US" dirty="0"/>
          </a:p>
        </p:txBody>
      </p:sp>
      <p:sp>
        <p:nvSpPr>
          <p:cNvPr id="162848" name="Line 32"/>
          <p:cNvSpPr>
            <a:spLocks noChangeShapeType="1"/>
          </p:cNvSpPr>
          <p:nvPr/>
        </p:nvSpPr>
        <p:spPr bwMode="auto">
          <a:xfrm>
            <a:off x="6854825" y="2490788"/>
            <a:ext cx="10160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49" name="Text Box 33"/>
          <p:cNvSpPr txBox="1">
            <a:spLocks noChangeArrowheads="1"/>
          </p:cNvSpPr>
          <p:nvPr/>
        </p:nvSpPr>
        <p:spPr bwMode="auto">
          <a:xfrm>
            <a:off x="6727825" y="2212975"/>
            <a:ext cx="96402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223.1.2.9</a:t>
            </a:r>
            <a:endParaRPr lang="en-US" dirty="0"/>
          </a:p>
        </p:txBody>
      </p:sp>
      <p:sp>
        <p:nvSpPr>
          <p:cNvPr id="162850" name="Line 34"/>
          <p:cNvSpPr>
            <a:spLocks noChangeShapeType="1"/>
          </p:cNvSpPr>
          <p:nvPr/>
        </p:nvSpPr>
        <p:spPr bwMode="auto">
          <a:xfrm flipH="1">
            <a:off x="7878763" y="1795463"/>
            <a:ext cx="0" cy="129063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162851" name="Object 35"/>
          <p:cNvGraphicFramePr>
            <a:graphicFrameLocks noChangeAspect="1"/>
          </p:cNvGraphicFramePr>
          <p:nvPr/>
        </p:nvGraphicFramePr>
        <p:xfrm>
          <a:off x="8056563" y="1503363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3143" name="Clip" r:id="rId8" imgW="1305000" imgH="1085760" progId="MS_ClipArt_Gallery.2">
                  <p:embed/>
                </p:oleObj>
              </mc:Choice>
              <mc:Fallback>
                <p:oleObj name="Clip" r:id="rId8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056563" y="1503363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2852" name="Line 36"/>
          <p:cNvSpPr>
            <a:spLocks noChangeShapeType="1"/>
          </p:cNvSpPr>
          <p:nvPr/>
        </p:nvSpPr>
        <p:spPr bwMode="auto">
          <a:xfrm>
            <a:off x="7878763" y="1800225"/>
            <a:ext cx="234950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162853" name="Object 37"/>
          <p:cNvGraphicFramePr>
            <a:graphicFrameLocks noChangeAspect="1"/>
          </p:cNvGraphicFramePr>
          <p:nvPr/>
        </p:nvGraphicFramePr>
        <p:xfrm>
          <a:off x="8061325" y="2884488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3144" name="Clip" r:id="rId9" imgW="1305000" imgH="1085760" progId="MS_ClipArt_Gallery.2">
                  <p:embed/>
                </p:oleObj>
              </mc:Choice>
              <mc:Fallback>
                <p:oleObj name="Clip" r:id="rId9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061325" y="2884488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2854" name="Line 38"/>
          <p:cNvSpPr>
            <a:spLocks noChangeShapeType="1"/>
          </p:cNvSpPr>
          <p:nvPr/>
        </p:nvSpPr>
        <p:spPr bwMode="auto">
          <a:xfrm>
            <a:off x="7878763" y="3071813"/>
            <a:ext cx="234950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62855" name="Group 39"/>
          <p:cNvGrpSpPr>
            <a:grpSpLocks/>
          </p:cNvGrpSpPr>
          <p:nvPr/>
        </p:nvGrpSpPr>
        <p:grpSpPr bwMode="auto">
          <a:xfrm>
            <a:off x="7189792" y="2732091"/>
            <a:ext cx="963613" cy="338138"/>
            <a:chOff x="4532" y="1229"/>
            <a:chExt cx="607" cy="213"/>
          </a:xfrm>
        </p:grpSpPr>
        <p:sp>
          <p:nvSpPr>
            <p:cNvPr id="162856" name="Rectangle 40"/>
            <p:cNvSpPr>
              <a:spLocks noChangeArrowheads="1"/>
            </p:cNvSpPr>
            <p:nvPr/>
          </p:nvSpPr>
          <p:spPr bwMode="auto">
            <a:xfrm>
              <a:off x="4587" y="1284"/>
              <a:ext cx="534" cy="11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857" name="Text Box 41"/>
            <p:cNvSpPr txBox="1">
              <a:spLocks noChangeArrowheads="1"/>
            </p:cNvSpPr>
            <p:nvPr/>
          </p:nvSpPr>
          <p:spPr bwMode="auto">
            <a:xfrm>
              <a:off x="4532" y="1229"/>
              <a:ext cx="607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 dirty="0">
                  <a:latin typeface="Calibri"/>
                </a:rPr>
                <a:t>223.1.2.2</a:t>
              </a:r>
              <a:endParaRPr lang="en-US" dirty="0"/>
            </a:p>
          </p:txBody>
        </p:sp>
      </p:grpSp>
      <p:grpSp>
        <p:nvGrpSpPr>
          <p:cNvPr id="162858" name="Group 42"/>
          <p:cNvGrpSpPr>
            <a:grpSpLocks/>
          </p:cNvGrpSpPr>
          <p:nvPr/>
        </p:nvGrpSpPr>
        <p:grpSpPr bwMode="auto">
          <a:xfrm>
            <a:off x="7151692" y="1760541"/>
            <a:ext cx="963613" cy="338138"/>
            <a:chOff x="4532" y="1229"/>
            <a:chExt cx="607" cy="213"/>
          </a:xfrm>
        </p:grpSpPr>
        <p:sp>
          <p:nvSpPr>
            <p:cNvPr id="162859" name="Rectangle 43"/>
            <p:cNvSpPr>
              <a:spLocks noChangeArrowheads="1"/>
            </p:cNvSpPr>
            <p:nvPr/>
          </p:nvSpPr>
          <p:spPr bwMode="auto">
            <a:xfrm>
              <a:off x="4587" y="1284"/>
              <a:ext cx="534" cy="11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860" name="Text Box 44"/>
            <p:cNvSpPr txBox="1">
              <a:spLocks noChangeArrowheads="1"/>
            </p:cNvSpPr>
            <p:nvPr/>
          </p:nvSpPr>
          <p:spPr bwMode="auto">
            <a:xfrm>
              <a:off x="4532" y="1229"/>
              <a:ext cx="607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 dirty="0">
                  <a:latin typeface="Calibri"/>
                </a:rPr>
                <a:t>223.1.2.1</a:t>
              </a:r>
              <a:endParaRPr lang="en-US" dirty="0"/>
            </a:p>
          </p:txBody>
        </p:sp>
      </p:grpSp>
      <p:sp>
        <p:nvSpPr>
          <p:cNvPr id="162861" name="Line 45"/>
          <p:cNvSpPr>
            <a:spLocks noChangeShapeType="1"/>
          </p:cNvSpPr>
          <p:nvPr/>
        </p:nvSpPr>
        <p:spPr bwMode="auto">
          <a:xfrm flipH="1">
            <a:off x="6616700" y="2828925"/>
            <a:ext cx="0" cy="1290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62" name="Line 46"/>
          <p:cNvSpPr>
            <a:spLocks noChangeShapeType="1"/>
          </p:cNvSpPr>
          <p:nvPr/>
        </p:nvSpPr>
        <p:spPr bwMode="auto">
          <a:xfrm flipH="1">
            <a:off x="6007100" y="4110038"/>
            <a:ext cx="11858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63" name="Line 47"/>
          <p:cNvSpPr>
            <a:spLocks noChangeShapeType="1"/>
          </p:cNvSpPr>
          <p:nvPr/>
        </p:nvSpPr>
        <p:spPr bwMode="auto">
          <a:xfrm flipH="1" flipV="1">
            <a:off x="6003925" y="4102100"/>
            <a:ext cx="3175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64" name="Line 48"/>
          <p:cNvSpPr>
            <a:spLocks noChangeShapeType="1"/>
          </p:cNvSpPr>
          <p:nvPr/>
        </p:nvSpPr>
        <p:spPr bwMode="auto">
          <a:xfrm flipH="1" flipV="1">
            <a:off x="7180263" y="4106863"/>
            <a:ext cx="3175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162865" name="Object 49"/>
          <p:cNvGraphicFramePr>
            <a:graphicFrameLocks noChangeAspect="1"/>
          </p:cNvGraphicFramePr>
          <p:nvPr/>
        </p:nvGraphicFramePr>
        <p:xfrm>
          <a:off x="6965950" y="4265613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3145" name="Clip" r:id="rId10" imgW="1305000" imgH="1085760" progId="MS_ClipArt_Gallery.2">
                  <p:embed/>
                </p:oleObj>
              </mc:Choice>
              <mc:Fallback>
                <p:oleObj name="Clip" r:id="rId10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65950" y="4265613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2866" name="Object 50"/>
          <p:cNvGraphicFramePr>
            <a:graphicFrameLocks noChangeAspect="1"/>
          </p:cNvGraphicFramePr>
          <p:nvPr/>
        </p:nvGraphicFramePr>
        <p:xfrm>
          <a:off x="5708650" y="4279900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3146" name="Clip" r:id="rId11" imgW="1305000" imgH="1085760" progId="MS_ClipArt_Gallery.2">
                  <p:embed/>
                </p:oleObj>
              </mc:Choice>
              <mc:Fallback>
                <p:oleObj name="Clip" r:id="rId11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08650" y="4279900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62867" name="Group 51"/>
          <p:cNvGrpSpPr>
            <a:grpSpLocks/>
          </p:cNvGrpSpPr>
          <p:nvPr/>
        </p:nvGrpSpPr>
        <p:grpSpPr bwMode="auto">
          <a:xfrm>
            <a:off x="7151692" y="3984628"/>
            <a:ext cx="963613" cy="338138"/>
            <a:chOff x="4532" y="1229"/>
            <a:chExt cx="607" cy="213"/>
          </a:xfrm>
        </p:grpSpPr>
        <p:sp>
          <p:nvSpPr>
            <p:cNvPr id="162868" name="Rectangle 52"/>
            <p:cNvSpPr>
              <a:spLocks noChangeArrowheads="1"/>
            </p:cNvSpPr>
            <p:nvPr/>
          </p:nvSpPr>
          <p:spPr bwMode="auto">
            <a:xfrm>
              <a:off x="4587" y="1284"/>
              <a:ext cx="534" cy="11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869" name="Text Box 53"/>
            <p:cNvSpPr txBox="1">
              <a:spLocks noChangeArrowheads="1"/>
            </p:cNvSpPr>
            <p:nvPr/>
          </p:nvSpPr>
          <p:spPr bwMode="auto">
            <a:xfrm>
              <a:off x="4532" y="1229"/>
              <a:ext cx="607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 dirty="0">
                  <a:latin typeface="Calibri"/>
                </a:rPr>
                <a:t>223.1.3.2</a:t>
              </a:r>
              <a:endParaRPr lang="en-US" dirty="0"/>
            </a:p>
          </p:txBody>
        </p:sp>
      </p:grpSp>
      <p:grpSp>
        <p:nvGrpSpPr>
          <p:cNvPr id="162870" name="Group 54"/>
          <p:cNvGrpSpPr>
            <a:grpSpLocks/>
          </p:cNvGrpSpPr>
          <p:nvPr/>
        </p:nvGrpSpPr>
        <p:grpSpPr bwMode="auto">
          <a:xfrm>
            <a:off x="5003804" y="4013203"/>
            <a:ext cx="963613" cy="338138"/>
            <a:chOff x="4532" y="1229"/>
            <a:chExt cx="607" cy="213"/>
          </a:xfrm>
        </p:grpSpPr>
        <p:sp>
          <p:nvSpPr>
            <p:cNvPr id="162871" name="Rectangle 55"/>
            <p:cNvSpPr>
              <a:spLocks noChangeArrowheads="1"/>
            </p:cNvSpPr>
            <p:nvPr/>
          </p:nvSpPr>
          <p:spPr bwMode="auto">
            <a:xfrm>
              <a:off x="4587" y="1284"/>
              <a:ext cx="534" cy="11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872" name="Text Box 56"/>
            <p:cNvSpPr txBox="1">
              <a:spLocks noChangeArrowheads="1"/>
            </p:cNvSpPr>
            <p:nvPr/>
          </p:nvSpPr>
          <p:spPr bwMode="auto">
            <a:xfrm>
              <a:off x="4532" y="1229"/>
              <a:ext cx="607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 dirty="0">
                  <a:latin typeface="Calibri"/>
                </a:rPr>
                <a:t>223.1.3.1</a:t>
              </a:r>
              <a:endParaRPr lang="en-US" dirty="0"/>
            </a:p>
          </p:txBody>
        </p:sp>
      </p:grpSp>
      <p:grpSp>
        <p:nvGrpSpPr>
          <p:cNvPr id="162873" name="Group 57"/>
          <p:cNvGrpSpPr>
            <a:grpSpLocks/>
          </p:cNvGrpSpPr>
          <p:nvPr/>
        </p:nvGrpSpPr>
        <p:grpSpPr bwMode="auto">
          <a:xfrm>
            <a:off x="6003922" y="2874966"/>
            <a:ext cx="1069975" cy="338138"/>
            <a:chOff x="4532" y="1229"/>
            <a:chExt cx="674" cy="213"/>
          </a:xfrm>
        </p:grpSpPr>
        <p:sp>
          <p:nvSpPr>
            <p:cNvPr id="162874" name="Rectangle 58"/>
            <p:cNvSpPr>
              <a:spLocks noChangeArrowheads="1"/>
            </p:cNvSpPr>
            <p:nvPr/>
          </p:nvSpPr>
          <p:spPr bwMode="auto">
            <a:xfrm>
              <a:off x="4587" y="1284"/>
              <a:ext cx="534" cy="11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875" name="Text Box 59"/>
            <p:cNvSpPr txBox="1">
              <a:spLocks noChangeArrowheads="1"/>
            </p:cNvSpPr>
            <p:nvPr/>
          </p:nvSpPr>
          <p:spPr bwMode="auto">
            <a:xfrm>
              <a:off x="4532" y="1229"/>
              <a:ext cx="674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 dirty="0">
                  <a:latin typeface="Calibri"/>
                </a:rPr>
                <a:t>223.1.3.27</a:t>
              </a:r>
              <a:endParaRPr lang="en-US" dirty="0"/>
            </a:p>
          </p:txBody>
        </p:sp>
      </p:grpSp>
      <p:sp>
        <p:nvSpPr>
          <p:cNvPr id="162876" name="Text Box 60"/>
          <p:cNvSpPr txBox="1">
            <a:spLocks noChangeArrowheads="1"/>
          </p:cNvSpPr>
          <p:nvPr/>
        </p:nvSpPr>
        <p:spPr bwMode="auto">
          <a:xfrm>
            <a:off x="3984625" y="5341938"/>
            <a:ext cx="462598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223.1.1.1 = 11011111 00000001 00000001 00000001</a:t>
            </a:r>
            <a:endParaRPr lang="en-US" dirty="0"/>
          </a:p>
        </p:txBody>
      </p:sp>
      <p:sp>
        <p:nvSpPr>
          <p:cNvPr id="162877" name="Freeform 61"/>
          <p:cNvSpPr>
            <a:spLocks/>
          </p:cNvSpPr>
          <p:nvPr/>
        </p:nvSpPr>
        <p:spPr bwMode="auto">
          <a:xfrm>
            <a:off x="5083352" y="5597525"/>
            <a:ext cx="766379" cy="82967"/>
          </a:xfrm>
          <a:custGeom>
            <a:avLst/>
            <a:gdLst>
              <a:gd name="T0" fmla="*/ 0 w 562"/>
              <a:gd name="T1" fmla="*/ 0 h 58"/>
              <a:gd name="T2" fmla="*/ 0 w 562"/>
              <a:gd name="T3" fmla="*/ 58 h 58"/>
              <a:gd name="T4" fmla="*/ 562 w 562"/>
              <a:gd name="T5" fmla="*/ 58 h 58"/>
              <a:gd name="T6" fmla="*/ 562 w 562"/>
              <a:gd name="T7" fmla="*/ 16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2" h="58">
                <a:moveTo>
                  <a:pt x="0" y="0"/>
                </a:moveTo>
                <a:lnTo>
                  <a:pt x="0" y="58"/>
                </a:lnTo>
                <a:lnTo>
                  <a:pt x="562" y="58"/>
                </a:lnTo>
                <a:lnTo>
                  <a:pt x="562" y="16"/>
                </a:ln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81" name="Text Box 65"/>
          <p:cNvSpPr txBox="1">
            <a:spLocks noChangeArrowheads="1"/>
          </p:cNvSpPr>
          <p:nvPr/>
        </p:nvSpPr>
        <p:spPr bwMode="auto">
          <a:xfrm>
            <a:off x="5212000" y="5818188"/>
            <a:ext cx="496650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</a:t>
            </a:r>
            <a:endParaRPr lang="en-US" dirty="0"/>
          </a:p>
        </p:txBody>
      </p:sp>
      <p:sp>
        <p:nvSpPr>
          <p:cNvPr id="162882" name="Text Box 66"/>
          <p:cNvSpPr txBox="1">
            <a:spLocks noChangeArrowheads="1"/>
          </p:cNvSpPr>
          <p:nvPr/>
        </p:nvSpPr>
        <p:spPr bwMode="auto">
          <a:xfrm>
            <a:off x="6210935" y="5827713"/>
            <a:ext cx="29686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1</a:t>
            </a:r>
            <a:endParaRPr lang="en-US" dirty="0"/>
          </a:p>
        </p:txBody>
      </p:sp>
      <p:sp>
        <p:nvSpPr>
          <p:cNvPr id="162883" name="Text Box 67"/>
          <p:cNvSpPr txBox="1">
            <a:spLocks noChangeArrowheads="1"/>
          </p:cNvSpPr>
          <p:nvPr/>
        </p:nvSpPr>
        <p:spPr bwMode="auto">
          <a:xfrm>
            <a:off x="7938299" y="5813425"/>
            <a:ext cx="29686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1</a:t>
            </a:r>
            <a:endParaRPr lang="en-US" dirty="0"/>
          </a:p>
        </p:txBody>
      </p:sp>
      <p:sp>
        <p:nvSpPr>
          <p:cNvPr id="162884" name="Text Box 68"/>
          <p:cNvSpPr txBox="1">
            <a:spLocks noChangeArrowheads="1"/>
          </p:cNvSpPr>
          <p:nvPr/>
        </p:nvSpPr>
        <p:spPr bwMode="auto">
          <a:xfrm>
            <a:off x="7128674" y="5827713"/>
            <a:ext cx="29686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1</a:t>
            </a:r>
            <a:endParaRPr lang="en-US" dirty="0"/>
          </a:p>
        </p:txBody>
      </p:sp>
      <p:sp>
        <p:nvSpPr>
          <p:cNvPr id="71" name="Freeform 61"/>
          <p:cNvSpPr>
            <a:spLocks/>
          </p:cNvSpPr>
          <p:nvPr/>
        </p:nvSpPr>
        <p:spPr bwMode="auto">
          <a:xfrm>
            <a:off x="5924596" y="5597525"/>
            <a:ext cx="766379" cy="82967"/>
          </a:xfrm>
          <a:custGeom>
            <a:avLst/>
            <a:gdLst>
              <a:gd name="T0" fmla="*/ 0 w 562"/>
              <a:gd name="T1" fmla="*/ 0 h 58"/>
              <a:gd name="T2" fmla="*/ 0 w 562"/>
              <a:gd name="T3" fmla="*/ 58 h 58"/>
              <a:gd name="T4" fmla="*/ 562 w 562"/>
              <a:gd name="T5" fmla="*/ 58 h 58"/>
              <a:gd name="T6" fmla="*/ 562 w 562"/>
              <a:gd name="T7" fmla="*/ 16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2" h="58">
                <a:moveTo>
                  <a:pt x="0" y="0"/>
                </a:moveTo>
                <a:lnTo>
                  <a:pt x="0" y="58"/>
                </a:lnTo>
                <a:lnTo>
                  <a:pt x="562" y="58"/>
                </a:lnTo>
                <a:lnTo>
                  <a:pt x="562" y="16"/>
                </a:ln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" name="Freeform 61"/>
          <p:cNvSpPr>
            <a:spLocks/>
          </p:cNvSpPr>
          <p:nvPr/>
        </p:nvSpPr>
        <p:spPr bwMode="auto">
          <a:xfrm>
            <a:off x="6800248" y="5597525"/>
            <a:ext cx="766379" cy="82967"/>
          </a:xfrm>
          <a:custGeom>
            <a:avLst/>
            <a:gdLst>
              <a:gd name="T0" fmla="*/ 0 w 562"/>
              <a:gd name="T1" fmla="*/ 0 h 58"/>
              <a:gd name="T2" fmla="*/ 0 w 562"/>
              <a:gd name="T3" fmla="*/ 58 h 58"/>
              <a:gd name="T4" fmla="*/ 562 w 562"/>
              <a:gd name="T5" fmla="*/ 58 h 58"/>
              <a:gd name="T6" fmla="*/ 562 w 562"/>
              <a:gd name="T7" fmla="*/ 16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2" h="58">
                <a:moveTo>
                  <a:pt x="0" y="0"/>
                </a:moveTo>
                <a:lnTo>
                  <a:pt x="0" y="58"/>
                </a:lnTo>
                <a:lnTo>
                  <a:pt x="562" y="58"/>
                </a:lnTo>
                <a:lnTo>
                  <a:pt x="562" y="16"/>
                </a:ln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" name="Freeform 61"/>
          <p:cNvSpPr>
            <a:spLocks/>
          </p:cNvSpPr>
          <p:nvPr/>
        </p:nvSpPr>
        <p:spPr bwMode="auto">
          <a:xfrm>
            <a:off x="7670773" y="5597525"/>
            <a:ext cx="766379" cy="82967"/>
          </a:xfrm>
          <a:custGeom>
            <a:avLst/>
            <a:gdLst>
              <a:gd name="T0" fmla="*/ 0 w 562"/>
              <a:gd name="T1" fmla="*/ 0 h 58"/>
              <a:gd name="T2" fmla="*/ 0 w 562"/>
              <a:gd name="T3" fmla="*/ 58 h 58"/>
              <a:gd name="T4" fmla="*/ 562 w 562"/>
              <a:gd name="T5" fmla="*/ 58 h 58"/>
              <a:gd name="T6" fmla="*/ 562 w 562"/>
              <a:gd name="T7" fmla="*/ 16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2" h="58">
                <a:moveTo>
                  <a:pt x="0" y="0"/>
                </a:moveTo>
                <a:lnTo>
                  <a:pt x="0" y="58"/>
                </a:lnTo>
                <a:lnTo>
                  <a:pt x="562" y="58"/>
                </a:lnTo>
                <a:lnTo>
                  <a:pt x="562" y="16"/>
                </a:ln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35044524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421247"/>
            <a:ext cx="2133600" cy="365125"/>
          </a:xfrm>
        </p:spPr>
        <p:txBody>
          <a:bodyPr/>
          <a:lstStyle/>
          <a:p>
            <a:fld id="{BA237927-860B-D746-8FC1-BE2254EB66FB}" type="slidenum">
              <a:rPr lang="en-US" smtClean="0"/>
              <a:pPr/>
              <a:t>83</a:t>
            </a:fld>
            <a:endParaRPr lang="en-US" dirty="0"/>
          </a:p>
        </p:txBody>
      </p:sp>
      <p:sp>
        <p:nvSpPr>
          <p:cNvPr id="163842" name="Freeform 2"/>
          <p:cNvSpPr>
            <a:spLocks/>
          </p:cNvSpPr>
          <p:nvPr/>
        </p:nvSpPr>
        <p:spPr bwMode="auto">
          <a:xfrm>
            <a:off x="4378325" y="1392238"/>
            <a:ext cx="1941513" cy="2049462"/>
          </a:xfrm>
          <a:custGeom>
            <a:avLst/>
            <a:gdLst>
              <a:gd name="T0" fmla="*/ 1201 w 1223"/>
              <a:gd name="T1" fmla="*/ 756 h 1291"/>
              <a:gd name="T2" fmla="*/ 702 w 1223"/>
              <a:gd name="T3" fmla="*/ 670 h 1291"/>
              <a:gd name="T4" fmla="*/ 608 w 1223"/>
              <a:gd name="T5" fmla="*/ 103 h 1291"/>
              <a:gd name="T6" fmla="*/ 335 w 1223"/>
              <a:gd name="T7" fmla="*/ 52 h 1291"/>
              <a:gd name="T8" fmla="*/ 65 w 1223"/>
              <a:gd name="T9" fmla="*/ 82 h 1291"/>
              <a:gd name="T10" fmla="*/ 41 w 1223"/>
              <a:gd name="T11" fmla="*/ 544 h 1291"/>
              <a:gd name="T12" fmla="*/ 38 w 1223"/>
              <a:gd name="T13" fmla="*/ 751 h 1291"/>
              <a:gd name="T14" fmla="*/ 23 w 1223"/>
              <a:gd name="T15" fmla="*/ 940 h 1291"/>
              <a:gd name="T16" fmla="*/ 17 w 1223"/>
              <a:gd name="T17" fmla="*/ 1114 h 1291"/>
              <a:gd name="T18" fmla="*/ 128 w 1223"/>
              <a:gd name="T19" fmla="*/ 1219 h 1291"/>
              <a:gd name="T20" fmla="*/ 602 w 1223"/>
              <a:gd name="T21" fmla="*/ 1243 h 1291"/>
              <a:gd name="T22" fmla="*/ 686 w 1223"/>
              <a:gd name="T23" fmla="*/ 930 h 1291"/>
              <a:gd name="T24" fmla="*/ 1177 w 1223"/>
              <a:gd name="T25" fmla="*/ 916 h 1291"/>
              <a:gd name="T26" fmla="*/ 1201 w 1223"/>
              <a:gd name="T27" fmla="*/ 756 h 12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23" h="1291">
                <a:moveTo>
                  <a:pt x="1201" y="756"/>
                </a:moveTo>
                <a:cubicBezTo>
                  <a:pt x="1180" y="640"/>
                  <a:pt x="798" y="744"/>
                  <a:pt x="702" y="670"/>
                </a:cubicBezTo>
                <a:cubicBezTo>
                  <a:pt x="603" y="561"/>
                  <a:pt x="669" y="206"/>
                  <a:pt x="608" y="103"/>
                </a:cubicBezTo>
                <a:cubicBezTo>
                  <a:pt x="547" y="0"/>
                  <a:pt x="425" y="55"/>
                  <a:pt x="335" y="52"/>
                </a:cubicBezTo>
                <a:cubicBezTo>
                  <a:pt x="245" y="49"/>
                  <a:pt x="114" y="0"/>
                  <a:pt x="65" y="82"/>
                </a:cubicBezTo>
                <a:cubicBezTo>
                  <a:pt x="16" y="164"/>
                  <a:pt x="45" y="433"/>
                  <a:pt x="41" y="544"/>
                </a:cubicBezTo>
                <a:cubicBezTo>
                  <a:pt x="37" y="655"/>
                  <a:pt x="41" y="685"/>
                  <a:pt x="38" y="751"/>
                </a:cubicBezTo>
                <a:cubicBezTo>
                  <a:pt x="35" y="817"/>
                  <a:pt x="26" y="880"/>
                  <a:pt x="23" y="940"/>
                </a:cubicBezTo>
                <a:cubicBezTo>
                  <a:pt x="20" y="1000"/>
                  <a:pt x="0" y="1068"/>
                  <a:pt x="17" y="1114"/>
                </a:cubicBezTo>
                <a:cubicBezTo>
                  <a:pt x="34" y="1160"/>
                  <a:pt x="31" y="1198"/>
                  <a:pt x="128" y="1219"/>
                </a:cubicBezTo>
                <a:cubicBezTo>
                  <a:pt x="225" y="1240"/>
                  <a:pt x="509" y="1291"/>
                  <a:pt x="602" y="1243"/>
                </a:cubicBezTo>
                <a:cubicBezTo>
                  <a:pt x="695" y="1195"/>
                  <a:pt x="590" y="984"/>
                  <a:pt x="686" y="930"/>
                </a:cubicBezTo>
                <a:cubicBezTo>
                  <a:pt x="782" y="876"/>
                  <a:pt x="1091" y="945"/>
                  <a:pt x="1177" y="916"/>
                </a:cubicBezTo>
                <a:cubicBezTo>
                  <a:pt x="1208" y="864"/>
                  <a:pt x="1223" y="871"/>
                  <a:pt x="1201" y="75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43" name="Freeform 3"/>
          <p:cNvSpPr>
            <a:spLocks/>
          </p:cNvSpPr>
          <p:nvPr/>
        </p:nvSpPr>
        <p:spPr bwMode="auto">
          <a:xfrm>
            <a:off x="6894513" y="1679575"/>
            <a:ext cx="1906587" cy="1958975"/>
          </a:xfrm>
          <a:custGeom>
            <a:avLst/>
            <a:gdLst>
              <a:gd name="T0" fmla="*/ 25 w 1201"/>
              <a:gd name="T1" fmla="*/ 709 h 1234"/>
              <a:gd name="T2" fmla="*/ 526 w 1201"/>
              <a:gd name="T3" fmla="*/ 780 h 1234"/>
              <a:gd name="T4" fmla="*/ 613 w 1201"/>
              <a:gd name="T5" fmla="*/ 1134 h 1234"/>
              <a:gd name="T6" fmla="*/ 946 w 1201"/>
              <a:gd name="T7" fmla="*/ 1230 h 1234"/>
              <a:gd name="T8" fmla="*/ 1171 w 1201"/>
              <a:gd name="T9" fmla="*/ 1107 h 1234"/>
              <a:gd name="T10" fmla="*/ 1126 w 1201"/>
              <a:gd name="T11" fmla="*/ 894 h 1234"/>
              <a:gd name="T12" fmla="*/ 1114 w 1201"/>
              <a:gd name="T13" fmla="*/ 693 h 1234"/>
              <a:gd name="T14" fmla="*/ 1099 w 1201"/>
              <a:gd name="T15" fmla="*/ 423 h 1234"/>
              <a:gd name="T16" fmla="*/ 1141 w 1201"/>
              <a:gd name="T17" fmla="*/ 216 h 1234"/>
              <a:gd name="T18" fmla="*/ 1102 w 1201"/>
              <a:gd name="T19" fmla="*/ 33 h 1234"/>
              <a:gd name="T20" fmla="*/ 646 w 1201"/>
              <a:gd name="T21" fmla="*/ 81 h 1234"/>
              <a:gd name="T22" fmla="*/ 535 w 1201"/>
              <a:gd name="T23" fmla="*/ 519 h 1234"/>
              <a:gd name="T24" fmla="*/ 44 w 1201"/>
              <a:gd name="T25" fmla="*/ 548 h 1234"/>
              <a:gd name="T26" fmla="*/ 25 w 1201"/>
              <a:gd name="T27" fmla="*/ 709 h 1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01" h="1234">
                <a:moveTo>
                  <a:pt x="25" y="709"/>
                </a:moveTo>
                <a:cubicBezTo>
                  <a:pt x="49" y="824"/>
                  <a:pt x="428" y="709"/>
                  <a:pt x="526" y="780"/>
                </a:cubicBezTo>
                <a:cubicBezTo>
                  <a:pt x="624" y="851"/>
                  <a:pt x="543" y="1059"/>
                  <a:pt x="613" y="1134"/>
                </a:cubicBezTo>
                <a:cubicBezTo>
                  <a:pt x="683" y="1209"/>
                  <a:pt x="853" y="1234"/>
                  <a:pt x="946" y="1230"/>
                </a:cubicBezTo>
                <a:cubicBezTo>
                  <a:pt x="1039" y="1226"/>
                  <a:pt x="1141" y="1163"/>
                  <a:pt x="1171" y="1107"/>
                </a:cubicBezTo>
                <a:cubicBezTo>
                  <a:pt x="1201" y="1051"/>
                  <a:pt x="1135" y="963"/>
                  <a:pt x="1126" y="894"/>
                </a:cubicBezTo>
                <a:cubicBezTo>
                  <a:pt x="1117" y="825"/>
                  <a:pt x="1119" y="772"/>
                  <a:pt x="1114" y="693"/>
                </a:cubicBezTo>
                <a:cubicBezTo>
                  <a:pt x="1109" y="614"/>
                  <a:pt x="1095" y="502"/>
                  <a:pt x="1099" y="423"/>
                </a:cubicBezTo>
                <a:cubicBezTo>
                  <a:pt x="1103" y="344"/>
                  <a:pt x="1141" y="281"/>
                  <a:pt x="1141" y="216"/>
                </a:cubicBezTo>
                <a:cubicBezTo>
                  <a:pt x="1141" y="151"/>
                  <a:pt x="1185" y="56"/>
                  <a:pt x="1102" y="33"/>
                </a:cubicBezTo>
                <a:cubicBezTo>
                  <a:pt x="1019" y="10"/>
                  <a:pt x="740" y="0"/>
                  <a:pt x="646" y="81"/>
                </a:cubicBezTo>
                <a:cubicBezTo>
                  <a:pt x="552" y="162"/>
                  <a:pt x="635" y="441"/>
                  <a:pt x="535" y="519"/>
                </a:cubicBezTo>
                <a:cubicBezTo>
                  <a:pt x="435" y="597"/>
                  <a:pt x="129" y="516"/>
                  <a:pt x="44" y="548"/>
                </a:cubicBezTo>
                <a:cubicBezTo>
                  <a:pt x="15" y="601"/>
                  <a:pt x="0" y="594"/>
                  <a:pt x="25" y="709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44" name="Freeform 4"/>
          <p:cNvSpPr>
            <a:spLocks/>
          </p:cNvSpPr>
          <p:nvPr/>
        </p:nvSpPr>
        <p:spPr bwMode="auto">
          <a:xfrm>
            <a:off x="5578475" y="3113088"/>
            <a:ext cx="2041525" cy="1979612"/>
          </a:xfrm>
          <a:custGeom>
            <a:avLst/>
            <a:gdLst>
              <a:gd name="T0" fmla="*/ 587 w 1286"/>
              <a:gd name="T1" fmla="*/ 30 h 1247"/>
              <a:gd name="T2" fmla="*/ 509 w 1286"/>
              <a:gd name="T3" fmla="*/ 618 h 1247"/>
              <a:gd name="T4" fmla="*/ 77 w 1286"/>
              <a:gd name="T5" fmla="*/ 909 h 1247"/>
              <a:gd name="T6" fmla="*/ 47 w 1286"/>
              <a:gd name="T7" fmla="*/ 1095 h 1247"/>
              <a:gd name="T8" fmla="*/ 140 w 1286"/>
              <a:gd name="T9" fmla="*/ 1224 h 1247"/>
              <a:gd name="T10" fmla="*/ 461 w 1286"/>
              <a:gd name="T11" fmla="*/ 1209 h 1247"/>
              <a:gd name="T12" fmla="*/ 692 w 1286"/>
              <a:gd name="T13" fmla="*/ 1209 h 1247"/>
              <a:gd name="T14" fmla="*/ 1190 w 1286"/>
              <a:gd name="T15" fmla="*/ 1227 h 1247"/>
              <a:gd name="T16" fmla="*/ 1271 w 1286"/>
              <a:gd name="T17" fmla="*/ 1089 h 1247"/>
              <a:gd name="T18" fmla="*/ 1139 w 1286"/>
              <a:gd name="T19" fmla="*/ 741 h 1247"/>
              <a:gd name="T20" fmla="*/ 800 w 1286"/>
              <a:gd name="T21" fmla="*/ 627 h 1247"/>
              <a:gd name="T22" fmla="*/ 749 w 1286"/>
              <a:gd name="T23" fmla="*/ 42 h 1247"/>
              <a:gd name="T24" fmla="*/ 587 w 1286"/>
              <a:gd name="T25" fmla="*/ 30 h 1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286" h="1247">
                <a:moveTo>
                  <a:pt x="587" y="30"/>
                </a:moveTo>
                <a:cubicBezTo>
                  <a:pt x="473" y="60"/>
                  <a:pt x="601" y="475"/>
                  <a:pt x="509" y="618"/>
                </a:cubicBezTo>
                <a:cubicBezTo>
                  <a:pt x="424" y="765"/>
                  <a:pt x="154" y="830"/>
                  <a:pt x="77" y="909"/>
                </a:cubicBezTo>
                <a:cubicBezTo>
                  <a:pt x="0" y="988"/>
                  <a:pt x="37" y="1043"/>
                  <a:pt x="47" y="1095"/>
                </a:cubicBezTo>
                <a:cubicBezTo>
                  <a:pt x="57" y="1147"/>
                  <a:pt x="71" y="1205"/>
                  <a:pt x="140" y="1224"/>
                </a:cubicBezTo>
                <a:cubicBezTo>
                  <a:pt x="209" y="1243"/>
                  <a:pt x="369" y="1212"/>
                  <a:pt x="461" y="1209"/>
                </a:cubicBezTo>
                <a:cubicBezTo>
                  <a:pt x="553" y="1206"/>
                  <a:pt x="571" y="1206"/>
                  <a:pt x="692" y="1209"/>
                </a:cubicBezTo>
                <a:cubicBezTo>
                  <a:pt x="813" y="1212"/>
                  <a:pt x="1094" y="1247"/>
                  <a:pt x="1190" y="1227"/>
                </a:cubicBezTo>
                <a:cubicBezTo>
                  <a:pt x="1286" y="1207"/>
                  <a:pt x="1279" y="1170"/>
                  <a:pt x="1271" y="1089"/>
                </a:cubicBezTo>
                <a:cubicBezTo>
                  <a:pt x="1263" y="1008"/>
                  <a:pt x="1217" y="818"/>
                  <a:pt x="1139" y="741"/>
                </a:cubicBezTo>
                <a:cubicBezTo>
                  <a:pt x="1061" y="664"/>
                  <a:pt x="865" y="743"/>
                  <a:pt x="800" y="627"/>
                </a:cubicBezTo>
                <a:cubicBezTo>
                  <a:pt x="735" y="511"/>
                  <a:pt x="785" y="142"/>
                  <a:pt x="749" y="42"/>
                </a:cubicBezTo>
                <a:cubicBezTo>
                  <a:pt x="695" y="15"/>
                  <a:pt x="701" y="0"/>
                  <a:pt x="587" y="30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45" name="Rectangle 5"/>
          <p:cNvSpPr>
            <a:spLocks noGrp="1" noChangeArrowheads="1"/>
          </p:cNvSpPr>
          <p:nvPr>
            <p:ph type="title"/>
          </p:nvPr>
        </p:nvSpPr>
        <p:spPr>
          <a:xfrm>
            <a:off x="3041650" y="24321"/>
            <a:ext cx="5645149" cy="1143000"/>
          </a:xfrm>
        </p:spPr>
        <p:txBody>
          <a:bodyPr/>
          <a:lstStyle/>
          <a:p>
            <a:r>
              <a:rPr lang="en-US" dirty="0"/>
              <a:t>Subnets</a:t>
            </a:r>
          </a:p>
        </p:txBody>
      </p:sp>
      <p:sp>
        <p:nvSpPr>
          <p:cNvPr id="163846" name="Rectangle 6"/>
          <p:cNvSpPr>
            <a:spLocks noGrp="1" noChangeArrowheads="1"/>
          </p:cNvSpPr>
          <p:nvPr>
            <p:ph type="body" sz="half" idx="1"/>
          </p:nvPr>
        </p:nvSpPr>
        <p:spPr>
          <a:xfrm>
            <a:off x="90714" y="830263"/>
            <a:ext cx="4081236" cy="4648200"/>
          </a:xfrm>
        </p:spPr>
        <p:txBody>
          <a:bodyPr/>
          <a:lstStyle/>
          <a:p>
            <a:r>
              <a:rPr lang="en-US" sz="2400" dirty="0">
                <a:solidFill>
                  <a:schemeClr val="accent2"/>
                </a:solidFill>
              </a:rPr>
              <a:t>IP address:</a:t>
            </a:r>
            <a:r>
              <a:rPr lang="en-US" sz="2400" dirty="0"/>
              <a:t> </a:t>
            </a:r>
          </a:p>
          <a:p>
            <a:pPr lvl="1"/>
            <a:r>
              <a:rPr lang="en-US" sz="2000" dirty="0"/>
              <a:t>subnet part (high order bits)</a:t>
            </a:r>
          </a:p>
          <a:p>
            <a:pPr lvl="1"/>
            <a:r>
              <a:rPr lang="en-US" sz="2000" dirty="0"/>
              <a:t>host part (low order bits) </a:t>
            </a:r>
          </a:p>
          <a:p>
            <a:r>
              <a:rPr lang="en-US" sz="2400" i="1" dirty="0">
                <a:solidFill>
                  <a:schemeClr val="accent2"/>
                </a:solidFill>
              </a:rPr>
              <a:t>What</a:t>
            </a:r>
            <a:r>
              <a:rPr lang="ja-JP" altLang="en-US" sz="2400" i="1" dirty="0">
                <a:solidFill>
                  <a:schemeClr val="accent2"/>
                </a:solidFill>
                <a:latin typeface="Calibri"/>
              </a:rPr>
              <a:t>’</a:t>
            </a:r>
            <a:r>
              <a:rPr lang="en-US" sz="2400" i="1" dirty="0">
                <a:solidFill>
                  <a:schemeClr val="accent2"/>
                </a:solidFill>
              </a:rPr>
              <a:t>s a subnet ?</a:t>
            </a:r>
          </a:p>
          <a:p>
            <a:pPr lvl="1"/>
            <a:r>
              <a:rPr lang="en-US" sz="2000" dirty="0"/>
              <a:t>device interfaces with same subnet part of IP address</a:t>
            </a:r>
          </a:p>
          <a:p>
            <a:pPr lvl="1"/>
            <a:r>
              <a:rPr lang="en-US" sz="2000" dirty="0"/>
              <a:t>can physically reach each other without intervening router</a:t>
            </a:r>
          </a:p>
        </p:txBody>
      </p:sp>
      <p:graphicFrame>
        <p:nvGraphicFramePr>
          <p:cNvPr id="163847" name="Object 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92428103"/>
              </p:ext>
            </p:extLst>
          </p:nvPr>
        </p:nvGraphicFramePr>
        <p:xfrm>
          <a:off x="4456113" y="1497013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35" name="Clip" r:id="rId5" imgW="1305000" imgH="1085760" progId="MS_ClipArt_Gallery.2">
                  <p:embed/>
                </p:oleObj>
              </mc:Choice>
              <mc:Fallback>
                <p:oleObj name="Clip" r:id="rId5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56113" y="1497013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48" name="Line 8"/>
          <p:cNvSpPr>
            <a:spLocks noChangeShapeType="1"/>
          </p:cNvSpPr>
          <p:nvPr/>
        </p:nvSpPr>
        <p:spPr bwMode="auto">
          <a:xfrm>
            <a:off x="5016500" y="1870075"/>
            <a:ext cx="27781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49" name="Line 9"/>
          <p:cNvSpPr>
            <a:spLocks noChangeShapeType="1"/>
          </p:cNvSpPr>
          <p:nvPr/>
        </p:nvSpPr>
        <p:spPr bwMode="auto">
          <a:xfrm flipH="1">
            <a:off x="5307013" y="1855788"/>
            <a:ext cx="0" cy="129063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50" name="Line 10"/>
          <p:cNvSpPr>
            <a:spLocks noChangeShapeType="1"/>
          </p:cNvSpPr>
          <p:nvPr/>
        </p:nvSpPr>
        <p:spPr bwMode="auto">
          <a:xfrm flipV="1">
            <a:off x="5016500" y="2514600"/>
            <a:ext cx="277813" cy="31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51" name="Line 11"/>
          <p:cNvSpPr>
            <a:spLocks noChangeShapeType="1"/>
          </p:cNvSpPr>
          <p:nvPr/>
        </p:nvSpPr>
        <p:spPr bwMode="auto">
          <a:xfrm>
            <a:off x="5026025" y="3141663"/>
            <a:ext cx="27305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163852" name="Object 1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562456696"/>
              </p:ext>
            </p:extLst>
          </p:nvPr>
        </p:nvGraphicFramePr>
        <p:xfrm>
          <a:off x="4456113" y="2163763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36" name="Clip" r:id="rId7" imgW="1305000" imgH="1085760" progId="MS_ClipArt_Gallery.2">
                  <p:embed/>
                </p:oleObj>
              </mc:Choice>
              <mc:Fallback>
                <p:oleObj name="Clip" r:id="rId7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56113" y="2163763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3853" name="Object 1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063006130"/>
              </p:ext>
            </p:extLst>
          </p:nvPr>
        </p:nvGraphicFramePr>
        <p:xfrm>
          <a:off x="4456113" y="2773363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37" name="Clip" r:id="rId8" imgW="1305000" imgH="1085760" progId="MS_ClipArt_Gallery.2">
                  <p:embed/>
                </p:oleObj>
              </mc:Choice>
              <mc:Fallback>
                <p:oleObj name="Clip" r:id="rId8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56113" y="2773363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54" name="Line 14"/>
          <p:cNvSpPr>
            <a:spLocks noChangeShapeType="1"/>
          </p:cNvSpPr>
          <p:nvPr/>
        </p:nvSpPr>
        <p:spPr bwMode="auto">
          <a:xfrm>
            <a:off x="5307013" y="2713038"/>
            <a:ext cx="1035050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63855" name="Group 15"/>
          <p:cNvGrpSpPr>
            <a:grpSpLocks/>
          </p:cNvGrpSpPr>
          <p:nvPr/>
        </p:nvGrpSpPr>
        <p:grpSpPr bwMode="auto">
          <a:xfrm>
            <a:off x="6249988" y="2678113"/>
            <a:ext cx="711200" cy="381000"/>
            <a:chOff x="3600" y="219"/>
            <a:chExt cx="360" cy="175"/>
          </a:xfrm>
        </p:grpSpPr>
        <p:sp>
          <p:nvSpPr>
            <p:cNvPr id="163856" name="Oval 16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857" name="Line 17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858" name="Line 18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859" name="Rectangle 19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</a:endParaRPr>
            </a:p>
          </p:txBody>
        </p:sp>
        <p:sp>
          <p:nvSpPr>
            <p:cNvPr id="163860" name="Oval 20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63861" name="Group 21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163862" name="Line 22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3863" name="Line 23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3864" name="Line 24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63865" name="Group 25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163866" name="Line 26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3867" name="Line 27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3868" name="Line 28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63869" name="Text Box 29"/>
          <p:cNvSpPr txBox="1">
            <a:spLocks noChangeArrowheads="1"/>
          </p:cNvSpPr>
          <p:nvPr/>
        </p:nvSpPr>
        <p:spPr bwMode="auto">
          <a:xfrm>
            <a:off x="4975225" y="1544638"/>
            <a:ext cx="96402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223.1.1.1</a:t>
            </a:r>
            <a:endParaRPr lang="en-US" dirty="0"/>
          </a:p>
        </p:txBody>
      </p:sp>
      <p:sp>
        <p:nvSpPr>
          <p:cNvPr id="163870" name="Rectangle 30"/>
          <p:cNvSpPr>
            <a:spLocks noChangeArrowheads="1"/>
          </p:cNvSpPr>
          <p:nvPr/>
        </p:nvSpPr>
        <p:spPr bwMode="auto">
          <a:xfrm>
            <a:off x="5062538" y="2265363"/>
            <a:ext cx="309562" cy="180975"/>
          </a:xfrm>
          <a:prstGeom prst="rect">
            <a:avLst/>
          </a:pr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71" name="Text Box 31"/>
          <p:cNvSpPr txBox="1">
            <a:spLocks noChangeArrowheads="1"/>
          </p:cNvSpPr>
          <p:nvPr/>
        </p:nvSpPr>
        <p:spPr bwMode="auto">
          <a:xfrm>
            <a:off x="4976813" y="2173288"/>
            <a:ext cx="96402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223.1.1.2</a:t>
            </a:r>
            <a:endParaRPr lang="en-US" dirty="0"/>
          </a:p>
        </p:txBody>
      </p:sp>
      <p:sp>
        <p:nvSpPr>
          <p:cNvPr id="163872" name="Text Box 32"/>
          <p:cNvSpPr txBox="1">
            <a:spLocks noChangeArrowheads="1"/>
          </p:cNvSpPr>
          <p:nvPr/>
        </p:nvSpPr>
        <p:spPr bwMode="auto">
          <a:xfrm>
            <a:off x="4860925" y="3125788"/>
            <a:ext cx="96402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223.1.1.3</a:t>
            </a:r>
            <a:endParaRPr lang="en-US" dirty="0"/>
          </a:p>
        </p:txBody>
      </p:sp>
      <p:sp>
        <p:nvSpPr>
          <p:cNvPr id="163873" name="Text Box 33"/>
          <p:cNvSpPr txBox="1">
            <a:spLocks noChangeArrowheads="1"/>
          </p:cNvSpPr>
          <p:nvPr/>
        </p:nvSpPr>
        <p:spPr bwMode="auto">
          <a:xfrm>
            <a:off x="5651500" y="2454275"/>
            <a:ext cx="966931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223.1.1.4</a:t>
            </a:r>
            <a:endParaRPr lang="en-US" dirty="0"/>
          </a:p>
        </p:txBody>
      </p:sp>
      <p:sp>
        <p:nvSpPr>
          <p:cNvPr id="163874" name="Line 34"/>
          <p:cNvSpPr>
            <a:spLocks noChangeShapeType="1"/>
          </p:cNvSpPr>
          <p:nvPr/>
        </p:nvSpPr>
        <p:spPr bwMode="auto">
          <a:xfrm>
            <a:off x="6854825" y="2722563"/>
            <a:ext cx="10160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75" name="Text Box 35"/>
          <p:cNvSpPr txBox="1">
            <a:spLocks noChangeArrowheads="1"/>
          </p:cNvSpPr>
          <p:nvPr/>
        </p:nvSpPr>
        <p:spPr bwMode="auto">
          <a:xfrm>
            <a:off x="6727825" y="2444750"/>
            <a:ext cx="96402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223.1.2.9</a:t>
            </a:r>
            <a:endParaRPr lang="en-US" dirty="0"/>
          </a:p>
        </p:txBody>
      </p:sp>
      <p:sp>
        <p:nvSpPr>
          <p:cNvPr id="163876" name="Line 36"/>
          <p:cNvSpPr>
            <a:spLocks noChangeShapeType="1"/>
          </p:cNvSpPr>
          <p:nvPr/>
        </p:nvSpPr>
        <p:spPr bwMode="auto">
          <a:xfrm flipH="1">
            <a:off x="7878763" y="2027238"/>
            <a:ext cx="0" cy="129063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163877" name="Object 3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401003110"/>
              </p:ext>
            </p:extLst>
          </p:nvPr>
        </p:nvGraphicFramePr>
        <p:xfrm>
          <a:off x="8056563" y="1735138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38" name="Clip" r:id="rId9" imgW="1305000" imgH="1085760" progId="MS_ClipArt_Gallery.2">
                  <p:embed/>
                </p:oleObj>
              </mc:Choice>
              <mc:Fallback>
                <p:oleObj name="Clip" r:id="rId9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056563" y="1735138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78" name="Line 38"/>
          <p:cNvSpPr>
            <a:spLocks noChangeShapeType="1"/>
          </p:cNvSpPr>
          <p:nvPr/>
        </p:nvSpPr>
        <p:spPr bwMode="auto">
          <a:xfrm>
            <a:off x="7878763" y="2032000"/>
            <a:ext cx="234950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163879" name="Object 3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712125944"/>
              </p:ext>
            </p:extLst>
          </p:nvPr>
        </p:nvGraphicFramePr>
        <p:xfrm>
          <a:off x="8061325" y="3116263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39" name="Clip" r:id="rId10" imgW="1305000" imgH="1085760" progId="MS_ClipArt_Gallery.2">
                  <p:embed/>
                </p:oleObj>
              </mc:Choice>
              <mc:Fallback>
                <p:oleObj name="Clip" r:id="rId10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061325" y="3116263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80" name="Line 40"/>
          <p:cNvSpPr>
            <a:spLocks noChangeShapeType="1"/>
          </p:cNvSpPr>
          <p:nvPr/>
        </p:nvSpPr>
        <p:spPr bwMode="auto">
          <a:xfrm>
            <a:off x="7878763" y="3303588"/>
            <a:ext cx="234950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81" name="Rectangle 41"/>
          <p:cNvSpPr>
            <a:spLocks noChangeArrowheads="1"/>
          </p:cNvSpPr>
          <p:nvPr/>
        </p:nvSpPr>
        <p:spPr bwMode="auto">
          <a:xfrm>
            <a:off x="7824788" y="3051175"/>
            <a:ext cx="171450" cy="180975"/>
          </a:xfrm>
          <a:prstGeom prst="rect">
            <a:avLst/>
          </a:pr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82" name="Text Box 42"/>
          <p:cNvSpPr txBox="1">
            <a:spLocks noChangeArrowheads="1"/>
          </p:cNvSpPr>
          <p:nvPr/>
        </p:nvSpPr>
        <p:spPr bwMode="auto">
          <a:xfrm>
            <a:off x="7251700" y="2989263"/>
            <a:ext cx="96402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223.1.2.2</a:t>
            </a:r>
            <a:endParaRPr lang="en-US" dirty="0"/>
          </a:p>
        </p:txBody>
      </p:sp>
      <p:sp>
        <p:nvSpPr>
          <p:cNvPr id="163883" name="Rectangle 43"/>
          <p:cNvSpPr>
            <a:spLocks noChangeArrowheads="1"/>
          </p:cNvSpPr>
          <p:nvPr/>
        </p:nvSpPr>
        <p:spPr bwMode="auto">
          <a:xfrm>
            <a:off x="7839075" y="2079625"/>
            <a:ext cx="247650" cy="180975"/>
          </a:xfrm>
          <a:prstGeom prst="rect">
            <a:avLst/>
          </a:pr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84" name="Text Box 44"/>
          <p:cNvSpPr txBox="1">
            <a:spLocks noChangeArrowheads="1"/>
          </p:cNvSpPr>
          <p:nvPr/>
        </p:nvSpPr>
        <p:spPr bwMode="auto">
          <a:xfrm>
            <a:off x="7061200" y="1982788"/>
            <a:ext cx="96402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223.1.2.1</a:t>
            </a:r>
            <a:endParaRPr lang="en-US" dirty="0"/>
          </a:p>
        </p:txBody>
      </p:sp>
      <p:sp>
        <p:nvSpPr>
          <p:cNvPr id="163885" name="Line 45"/>
          <p:cNvSpPr>
            <a:spLocks noChangeShapeType="1"/>
          </p:cNvSpPr>
          <p:nvPr/>
        </p:nvSpPr>
        <p:spPr bwMode="auto">
          <a:xfrm flipH="1">
            <a:off x="6616700" y="3060700"/>
            <a:ext cx="0" cy="1290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86" name="Line 46"/>
          <p:cNvSpPr>
            <a:spLocks noChangeShapeType="1"/>
          </p:cNvSpPr>
          <p:nvPr/>
        </p:nvSpPr>
        <p:spPr bwMode="auto">
          <a:xfrm flipH="1">
            <a:off x="6007100" y="4341813"/>
            <a:ext cx="11858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87" name="Line 47"/>
          <p:cNvSpPr>
            <a:spLocks noChangeShapeType="1"/>
          </p:cNvSpPr>
          <p:nvPr/>
        </p:nvSpPr>
        <p:spPr bwMode="auto">
          <a:xfrm flipH="1" flipV="1">
            <a:off x="6003925" y="4333875"/>
            <a:ext cx="3175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88" name="Line 48"/>
          <p:cNvSpPr>
            <a:spLocks noChangeShapeType="1"/>
          </p:cNvSpPr>
          <p:nvPr/>
        </p:nvSpPr>
        <p:spPr bwMode="auto">
          <a:xfrm flipH="1" flipV="1">
            <a:off x="7180263" y="4338638"/>
            <a:ext cx="3175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163889" name="Object 4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086375817"/>
              </p:ext>
            </p:extLst>
          </p:nvPr>
        </p:nvGraphicFramePr>
        <p:xfrm>
          <a:off x="6965950" y="4497388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40" name="Clip" r:id="rId11" imgW="1305000" imgH="1085760" progId="MS_ClipArt_Gallery.2">
                  <p:embed/>
                </p:oleObj>
              </mc:Choice>
              <mc:Fallback>
                <p:oleObj name="Clip" r:id="rId11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65950" y="4497388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3890" name="Object 50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010617116"/>
              </p:ext>
            </p:extLst>
          </p:nvPr>
        </p:nvGraphicFramePr>
        <p:xfrm>
          <a:off x="5708650" y="4511675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41" name="Clip" r:id="rId12" imgW="1305000" imgH="1085760" progId="MS_ClipArt_Gallery.2">
                  <p:embed/>
                </p:oleObj>
              </mc:Choice>
              <mc:Fallback>
                <p:oleObj name="Clip" r:id="rId12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08650" y="4511675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91" name="Text Box 51"/>
          <p:cNvSpPr txBox="1">
            <a:spLocks noChangeArrowheads="1"/>
          </p:cNvSpPr>
          <p:nvPr/>
        </p:nvSpPr>
        <p:spPr bwMode="auto">
          <a:xfrm>
            <a:off x="7185025" y="4187825"/>
            <a:ext cx="96402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223.1.3.2</a:t>
            </a:r>
            <a:endParaRPr lang="en-US" dirty="0"/>
          </a:p>
        </p:txBody>
      </p:sp>
      <p:sp>
        <p:nvSpPr>
          <p:cNvPr id="163892" name="Rectangle 52"/>
          <p:cNvSpPr>
            <a:spLocks noChangeArrowheads="1"/>
          </p:cNvSpPr>
          <p:nvPr/>
        </p:nvSpPr>
        <p:spPr bwMode="auto">
          <a:xfrm>
            <a:off x="4848225" y="4060825"/>
            <a:ext cx="847725" cy="18097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93" name="Text Box 53"/>
          <p:cNvSpPr txBox="1">
            <a:spLocks noChangeArrowheads="1"/>
          </p:cNvSpPr>
          <p:nvPr/>
        </p:nvSpPr>
        <p:spPr bwMode="auto">
          <a:xfrm>
            <a:off x="5008563" y="4225925"/>
            <a:ext cx="96402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223.1.3.1</a:t>
            </a:r>
            <a:endParaRPr lang="en-US" dirty="0"/>
          </a:p>
        </p:txBody>
      </p:sp>
      <p:sp>
        <p:nvSpPr>
          <p:cNvPr id="163894" name="Rectangle 54"/>
          <p:cNvSpPr>
            <a:spLocks noChangeArrowheads="1"/>
          </p:cNvSpPr>
          <p:nvPr/>
        </p:nvSpPr>
        <p:spPr bwMode="auto">
          <a:xfrm>
            <a:off x="6553200" y="3194050"/>
            <a:ext cx="128588" cy="180975"/>
          </a:xfrm>
          <a:prstGeom prst="rect">
            <a:avLst/>
          </a:pr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95" name="Text Box 55"/>
          <p:cNvSpPr txBox="1">
            <a:spLocks noChangeArrowheads="1"/>
          </p:cNvSpPr>
          <p:nvPr/>
        </p:nvSpPr>
        <p:spPr bwMode="auto">
          <a:xfrm>
            <a:off x="6115050" y="3154363"/>
            <a:ext cx="1069524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223.1.3.27</a:t>
            </a:r>
            <a:endParaRPr lang="en-US" dirty="0"/>
          </a:p>
        </p:txBody>
      </p:sp>
      <p:sp>
        <p:nvSpPr>
          <p:cNvPr id="163896" name="Text Box 56"/>
          <p:cNvSpPr txBox="1">
            <a:spLocks noChangeArrowheads="1"/>
          </p:cNvSpPr>
          <p:nvPr/>
        </p:nvSpPr>
        <p:spPr bwMode="auto">
          <a:xfrm>
            <a:off x="4744872" y="6111170"/>
            <a:ext cx="3579813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dirty="0"/>
              <a:t>network consisting of 3 subnets</a:t>
            </a:r>
          </a:p>
        </p:txBody>
      </p:sp>
      <p:sp>
        <p:nvSpPr>
          <p:cNvPr id="163897" name="Text Box 57"/>
          <p:cNvSpPr txBox="1">
            <a:spLocks noChangeArrowheads="1"/>
          </p:cNvSpPr>
          <p:nvPr/>
        </p:nvSpPr>
        <p:spPr bwMode="auto">
          <a:xfrm>
            <a:off x="6842125" y="3663950"/>
            <a:ext cx="9017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>
                <a:solidFill>
                  <a:srgbClr val="FF0000"/>
                </a:solidFill>
              </a:rPr>
              <a:t>subnet</a:t>
            </a:r>
          </a:p>
        </p:txBody>
      </p:sp>
      <p:sp>
        <p:nvSpPr>
          <p:cNvPr id="163898" name="Line 58"/>
          <p:cNvSpPr>
            <a:spLocks noChangeShapeType="1"/>
          </p:cNvSpPr>
          <p:nvPr/>
        </p:nvSpPr>
        <p:spPr bwMode="auto">
          <a:xfrm flipH="1">
            <a:off x="6705600" y="3927475"/>
            <a:ext cx="171450" cy="30480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" name="Text Box 33"/>
          <p:cNvSpPr txBox="1">
            <a:spLocks noChangeArrowheads="1"/>
          </p:cNvSpPr>
          <p:nvPr/>
        </p:nvSpPr>
        <p:spPr bwMode="auto">
          <a:xfrm>
            <a:off x="5347114" y="1227137"/>
            <a:ext cx="1318878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b="1" i="1" dirty="0">
                <a:solidFill>
                  <a:srgbClr val="660066"/>
                </a:solidFill>
                <a:latin typeface="Calibri"/>
              </a:rPr>
              <a:t>223.1.1.0/24</a:t>
            </a:r>
            <a:endParaRPr lang="en-US" b="1" i="1" dirty="0">
              <a:solidFill>
                <a:srgbClr val="660066"/>
              </a:solidFill>
            </a:endParaRPr>
          </a:p>
        </p:txBody>
      </p:sp>
      <p:sp>
        <p:nvSpPr>
          <p:cNvPr id="62" name="Text Box 35"/>
          <p:cNvSpPr txBox="1">
            <a:spLocks noChangeArrowheads="1"/>
          </p:cNvSpPr>
          <p:nvPr/>
        </p:nvSpPr>
        <p:spPr bwMode="auto">
          <a:xfrm>
            <a:off x="7523576" y="1311275"/>
            <a:ext cx="1318878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b="1" i="1" dirty="0">
                <a:solidFill>
                  <a:srgbClr val="660066"/>
                </a:solidFill>
                <a:latin typeface="Calibri"/>
              </a:rPr>
              <a:t>223.1.2.0/24</a:t>
            </a:r>
            <a:endParaRPr lang="en-US" b="1" i="1" dirty="0">
              <a:solidFill>
                <a:srgbClr val="660066"/>
              </a:solidFill>
            </a:endParaRPr>
          </a:p>
        </p:txBody>
      </p:sp>
      <p:sp>
        <p:nvSpPr>
          <p:cNvPr id="63" name="Text Box 51"/>
          <p:cNvSpPr txBox="1">
            <a:spLocks noChangeArrowheads="1"/>
          </p:cNvSpPr>
          <p:nvPr/>
        </p:nvSpPr>
        <p:spPr bwMode="auto">
          <a:xfrm>
            <a:off x="6064251" y="5028629"/>
            <a:ext cx="1318878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b="1" i="1" dirty="0">
                <a:solidFill>
                  <a:srgbClr val="660066"/>
                </a:solidFill>
                <a:latin typeface="Calibri"/>
              </a:rPr>
              <a:t>223.1.3.0/24</a:t>
            </a:r>
            <a:endParaRPr lang="en-US" b="1" i="1" dirty="0">
              <a:solidFill>
                <a:srgbClr val="660066"/>
              </a:solidFill>
            </a:endParaRPr>
          </a:p>
        </p:txBody>
      </p:sp>
      <p:sp>
        <p:nvSpPr>
          <p:cNvPr id="64" name="Text Box 61"/>
          <p:cNvSpPr txBox="1">
            <a:spLocks noChangeArrowheads="1"/>
          </p:cNvSpPr>
          <p:nvPr/>
        </p:nvSpPr>
        <p:spPr bwMode="auto">
          <a:xfrm>
            <a:off x="5541963" y="5465646"/>
            <a:ext cx="27082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2400" dirty="0"/>
              <a:t>Subnet mask: /24</a:t>
            </a:r>
          </a:p>
        </p:txBody>
      </p:sp>
      <p:sp>
        <p:nvSpPr>
          <p:cNvPr id="66" name="Text Box 5"/>
          <p:cNvSpPr txBox="1">
            <a:spLocks noChangeArrowheads="1"/>
          </p:cNvSpPr>
          <p:nvPr/>
        </p:nvSpPr>
        <p:spPr bwMode="auto">
          <a:xfrm>
            <a:off x="199949" y="4945178"/>
            <a:ext cx="3287788" cy="2950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normAutofit fontScale="62500" lnSpcReduction="20000"/>
          </a:bodyPr>
          <a:lstStyle/>
          <a:p>
            <a:r>
              <a:rPr lang="en-US" sz="2400" dirty="0">
                <a:solidFill>
                  <a:schemeClr val="accent2"/>
                </a:solidFill>
                <a:latin typeface="Calibri"/>
              </a:rPr>
              <a:t>11011111  00000001</a:t>
            </a:r>
            <a:r>
              <a:rPr lang="en-US" sz="2400" dirty="0">
                <a:latin typeface="Calibri"/>
              </a:rPr>
              <a:t>  </a:t>
            </a:r>
            <a:r>
              <a:rPr lang="en-US" sz="2400" dirty="0">
                <a:solidFill>
                  <a:schemeClr val="accent2"/>
                </a:solidFill>
                <a:latin typeface="Calibri"/>
              </a:rPr>
              <a:t>00000011</a:t>
            </a:r>
            <a:r>
              <a:rPr lang="en-US" sz="2400" dirty="0">
                <a:latin typeface="Calibri"/>
              </a:rPr>
              <a:t> 00000000</a:t>
            </a:r>
            <a:endParaRPr lang="en-US" sz="2400" dirty="0">
              <a:latin typeface="Times New Roman" charset="0"/>
            </a:endParaRPr>
          </a:p>
        </p:txBody>
      </p:sp>
      <p:sp>
        <p:nvSpPr>
          <p:cNvPr id="67" name="Text Box 6"/>
          <p:cNvSpPr txBox="1">
            <a:spLocks noChangeArrowheads="1"/>
          </p:cNvSpPr>
          <p:nvPr/>
        </p:nvSpPr>
        <p:spPr bwMode="auto">
          <a:xfrm>
            <a:off x="1167439" y="4604009"/>
            <a:ext cx="529927" cy="409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normAutofit fontScale="62500" lnSpcReduction="20000"/>
          </a:bodyPr>
          <a:lstStyle/>
          <a:p>
            <a:pPr algn="ctr"/>
            <a:r>
              <a:rPr lang="en-US">
                <a:solidFill>
                  <a:schemeClr val="accent2"/>
                </a:solidFill>
              </a:rPr>
              <a:t>subnet</a:t>
            </a:r>
          </a:p>
          <a:p>
            <a:pPr algn="ctr"/>
            <a:r>
              <a:rPr lang="en-US">
                <a:solidFill>
                  <a:schemeClr val="accent2"/>
                </a:solidFill>
              </a:rPr>
              <a:t>part</a:t>
            </a:r>
            <a:endParaRPr lang="en-US"/>
          </a:p>
        </p:txBody>
      </p:sp>
      <p:sp>
        <p:nvSpPr>
          <p:cNvPr id="68" name="Text Box 7"/>
          <p:cNvSpPr txBox="1">
            <a:spLocks noChangeArrowheads="1"/>
          </p:cNvSpPr>
          <p:nvPr/>
        </p:nvSpPr>
        <p:spPr bwMode="auto">
          <a:xfrm>
            <a:off x="3191781" y="4580689"/>
            <a:ext cx="385317" cy="409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normAutofit fontScale="62500" lnSpcReduction="20000"/>
          </a:bodyPr>
          <a:lstStyle/>
          <a:p>
            <a:pPr algn="ctr"/>
            <a:r>
              <a:rPr lang="en-US"/>
              <a:t>host</a:t>
            </a:r>
          </a:p>
          <a:p>
            <a:pPr algn="ctr"/>
            <a:r>
              <a:rPr lang="en-US"/>
              <a:t>part</a:t>
            </a:r>
          </a:p>
        </p:txBody>
      </p:sp>
      <p:sp>
        <p:nvSpPr>
          <p:cNvPr id="69" name="Line 8"/>
          <p:cNvSpPr>
            <a:spLocks noChangeShapeType="1"/>
          </p:cNvSpPr>
          <p:nvPr/>
        </p:nvSpPr>
        <p:spPr bwMode="auto">
          <a:xfrm>
            <a:off x="1768272" y="4805772"/>
            <a:ext cx="1038193" cy="91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normAutofit fontScale="25000" lnSpcReduction="20000"/>
          </a:bodyPr>
          <a:lstStyle/>
          <a:p>
            <a:endParaRPr lang="en-US"/>
          </a:p>
        </p:txBody>
      </p:sp>
      <p:sp>
        <p:nvSpPr>
          <p:cNvPr id="70" name="Line 9"/>
          <p:cNvSpPr>
            <a:spLocks noChangeShapeType="1"/>
          </p:cNvSpPr>
          <p:nvPr/>
        </p:nvSpPr>
        <p:spPr bwMode="auto">
          <a:xfrm flipH="1">
            <a:off x="264324" y="4802731"/>
            <a:ext cx="862065" cy="7097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normAutofit fontScale="25000" lnSpcReduction="20000"/>
          </a:bodyPr>
          <a:lstStyle/>
          <a:p>
            <a:endParaRPr lang="en-US"/>
          </a:p>
        </p:txBody>
      </p:sp>
      <p:sp>
        <p:nvSpPr>
          <p:cNvPr id="71" name="Line 10"/>
          <p:cNvSpPr>
            <a:spLocks noChangeShapeType="1"/>
          </p:cNvSpPr>
          <p:nvPr/>
        </p:nvSpPr>
        <p:spPr bwMode="auto">
          <a:xfrm flipH="1" flipV="1">
            <a:off x="2806465" y="4807801"/>
            <a:ext cx="406775" cy="709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normAutofit fontScale="25000" lnSpcReduction="20000"/>
          </a:bodyPr>
          <a:lstStyle/>
          <a:p>
            <a:endParaRPr lang="en-US"/>
          </a:p>
        </p:txBody>
      </p:sp>
      <p:sp>
        <p:nvSpPr>
          <p:cNvPr id="72" name="Line 11"/>
          <p:cNvSpPr>
            <a:spLocks noChangeShapeType="1"/>
          </p:cNvSpPr>
          <p:nvPr/>
        </p:nvSpPr>
        <p:spPr bwMode="auto">
          <a:xfrm flipV="1">
            <a:off x="3481002" y="4805773"/>
            <a:ext cx="349864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normAutofit fontScale="25000" lnSpcReduction="20000"/>
          </a:bodyPr>
          <a:lstStyle/>
          <a:p>
            <a:endParaRPr lang="en-US"/>
          </a:p>
        </p:txBody>
      </p:sp>
      <p:sp>
        <p:nvSpPr>
          <p:cNvPr id="73" name="Text Box 12"/>
          <p:cNvSpPr txBox="1">
            <a:spLocks noChangeArrowheads="1"/>
          </p:cNvSpPr>
          <p:nvPr/>
        </p:nvSpPr>
        <p:spPr bwMode="auto">
          <a:xfrm>
            <a:off x="1338173" y="5326914"/>
            <a:ext cx="1396657" cy="2920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normAutofit fontScale="62500" lnSpcReduction="20000"/>
          </a:bodyPr>
          <a:lstStyle/>
          <a:p>
            <a:r>
              <a:rPr lang="en-US" sz="2400" b="1" i="1" dirty="0">
                <a:solidFill>
                  <a:srgbClr val="660066"/>
                </a:solidFill>
              </a:rPr>
              <a:t>223.1.3.0/24</a:t>
            </a:r>
            <a:endParaRPr lang="en-US" b="1" i="1" dirty="0">
              <a:solidFill>
                <a:srgbClr val="660066"/>
              </a:solidFill>
            </a:endParaRPr>
          </a:p>
        </p:txBody>
      </p:sp>
      <p:sp>
        <p:nvSpPr>
          <p:cNvPr id="74" name="Rectangle 3"/>
          <p:cNvSpPr txBox="1">
            <a:spLocks noChangeArrowheads="1"/>
          </p:cNvSpPr>
          <p:nvPr/>
        </p:nvSpPr>
        <p:spPr>
          <a:xfrm>
            <a:off x="-20637" y="5552845"/>
            <a:ext cx="4647066" cy="130609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ZapfDingbats" charset="0"/>
              <a:buNone/>
            </a:pPr>
            <a:r>
              <a:rPr lang="en-US" sz="1800" dirty="0">
                <a:solidFill>
                  <a:srgbClr val="FF0000"/>
                </a:solidFill>
              </a:rPr>
              <a:t>CIDR:</a:t>
            </a:r>
            <a:r>
              <a:rPr lang="en-US" sz="1800" dirty="0"/>
              <a:t> </a:t>
            </a:r>
            <a:r>
              <a:rPr lang="en-US" sz="1800" dirty="0">
                <a:solidFill>
                  <a:srgbClr val="FF0000"/>
                </a:solidFill>
              </a:rPr>
              <a:t>C</a:t>
            </a:r>
            <a:r>
              <a:rPr lang="en-US" sz="1800" dirty="0"/>
              <a:t>lassless </a:t>
            </a:r>
            <a:r>
              <a:rPr lang="en-US" sz="1800" dirty="0" err="1">
                <a:solidFill>
                  <a:srgbClr val="FF0000"/>
                </a:solidFill>
              </a:rPr>
              <a:t>I</a:t>
            </a:r>
            <a:r>
              <a:rPr lang="en-US" sz="1800" dirty="0" err="1"/>
              <a:t>nter</a:t>
            </a:r>
            <a:r>
              <a:rPr lang="en-US" sz="1800" dirty="0" err="1">
                <a:solidFill>
                  <a:srgbClr val="FF0000"/>
                </a:solidFill>
              </a:rPr>
              <a:t>D</a:t>
            </a:r>
            <a:r>
              <a:rPr lang="en-US" sz="1800" dirty="0" err="1"/>
              <a:t>omain</a:t>
            </a:r>
            <a:r>
              <a:rPr lang="en-US" sz="1800" dirty="0"/>
              <a:t> </a:t>
            </a:r>
            <a:r>
              <a:rPr lang="en-US" sz="1800" dirty="0">
                <a:solidFill>
                  <a:srgbClr val="FF0000"/>
                </a:solidFill>
              </a:rPr>
              <a:t>R</a:t>
            </a:r>
            <a:r>
              <a:rPr lang="en-US" sz="1800" dirty="0"/>
              <a:t>outing</a:t>
            </a:r>
          </a:p>
          <a:p>
            <a:pPr lvl="1"/>
            <a:r>
              <a:rPr lang="en-US" sz="1400" dirty="0"/>
              <a:t>subnet portion of address of arbitrary length</a:t>
            </a:r>
          </a:p>
          <a:p>
            <a:pPr lvl="1"/>
            <a:r>
              <a:rPr lang="en-US" sz="1400" dirty="0"/>
              <a:t>address format: </a:t>
            </a:r>
            <a:r>
              <a:rPr lang="en-US" sz="1400" dirty="0" err="1">
                <a:solidFill>
                  <a:srgbClr val="FF0000"/>
                </a:solidFill>
              </a:rPr>
              <a:t>a.b.c.d</a:t>
            </a:r>
            <a:r>
              <a:rPr lang="en-US" sz="1400" dirty="0">
                <a:solidFill>
                  <a:srgbClr val="FF0000"/>
                </a:solidFill>
              </a:rPr>
              <a:t>/x</a:t>
            </a:r>
            <a:r>
              <a:rPr lang="en-US" sz="1400" dirty="0"/>
              <a:t>, where x is # bits in subnet portion of address</a:t>
            </a:r>
          </a:p>
        </p:txBody>
      </p:sp>
    </p:spTree>
    <p:custDataLst>
      <p:tags r:id="rId2"/>
    </p:custDataLst>
    <p:extLst>
      <p:ext uri="{BB962C8B-B14F-4D97-AF65-F5344CB8AC3E}">
        <p14:creationId xmlns:p14="http://schemas.microsoft.com/office/powerpoint/2010/main" val="5837707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/>
      <p:bldP spid="62" grpId="0"/>
      <p:bldP spid="63" grpId="0"/>
      <p:bldP spid="64" grpId="0"/>
      <p:bldP spid="73" grpId="0"/>
      <p:bldP spid="74" grpId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DD8B18-FF53-A64F-839A-E947FDBBE7EC}" type="slidenum">
              <a:rPr lang="en-US" smtClean="0"/>
              <a:pPr/>
              <a:t>84</a:t>
            </a:fld>
            <a:endParaRPr lang="en-US" dirty="0"/>
          </a:p>
        </p:txBody>
      </p:sp>
      <p:sp>
        <p:nvSpPr>
          <p:cNvPr id="16793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/>
              <a:t>IP addresses: how to get one?</a:t>
            </a:r>
            <a:endParaRPr lang="en-US"/>
          </a:p>
        </p:txBody>
      </p:sp>
      <p:sp>
        <p:nvSpPr>
          <p:cNvPr id="16793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11175" y="1687513"/>
            <a:ext cx="8034338" cy="3359150"/>
          </a:xfrm>
        </p:spPr>
        <p:txBody>
          <a:bodyPr>
            <a:normAutofit fontScale="85000" lnSpcReduction="20000"/>
          </a:bodyPr>
          <a:lstStyle/>
          <a:p>
            <a:pPr>
              <a:buFont typeface="ZapfDingbats" charset="0"/>
              <a:buNone/>
            </a:pPr>
            <a:r>
              <a:rPr lang="en-US" u="sng" dirty="0">
                <a:solidFill>
                  <a:srgbClr val="FF0000"/>
                </a:solidFill>
              </a:rPr>
              <a:t>Q:</a:t>
            </a:r>
            <a:r>
              <a:rPr lang="en-US" dirty="0"/>
              <a:t> How does a </a:t>
            </a:r>
            <a:r>
              <a:rPr lang="en-US" i="1" dirty="0"/>
              <a:t>host</a:t>
            </a:r>
            <a:r>
              <a:rPr lang="en-US" dirty="0"/>
              <a:t> get IP address?</a:t>
            </a:r>
          </a:p>
          <a:p>
            <a:pPr>
              <a:buFont typeface="ZapfDingbats" charset="0"/>
              <a:buNone/>
            </a:pPr>
            <a:endParaRPr lang="en-US" dirty="0"/>
          </a:p>
          <a:p>
            <a:r>
              <a:rPr lang="en-US" sz="2400" dirty="0"/>
              <a:t>hard-coded by system admin in a file</a:t>
            </a:r>
          </a:p>
          <a:p>
            <a:pPr lvl="1"/>
            <a:r>
              <a:rPr lang="en-US" dirty="0"/>
              <a:t>Windows: control-panel-&gt;network-&gt;configuration-&gt;</a:t>
            </a:r>
            <a:r>
              <a:rPr lang="en-US" dirty="0" err="1"/>
              <a:t>tcp</a:t>
            </a:r>
            <a:r>
              <a:rPr lang="en-US" dirty="0"/>
              <a:t>/</a:t>
            </a:r>
            <a:r>
              <a:rPr lang="en-US" dirty="0" err="1"/>
              <a:t>ip</a:t>
            </a:r>
            <a:r>
              <a:rPr lang="en-US" dirty="0"/>
              <a:t>-&gt;properties</a:t>
            </a:r>
          </a:p>
          <a:p>
            <a:pPr lvl="1"/>
            <a:r>
              <a:rPr lang="en-US" dirty="0"/>
              <a:t>UNIX: /</a:t>
            </a:r>
            <a:r>
              <a:rPr lang="en-US" dirty="0" err="1"/>
              <a:t>etc</a:t>
            </a:r>
            <a:r>
              <a:rPr lang="en-US" dirty="0"/>
              <a:t>/</a:t>
            </a:r>
            <a:r>
              <a:rPr lang="en-US" dirty="0" err="1"/>
              <a:t>rc.config</a:t>
            </a:r>
            <a:r>
              <a:rPr lang="en-US" dirty="0"/>
              <a:t> </a:t>
            </a:r>
            <a:r>
              <a:rPr lang="en-US" sz="2100" dirty="0"/>
              <a:t>(circa 1980’s your mileage will vary)</a:t>
            </a:r>
            <a:endParaRPr lang="en-US" dirty="0"/>
          </a:p>
          <a:p>
            <a:r>
              <a:rPr lang="en-US" sz="2400" dirty="0">
                <a:solidFill>
                  <a:srgbClr val="FF0000"/>
                </a:solidFill>
              </a:rPr>
              <a:t>DHCP:</a:t>
            </a:r>
            <a:r>
              <a:rPr lang="en-US" sz="2400" dirty="0"/>
              <a:t> </a:t>
            </a:r>
            <a:r>
              <a:rPr lang="en-US" sz="2400" dirty="0">
                <a:solidFill>
                  <a:srgbClr val="FF0000"/>
                </a:solidFill>
              </a:rPr>
              <a:t>D</a:t>
            </a:r>
            <a:r>
              <a:rPr lang="en-US" sz="2400" dirty="0"/>
              <a:t>ynamic </a:t>
            </a:r>
            <a:r>
              <a:rPr lang="en-US" sz="2400" dirty="0">
                <a:solidFill>
                  <a:srgbClr val="FF0000"/>
                </a:solidFill>
              </a:rPr>
              <a:t>H</a:t>
            </a:r>
            <a:r>
              <a:rPr lang="en-US" sz="2400" dirty="0"/>
              <a:t>ost </a:t>
            </a:r>
            <a:r>
              <a:rPr lang="en-US" sz="2400" dirty="0">
                <a:solidFill>
                  <a:srgbClr val="FF0000"/>
                </a:solidFill>
              </a:rPr>
              <a:t>C</a:t>
            </a:r>
            <a:r>
              <a:rPr lang="en-US" sz="2400" dirty="0"/>
              <a:t>onfiguration </a:t>
            </a:r>
            <a:r>
              <a:rPr lang="en-US" sz="2400" dirty="0">
                <a:solidFill>
                  <a:srgbClr val="FF0000"/>
                </a:solidFill>
              </a:rPr>
              <a:t>P</a:t>
            </a:r>
            <a:r>
              <a:rPr lang="en-US" sz="2400" dirty="0"/>
              <a:t>rotocol: dynamically get address from as server</a:t>
            </a:r>
          </a:p>
          <a:p>
            <a:pPr lvl="1"/>
            <a:r>
              <a:rPr lang="ja-JP" altLang="en-US" dirty="0">
                <a:latin typeface="Calibri"/>
              </a:rPr>
              <a:t>“</a:t>
            </a:r>
            <a:r>
              <a:rPr lang="en-US" dirty="0"/>
              <a:t>plug-and-play</a:t>
            </a:r>
            <a:r>
              <a:rPr lang="ja-JP" altLang="en-US" dirty="0">
                <a:latin typeface="Calibri"/>
              </a:rPr>
              <a:t>”</a:t>
            </a:r>
            <a:r>
              <a:rPr lang="en-US" dirty="0"/>
              <a:t> </a:t>
            </a:r>
          </a:p>
          <a:p>
            <a:pPr>
              <a:buFont typeface="ZapfDingbats" charset="0"/>
              <a:buNone/>
            </a:pPr>
            <a:endParaRPr lang="en-US" sz="2400" dirty="0"/>
          </a:p>
          <a:p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2083242477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F408960-F37B-114D-A8F9-49A40732560E}" type="slidenum">
              <a:rPr lang="en-US" smtClean="0"/>
              <a:pPr/>
              <a:t>85</a:t>
            </a:fld>
            <a:endParaRPr lang="en-US" dirty="0"/>
          </a:p>
        </p:txBody>
      </p:sp>
      <p:sp>
        <p:nvSpPr>
          <p:cNvPr id="635906" name="Rectangle 2"/>
          <p:cNvSpPr>
            <a:spLocks noGrp="1" noChangeArrowheads="1"/>
          </p:cNvSpPr>
          <p:nvPr>
            <p:ph type="title"/>
          </p:nvPr>
        </p:nvSpPr>
        <p:spPr>
          <a:xfrm>
            <a:off x="438150" y="7938"/>
            <a:ext cx="7772400" cy="1143000"/>
          </a:xfrm>
        </p:spPr>
        <p:txBody>
          <a:bodyPr/>
          <a:lstStyle/>
          <a:p>
            <a:r>
              <a:rPr lang="en-US" sz="3600" dirty="0"/>
              <a:t>DHCP client-server scenario</a:t>
            </a:r>
          </a:p>
        </p:txBody>
      </p:sp>
      <p:sp>
        <p:nvSpPr>
          <p:cNvPr id="635907" name="Rectangle 3"/>
          <p:cNvSpPr>
            <a:spLocks noChangeArrowheads="1"/>
          </p:cNvSpPr>
          <p:nvPr/>
        </p:nvSpPr>
        <p:spPr bwMode="auto">
          <a:xfrm>
            <a:off x="2408238" y="6037263"/>
            <a:ext cx="4978400" cy="319087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967" name="Rectangle 63"/>
          <p:cNvSpPr>
            <a:spLocks noChangeArrowheads="1"/>
          </p:cNvSpPr>
          <p:nvPr/>
        </p:nvSpPr>
        <p:spPr bwMode="auto">
          <a:xfrm>
            <a:off x="6210300" y="6770688"/>
            <a:ext cx="85725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700">
                <a:solidFill>
                  <a:srgbClr val="000000"/>
                </a:solidFill>
                <a:latin typeface="Times New Roman" charset="0"/>
              </a:rPr>
              <a:t> </a:t>
            </a:r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221153" y="4066876"/>
            <a:ext cx="3887769" cy="2654599"/>
            <a:chOff x="1712913" y="2103438"/>
            <a:chExt cx="5232400" cy="3154362"/>
          </a:xfrm>
        </p:grpSpPr>
        <p:sp>
          <p:nvSpPr>
            <p:cNvPr id="635908" name="Freeform 4"/>
            <p:cNvSpPr>
              <a:spLocks/>
            </p:cNvSpPr>
            <p:nvPr/>
          </p:nvSpPr>
          <p:spPr bwMode="auto">
            <a:xfrm>
              <a:off x="1712913" y="2103438"/>
              <a:ext cx="1941512" cy="2049462"/>
            </a:xfrm>
            <a:custGeom>
              <a:avLst/>
              <a:gdLst>
                <a:gd name="T0" fmla="*/ 1201 w 1223"/>
                <a:gd name="T1" fmla="*/ 756 h 1291"/>
                <a:gd name="T2" fmla="*/ 702 w 1223"/>
                <a:gd name="T3" fmla="*/ 670 h 1291"/>
                <a:gd name="T4" fmla="*/ 608 w 1223"/>
                <a:gd name="T5" fmla="*/ 103 h 1291"/>
                <a:gd name="T6" fmla="*/ 335 w 1223"/>
                <a:gd name="T7" fmla="*/ 52 h 1291"/>
                <a:gd name="T8" fmla="*/ 65 w 1223"/>
                <a:gd name="T9" fmla="*/ 82 h 1291"/>
                <a:gd name="T10" fmla="*/ 41 w 1223"/>
                <a:gd name="T11" fmla="*/ 544 h 1291"/>
                <a:gd name="T12" fmla="*/ 38 w 1223"/>
                <a:gd name="T13" fmla="*/ 751 h 1291"/>
                <a:gd name="T14" fmla="*/ 23 w 1223"/>
                <a:gd name="T15" fmla="*/ 940 h 1291"/>
                <a:gd name="T16" fmla="*/ 17 w 1223"/>
                <a:gd name="T17" fmla="*/ 1114 h 1291"/>
                <a:gd name="T18" fmla="*/ 128 w 1223"/>
                <a:gd name="T19" fmla="*/ 1219 h 1291"/>
                <a:gd name="T20" fmla="*/ 602 w 1223"/>
                <a:gd name="T21" fmla="*/ 1243 h 1291"/>
                <a:gd name="T22" fmla="*/ 686 w 1223"/>
                <a:gd name="T23" fmla="*/ 930 h 1291"/>
                <a:gd name="T24" fmla="*/ 1177 w 1223"/>
                <a:gd name="T25" fmla="*/ 916 h 1291"/>
                <a:gd name="T26" fmla="*/ 1201 w 1223"/>
                <a:gd name="T27" fmla="*/ 756 h 1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23" h="1291">
                  <a:moveTo>
                    <a:pt x="1201" y="756"/>
                  </a:moveTo>
                  <a:cubicBezTo>
                    <a:pt x="1180" y="640"/>
                    <a:pt x="798" y="744"/>
                    <a:pt x="702" y="670"/>
                  </a:cubicBezTo>
                  <a:cubicBezTo>
                    <a:pt x="603" y="561"/>
                    <a:pt x="669" y="206"/>
                    <a:pt x="608" y="103"/>
                  </a:cubicBezTo>
                  <a:cubicBezTo>
                    <a:pt x="547" y="0"/>
                    <a:pt x="425" y="55"/>
                    <a:pt x="335" y="52"/>
                  </a:cubicBezTo>
                  <a:cubicBezTo>
                    <a:pt x="245" y="49"/>
                    <a:pt x="114" y="0"/>
                    <a:pt x="65" y="82"/>
                  </a:cubicBezTo>
                  <a:cubicBezTo>
                    <a:pt x="16" y="164"/>
                    <a:pt x="45" y="433"/>
                    <a:pt x="41" y="544"/>
                  </a:cubicBezTo>
                  <a:cubicBezTo>
                    <a:pt x="37" y="655"/>
                    <a:pt x="41" y="685"/>
                    <a:pt x="38" y="751"/>
                  </a:cubicBezTo>
                  <a:cubicBezTo>
                    <a:pt x="35" y="817"/>
                    <a:pt x="26" y="880"/>
                    <a:pt x="23" y="940"/>
                  </a:cubicBezTo>
                  <a:cubicBezTo>
                    <a:pt x="20" y="1000"/>
                    <a:pt x="0" y="1068"/>
                    <a:pt x="17" y="1114"/>
                  </a:cubicBezTo>
                  <a:cubicBezTo>
                    <a:pt x="34" y="1160"/>
                    <a:pt x="31" y="1198"/>
                    <a:pt x="128" y="1219"/>
                  </a:cubicBezTo>
                  <a:cubicBezTo>
                    <a:pt x="225" y="1240"/>
                    <a:pt x="509" y="1291"/>
                    <a:pt x="602" y="1243"/>
                  </a:cubicBezTo>
                  <a:cubicBezTo>
                    <a:pt x="695" y="1195"/>
                    <a:pt x="590" y="984"/>
                    <a:pt x="686" y="930"/>
                  </a:cubicBezTo>
                  <a:cubicBezTo>
                    <a:pt x="782" y="876"/>
                    <a:pt x="1091" y="945"/>
                    <a:pt x="1177" y="916"/>
                  </a:cubicBezTo>
                  <a:cubicBezTo>
                    <a:pt x="1208" y="864"/>
                    <a:pt x="1223" y="871"/>
                    <a:pt x="1201" y="756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rmAutofit/>
            </a:bodyPr>
            <a:lstStyle/>
            <a:p>
              <a:endParaRPr lang="en-US" sz="1600"/>
            </a:p>
          </p:txBody>
        </p:sp>
        <p:sp>
          <p:nvSpPr>
            <p:cNvPr id="635909" name="Freeform 5"/>
            <p:cNvSpPr>
              <a:spLocks/>
            </p:cNvSpPr>
            <p:nvPr/>
          </p:nvSpPr>
          <p:spPr bwMode="auto">
            <a:xfrm>
              <a:off x="4229100" y="2390775"/>
              <a:ext cx="1906588" cy="1958975"/>
            </a:xfrm>
            <a:custGeom>
              <a:avLst/>
              <a:gdLst>
                <a:gd name="T0" fmla="*/ 25 w 1201"/>
                <a:gd name="T1" fmla="*/ 709 h 1234"/>
                <a:gd name="T2" fmla="*/ 526 w 1201"/>
                <a:gd name="T3" fmla="*/ 780 h 1234"/>
                <a:gd name="T4" fmla="*/ 613 w 1201"/>
                <a:gd name="T5" fmla="*/ 1134 h 1234"/>
                <a:gd name="T6" fmla="*/ 946 w 1201"/>
                <a:gd name="T7" fmla="*/ 1230 h 1234"/>
                <a:gd name="T8" fmla="*/ 1171 w 1201"/>
                <a:gd name="T9" fmla="*/ 1107 h 1234"/>
                <a:gd name="T10" fmla="*/ 1126 w 1201"/>
                <a:gd name="T11" fmla="*/ 894 h 1234"/>
                <a:gd name="T12" fmla="*/ 1114 w 1201"/>
                <a:gd name="T13" fmla="*/ 693 h 1234"/>
                <a:gd name="T14" fmla="*/ 1099 w 1201"/>
                <a:gd name="T15" fmla="*/ 423 h 1234"/>
                <a:gd name="T16" fmla="*/ 1141 w 1201"/>
                <a:gd name="T17" fmla="*/ 216 h 1234"/>
                <a:gd name="T18" fmla="*/ 1102 w 1201"/>
                <a:gd name="T19" fmla="*/ 33 h 1234"/>
                <a:gd name="T20" fmla="*/ 646 w 1201"/>
                <a:gd name="T21" fmla="*/ 81 h 1234"/>
                <a:gd name="T22" fmla="*/ 535 w 1201"/>
                <a:gd name="T23" fmla="*/ 519 h 1234"/>
                <a:gd name="T24" fmla="*/ 44 w 1201"/>
                <a:gd name="T25" fmla="*/ 548 h 1234"/>
                <a:gd name="T26" fmla="*/ 25 w 1201"/>
                <a:gd name="T27" fmla="*/ 709 h 1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01" h="1234">
                  <a:moveTo>
                    <a:pt x="25" y="709"/>
                  </a:moveTo>
                  <a:cubicBezTo>
                    <a:pt x="49" y="824"/>
                    <a:pt x="428" y="709"/>
                    <a:pt x="526" y="780"/>
                  </a:cubicBezTo>
                  <a:cubicBezTo>
                    <a:pt x="624" y="851"/>
                    <a:pt x="543" y="1059"/>
                    <a:pt x="613" y="1134"/>
                  </a:cubicBezTo>
                  <a:cubicBezTo>
                    <a:pt x="683" y="1209"/>
                    <a:pt x="853" y="1234"/>
                    <a:pt x="946" y="1230"/>
                  </a:cubicBezTo>
                  <a:cubicBezTo>
                    <a:pt x="1039" y="1226"/>
                    <a:pt x="1141" y="1163"/>
                    <a:pt x="1171" y="1107"/>
                  </a:cubicBezTo>
                  <a:cubicBezTo>
                    <a:pt x="1201" y="1051"/>
                    <a:pt x="1135" y="963"/>
                    <a:pt x="1126" y="894"/>
                  </a:cubicBezTo>
                  <a:cubicBezTo>
                    <a:pt x="1117" y="825"/>
                    <a:pt x="1119" y="772"/>
                    <a:pt x="1114" y="693"/>
                  </a:cubicBezTo>
                  <a:cubicBezTo>
                    <a:pt x="1109" y="614"/>
                    <a:pt x="1095" y="502"/>
                    <a:pt x="1099" y="423"/>
                  </a:cubicBezTo>
                  <a:cubicBezTo>
                    <a:pt x="1103" y="344"/>
                    <a:pt x="1141" y="281"/>
                    <a:pt x="1141" y="216"/>
                  </a:cubicBezTo>
                  <a:cubicBezTo>
                    <a:pt x="1141" y="151"/>
                    <a:pt x="1185" y="56"/>
                    <a:pt x="1102" y="33"/>
                  </a:cubicBezTo>
                  <a:cubicBezTo>
                    <a:pt x="1019" y="10"/>
                    <a:pt x="740" y="0"/>
                    <a:pt x="646" y="81"/>
                  </a:cubicBezTo>
                  <a:cubicBezTo>
                    <a:pt x="552" y="162"/>
                    <a:pt x="635" y="441"/>
                    <a:pt x="535" y="519"/>
                  </a:cubicBezTo>
                  <a:cubicBezTo>
                    <a:pt x="435" y="597"/>
                    <a:pt x="129" y="516"/>
                    <a:pt x="44" y="548"/>
                  </a:cubicBezTo>
                  <a:cubicBezTo>
                    <a:pt x="15" y="601"/>
                    <a:pt x="0" y="594"/>
                    <a:pt x="25" y="709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rmAutofit/>
            </a:bodyPr>
            <a:lstStyle/>
            <a:p>
              <a:endParaRPr lang="en-US" sz="1600"/>
            </a:p>
          </p:txBody>
        </p:sp>
        <p:sp>
          <p:nvSpPr>
            <p:cNvPr id="635910" name="Freeform 6"/>
            <p:cNvSpPr>
              <a:spLocks/>
            </p:cNvSpPr>
            <p:nvPr/>
          </p:nvSpPr>
          <p:spPr bwMode="auto">
            <a:xfrm>
              <a:off x="2921000" y="3767138"/>
              <a:ext cx="2055813" cy="1490662"/>
            </a:xfrm>
            <a:custGeom>
              <a:avLst/>
              <a:gdLst>
                <a:gd name="T0" fmla="*/ 600 w 1295"/>
                <a:gd name="T1" fmla="*/ 30 h 939"/>
                <a:gd name="T2" fmla="*/ 525 w 1295"/>
                <a:gd name="T3" fmla="*/ 393 h 939"/>
                <a:gd name="T4" fmla="*/ 81 w 1295"/>
                <a:gd name="T5" fmla="*/ 471 h 939"/>
                <a:gd name="T6" fmla="*/ 39 w 1295"/>
                <a:gd name="T7" fmla="*/ 855 h 939"/>
                <a:gd name="T8" fmla="*/ 207 w 1295"/>
                <a:gd name="T9" fmla="*/ 927 h 939"/>
                <a:gd name="T10" fmla="*/ 429 w 1295"/>
                <a:gd name="T11" fmla="*/ 927 h 939"/>
                <a:gd name="T12" fmla="*/ 705 w 1295"/>
                <a:gd name="T13" fmla="*/ 891 h 939"/>
                <a:gd name="T14" fmla="*/ 1227 w 1295"/>
                <a:gd name="T15" fmla="*/ 849 h 939"/>
                <a:gd name="T16" fmla="*/ 1113 w 1295"/>
                <a:gd name="T17" fmla="*/ 459 h 939"/>
                <a:gd name="T18" fmla="*/ 777 w 1295"/>
                <a:gd name="T19" fmla="*/ 363 h 939"/>
                <a:gd name="T20" fmla="*/ 762 w 1295"/>
                <a:gd name="T21" fmla="*/ 42 h 939"/>
                <a:gd name="T22" fmla="*/ 600 w 1295"/>
                <a:gd name="T23" fmla="*/ 30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95" h="939">
                  <a:moveTo>
                    <a:pt x="600" y="30"/>
                  </a:moveTo>
                  <a:cubicBezTo>
                    <a:pt x="486" y="60"/>
                    <a:pt x="610" y="247"/>
                    <a:pt x="525" y="393"/>
                  </a:cubicBezTo>
                  <a:cubicBezTo>
                    <a:pt x="439" y="467"/>
                    <a:pt x="162" y="394"/>
                    <a:pt x="81" y="471"/>
                  </a:cubicBezTo>
                  <a:cubicBezTo>
                    <a:pt x="0" y="548"/>
                    <a:pt x="18" y="779"/>
                    <a:pt x="39" y="855"/>
                  </a:cubicBezTo>
                  <a:cubicBezTo>
                    <a:pt x="60" y="931"/>
                    <a:pt x="142" y="915"/>
                    <a:pt x="207" y="927"/>
                  </a:cubicBezTo>
                  <a:cubicBezTo>
                    <a:pt x="272" y="939"/>
                    <a:pt x="346" y="933"/>
                    <a:pt x="429" y="927"/>
                  </a:cubicBezTo>
                  <a:cubicBezTo>
                    <a:pt x="512" y="921"/>
                    <a:pt x="572" y="904"/>
                    <a:pt x="705" y="891"/>
                  </a:cubicBezTo>
                  <a:cubicBezTo>
                    <a:pt x="838" y="878"/>
                    <a:pt x="1159" y="921"/>
                    <a:pt x="1227" y="849"/>
                  </a:cubicBezTo>
                  <a:cubicBezTo>
                    <a:pt x="1295" y="777"/>
                    <a:pt x="1188" y="540"/>
                    <a:pt x="1113" y="459"/>
                  </a:cubicBezTo>
                  <a:cubicBezTo>
                    <a:pt x="1038" y="378"/>
                    <a:pt x="835" y="432"/>
                    <a:pt x="777" y="363"/>
                  </a:cubicBezTo>
                  <a:cubicBezTo>
                    <a:pt x="719" y="294"/>
                    <a:pt x="791" y="97"/>
                    <a:pt x="762" y="42"/>
                  </a:cubicBezTo>
                  <a:cubicBezTo>
                    <a:pt x="708" y="15"/>
                    <a:pt x="714" y="0"/>
                    <a:pt x="600" y="30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rmAutofit/>
            </a:bodyPr>
            <a:lstStyle/>
            <a:p>
              <a:endParaRPr lang="en-US" sz="1600"/>
            </a:p>
          </p:txBody>
        </p:sp>
        <p:graphicFrame>
          <p:nvGraphicFramePr>
            <p:cNvPr id="635911" name="Object 7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786842000"/>
                </p:ext>
              </p:extLst>
            </p:nvPr>
          </p:nvGraphicFramePr>
          <p:xfrm>
            <a:off x="1790700" y="2208213"/>
            <a:ext cx="584200" cy="4635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232369" name="Clip" r:id="rId4" imgW="1305000" imgH="1085760" progId="MS_ClipArt_Gallery.2">
                    <p:embed/>
                  </p:oleObj>
                </mc:Choice>
                <mc:Fallback>
                  <p:oleObj name="Clip" r:id="rId4" imgW="1305000" imgH="1085760" progId="MS_ClipArt_Gallery.2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790700" y="2208213"/>
                          <a:ext cx="584200" cy="46355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 xmlns="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635912" name="Line 8"/>
            <p:cNvSpPr>
              <a:spLocks noChangeShapeType="1"/>
            </p:cNvSpPr>
            <p:nvPr/>
          </p:nvSpPr>
          <p:spPr bwMode="auto">
            <a:xfrm>
              <a:off x="2351088" y="2581275"/>
              <a:ext cx="277812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sp>
          <p:nvSpPr>
            <p:cNvPr id="635913" name="Line 9"/>
            <p:cNvSpPr>
              <a:spLocks noChangeShapeType="1"/>
            </p:cNvSpPr>
            <p:nvPr/>
          </p:nvSpPr>
          <p:spPr bwMode="auto">
            <a:xfrm flipH="1">
              <a:off x="2641600" y="2566988"/>
              <a:ext cx="0" cy="129063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sp>
          <p:nvSpPr>
            <p:cNvPr id="635914" name="Line 10"/>
            <p:cNvSpPr>
              <a:spLocks noChangeShapeType="1"/>
            </p:cNvSpPr>
            <p:nvPr/>
          </p:nvSpPr>
          <p:spPr bwMode="auto">
            <a:xfrm flipV="1">
              <a:off x="2351088" y="3225800"/>
              <a:ext cx="277812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sp>
          <p:nvSpPr>
            <p:cNvPr id="635915" name="Line 11"/>
            <p:cNvSpPr>
              <a:spLocks noChangeShapeType="1"/>
            </p:cNvSpPr>
            <p:nvPr/>
          </p:nvSpPr>
          <p:spPr bwMode="auto">
            <a:xfrm>
              <a:off x="2360613" y="3852863"/>
              <a:ext cx="27305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graphicFrame>
          <p:nvGraphicFramePr>
            <p:cNvPr id="635916" name="Object 12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656396147"/>
                </p:ext>
              </p:extLst>
            </p:nvPr>
          </p:nvGraphicFramePr>
          <p:xfrm>
            <a:off x="1790700" y="2874963"/>
            <a:ext cx="584200" cy="4635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232370" name="Clip" r:id="rId6" imgW="1305000" imgH="1085760" progId="MS_ClipArt_Gallery.2">
                    <p:embed/>
                  </p:oleObj>
                </mc:Choice>
                <mc:Fallback>
                  <p:oleObj name="Clip" r:id="rId6" imgW="1305000" imgH="1085760" progId="MS_ClipArt_Gallery.2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790700" y="2874963"/>
                          <a:ext cx="584200" cy="46355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 xmlns="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635917" name="Object 13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4157290242"/>
                </p:ext>
              </p:extLst>
            </p:nvPr>
          </p:nvGraphicFramePr>
          <p:xfrm>
            <a:off x="1790700" y="3484563"/>
            <a:ext cx="584200" cy="4635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232371" name="Clip" r:id="rId7" imgW="1305000" imgH="1085760" progId="MS_ClipArt_Gallery.2">
                    <p:embed/>
                  </p:oleObj>
                </mc:Choice>
                <mc:Fallback>
                  <p:oleObj name="Clip" r:id="rId7" imgW="1305000" imgH="1085760" progId="MS_ClipArt_Gallery.2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790700" y="3484563"/>
                          <a:ext cx="584200" cy="46355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 xmlns="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635918" name="Line 14"/>
            <p:cNvSpPr>
              <a:spLocks noChangeShapeType="1"/>
            </p:cNvSpPr>
            <p:nvPr/>
          </p:nvSpPr>
          <p:spPr bwMode="auto">
            <a:xfrm>
              <a:off x="2641600" y="3424238"/>
              <a:ext cx="1035050" cy="63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grpSp>
          <p:nvGrpSpPr>
            <p:cNvPr id="635919" name="Group 15"/>
            <p:cNvGrpSpPr>
              <a:grpSpLocks/>
            </p:cNvGrpSpPr>
            <p:nvPr/>
          </p:nvGrpSpPr>
          <p:grpSpPr bwMode="auto">
            <a:xfrm>
              <a:off x="3584575" y="3389313"/>
              <a:ext cx="711200" cy="381000"/>
              <a:chOff x="3600" y="219"/>
              <a:chExt cx="360" cy="175"/>
            </a:xfrm>
          </p:grpSpPr>
          <p:sp>
            <p:nvSpPr>
              <p:cNvPr id="635920" name="Oval 16"/>
              <p:cNvSpPr>
                <a:spLocks noChangeArrowheads="1"/>
              </p:cNvSpPr>
              <p:nvPr/>
            </p:nvSpPr>
            <p:spPr bwMode="auto">
              <a:xfrm>
                <a:off x="3603" y="297"/>
                <a:ext cx="357" cy="97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Autofit/>
              </a:bodyPr>
              <a:lstStyle/>
              <a:p>
                <a:endParaRPr lang="en-US" sz="400"/>
              </a:p>
            </p:txBody>
          </p:sp>
          <p:sp>
            <p:nvSpPr>
              <p:cNvPr id="635921" name="Line 17"/>
              <p:cNvSpPr>
                <a:spLocks noChangeShapeType="1"/>
              </p:cNvSpPr>
              <p:nvPr/>
            </p:nvSpPr>
            <p:spPr bwMode="auto">
              <a:xfrm>
                <a:off x="3603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Autofit/>
              </a:bodyPr>
              <a:lstStyle/>
              <a:p>
                <a:endParaRPr lang="en-US" sz="400"/>
              </a:p>
            </p:txBody>
          </p:sp>
          <p:sp>
            <p:nvSpPr>
              <p:cNvPr id="635922" name="Line 18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Autofit/>
              </a:bodyPr>
              <a:lstStyle/>
              <a:p>
                <a:endParaRPr lang="en-US" sz="400"/>
              </a:p>
            </p:txBody>
          </p:sp>
          <p:sp>
            <p:nvSpPr>
              <p:cNvPr id="635923" name="Rectangle 19"/>
              <p:cNvSpPr>
                <a:spLocks noChangeArrowheads="1"/>
              </p:cNvSpPr>
              <p:nvPr/>
            </p:nvSpPr>
            <p:spPr bwMode="auto">
              <a:xfrm>
                <a:off x="3603" y="289"/>
                <a:ext cx="354" cy="5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Autofit/>
              </a:bodyPr>
              <a:lstStyle/>
              <a:p>
                <a:pPr algn="ctr"/>
                <a:endParaRPr lang="en-US" sz="500">
                  <a:latin typeface="Times New Roman" charset="0"/>
                </a:endParaRPr>
              </a:p>
            </p:txBody>
          </p:sp>
          <p:sp>
            <p:nvSpPr>
              <p:cNvPr id="635924" name="Oval 20"/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7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Autofit/>
              </a:bodyPr>
              <a:lstStyle/>
              <a:p>
                <a:endParaRPr lang="en-US" sz="400"/>
              </a:p>
            </p:txBody>
          </p:sp>
          <p:grpSp>
            <p:nvGrpSpPr>
              <p:cNvPr id="635925" name="Group 21"/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35926" name="Line 22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noAutofit/>
                </a:bodyPr>
                <a:lstStyle/>
                <a:p>
                  <a:endParaRPr lang="en-US" sz="400"/>
                </a:p>
              </p:txBody>
            </p:sp>
            <p:sp>
              <p:nvSpPr>
                <p:cNvPr id="635927" name="Line 23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noAutofit/>
                </a:bodyPr>
                <a:lstStyle/>
                <a:p>
                  <a:endParaRPr lang="en-US" sz="400"/>
                </a:p>
              </p:txBody>
            </p:sp>
            <p:sp>
              <p:nvSpPr>
                <p:cNvPr id="635928" name="Line 24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noAutofit/>
                </a:bodyPr>
                <a:lstStyle/>
                <a:p>
                  <a:endParaRPr lang="en-US" sz="400"/>
                </a:p>
              </p:txBody>
            </p:sp>
          </p:grpSp>
          <p:grpSp>
            <p:nvGrpSpPr>
              <p:cNvPr id="635929" name="Group 25"/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35930" name="Line 26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noAutofit/>
                </a:bodyPr>
                <a:lstStyle/>
                <a:p>
                  <a:endParaRPr lang="en-US" sz="400"/>
                </a:p>
              </p:txBody>
            </p:sp>
            <p:sp>
              <p:nvSpPr>
                <p:cNvPr id="635931" name="Line 27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noAutofit/>
                </a:bodyPr>
                <a:lstStyle/>
                <a:p>
                  <a:endParaRPr lang="en-US" sz="400"/>
                </a:p>
              </p:txBody>
            </p:sp>
            <p:sp>
              <p:nvSpPr>
                <p:cNvPr id="635932" name="Line 28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noAutofit/>
                </a:bodyPr>
                <a:lstStyle/>
                <a:p>
                  <a:endParaRPr lang="en-US" sz="400"/>
                </a:p>
              </p:txBody>
            </p:sp>
          </p:grpSp>
        </p:grpSp>
        <p:sp>
          <p:nvSpPr>
            <p:cNvPr id="635933" name="Text Box 29"/>
            <p:cNvSpPr txBox="1">
              <a:spLocks noChangeArrowheads="1"/>
            </p:cNvSpPr>
            <p:nvPr/>
          </p:nvSpPr>
          <p:spPr bwMode="auto">
            <a:xfrm>
              <a:off x="2309813" y="2255838"/>
              <a:ext cx="96402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normAutofit fontScale="92500" lnSpcReduction="10000"/>
            </a:bodyPr>
            <a:lstStyle/>
            <a:p>
              <a:r>
                <a:rPr lang="en-US" sz="1400" dirty="0">
                  <a:latin typeface="Calibri"/>
                </a:rPr>
                <a:t>223.1.1.1</a:t>
              </a:r>
              <a:endParaRPr lang="en-US" sz="1600" dirty="0"/>
            </a:p>
          </p:txBody>
        </p:sp>
        <p:sp>
          <p:nvSpPr>
            <p:cNvPr id="635934" name="Rectangle 30"/>
            <p:cNvSpPr>
              <a:spLocks noChangeArrowheads="1"/>
            </p:cNvSpPr>
            <p:nvPr/>
          </p:nvSpPr>
          <p:spPr bwMode="auto">
            <a:xfrm>
              <a:off x="2397125" y="2976563"/>
              <a:ext cx="309563" cy="180975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sp>
          <p:nvSpPr>
            <p:cNvPr id="635935" name="Text Box 31"/>
            <p:cNvSpPr txBox="1">
              <a:spLocks noChangeArrowheads="1"/>
            </p:cNvSpPr>
            <p:nvPr/>
          </p:nvSpPr>
          <p:spPr bwMode="auto">
            <a:xfrm>
              <a:off x="2387600" y="2884488"/>
              <a:ext cx="96402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normAutofit fontScale="92500" lnSpcReduction="10000"/>
            </a:bodyPr>
            <a:lstStyle/>
            <a:p>
              <a:r>
                <a:rPr lang="en-US" sz="1400" dirty="0">
                  <a:latin typeface="Calibri"/>
                </a:rPr>
                <a:t>223.1.1.2</a:t>
              </a:r>
              <a:endParaRPr lang="en-US" sz="1600" dirty="0"/>
            </a:p>
          </p:txBody>
        </p:sp>
        <p:sp>
          <p:nvSpPr>
            <p:cNvPr id="635936" name="Text Box 32"/>
            <p:cNvSpPr txBox="1">
              <a:spLocks noChangeArrowheads="1"/>
            </p:cNvSpPr>
            <p:nvPr/>
          </p:nvSpPr>
          <p:spPr bwMode="auto">
            <a:xfrm>
              <a:off x="2195513" y="3836988"/>
              <a:ext cx="96402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normAutofit fontScale="92500" lnSpcReduction="10000"/>
            </a:bodyPr>
            <a:lstStyle/>
            <a:p>
              <a:r>
                <a:rPr lang="en-US" sz="1400" dirty="0">
                  <a:latin typeface="Calibri"/>
                </a:rPr>
                <a:t>223.1.1.3</a:t>
              </a:r>
              <a:endParaRPr lang="en-US" sz="1600" dirty="0"/>
            </a:p>
          </p:txBody>
        </p:sp>
        <p:sp>
          <p:nvSpPr>
            <p:cNvPr id="635937" name="Text Box 33"/>
            <p:cNvSpPr txBox="1">
              <a:spLocks noChangeArrowheads="1"/>
            </p:cNvSpPr>
            <p:nvPr/>
          </p:nvSpPr>
          <p:spPr bwMode="auto">
            <a:xfrm>
              <a:off x="2986088" y="3165475"/>
              <a:ext cx="966931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normAutofit fontScale="92500" lnSpcReduction="10000"/>
            </a:bodyPr>
            <a:lstStyle/>
            <a:p>
              <a:r>
                <a:rPr lang="en-US" sz="1400" dirty="0">
                  <a:latin typeface="Calibri"/>
                </a:rPr>
                <a:t>223.1.1.4</a:t>
              </a:r>
              <a:endParaRPr lang="en-US" sz="1600" dirty="0"/>
            </a:p>
          </p:txBody>
        </p:sp>
        <p:sp>
          <p:nvSpPr>
            <p:cNvPr id="635938" name="Line 34"/>
            <p:cNvSpPr>
              <a:spLocks noChangeShapeType="1"/>
            </p:cNvSpPr>
            <p:nvPr/>
          </p:nvSpPr>
          <p:spPr bwMode="auto">
            <a:xfrm>
              <a:off x="4189413" y="3433763"/>
              <a:ext cx="10160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sp>
          <p:nvSpPr>
            <p:cNvPr id="635939" name="Text Box 35"/>
            <p:cNvSpPr txBox="1">
              <a:spLocks noChangeArrowheads="1"/>
            </p:cNvSpPr>
            <p:nvPr/>
          </p:nvSpPr>
          <p:spPr bwMode="auto">
            <a:xfrm>
              <a:off x="4062413" y="3155950"/>
              <a:ext cx="96402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normAutofit fontScale="92500" lnSpcReduction="10000"/>
            </a:bodyPr>
            <a:lstStyle/>
            <a:p>
              <a:r>
                <a:rPr lang="en-US" sz="1400" dirty="0">
                  <a:latin typeface="Calibri"/>
                </a:rPr>
                <a:t>223.1.2.9</a:t>
              </a:r>
              <a:endParaRPr lang="en-US" sz="1600" dirty="0"/>
            </a:p>
          </p:txBody>
        </p:sp>
        <p:sp>
          <p:nvSpPr>
            <p:cNvPr id="635940" name="Line 36"/>
            <p:cNvSpPr>
              <a:spLocks noChangeShapeType="1"/>
            </p:cNvSpPr>
            <p:nvPr/>
          </p:nvSpPr>
          <p:spPr bwMode="auto">
            <a:xfrm flipH="1">
              <a:off x="5213350" y="2738438"/>
              <a:ext cx="0" cy="129063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graphicFrame>
          <p:nvGraphicFramePr>
            <p:cNvPr id="635941" name="Object 37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4063866932"/>
                </p:ext>
              </p:extLst>
            </p:nvPr>
          </p:nvGraphicFramePr>
          <p:xfrm>
            <a:off x="5391150" y="2446338"/>
            <a:ext cx="584200" cy="4635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232372" name="Clip" r:id="rId8" imgW="1305000" imgH="1085760" progId="MS_ClipArt_Gallery.2">
                    <p:embed/>
                  </p:oleObj>
                </mc:Choice>
                <mc:Fallback>
                  <p:oleObj name="Clip" r:id="rId8" imgW="1305000" imgH="1085760" progId="MS_ClipArt_Gallery.2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391150" y="2446338"/>
                          <a:ext cx="584200" cy="46355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 xmlns="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635942" name="Line 38"/>
            <p:cNvSpPr>
              <a:spLocks noChangeShapeType="1"/>
            </p:cNvSpPr>
            <p:nvPr/>
          </p:nvSpPr>
          <p:spPr bwMode="auto">
            <a:xfrm>
              <a:off x="5213350" y="2743200"/>
              <a:ext cx="234950" cy="63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graphicFrame>
          <p:nvGraphicFramePr>
            <p:cNvPr id="635943" name="Object 39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289765972"/>
                </p:ext>
              </p:extLst>
            </p:nvPr>
          </p:nvGraphicFramePr>
          <p:xfrm>
            <a:off x="5395913" y="3827463"/>
            <a:ext cx="584200" cy="4635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232373" name="Clip" r:id="rId9" imgW="1305000" imgH="1085760" progId="MS_ClipArt_Gallery.2">
                    <p:embed/>
                  </p:oleObj>
                </mc:Choice>
                <mc:Fallback>
                  <p:oleObj name="Clip" r:id="rId9" imgW="1305000" imgH="1085760" progId="MS_ClipArt_Gallery.2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395913" y="3827463"/>
                          <a:ext cx="584200" cy="46355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 xmlns="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635944" name="Line 40"/>
            <p:cNvSpPr>
              <a:spLocks noChangeShapeType="1"/>
            </p:cNvSpPr>
            <p:nvPr/>
          </p:nvSpPr>
          <p:spPr bwMode="auto">
            <a:xfrm>
              <a:off x="5213350" y="4014788"/>
              <a:ext cx="234950" cy="63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sp>
          <p:nvSpPr>
            <p:cNvPr id="635945" name="Rectangle 41"/>
            <p:cNvSpPr>
              <a:spLocks noChangeArrowheads="1"/>
            </p:cNvSpPr>
            <p:nvPr/>
          </p:nvSpPr>
          <p:spPr bwMode="auto">
            <a:xfrm>
              <a:off x="5159375" y="3749675"/>
              <a:ext cx="171450" cy="180975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sp>
          <p:nvSpPr>
            <p:cNvPr id="635946" name="Text Box 42"/>
            <p:cNvSpPr txBox="1">
              <a:spLocks noChangeArrowheads="1"/>
            </p:cNvSpPr>
            <p:nvPr/>
          </p:nvSpPr>
          <p:spPr bwMode="auto">
            <a:xfrm>
              <a:off x="4573588" y="3636963"/>
              <a:ext cx="96402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normAutofit fontScale="92500" lnSpcReduction="10000"/>
            </a:bodyPr>
            <a:lstStyle/>
            <a:p>
              <a:r>
                <a:rPr lang="en-US" sz="1400" dirty="0">
                  <a:latin typeface="Calibri"/>
                </a:rPr>
                <a:t>223.1.2.2</a:t>
              </a:r>
              <a:endParaRPr lang="en-US" sz="1600" dirty="0"/>
            </a:p>
          </p:txBody>
        </p:sp>
        <p:sp>
          <p:nvSpPr>
            <p:cNvPr id="635947" name="Text Box 43"/>
            <p:cNvSpPr txBox="1">
              <a:spLocks noChangeArrowheads="1"/>
            </p:cNvSpPr>
            <p:nvPr/>
          </p:nvSpPr>
          <p:spPr bwMode="auto">
            <a:xfrm>
              <a:off x="5297488" y="2144713"/>
              <a:ext cx="96402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normAutofit fontScale="92500" lnSpcReduction="10000"/>
            </a:bodyPr>
            <a:lstStyle/>
            <a:p>
              <a:r>
                <a:rPr lang="en-US" sz="1400" dirty="0">
                  <a:latin typeface="Calibri"/>
                </a:rPr>
                <a:t>223.1.2.1</a:t>
              </a:r>
              <a:endParaRPr lang="en-US" sz="1600" dirty="0"/>
            </a:p>
          </p:txBody>
        </p:sp>
        <p:sp>
          <p:nvSpPr>
            <p:cNvPr id="635948" name="Line 44"/>
            <p:cNvSpPr>
              <a:spLocks noChangeShapeType="1"/>
            </p:cNvSpPr>
            <p:nvPr/>
          </p:nvSpPr>
          <p:spPr bwMode="auto">
            <a:xfrm flipH="1">
              <a:off x="3951288" y="3771900"/>
              <a:ext cx="0" cy="7191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sp>
          <p:nvSpPr>
            <p:cNvPr id="635949" name="Line 45"/>
            <p:cNvSpPr>
              <a:spLocks noChangeShapeType="1"/>
            </p:cNvSpPr>
            <p:nvPr/>
          </p:nvSpPr>
          <p:spPr bwMode="auto">
            <a:xfrm flipH="1">
              <a:off x="3294063" y="4491038"/>
              <a:ext cx="118586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sp>
          <p:nvSpPr>
            <p:cNvPr id="635950" name="Line 46"/>
            <p:cNvSpPr>
              <a:spLocks noChangeShapeType="1"/>
            </p:cNvSpPr>
            <p:nvPr/>
          </p:nvSpPr>
          <p:spPr bwMode="auto">
            <a:xfrm flipH="1" flipV="1">
              <a:off x="3290888" y="4483100"/>
              <a:ext cx="3175" cy="2413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sp>
          <p:nvSpPr>
            <p:cNvPr id="635951" name="Line 47"/>
            <p:cNvSpPr>
              <a:spLocks noChangeShapeType="1"/>
            </p:cNvSpPr>
            <p:nvPr/>
          </p:nvSpPr>
          <p:spPr bwMode="auto">
            <a:xfrm flipH="1" flipV="1">
              <a:off x="4467225" y="4487863"/>
              <a:ext cx="3175" cy="2413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graphicFrame>
          <p:nvGraphicFramePr>
            <p:cNvPr id="635952" name="Object 48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4203886019"/>
                </p:ext>
              </p:extLst>
            </p:nvPr>
          </p:nvGraphicFramePr>
          <p:xfrm>
            <a:off x="4252913" y="4646613"/>
            <a:ext cx="584200" cy="4635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232374" name="Clip" r:id="rId10" imgW="1305000" imgH="1085760" progId="MS_ClipArt_Gallery.2">
                    <p:embed/>
                  </p:oleObj>
                </mc:Choice>
                <mc:Fallback>
                  <p:oleObj name="Clip" r:id="rId10" imgW="1305000" imgH="1085760" progId="MS_ClipArt_Gallery.2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252913" y="4646613"/>
                          <a:ext cx="584200" cy="46355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 xmlns="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635953" name="Object 49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077273383"/>
                </p:ext>
              </p:extLst>
            </p:nvPr>
          </p:nvGraphicFramePr>
          <p:xfrm>
            <a:off x="2995613" y="4660900"/>
            <a:ext cx="584200" cy="4635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232375" name="Clip" r:id="rId11" imgW="1305000" imgH="1085760" progId="MS_ClipArt_Gallery.2">
                    <p:embed/>
                  </p:oleObj>
                </mc:Choice>
                <mc:Fallback>
                  <p:oleObj name="Clip" r:id="rId11" imgW="1305000" imgH="1085760" progId="MS_ClipArt_Gallery.2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995613" y="4660900"/>
                          <a:ext cx="584200" cy="46355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 xmlns="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635954" name="Text Box 50"/>
            <p:cNvSpPr txBox="1">
              <a:spLocks noChangeArrowheads="1"/>
            </p:cNvSpPr>
            <p:nvPr/>
          </p:nvSpPr>
          <p:spPr bwMode="auto">
            <a:xfrm>
              <a:off x="4471988" y="4337050"/>
              <a:ext cx="96402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normAutofit fontScale="92500" lnSpcReduction="10000"/>
            </a:bodyPr>
            <a:lstStyle/>
            <a:p>
              <a:r>
                <a:rPr lang="en-US" sz="1400" dirty="0">
                  <a:latin typeface="Calibri"/>
                </a:rPr>
                <a:t>223.1.3.2</a:t>
              </a:r>
              <a:endParaRPr lang="en-US" sz="1600" dirty="0"/>
            </a:p>
          </p:txBody>
        </p:sp>
        <p:sp>
          <p:nvSpPr>
            <p:cNvPr id="635955" name="Text Box 51"/>
            <p:cNvSpPr txBox="1">
              <a:spLocks noChangeArrowheads="1"/>
            </p:cNvSpPr>
            <p:nvPr/>
          </p:nvSpPr>
          <p:spPr bwMode="auto">
            <a:xfrm>
              <a:off x="2295525" y="4375150"/>
              <a:ext cx="96402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normAutofit fontScale="92500" lnSpcReduction="10000"/>
            </a:bodyPr>
            <a:lstStyle/>
            <a:p>
              <a:r>
                <a:rPr lang="en-US" sz="1400" dirty="0">
                  <a:latin typeface="Calibri"/>
                </a:rPr>
                <a:t>223.1.3.1</a:t>
              </a:r>
              <a:endParaRPr lang="en-US" sz="1600" dirty="0"/>
            </a:p>
          </p:txBody>
        </p:sp>
        <p:sp>
          <p:nvSpPr>
            <p:cNvPr id="635956" name="Rectangle 52"/>
            <p:cNvSpPr>
              <a:spLocks noChangeArrowheads="1"/>
            </p:cNvSpPr>
            <p:nvPr/>
          </p:nvSpPr>
          <p:spPr bwMode="auto">
            <a:xfrm>
              <a:off x="3887788" y="3905250"/>
              <a:ext cx="128587" cy="180975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sp>
          <p:nvSpPr>
            <p:cNvPr id="635957" name="Text Box 53"/>
            <p:cNvSpPr txBox="1">
              <a:spLocks noChangeArrowheads="1"/>
            </p:cNvSpPr>
            <p:nvPr/>
          </p:nvSpPr>
          <p:spPr bwMode="auto">
            <a:xfrm>
              <a:off x="3322638" y="3840163"/>
              <a:ext cx="1069524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normAutofit fontScale="92500" lnSpcReduction="10000"/>
            </a:bodyPr>
            <a:lstStyle/>
            <a:p>
              <a:r>
                <a:rPr lang="en-US" sz="1400" dirty="0">
                  <a:latin typeface="Calibri"/>
                </a:rPr>
                <a:t>223.1.3.27</a:t>
              </a:r>
              <a:endParaRPr lang="en-US" sz="1600" dirty="0"/>
            </a:p>
          </p:txBody>
        </p:sp>
        <p:grpSp>
          <p:nvGrpSpPr>
            <p:cNvPr id="635958" name="Group 54"/>
            <p:cNvGrpSpPr>
              <a:grpSpLocks/>
            </p:cNvGrpSpPr>
            <p:nvPr/>
          </p:nvGrpSpPr>
          <p:grpSpPr bwMode="auto">
            <a:xfrm>
              <a:off x="1890713" y="2170113"/>
              <a:ext cx="369887" cy="396875"/>
              <a:chOff x="2822" y="1181"/>
              <a:chExt cx="233" cy="250"/>
            </a:xfrm>
          </p:grpSpPr>
          <p:sp>
            <p:nvSpPr>
              <p:cNvPr id="635959" name="Rectangle 55"/>
              <p:cNvSpPr>
                <a:spLocks noChangeArrowheads="1"/>
              </p:cNvSpPr>
              <p:nvPr/>
            </p:nvSpPr>
            <p:spPr bwMode="auto">
              <a:xfrm>
                <a:off x="2886" y="1230"/>
                <a:ext cx="114" cy="16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Autofit/>
              </a:bodyPr>
              <a:lstStyle/>
              <a:p>
                <a:endParaRPr lang="en-US" sz="900"/>
              </a:p>
            </p:txBody>
          </p:sp>
          <p:sp>
            <p:nvSpPr>
              <p:cNvPr id="635960" name="Text Box 56"/>
              <p:cNvSpPr txBox="1">
                <a:spLocks noChangeArrowheads="1"/>
              </p:cNvSpPr>
              <p:nvPr/>
            </p:nvSpPr>
            <p:spPr bwMode="auto">
              <a:xfrm>
                <a:off x="2822" y="1181"/>
                <a:ext cx="233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normAutofit fontScale="92500" lnSpcReduction="10000"/>
              </a:bodyPr>
              <a:lstStyle/>
              <a:p>
                <a:r>
                  <a:rPr lang="en-US">
                    <a:solidFill>
                      <a:srgbClr val="FF0000"/>
                    </a:solidFill>
                  </a:rPr>
                  <a:t>A</a:t>
                </a:r>
                <a:endParaRPr lang="en-US" sz="16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635961" name="Group 57"/>
            <p:cNvGrpSpPr>
              <a:grpSpLocks/>
            </p:cNvGrpSpPr>
            <p:nvPr/>
          </p:nvGrpSpPr>
          <p:grpSpPr bwMode="auto">
            <a:xfrm>
              <a:off x="1881188" y="3408363"/>
              <a:ext cx="344487" cy="396875"/>
              <a:chOff x="2822" y="1181"/>
              <a:chExt cx="217" cy="250"/>
            </a:xfrm>
          </p:grpSpPr>
          <p:sp>
            <p:nvSpPr>
              <p:cNvPr id="635962" name="Rectangle 58"/>
              <p:cNvSpPr>
                <a:spLocks noChangeArrowheads="1"/>
              </p:cNvSpPr>
              <p:nvPr/>
            </p:nvSpPr>
            <p:spPr bwMode="auto">
              <a:xfrm>
                <a:off x="2886" y="1230"/>
                <a:ext cx="114" cy="16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Autofit/>
              </a:bodyPr>
              <a:lstStyle/>
              <a:p>
                <a:endParaRPr lang="en-US" sz="900"/>
              </a:p>
            </p:txBody>
          </p:sp>
          <p:sp>
            <p:nvSpPr>
              <p:cNvPr id="635963" name="Text Box 59"/>
              <p:cNvSpPr txBox="1">
                <a:spLocks noChangeArrowheads="1"/>
              </p:cNvSpPr>
              <p:nvPr/>
            </p:nvSpPr>
            <p:spPr bwMode="auto">
              <a:xfrm>
                <a:off x="2822" y="1181"/>
                <a:ext cx="217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normAutofit fontScale="92500" lnSpcReduction="10000"/>
              </a:bodyPr>
              <a:lstStyle/>
              <a:p>
                <a:r>
                  <a:rPr lang="en-US">
                    <a:solidFill>
                      <a:srgbClr val="FF0000"/>
                    </a:solidFill>
                  </a:rPr>
                  <a:t>B</a:t>
                </a:r>
                <a:endParaRPr lang="en-US" sz="16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635964" name="Group 60"/>
            <p:cNvGrpSpPr>
              <a:grpSpLocks/>
            </p:cNvGrpSpPr>
            <p:nvPr/>
          </p:nvGrpSpPr>
          <p:grpSpPr bwMode="auto">
            <a:xfrm>
              <a:off x="5491163" y="3770313"/>
              <a:ext cx="342900" cy="396875"/>
              <a:chOff x="2822" y="1181"/>
              <a:chExt cx="216" cy="250"/>
            </a:xfrm>
          </p:grpSpPr>
          <p:sp>
            <p:nvSpPr>
              <p:cNvPr id="635965" name="Rectangle 61"/>
              <p:cNvSpPr>
                <a:spLocks noChangeArrowheads="1"/>
              </p:cNvSpPr>
              <p:nvPr/>
            </p:nvSpPr>
            <p:spPr bwMode="auto">
              <a:xfrm>
                <a:off x="2886" y="1230"/>
                <a:ext cx="114" cy="16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Autofit/>
              </a:bodyPr>
              <a:lstStyle/>
              <a:p>
                <a:endParaRPr lang="en-US" sz="900"/>
              </a:p>
            </p:txBody>
          </p:sp>
          <p:sp>
            <p:nvSpPr>
              <p:cNvPr id="635966" name="Text Box 62"/>
              <p:cNvSpPr txBox="1">
                <a:spLocks noChangeArrowheads="1"/>
              </p:cNvSpPr>
              <p:nvPr/>
            </p:nvSpPr>
            <p:spPr bwMode="auto">
              <a:xfrm>
                <a:off x="2822" y="1181"/>
                <a:ext cx="216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normAutofit fontScale="92500" lnSpcReduction="10000"/>
              </a:bodyPr>
              <a:lstStyle/>
              <a:p>
                <a:r>
                  <a:rPr lang="en-US">
                    <a:solidFill>
                      <a:srgbClr val="FF0000"/>
                    </a:solidFill>
                  </a:rPr>
                  <a:t>E</a:t>
                </a:r>
                <a:endParaRPr lang="en-US" sz="1600">
                  <a:solidFill>
                    <a:srgbClr val="FF0000"/>
                  </a:solidFill>
                </a:endParaRPr>
              </a:p>
            </p:txBody>
          </p:sp>
        </p:grpSp>
        <p:sp>
          <p:nvSpPr>
            <p:cNvPr id="635968" name="Line 64"/>
            <p:cNvSpPr>
              <a:spLocks noChangeShapeType="1"/>
            </p:cNvSpPr>
            <p:nvPr/>
          </p:nvSpPr>
          <p:spPr bwMode="auto">
            <a:xfrm>
              <a:off x="4851400" y="2908300"/>
              <a:ext cx="3349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69" name="Freeform 65"/>
            <p:cNvSpPr>
              <a:spLocks/>
            </p:cNvSpPr>
            <p:nvPr/>
          </p:nvSpPr>
          <p:spPr bwMode="auto">
            <a:xfrm>
              <a:off x="4664075" y="2781300"/>
              <a:ext cx="361950" cy="180975"/>
            </a:xfrm>
            <a:custGeom>
              <a:avLst/>
              <a:gdLst>
                <a:gd name="T0" fmla="*/ 88 w 228"/>
                <a:gd name="T1" fmla="*/ 0 h 114"/>
                <a:gd name="T2" fmla="*/ 0 w 228"/>
                <a:gd name="T3" fmla="*/ 114 h 114"/>
                <a:gd name="T4" fmla="*/ 139 w 228"/>
                <a:gd name="T5" fmla="*/ 114 h 114"/>
                <a:gd name="T6" fmla="*/ 228 w 228"/>
                <a:gd name="T7" fmla="*/ 0 h 114"/>
                <a:gd name="T8" fmla="*/ 88 w 228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8" h="114">
                  <a:moveTo>
                    <a:pt x="88" y="0"/>
                  </a:moveTo>
                  <a:lnTo>
                    <a:pt x="0" y="114"/>
                  </a:lnTo>
                  <a:lnTo>
                    <a:pt x="139" y="114"/>
                  </a:lnTo>
                  <a:lnTo>
                    <a:pt x="228" y="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33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70" name="Rectangle 66"/>
            <p:cNvSpPr>
              <a:spLocks noChangeArrowheads="1"/>
            </p:cNvSpPr>
            <p:nvPr/>
          </p:nvSpPr>
          <p:spPr bwMode="auto">
            <a:xfrm>
              <a:off x="4848225" y="2189163"/>
              <a:ext cx="166688" cy="598487"/>
            </a:xfrm>
            <a:prstGeom prst="rect">
              <a:avLst/>
            </a:prstGeom>
            <a:solidFill>
              <a:srgbClr val="33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normAutofit/>
            </a:bodyPr>
            <a:lstStyle/>
            <a:p>
              <a:endParaRPr lang="en-US" sz="1600"/>
            </a:p>
          </p:txBody>
        </p:sp>
        <p:sp>
          <p:nvSpPr>
            <p:cNvPr id="635971" name="Rectangle 67"/>
            <p:cNvSpPr>
              <a:spLocks noChangeArrowheads="1"/>
            </p:cNvSpPr>
            <p:nvPr/>
          </p:nvSpPr>
          <p:spPr bwMode="auto">
            <a:xfrm>
              <a:off x="4664075" y="2360613"/>
              <a:ext cx="231775" cy="598487"/>
            </a:xfrm>
            <a:prstGeom prst="rect">
              <a:avLst/>
            </a:prstGeom>
            <a:solidFill>
              <a:srgbClr val="33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normAutofit/>
            </a:bodyPr>
            <a:lstStyle/>
            <a:p>
              <a:endParaRPr lang="en-US" sz="1600"/>
            </a:p>
          </p:txBody>
        </p:sp>
        <p:sp>
          <p:nvSpPr>
            <p:cNvPr id="635972" name="Rectangle 68"/>
            <p:cNvSpPr>
              <a:spLocks noChangeArrowheads="1"/>
            </p:cNvSpPr>
            <p:nvPr/>
          </p:nvSpPr>
          <p:spPr bwMode="auto">
            <a:xfrm>
              <a:off x="4652963" y="2360613"/>
              <a:ext cx="231775" cy="598487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>
              <a:normAutofit/>
            </a:bodyPr>
            <a:lstStyle/>
            <a:p>
              <a:endParaRPr lang="en-US" sz="1600"/>
            </a:p>
          </p:txBody>
        </p:sp>
        <p:sp>
          <p:nvSpPr>
            <p:cNvPr id="635973" name="Freeform 69"/>
            <p:cNvSpPr>
              <a:spLocks/>
            </p:cNvSpPr>
            <p:nvPr/>
          </p:nvSpPr>
          <p:spPr bwMode="auto">
            <a:xfrm>
              <a:off x="4664075" y="2181225"/>
              <a:ext cx="361950" cy="182563"/>
            </a:xfrm>
            <a:custGeom>
              <a:avLst/>
              <a:gdLst>
                <a:gd name="T0" fmla="*/ 88 w 228"/>
                <a:gd name="T1" fmla="*/ 0 h 115"/>
                <a:gd name="T2" fmla="*/ 0 w 228"/>
                <a:gd name="T3" fmla="*/ 115 h 115"/>
                <a:gd name="T4" fmla="*/ 139 w 228"/>
                <a:gd name="T5" fmla="*/ 115 h 115"/>
                <a:gd name="T6" fmla="*/ 228 w 228"/>
                <a:gd name="T7" fmla="*/ 0 h 115"/>
                <a:gd name="T8" fmla="*/ 88 w 228"/>
                <a:gd name="T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8" h="115">
                  <a:moveTo>
                    <a:pt x="88" y="0"/>
                  </a:moveTo>
                  <a:lnTo>
                    <a:pt x="0" y="115"/>
                  </a:lnTo>
                  <a:lnTo>
                    <a:pt x="139" y="115"/>
                  </a:lnTo>
                  <a:lnTo>
                    <a:pt x="228" y="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33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normAutofit/>
            </a:bodyPr>
            <a:lstStyle/>
            <a:p>
              <a:endParaRPr lang="en-US" sz="400"/>
            </a:p>
          </p:txBody>
        </p:sp>
        <p:sp>
          <p:nvSpPr>
            <p:cNvPr id="635974" name="Freeform 70"/>
            <p:cNvSpPr>
              <a:spLocks/>
            </p:cNvSpPr>
            <p:nvPr/>
          </p:nvSpPr>
          <p:spPr bwMode="auto">
            <a:xfrm>
              <a:off x="4664075" y="2181225"/>
              <a:ext cx="361950" cy="182563"/>
            </a:xfrm>
            <a:custGeom>
              <a:avLst/>
              <a:gdLst>
                <a:gd name="T0" fmla="*/ 88 w 228"/>
                <a:gd name="T1" fmla="*/ 0 h 115"/>
                <a:gd name="T2" fmla="*/ 0 w 228"/>
                <a:gd name="T3" fmla="*/ 115 h 115"/>
                <a:gd name="T4" fmla="*/ 139 w 228"/>
                <a:gd name="T5" fmla="*/ 115 h 115"/>
                <a:gd name="T6" fmla="*/ 228 w 228"/>
                <a:gd name="T7" fmla="*/ 0 h 115"/>
                <a:gd name="T8" fmla="*/ 88 w 228"/>
                <a:gd name="T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8" h="115">
                  <a:moveTo>
                    <a:pt x="88" y="0"/>
                  </a:moveTo>
                  <a:lnTo>
                    <a:pt x="0" y="115"/>
                  </a:lnTo>
                  <a:lnTo>
                    <a:pt x="139" y="115"/>
                  </a:lnTo>
                  <a:lnTo>
                    <a:pt x="228" y="0"/>
                  </a:lnTo>
                  <a:lnTo>
                    <a:pt x="88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>
              <a:normAutofit/>
            </a:bodyPr>
            <a:lstStyle/>
            <a:p>
              <a:endParaRPr lang="en-US" sz="400"/>
            </a:p>
          </p:txBody>
        </p:sp>
        <p:sp>
          <p:nvSpPr>
            <p:cNvPr id="635975" name="Line 71"/>
            <p:cNvSpPr>
              <a:spLocks noChangeShapeType="1"/>
            </p:cNvSpPr>
            <p:nvPr/>
          </p:nvSpPr>
          <p:spPr bwMode="auto">
            <a:xfrm>
              <a:off x="5026025" y="2195513"/>
              <a:ext cx="1588" cy="5857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76" name="Line 72"/>
            <p:cNvSpPr>
              <a:spLocks noChangeShapeType="1"/>
            </p:cNvSpPr>
            <p:nvPr/>
          </p:nvSpPr>
          <p:spPr bwMode="auto">
            <a:xfrm flipH="1">
              <a:off x="4895850" y="2781300"/>
              <a:ext cx="130175" cy="17780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77" name="Rectangle 73"/>
            <p:cNvSpPr>
              <a:spLocks noChangeArrowheads="1"/>
            </p:cNvSpPr>
            <p:nvPr/>
          </p:nvSpPr>
          <p:spPr bwMode="auto">
            <a:xfrm>
              <a:off x="4694238" y="2438400"/>
              <a:ext cx="153987" cy="342900"/>
            </a:xfrm>
            <a:prstGeom prst="rect">
              <a:avLst/>
            </a:prstGeom>
            <a:solidFill>
              <a:srgbClr val="33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noAutofit/>
            </a:bodyPr>
            <a:lstStyle/>
            <a:p>
              <a:endParaRPr lang="en-US" sz="1400"/>
            </a:p>
          </p:txBody>
        </p:sp>
        <p:sp>
          <p:nvSpPr>
            <p:cNvPr id="635978" name="Rectangle 74"/>
            <p:cNvSpPr>
              <a:spLocks noChangeArrowheads="1"/>
            </p:cNvSpPr>
            <p:nvPr/>
          </p:nvSpPr>
          <p:spPr bwMode="auto">
            <a:xfrm>
              <a:off x="4694238" y="2438400"/>
              <a:ext cx="153987" cy="342900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>
              <a:noAutofit/>
            </a:bodyPr>
            <a:lstStyle/>
            <a:p>
              <a:endParaRPr lang="en-US" sz="1400"/>
            </a:p>
          </p:txBody>
        </p:sp>
        <p:sp>
          <p:nvSpPr>
            <p:cNvPr id="635979" name="Rectangle 75"/>
            <p:cNvSpPr>
              <a:spLocks noChangeArrowheads="1"/>
            </p:cNvSpPr>
            <p:nvPr/>
          </p:nvSpPr>
          <p:spPr bwMode="auto">
            <a:xfrm>
              <a:off x="4714875" y="2541588"/>
              <a:ext cx="115888" cy="1238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80" name="Rectangle 76"/>
            <p:cNvSpPr>
              <a:spLocks noChangeArrowheads="1"/>
            </p:cNvSpPr>
            <p:nvPr/>
          </p:nvSpPr>
          <p:spPr bwMode="auto">
            <a:xfrm>
              <a:off x="3952875" y="2193925"/>
              <a:ext cx="528164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normAutofit lnSpcReduction="10000"/>
            </a:bodyPr>
            <a:lstStyle/>
            <a:p>
              <a:r>
                <a:rPr lang="en-US" sz="1600" dirty="0">
                  <a:solidFill>
                    <a:srgbClr val="FF0000"/>
                  </a:solidFill>
                  <a:latin typeface="Calibri"/>
                </a:rPr>
                <a:t>DHCP </a:t>
              </a:r>
              <a:endParaRPr lang="en-US" sz="1600" dirty="0">
                <a:solidFill>
                  <a:srgbClr val="FF0000"/>
                </a:solidFill>
              </a:endParaRPr>
            </a:p>
          </p:txBody>
        </p:sp>
        <p:sp>
          <p:nvSpPr>
            <p:cNvPr id="635981" name="Rectangle 77"/>
            <p:cNvSpPr>
              <a:spLocks noChangeArrowheads="1"/>
            </p:cNvSpPr>
            <p:nvPr/>
          </p:nvSpPr>
          <p:spPr bwMode="auto">
            <a:xfrm>
              <a:off x="4664075" y="2193925"/>
              <a:ext cx="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normAutofit lnSpcReduction="10000"/>
            </a:bodyPr>
            <a:lstStyle/>
            <a:p>
              <a:r>
                <a:rPr lang="en-US" sz="1600" dirty="0">
                  <a:solidFill>
                    <a:srgbClr val="000000"/>
                  </a:solidFill>
                  <a:latin typeface="Calibri"/>
                </a:rPr>
                <a:t> </a:t>
              </a:r>
              <a:endParaRPr lang="en-US" sz="1600" dirty="0"/>
            </a:p>
          </p:txBody>
        </p:sp>
        <p:sp>
          <p:nvSpPr>
            <p:cNvPr id="635982" name="Rectangle 78"/>
            <p:cNvSpPr>
              <a:spLocks noChangeArrowheads="1"/>
            </p:cNvSpPr>
            <p:nvPr/>
          </p:nvSpPr>
          <p:spPr bwMode="auto">
            <a:xfrm>
              <a:off x="3952875" y="2459038"/>
              <a:ext cx="58519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normAutofit lnSpcReduction="10000"/>
            </a:bodyPr>
            <a:lstStyle/>
            <a:p>
              <a:r>
                <a:rPr lang="en-US" sz="1600" dirty="0">
                  <a:solidFill>
                    <a:srgbClr val="FF0000"/>
                  </a:solidFill>
                  <a:latin typeface="Calibri"/>
                </a:rPr>
                <a:t>server</a:t>
              </a:r>
              <a:endParaRPr lang="en-US" sz="1600" dirty="0">
                <a:solidFill>
                  <a:srgbClr val="FF0000"/>
                </a:solidFill>
              </a:endParaRPr>
            </a:p>
          </p:txBody>
        </p:sp>
        <p:sp>
          <p:nvSpPr>
            <p:cNvPr id="635983" name="Rectangle 79"/>
            <p:cNvSpPr>
              <a:spLocks noChangeArrowheads="1"/>
            </p:cNvSpPr>
            <p:nvPr/>
          </p:nvSpPr>
          <p:spPr bwMode="auto">
            <a:xfrm>
              <a:off x="4584700" y="2459038"/>
              <a:ext cx="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normAutofit lnSpcReduction="10000"/>
            </a:bodyPr>
            <a:lstStyle/>
            <a:p>
              <a:r>
                <a:rPr lang="en-US" sz="1600" dirty="0">
                  <a:solidFill>
                    <a:srgbClr val="000000"/>
                  </a:solidFill>
                  <a:latin typeface="Calibri"/>
                </a:rPr>
                <a:t> </a:t>
              </a:r>
              <a:endParaRPr lang="en-US" sz="1600" dirty="0"/>
            </a:p>
          </p:txBody>
        </p:sp>
        <p:sp>
          <p:nvSpPr>
            <p:cNvPr id="635984" name="Rectangle 80"/>
            <p:cNvSpPr>
              <a:spLocks noChangeArrowheads="1"/>
            </p:cNvSpPr>
            <p:nvPr/>
          </p:nvSpPr>
          <p:spPr bwMode="auto">
            <a:xfrm>
              <a:off x="4541838" y="4017963"/>
              <a:ext cx="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normAutofit lnSpcReduction="10000"/>
            </a:bodyPr>
            <a:lstStyle/>
            <a:p>
              <a:r>
                <a:rPr lang="en-US" sz="1600" dirty="0">
                  <a:solidFill>
                    <a:srgbClr val="000000"/>
                  </a:solidFill>
                  <a:latin typeface="Calibri"/>
                </a:rPr>
                <a:t> </a:t>
              </a:r>
              <a:endParaRPr lang="en-US" sz="1600" dirty="0"/>
            </a:p>
          </p:txBody>
        </p:sp>
        <p:sp>
          <p:nvSpPr>
            <p:cNvPr id="635985" name="Freeform 81"/>
            <p:cNvSpPr>
              <a:spLocks/>
            </p:cNvSpPr>
            <p:nvPr/>
          </p:nvSpPr>
          <p:spPr bwMode="auto">
            <a:xfrm>
              <a:off x="6142038" y="5005388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2 w 2"/>
                <a:gd name="T13" fmla="*/ 0 h 2"/>
                <a:gd name="T14" fmla="*/ 2 w 2"/>
                <a:gd name="T15" fmla="*/ 0 h 2"/>
                <a:gd name="T16" fmla="*/ 2 w 2"/>
                <a:gd name="T17" fmla="*/ 0 h 2"/>
                <a:gd name="T18" fmla="*/ 2 w 2"/>
                <a:gd name="T19" fmla="*/ 0 h 2"/>
                <a:gd name="T20" fmla="*/ 2 w 2"/>
                <a:gd name="T21" fmla="*/ 0 h 2"/>
                <a:gd name="T22" fmla="*/ 2 w 2"/>
                <a:gd name="T23" fmla="*/ 0 h 2"/>
                <a:gd name="T24" fmla="*/ 2 w 2"/>
                <a:gd name="T25" fmla="*/ 0 h 2"/>
                <a:gd name="T26" fmla="*/ 0 w 2"/>
                <a:gd name="T27" fmla="*/ 0 h 2"/>
                <a:gd name="T28" fmla="*/ 0 w 2"/>
                <a:gd name="T29" fmla="*/ 0 h 2"/>
                <a:gd name="T30" fmla="*/ 0 w 2"/>
                <a:gd name="T31" fmla="*/ 0 h 2"/>
                <a:gd name="T32" fmla="*/ 0 w 2"/>
                <a:gd name="T33" fmla="*/ 0 h 2"/>
                <a:gd name="T34" fmla="*/ 0 w 2"/>
                <a:gd name="T3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86" name="Freeform 82"/>
            <p:cNvSpPr>
              <a:spLocks/>
            </p:cNvSpPr>
            <p:nvPr/>
          </p:nvSpPr>
          <p:spPr bwMode="auto">
            <a:xfrm>
              <a:off x="6154738" y="4999038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0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2 h 2"/>
                <a:gd name="T16" fmla="*/ 2 w 2"/>
                <a:gd name="T17" fmla="*/ 2 h 2"/>
                <a:gd name="T18" fmla="*/ 2 w 2"/>
                <a:gd name="T19" fmla="*/ 0 h 2"/>
                <a:gd name="T20" fmla="*/ 2 w 2"/>
                <a:gd name="T21" fmla="*/ 0 h 2"/>
                <a:gd name="T22" fmla="*/ 2 w 2"/>
                <a:gd name="T23" fmla="*/ 0 h 2"/>
                <a:gd name="T24" fmla="*/ 2 w 2"/>
                <a:gd name="T25" fmla="*/ 0 h 2"/>
                <a:gd name="T26" fmla="*/ 0 w 2"/>
                <a:gd name="T27" fmla="*/ 0 h 2"/>
                <a:gd name="T28" fmla="*/ 0 w 2"/>
                <a:gd name="T29" fmla="*/ 0 h 2"/>
                <a:gd name="T30" fmla="*/ 0 w 2"/>
                <a:gd name="T31" fmla="*/ 0 h 2"/>
                <a:gd name="T32" fmla="*/ 0 w 2"/>
                <a:gd name="T33" fmla="*/ 2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87" name="Freeform 83"/>
            <p:cNvSpPr>
              <a:spLocks/>
            </p:cNvSpPr>
            <p:nvPr/>
          </p:nvSpPr>
          <p:spPr bwMode="auto">
            <a:xfrm>
              <a:off x="6172200" y="4995863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2 h 2"/>
                <a:gd name="T8" fmla="*/ 0 w 2"/>
                <a:gd name="T9" fmla="*/ 2 h 2"/>
                <a:gd name="T10" fmla="*/ 0 w 2"/>
                <a:gd name="T11" fmla="*/ 2 h 2"/>
                <a:gd name="T12" fmla="*/ 0 w 2"/>
                <a:gd name="T13" fmla="*/ 0 h 2"/>
                <a:gd name="T14" fmla="*/ 2 w 2"/>
                <a:gd name="T15" fmla="*/ 0 h 2"/>
                <a:gd name="T16" fmla="*/ 2 w 2"/>
                <a:gd name="T17" fmla="*/ 0 h 2"/>
                <a:gd name="T18" fmla="*/ 2 w 2"/>
                <a:gd name="T19" fmla="*/ 0 h 2"/>
                <a:gd name="T20" fmla="*/ 0 w 2"/>
                <a:gd name="T21" fmla="*/ 0 h 2"/>
                <a:gd name="T22" fmla="*/ 0 w 2"/>
                <a:gd name="T23" fmla="*/ 0 h 2"/>
                <a:gd name="T24" fmla="*/ 0 w 2"/>
                <a:gd name="T25" fmla="*/ 0 h 2"/>
                <a:gd name="T26" fmla="*/ 0 w 2"/>
                <a:gd name="T27" fmla="*/ 0 h 2"/>
                <a:gd name="T28" fmla="*/ 0 w 2"/>
                <a:gd name="T29" fmla="*/ 0 h 2"/>
                <a:gd name="T30" fmla="*/ 0 w 2"/>
                <a:gd name="T31" fmla="*/ 0 h 2"/>
                <a:gd name="T32" fmla="*/ 0 w 2"/>
                <a:gd name="T33" fmla="*/ 0 h 2"/>
                <a:gd name="T34" fmla="*/ 0 w 2"/>
                <a:gd name="T3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88" name="Freeform 84"/>
            <p:cNvSpPr>
              <a:spLocks/>
            </p:cNvSpPr>
            <p:nvPr/>
          </p:nvSpPr>
          <p:spPr bwMode="auto">
            <a:xfrm>
              <a:off x="6165850" y="5008563"/>
              <a:ext cx="1588" cy="15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89" name="Freeform 85"/>
            <p:cNvSpPr>
              <a:spLocks/>
            </p:cNvSpPr>
            <p:nvPr/>
          </p:nvSpPr>
          <p:spPr bwMode="auto">
            <a:xfrm>
              <a:off x="6151563" y="5013325"/>
              <a:ext cx="1587" cy="3175"/>
            </a:xfrm>
            <a:custGeom>
              <a:avLst/>
              <a:gdLst>
                <a:gd name="T0" fmla="*/ 2 h 2"/>
                <a:gd name="T1" fmla="*/ 2 h 2"/>
                <a:gd name="T2" fmla="*/ 2 h 2"/>
                <a:gd name="T3" fmla="*/ 2 h 2"/>
                <a:gd name="T4" fmla="*/ 2 h 2"/>
                <a:gd name="T5" fmla="*/ 2 h 2"/>
                <a:gd name="T6" fmla="*/ 2 h 2"/>
                <a:gd name="T7" fmla="*/ 2 h 2"/>
                <a:gd name="T8" fmla="*/ 2 h 2"/>
                <a:gd name="T9" fmla="*/ 2 h 2"/>
                <a:gd name="T10" fmla="*/ 2 h 2"/>
                <a:gd name="T11" fmla="*/ 0 h 2"/>
                <a:gd name="T12" fmla="*/ 0 h 2"/>
                <a:gd name="T13" fmla="*/ 0 h 2"/>
                <a:gd name="T14" fmla="*/ 2 h 2"/>
                <a:gd name="T15" fmla="*/ 2 h 2"/>
                <a:gd name="T16" fmla="*/ 2 h 2"/>
                <a:gd name="T17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90" name="Freeform 86"/>
            <p:cNvSpPr>
              <a:spLocks/>
            </p:cNvSpPr>
            <p:nvPr/>
          </p:nvSpPr>
          <p:spPr bwMode="auto">
            <a:xfrm>
              <a:off x="6059488" y="488315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0 w 2"/>
                <a:gd name="T7" fmla="*/ 2 h 2"/>
                <a:gd name="T8" fmla="*/ 0 w 2"/>
                <a:gd name="T9" fmla="*/ 2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2 h 2"/>
                <a:gd name="T16" fmla="*/ 2 w 2"/>
                <a:gd name="T17" fmla="*/ 0 h 2"/>
                <a:gd name="T18" fmla="*/ 2 w 2"/>
                <a:gd name="T19" fmla="*/ 0 h 2"/>
                <a:gd name="T20" fmla="*/ 2 w 2"/>
                <a:gd name="T21" fmla="*/ 0 h 2"/>
                <a:gd name="T22" fmla="*/ 2 w 2"/>
                <a:gd name="T23" fmla="*/ 0 h 2"/>
                <a:gd name="T24" fmla="*/ 0 w 2"/>
                <a:gd name="T25" fmla="*/ 0 h 2"/>
                <a:gd name="T26" fmla="*/ 0 w 2"/>
                <a:gd name="T27" fmla="*/ 0 h 2"/>
                <a:gd name="T28" fmla="*/ 0 w 2"/>
                <a:gd name="T29" fmla="*/ 0 h 2"/>
                <a:gd name="T30" fmla="*/ 0 w 2"/>
                <a:gd name="T31" fmla="*/ 0 h 2"/>
                <a:gd name="T32" fmla="*/ 0 w 2"/>
                <a:gd name="T33" fmla="*/ 0 h 2"/>
                <a:gd name="T34" fmla="*/ 0 w 2"/>
                <a:gd name="T3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91" name="Freeform 87"/>
            <p:cNvSpPr>
              <a:spLocks/>
            </p:cNvSpPr>
            <p:nvPr/>
          </p:nvSpPr>
          <p:spPr bwMode="auto">
            <a:xfrm>
              <a:off x="6073775" y="4878388"/>
              <a:ext cx="3175" cy="4762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3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3 h 3"/>
                <a:gd name="T10" fmla="*/ 2 w 2"/>
                <a:gd name="T11" fmla="*/ 3 h 3"/>
                <a:gd name="T12" fmla="*/ 2 w 2"/>
                <a:gd name="T13" fmla="*/ 3 h 3"/>
                <a:gd name="T14" fmla="*/ 2 w 2"/>
                <a:gd name="T15" fmla="*/ 3 h 3"/>
                <a:gd name="T16" fmla="*/ 2 w 2"/>
                <a:gd name="T17" fmla="*/ 3 h 3"/>
                <a:gd name="T18" fmla="*/ 2 w 2"/>
                <a:gd name="T19" fmla="*/ 0 h 3"/>
                <a:gd name="T20" fmla="*/ 2 w 2"/>
                <a:gd name="T21" fmla="*/ 0 h 3"/>
                <a:gd name="T22" fmla="*/ 2 w 2"/>
                <a:gd name="T23" fmla="*/ 0 h 3"/>
                <a:gd name="T24" fmla="*/ 2 w 2"/>
                <a:gd name="T25" fmla="*/ 0 h 3"/>
                <a:gd name="T26" fmla="*/ 2 w 2"/>
                <a:gd name="T27" fmla="*/ 0 h 3"/>
                <a:gd name="T28" fmla="*/ 0 w 2"/>
                <a:gd name="T29" fmla="*/ 0 h 3"/>
                <a:gd name="T30" fmla="*/ 0 w 2"/>
                <a:gd name="T31" fmla="*/ 0 h 3"/>
                <a:gd name="T32" fmla="*/ 0 w 2"/>
                <a:gd name="T33" fmla="*/ 3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92" name="Freeform 88"/>
            <p:cNvSpPr>
              <a:spLocks/>
            </p:cNvSpPr>
            <p:nvPr/>
          </p:nvSpPr>
          <p:spPr bwMode="auto">
            <a:xfrm>
              <a:off x="6086475" y="4875213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0 w 2"/>
                <a:gd name="T7" fmla="*/ 2 h 2"/>
                <a:gd name="T8" fmla="*/ 0 w 2"/>
                <a:gd name="T9" fmla="*/ 2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2 h 2"/>
                <a:gd name="T16" fmla="*/ 2 w 2"/>
                <a:gd name="T17" fmla="*/ 2 h 2"/>
                <a:gd name="T18" fmla="*/ 2 w 2"/>
                <a:gd name="T19" fmla="*/ 2 h 2"/>
                <a:gd name="T20" fmla="*/ 2 w 2"/>
                <a:gd name="T21" fmla="*/ 2 h 2"/>
                <a:gd name="T22" fmla="*/ 2 w 2"/>
                <a:gd name="T23" fmla="*/ 0 h 2"/>
                <a:gd name="T24" fmla="*/ 0 w 2"/>
                <a:gd name="T25" fmla="*/ 0 h 2"/>
                <a:gd name="T26" fmla="*/ 0 w 2"/>
                <a:gd name="T27" fmla="*/ 0 h 2"/>
                <a:gd name="T28" fmla="*/ 0 w 2"/>
                <a:gd name="T29" fmla="*/ 2 h 2"/>
                <a:gd name="T30" fmla="*/ 0 w 2"/>
                <a:gd name="T31" fmla="*/ 2 h 2"/>
                <a:gd name="T32" fmla="*/ 0 w 2"/>
                <a:gd name="T33" fmla="*/ 2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93" name="Freeform 89"/>
            <p:cNvSpPr>
              <a:spLocks/>
            </p:cNvSpPr>
            <p:nvPr/>
          </p:nvSpPr>
          <p:spPr bwMode="auto">
            <a:xfrm>
              <a:off x="6089650" y="4883150"/>
              <a:ext cx="7938" cy="3175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2 h 2"/>
                <a:gd name="T4" fmla="*/ 0 w 5"/>
                <a:gd name="T5" fmla="*/ 2 h 2"/>
                <a:gd name="T6" fmla="*/ 3 w 5"/>
                <a:gd name="T7" fmla="*/ 2 h 2"/>
                <a:gd name="T8" fmla="*/ 3 w 5"/>
                <a:gd name="T9" fmla="*/ 2 h 2"/>
                <a:gd name="T10" fmla="*/ 3 w 5"/>
                <a:gd name="T11" fmla="*/ 2 h 2"/>
                <a:gd name="T12" fmla="*/ 3 w 5"/>
                <a:gd name="T13" fmla="*/ 2 h 2"/>
                <a:gd name="T14" fmla="*/ 5 w 5"/>
                <a:gd name="T15" fmla="*/ 2 h 2"/>
                <a:gd name="T16" fmla="*/ 5 w 5"/>
                <a:gd name="T17" fmla="*/ 2 h 2"/>
                <a:gd name="T18" fmla="*/ 5 w 5"/>
                <a:gd name="T19" fmla="*/ 0 h 2"/>
                <a:gd name="T20" fmla="*/ 3 w 5"/>
                <a:gd name="T21" fmla="*/ 0 h 2"/>
                <a:gd name="T22" fmla="*/ 3 w 5"/>
                <a:gd name="T23" fmla="*/ 0 h 2"/>
                <a:gd name="T24" fmla="*/ 3 w 5"/>
                <a:gd name="T25" fmla="*/ 0 h 2"/>
                <a:gd name="T26" fmla="*/ 3 w 5"/>
                <a:gd name="T27" fmla="*/ 0 h 2"/>
                <a:gd name="T28" fmla="*/ 0 w 5"/>
                <a:gd name="T29" fmla="*/ 0 h 2"/>
                <a:gd name="T30" fmla="*/ 0 w 5"/>
                <a:gd name="T31" fmla="*/ 0 h 2"/>
                <a:gd name="T32" fmla="*/ 0 w 5"/>
                <a:gd name="T33" fmla="*/ 2 h 2"/>
                <a:gd name="T34" fmla="*/ 0 w 5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94" name="Freeform 90"/>
            <p:cNvSpPr>
              <a:spLocks/>
            </p:cNvSpPr>
            <p:nvPr/>
          </p:nvSpPr>
          <p:spPr bwMode="auto">
            <a:xfrm>
              <a:off x="6076950" y="4889500"/>
              <a:ext cx="3175" cy="1588"/>
            </a:xfrm>
            <a:custGeom>
              <a:avLst/>
              <a:gdLst>
                <a:gd name="T0" fmla="*/ 0 w 2"/>
                <a:gd name="T1" fmla="*/ 0 w 2"/>
                <a:gd name="T2" fmla="*/ 0 w 2"/>
                <a:gd name="T3" fmla="*/ 0 w 2"/>
                <a:gd name="T4" fmla="*/ 2 w 2"/>
                <a:gd name="T5" fmla="*/ 2 w 2"/>
                <a:gd name="T6" fmla="*/ 2 w 2"/>
                <a:gd name="T7" fmla="*/ 2 w 2"/>
                <a:gd name="T8" fmla="*/ 2 w 2"/>
                <a:gd name="T9" fmla="*/ 2 w 2"/>
                <a:gd name="T10" fmla="*/ 2 w 2"/>
                <a:gd name="T11" fmla="*/ 2 w 2"/>
                <a:gd name="T12" fmla="*/ 2 w 2"/>
                <a:gd name="T13" fmla="*/ 0 w 2"/>
                <a:gd name="T14" fmla="*/ 0 w 2"/>
                <a:gd name="T15" fmla="*/ 0 w 2"/>
                <a:gd name="T16" fmla="*/ 0 w 2"/>
                <a:gd name="T17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grpSp>
          <p:nvGrpSpPr>
            <p:cNvPr id="635995" name="Group 91"/>
            <p:cNvGrpSpPr>
              <a:grpSpLocks/>
            </p:cNvGrpSpPr>
            <p:nvPr/>
          </p:nvGrpSpPr>
          <p:grpSpPr bwMode="auto">
            <a:xfrm>
              <a:off x="6269038" y="2998788"/>
              <a:ext cx="676275" cy="674687"/>
              <a:chOff x="2870" y="1518"/>
              <a:chExt cx="292" cy="320"/>
            </a:xfrm>
          </p:grpSpPr>
          <p:graphicFrame>
            <p:nvGraphicFramePr>
              <p:cNvPr id="635996" name="Object 92"/>
              <p:cNvGraphicFramePr>
                <a:graphicFrameLocks noChangeAspect="1"/>
              </p:cNvGraphicFramePr>
              <p:nvPr/>
            </p:nvGraphicFramePr>
            <p:xfrm>
              <a:off x="2870" y="1518"/>
              <a:ext cx="272" cy="282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32376" name="Clip" r:id="rId12" imgW="819000" imgH="847800" progId="MS_ClipArt_Gallery.2">
                      <p:embed/>
                    </p:oleObj>
                  </mc:Choice>
                  <mc:Fallback>
                    <p:oleObj name="Clip" r:id="rId12" imgW="819000" imgH="847800" progId="MS_ClipArt_Gallery.2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3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870" y="1518"/>
                            <a:ext cx="272" cy="282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 xmlns="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xmlns="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 xmlns="">
                                <a:effectLst>
                                  <a:outerShdw blurRad="63500" dist="38099" dir="2700000" algn="ctr" rotWithShape="0">
                                    <a:srgbClr val="000000">
                                      <a:alpha val="74998"/>
                                    </a:srgbClr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635997" name="Object 93"/>
              <p:cNvGraphicFramePr>
                <a:graphicFrameLocks noChangeAspect="1"/>
              </p:cNvGraphicFramePr>
              <p:nvPr/>
            </p:nvGraphicFramePr>
            <p:xfrm>
              <a:off x="2913" y="1602"/>
              <a:ext cx="249" cy="236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32377" name="Clip" r:id="rId14" imgW="1266840" imgH="1200240" progId="MS_ClipArt_Gallery.2">
                      <p:embed/>
                    </p:oleObj>
                  </mc:Choice>
                  <mc:Fallback>
                    <p:oleObj name="Clip" r:id="rId14" imgW="1266840" imgH="1200240" progId="MS_ClipArt_Gallery.2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5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913" y="1602"/>
                            <a:ext cx="249" cy="236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 xmlns="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xmlns="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 xmlns="">
                                <a:effectLst>
                                  <a:outerShdw blurRad="63500" dist="38099" dir="2700000" algn="ctr" rotWithShape="0">
                                    <a:srgbClr val="000000">
                                      <a:alpha val="74998"/>
                                    </a:srgbClr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sp>
          <p:nvSpPr>
            <p:cNvPr id="635999" name="Freeform 95"/>
            <p:cNvSpPr>
              <a:spLocks noEditPoints="1"/>
            </p:cNvSpPr>
            <p:nvPr/>
          </p:nvSpPr>
          <p:spPr bwMode="auto">
            <a:xfrm>
              <a:off x="5629275" y="3259138"/>
              <a:ext cx="706438" cy="171450"/>
            </a:xfrm>
            <a:custGeom>
              <a:avLst/>
              <a:gdLst>
                <a:gd name="T0" fmla="*/ 439 w 445"/>
                <a:gd name="T1" fmla="*/ 63 h 108"/>
                <a:gd name="T2" fmla="*/ 88 w 445"/>
                <a:gd name="T3" fmla="*/ 63 h 108"/>
                <a:gd name="T4" fmla="*/ 86 w 445"/>
                <a:gd name="T5" fmla="*/ 60 h 108"/>
                <a:gd name="T6" fmla="*/ 84 w 445"/>
                <a:gd name="T7" fmla="*/ 60 h 108"/>
                <a:gd name="T8" fmla="*/ 82 w 445"/>
                <a:gd name="T9" fmla="*/ 58 h 108"/>
                <a:gd name="T10" fmla="*/ 82 w 445"/>
                <a:gd name="T11" fmla="*/ 54 h 108"/>
                <a:gd name="T12" fmla="*/ 82 w 445"/>
                <a:gd name="T13" fmla="*/ 52 h 108"/>
                <a:gd name="T14" fmla="*/ 84 w 445"/>
                <a:gd name="T15" fmla="*/ 50 h 108"/>
                <a:gd name="T16" fmla="*/ 86 w 445"/>
                <a:gd name="T17" fmla="*/ 50 h 108"/>
                <a:gd name="T18" fmla="*/ 88 w 445"/>
                <a:gd name="T19" fmla="*/ 48 h 108"/>
                <a:gd name="T20" fmla="*/ 439 w 445"/>
                <a:gd name="T21" fmla="*/ 48 h 108"/>
                <a:gd name="T22" fmla="*/ 441 w 445"/>
                <a:gd name="T23" fmla="*/ 50 h 108"/>
                <a:gd name="T24" fmla="*/ 443 w 445"/>
                <a:gd name="T25" fmla="*/ 50 h 108"/>
                <a:gd name="T26" fmla="*/ 445 w 445"/>
                <a:gd name="T27" fmla="*/ 52 h 108"/>
                <a:gd name="T28" fmla="*/ 445 w 445"/>
                <a:gd name="T29" fmla="*/ 54 h 108"/>
                <a:gd name="T30" fmla="*/ 445 w 445"/>
                <a:gd name="T31" fmla="*/ 58 h 108"/>
                <a:gd name="T32" fmla="*/ 443 w 445"/>
                <a:gd name="T33" fmla="*/ 60 h 108"/>
                <a:gd name="T34" fmla="*/ 441 w 445"/>
                <a:gd name="T35" fmla="*/ 60 h 108"/>
                <a:gd name="T36" fmla="*/ 439 w 445"/>
                <a:gd name="T37" fmla="*/ 63 h 108"/>
                <a:gd name="T38" fmla="*/ 439 w 445"/>
                <a:gd name="T39" fmla="*/ 63 h 108"/>
                <a:gd name="T40" fmla="*/ 107 w 445"/>
                <a:gd name="T41" fmla="*/ 108 h 108"/>
                <a:gd name="T42" fmla="*/ 0 w 445"/>
                <a:gd name="T43" fmla="*/ 54 h 108"/>
                <a:gd name="T44" fmla="*/ 107 w 445"/>
                <a:gd name="T45" fmla="*/ 0 h 108"/>
                <a:gd name="T46" fmla="*/ 107 w 445"/>
                <a:gd name="T47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45" h="108">
                  <a:moveTo>
                    <a:pt x="439" y="63"/>
                  </a:moveTo>
                  <a:lnTo>
                    <a:pt x="88" y="63"/>
                  </a:lnTo>
                  <a:lnTo>
                    <a:pt x="86" y="60"/>
                  </a:lnTo>
                  <a:lnTo>
                    <a:pt x="84" y="60"/>
                  </a:lnTo>
                  <a:lnTo>
                    <a:pt x="82" y="58"/>
                  </a:lnTo>
                  <a:lnTo>
                    <a:pt x="82" y="54"/>
                  </a:lnTo>
                  <a:lnTo>
                    <a:pt x="82" y="52"/>
                  </a:lnTo>
                  <a:lnTo>
                    <a:pt x="84" y="50"/>
                  </a:lnTo>
                  <a:lnTo>
                    <a:pt x="86" y="50"/>
                  </a:lnTo>
                  <a:lnTo>
                    <a:pt x="88" y="48"/>
                  </a:lnTo>
                  <a:lnTo>
                    <a:pt x="439" y="48"/>
                  </a:lnTo>
                  <a:lnTo>
                    <a:pt x="441" y="50"/>
                  </a:lnTo>
                  <a:lnTo>
                    <a:pt x="443" y="50"/>
                  </a:lnTo>
                  <a:lnTo>
                    <a:pt x="445" y="52"/>
                  </a:lnTo>
                  <a:lnTo>
                    <a:pt x="445" y="54"/>
                  </a:lnTo>
                  <a:lnTo>
                    <a:pt x="445" y="58"/>
                  </a:lnTo>
                  <a:lnTo>
                    <a:pt x="443" y="60"/>
                  </a:lnTo>
                  <a:lnTo>
                    <a:pt x="441" y="60"/>
                  </a:lnTo>
                  <a:lnTo>
                    <a:pt x="439" y="63"/>
                  </a:lnTo>
                  <a:lnTo>
                    <a:pt x="439" y="63"/>
                  </a:lnTo>
                  <a:close/>
                  <a:moveTo>
                    <a:pt x="107" y="108"/>
                  </a:moveTo>
                  <a:lnTo>
                    <a:pt x="0" y="54"/>
                  </a:lnTo>
                  <a:lnTo>
                    <a:pt x="107" y="0"/>
                  </a:lnTo>
                  <a:lnTo>
                    <a:pt x="107" y="108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>
              <a:noAutofit/>
            </a:bodyPr>
            <a:lstStyle/>
            <a:p>
              <a:endParaRPr lang="en-US" sz="400"/>
            </a:p>
          </p:txBody>
        </p:sp>
      </p:grpSp>
      <p:grpSp>
        <p:nvGrpSpPr>
          <p:cNvPr id="98" name="Group 97"/>
          <p:cNvGrpSpPr/>
          <p:nvPr/>
        </p:nvGrpSpPr>
        <p:grpSpPr>
          <a:xfrm>
            <a:off x="4475846" y="1338891"/>
            <a:ext cx="4625198" cy="4728708"/>
            <a:chOff x="2089426" y="995363"/>
            <a:chExt cx="5569052" cy="5200650"/>
          </a:xfrm>
        </p:grpSpPr>
        <p:grpSp>
          <p:nvGrpSpPr>
            <p:cNvPr id="99" name="Group 4"/>
            <p:cNvGrpSpPr>
              <a:grpSpLocks/>
            </p:cNvGrpSpPr>
            <p:nvPr/>
          </p:nvGrpSpPr>
          <p:grpSpPr bwMode="auto">
            <a:xfrm>
              <a:off x="6938963" y="1550988"/>
              <a:ext cx="460375" cy="492125"/>
              <a:chOff x="2870" y="1518"/>
              <a:chExt cx="292" cy="320"/>
            </a:xfrm>
          </p:grpSpPr>
          <p:graphicFrame>
            <p:nvGraphicFramePr>
              <p:cNvPr id="128" name="Object 5"/>
              <p:cNvGraphicFramePr>
                <a:graphicFrameLocks noChangeAspect="1"/>
              </p:cNvGraphicFramePr>
              <p:nvPr/>
            </p:nvGraphicFramePr>
            <p:xfrm>
              <a:off x="2870" y="1518"/>
              <a:ext cx="272" cy="282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32378" r:id="rId16" imgW="827508" imgH="841085" progId="">
                      <p:embed/>
                    </p:oleObj>
                  </mc:Choice>
                  <mc:Fallback>
                    <p:oleObj r:id="rId16" imgW="827508" imgH="841085" progId="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7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870" y="1518"/>
                            <a:ext cx="272" cy="282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 xmlns="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xmlns="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 xmlns="">
                                <a:effectLst>
                                  <a:outerShdw blurRad="63500" dist="38099" dir="2700000" algn="ctr" rotWithShape="0">
                                    <a:srgbClr val="000000">
                                      <a:alpha val="74998"/>
                                    </a:srgbClr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29" name="Object 6"/>
              <p:cNvGraphicFramePr>
                <a:graphicFrameLocks noChangeAspect="1"/>
              </p:cNvGraphicFramePr>
              <p:nvPr/>
            </p:nvGraphicFramePr>
            <p:xfrm>
              <a:off x="2913" y="1602"/>
              <a:ext cx="249" cy="236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32379" r:id="rId18" imgW="1268977" imgH="1200107" progId="">
                      <p:embed/>
                    </p:oleObj>
                  </mc:Choice>
                  <mc:Fallback>
                    <p:oleObj r:id="rId18" imgW="1268977" imgH="1200107" progId="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9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913" y="1602"/>
                            <a:ext cx="249" cy="236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 xmlns="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xmlns="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 xmlns="">
                                <a:effectLst>
                                  <a:outerShdw blurRad="63500" dist="38099" dir="2700000" algn="ctr" rotWithShape="0">
                                    <a:srgbClr val="000000">
                                      <a:alpha val="74998"/>
                                    </a:srgbClr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sp>
          <p:nvSpPr>
            <p:cNvPr id="100" name="Text Box 7"/>
            <p:cNvSpPr txBox="1">
              <a:spLocks noChangeArrowheads="1"/>
            </p:cNvSpPr>
            <p:nvPr/>
          </p:nvSpPr>
          <p:spPr bwMode="auto">
            <a:xfrm>
              <a:off x="2089426" y="1025866"/>
              <a:ext cx="1622184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00CC99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sz="1200" dirty="0"/>
                <a:t>DHCP server: 223.1.2.5</a:t>
              </a:r>
            </a:p>
          </p:txBody>
        </p:sp>
        <p:sp>
          <p:nvSpPr>
            <p:cNvPr id="101" name="Text Box 8"/>
            <p:cNvSpPr txBox="1">
              <a:spLocks noChangeArrowheads="1"/>
            </p:cNvSpPr>
            <p:nvPr/>
          </p:nvSpPr>
          <p:spPr bwMode="auto">
            <a:xfrm>
              <a:off x="6876903" y="995363"/>
              <a:ext cx="65910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00CC99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sz="1200"/>
                <a:t>arriving</a:t>
              </a:r>
            </a:p>
            <a:p>
              <a:pPr algn="ctr"/>
              <a:r>
                <a:rPr lang="en-US" sz="1200"/>
                <a:t> client</a:t>
              </a:r>
              <a:endParaRPr lang="en-US" sz="1400"/>
            </a:p>
          </p:txBody>
        </p:sp>
        <p:sp>
          <p:nvSpPr>
            <p:cNvPr id="102" name="Line 9"/>
            <p:cNvSpPr>
              <a:spLocks noChangeShapeType="1"/>
            </p:cNvSpPr>
            <p:nvPr/>
          </p:nvSpPr>
          <p:spPr bwMode="auto">
            <a:xfrm flipH="1">
              <a:off x="2562225" y="2019300"/>
              <a:ext cx="4395788" cy="5365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sz="1400"/>
            </a:p>
          </p:txBody>
        </p:sp>
        <p:sp>
          <p:nvSpPr>
            <p:cNvPr id="103" name="Line 10"/>
            <p:cNvSpPr>
              <a:spLocks noChangeShapeType="1"/>
            </p:cNvSpPr>
            <p:nvPr/>
          </p:nvSpPr>
          <p:spPr bwMode="auto">
            <a:xfrm>
              <a:off x="2528888" y="1974850"/>
              <a:ext cx="0" cy="3760788"/>
            </a:xfrm>
            <a:prstGeom prst="line">
              <a:avLst/>
            </a:prstGeom>
            <a:noFill/>
            <a:ln w="9525" cap="rnd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sz="1400"/>
            </a:p>
          </p:txBody>
        </p:sp>
        <p:sp>
          <p:nvSpPr>
            <p:cNvPr id="104" name="Line 11"/>
            <p:cNvSpPr>
              <a:spLocks noChangeShapeType="1"/>
            </p:cNvSpPr>
            <p:nvPr/>
          </p:nvSpPr>
          <p:spPr bwMode="auto">
            <a:xfrm>
              <a:off x="7054850" y="2051050"/>
              <a:ext cx="0" cy="3762375"/>
            </a:xfrm>
            <a:prstGeom prst="line">
              <a:avLst/>
            </a:prstGeom>
            <a:noFill/>
            <a:ln w="9525" cap="rnd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sz="1400"/>
            </a:p>
          </p:txBody>
        </p:sp>
        <p:sp>
          <p:nvSpPr>
            <p:cNvPr id="105" name="Line 12"/>
            <p:cNvSpPr>
              <a:spLocks noChangeShapeType="1"/>
            </p:cNvSpPr>
            <p:nvPr/>
          </p:nvSpPr>
          <p:spPr bwMode="auto">
            <a:xfrm>
              <a:off x="7254340" y="2663240"/>
              <a:ext cx="0" cy="1906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sz="1400"/>
            </a:p>
          </p:txBody>
        </p:sp>
        <p:sp>
          <p:nvSpPr>
            <p:cNvPr id="106" name="Text Box 13"/>
            <p:cNvSpPr txBox="1">
              <a:spLocks noChangeArrowheads="1"/>
            </p:cNvSpPr>
            <p:nvPr/>
          </p:nvSpPr>
          <p:spPr bwMode="auto">
            <a:xfrm>
              <a:off x="7098090" y="4618038"/>
              <a:ext cx="560388" cy="393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r>
                <a:rPr lang="en-US" sz="1000" dirty="0"/>
                <a:t>time</a:t>
              </a:r>
              <a:endParaRPr lang="en-US" sz="1400" dirty="0"/>
            </a:p>
          </p:txBody>
        </p:sp>
        <p:grpSp>
          <p:nvGrpSpPr>
            <p:cNvPr id="107" name="Group 14"/>
            <p:cNvGrpSpPr>
              <a:grpSpLocks/>
            </p:cNvGrpSpPr>
            <p:nvPr/>
          </p:nvGrpSpPr>
          <p:grpSpPr bwMode="auto">
            <a:xfrm>
              <a:off x="2466975" y="1541463"/>
              <a:ext cx="182563" cy="400050"/>
              <a:chOff x="4180" y="783"/>
              <a:chExt cx="150" cy="307"/>
            </a:xfrm>
          </p:grpSpPr>
          <p:sp>
            <p:nvSpPr>
              <p:cNvPr id="120" name="AutoShape 15"/>
              <p:cNvSpPr>
                <a:spLocks noChangeArrowheads="1"/>
              </p:cNvSpPr>
              <p:nvPr/>
            </p:nvSpPr>
            <p:spPr bwMode="auto">
              <a:xfrm>
                <a:off x="4180" y="1019"/>
                <a:ext cx="150" cy="71"/>
              </a:xfrm>
              <a:prstGeom prst="parallelogram">
                <a:avLst>
                  <a:gd name="adj" fmla="val 81387"/>
                </a:avLst>
              </a:prstGeom>
              <a:solidFill>
                <a:srgbClr val="33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 sz="1400"/>
              </a:p>
            </p:txBody>
          </p:sp>
          <p:sp>
            <p:nvSpPr>
              <p:cNvPr id="121" name="Rectangle 16"/>
              <p:cNvSpPr>
                <a:spLocks noChangeArrowheads="1"/>
              </p:cNvSpPr>
              <p:nvPr/>
            </p:nvSpPr>
            <p:spPr bwMode="auto">
              <a:xfrm>
                <a:off x="4256" y="785"/>
                <a:ext cx="69" cy="236"/>
              </a:xfrm>
              <a:prstGeom prst="rect">
                <a:avLst/>
              </a:prstGeom>
              <a:solidFill>
                <a:srgbClr val="33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 sz="1400"/>
              </a:p>
            </p:txBody>
          </p:sp>
          <p:sp>
            <p:nvSpPr>
              <p:cNvPr id="122" name="Rectangle 17"/>
              <p:cNvSpPr>
                <a:spLocks noChangeArrowheads="1"/>
              </p:cNvSpPr>
              <p:nvPr/>
            </p:nvSpPr>
            <p:spPr bwMode="auto">
              <a:xfrm>
                <a:off x="4181" y="852"/>
                <a:ext cx="95" cy="236"/>
              </a:xfrm>
              <a:prstGeom prst="rect">
                <a:avLst/>
              </a:prstGeom>
              <a:solidFill>
                <a:srgbClr val="33CC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 sz="1400"/>
              </a:p>
            </p:txBody>
          </p:sp>
          <p:sp>
            <p:nvSpPr>
              <p:cNvPr id="123" name="AutoShape 18"/>
              <p:cNvSpPr>
                <a:spLocks noChangeArrowheads="1"/>
              </p:cNvSpPr>
              <p:nvPr/>
            </p:nvSpPr>
            <p:spPr bwMode="auto">
              <a:xfrm>
                <a:off x="4180" y="783"/>
                <a:ext cx="150" cy="71"/>
              </a:xfrm>
              <a:prstGeom prst="parallelogram">
                <a:avLst>
                  <a:gd name="adj" fmla="val 81387"/>
                </a:avLst>
              </a:prstGeom>
              <a:solidFill>
                <a:srgbClr val="33CC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 sz="1400"/>
              </a:p>
            </p:txBody>
          </p:sp>
          <p:sp>
            <p:nvSpPr>
              <p:cNvPr id="124" name="Line 19"/>
              <p:cNvSpPr>
                <a:spLocks noChangeShapeType="1"/>
              </p:cNvSpPr>
              <p:nvPr/>
            </p:nvSpPr>
            <p:spPr bwMode="auto">
              <a:xfrm>
                <a:off x="4330" y="788"/>
                <a:ext cx="0" cy="23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 sz="1400"/>
              </a:p>
            </p:txBody>
          </p:sp>
          <p:sp>
            <p:nvSpPr>
              <p:cNvPr id="125" name="Line 20"/>
              <p:cNvSpPr>
                <a:spLocks noChangeShapeType="1"/>
              </p:cNvSpPr>
              <p:nvPr/>
            </p:nvSpPr>
            <p:spPr bwMode="auto">
              <a:xfrm flipH="1">
                <a:off x="4276" y="1019"/>
                <a:ext cx="54" cy="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 sz="1400"/>
              </a:p>
            </p:txBody>
          </p:sp>
          <p:sp>
            <p:nvSpPr>
              <p:cNvPr id="126" name="Rectangle 21"/>
              <p:cNvSpPr>
                <a:spLocks noChangeArrowheads="1"/>
              </p:cNvSpPr>
              <p:nvPr/>
            </p:nvSpPr>
            <p:spPr bwMode="auto">
              <a:xfrm>
                <a:off x="4193" y="883"/>
                <a:ext cx="63" cy="136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 sz="1400"/>
              </a:p>
            </p:txBody>
          </p:sp>
          <p:sp>
            <p:nvSpPr>
              <p:cNvPr id="127" name="Rectangle 22"/>
              <p:cNvSpPr>
                <a:spLocks noChangeArrowheads="1"/>
              </p:cNvSpPr>
              <p:nvPr/>
            </p:nvSpPr>
            <p:spPr bwMode="auto">
              <a:xfrm>
                <a:off x="4202" y="924"/>
                <a:ext cx="48" cy="4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 sz="1400"/>
              </a:p>
            </p:txBody>
          </p:sp>
        </p:grpSp>
        <p:grpSp>
          <p:nvGrpSpPr>
            <p:cNvPr id="108" name="Group 23"/>
            <p:cNvGrpSpPr>
              <a:grpSpLocks/>
            </p:cNvGrpSpPr>
            <p:nvPr/>
          </p:nvGrpSpPr>
          <p:grpSpPr bwMode="auto">
            <a:xfrm>
              <a:off x="4090988" y="1154113"/>
              <a:ext cx="2673350" cy="1116012"/>
              <a:chOff x="11865" y="3885"/>
              <a:chExt cx="3720" cy="1260"/>
            </a:xfrm>
          </p:grpSpPr>
          <p:sp>
            <p:nvSpPr>
              <p:cNvPr id="118" name="Text Box 24"/>
              <p:cNvSpPr txBox="1">
                <a:spLocks noChangeArrowheads="1"/>
              </p:cNvSpPr>
              <p:nvPr/>
            </p:nvSpPr>
            <p:spPr bwMode="auto">
              <a:xfrm>
                <a:off x="11865" y="3885"/>
                <a:ext cx="2062" cy="49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US" sz="1050" b="1" dirty="0">
                    <a:latin typeface="Calibri"/>
                  </a:rPr>
                  <a:t>DHCP discover</a:t>
                </a:r>
                <a:endParaRPr lang="en-US" sz="1050" b="1" dirty="0"/>
              </a:p>
            </p:txBody>
          </p:sp>
          <p:sp>
            <p:nvSpPr>
              <p:cNvPr id="119" name="Text Box 25"/>
              <p:cNvSpPr txBox="1">
                <a:spLocks noChangeArrowheads="1"/>
              </p:cNvSpPr>
              <p:nvPr/>
            </p:nvSpPr>
            <p:spPr bwMode="auto">
              <a:xfrm>
                <a:off x="12015" y="4231"/>
                <a:ext cx="3570" cy="914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r>
                  <a:rPr lang="en-US" sz="1050" dirty="0" err="1">
                    <a:latin typeface="Calibri"/>
                  </a:rPr>
                  <a:t>src</a:t>
                </a:r>
                <a:r>
                  <a:rPr lang="en-US" sz="1050" dirty="0">
                    <a:latin typeface="Calibri"/>
                  </a:rPr>
                  <a:t> : 0.0.0.0, 68     </a:t>
                </a:r>
              </a:p>
              <a:p>
                <a:r>
                  <a:rPr lang="en-US" sz="1050" dirty="0" err="1">
                    <a:latin typeface="Calibri"/>
                  </a:rPr>
                  <a:t>dest</a:t>
                </a:r>
                <a:r>
                  <a:rPr lang="en-US" sz="1050" dirty="0">
                    <a:latin typeface="Calibri"/>
                  </a:rPr>
                  <a:t>.: 255.255.255.255,67</a:t>
                </a:r>
              </a:p>
              <a:p>
                <a:r>
                  <a:rPr lang="en-US" sz="1050" dirty="0" err="1">
                    <a:latin typeface="Calibri"/>
                  </a:rPr>
                  <a:t>yiaddr</a:t>
                </a:r>
                <a:r>
                  <a:rPr lang="en-US" sz="1050" dirty="0">
                    <a:latin typeface="Calibri"/>
                  </a:rPr>
                  <a:t>:    0.0.0.0</a:t>
                </a:r>
              </a:p>
              <a:p>
                <a:r>
                  <a:rPr lang="en-US" sz="1050" dirty="0">
                    <a:latin typeface="Calibri"/>
                  </a:rPr>
                  <a:t>transaction ID: 654</a:t>
                </a:r>
                <a:endParaRPr lang="en-US" sz="1400" dirty="0"/>
              </a:p>
            </p:txBody>
          </p:sp>
        </p:grpSp>
        <p:sp>
          <p:nvSpPr>
            <p:cNvPr id="109" name="Line 26"/>
            <p:cNvSpPr>
              <a:spLocks noChangeShapeType="1"/>
            </p:cNvSpPr>
            <p:nvPr/>
          </p:nvSpPr>
          <p:spPr bwMode="auto">
            <a:xfrm>
              <a:off x="2605088" y="3005138"/>
              <a:ext cx="4395787" cy="53816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sz="1400"/>
            </a:p>
          </p:txBody>
        </p:sp>
        <p:sp>
          <p:nvSpPr>
            <p:cNvPr id="110" name="Text Box 27"/>
            <p:cNvSpPr txBox="1">
              <a:spLocks noChangeArrowheads="1"/>
            </p:cNvSpPr>
            <p:nvPr/>
          </p:nvSpPr>
          <p:spPr bwMode="auto">
            <a:xfrm>
              <a:off x="4264025" y="2390775"/>
              <a:ext cx="1379538" cy="3302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r>
                <a:rPr lang="en-US" sz="1050" b="1" dirty="0">
                  <a:latin typeface="Calibri"/>
                </a:rPr>
                <a:t>DHCP offer</a:t>
              </a:r>
              <a:endParaRPr lang="en-US" sz="1400" dirty="0"/>
            </a:p>
          </p:txBody>
        </p:sp>
        <p:sp>
          <p:nvSpPr>
            <p:cNvPr id="111" name="Text Box 28"/>
            <p:cNvSpPr txBox="1">
              <a:spLocks noChangeArrowheads="1"/>
            </p:cNvSpPr>
            <p:nvPr/>
          </p:nvSpPr>
          <p:spPr bwMode="auto">
            <a:xfrm>
              <a:off x="4360863" y="2643188"/>
              <a:ext cx="2424112" cy="965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r>
                <a:rPr lang="en-US" sz="1050" dirty="0" err="1">
                  <a:latin typeface="Calibri"/>
                </a:rPr>
                <a:t>src</a:t>
              </a:r>
              <a:r>
                <a:rPr lang="en-US" sz="1050" dirty="0">
                  <a:latin typeface="Calibri"/>
                </a:rPr>
                <a:t>: 223.1.2.5, 67      </a:t>
              </a:r>
            </a:p>
            <a:p>
              <a:r>
                <a:rPr lang="en-US" sz="1050" dirty="0" err="1">
                  <a:latin typeface="Calibri"/>
                </a:rPr>
                <a:t>dest</a:t>
              </a:r>
              <a:r>
                <a:rPr lang="en-US" sz="1050" dirty="0">
                  <a:latin typeface="Calibri"/>
                </a:rPr>
                <a:t>:  255.255.255.255, 68</a:t>
              </a:r>
            </a:p>
            <a:p>
              <a:r>
                <a:rPr lang="en-US" sz="1050" dirty="0" err="1">
                  <a:latin typeface="Calibri"/>
                </a:rPr>
                <a:t>yiaddrr</a:t>
              </a:r>
              <a:r>
                <a:rPr lang="en-US" sz="1050" dirty="0">
                  <a:latin typeface="Calibri"/>
                </a:rPr>
                <a:t>: 223.1.2.4</a:t>
              </a:r>
            </a:p>
            <a:p>
              <a:r>
                <a:rPr lang="en-US" sz="1050" dirty="0">
                  <a:latin typeface="Calibri"/>
                </a:rPr>
                <a:t>transaction ID: 654</a:t>
              </a:r>
            </a:p>
            <a:p>
              <a:r>
                <a:rPr lang="en-US" sz="1050" dirty="0">
                  <a:latin typeface="Calibri"/>
                </a:rPr>
                <a:t>Lifetime: 3600 </a:t>
              </a:r>
              <a:r>
                <a:rPr lang="en-US" sz="1050" dirty="0" err="1">
                  <a:latin typeface="Calibri"/>
                </a:rPr>
                <a:t>secs</a:t>
              </a:r>
              <a:endParaRPr lang="en-US" sz="600" dirty="0"/>
            </a:p>
          </p:txBody>
        </p:sp>
        <p:sp>
          <p:nvSpPr>
            <p:cNvPr id="112" name="Line 29"/>
            <p:cNvSpPr>
              <a:spLocks noChangeShapeType="1"/>
            </p:cNvSpPr>
            <p:nvPr/>
          </p:nvSpPr>
          <p:spPr bwMode="auto">
            <a:xfrm flipH="1">
              <a:off x="2497138" y="4233863"/>
              <a:ext cx="4395787" cy="5365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sz="1400"/>
            </a:p>
          </p:txBody>
        </p:sp>
        <p:sp>
          <p:nvSpPr>
            <p:cNvPr id="113" name="Text Box 30"/>
            <p:cNvSpPr txBox="1">
              <a:spLocks noChangeArrowheads="1"/>
            </p:cNvSpPr>
            <p:nvPr/>
          </p:nvSpPr>
          <p:spPr bwMode="auto">
            <a:xfrm>
              <a:off x="2668588" y="3576638"/>
              <a:ext cx="1379537" cy="32861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r>
                <a:rPr lang="en-US" sz="1050" b="1" dirty="0">
                  <a:latin typeface="Calibri"/>
                </a:rPr>
                <a:t>DHCP request</a:t>
              </a:r>
              <a:endParaRPr lang="en-US" sz="1400" dirty="0"/>
            </a:p>
          </p:txBody>
        </p:sp>
        <p:sp>
          <p:nvSpPr>
            <p:cNvPr id="114" name="Text Box 31"/>
            <p:cNvSpPr txBox="1">
              <a:spLocks noChangeArrowheads="1"/>
            </p:cNvSpPr>
            <p:nvPr/>
          </p:nvSpPr>
          <p:spPr bwMode="auto">
            <a:xfrm>
              <a:off x="2798763" y="3838575"/>
              <a:ext cx="2757487" cy="94297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r>
                <a:rPr lang="en-US" sz="1050" dirty="0" err="1">
                  <a:latin typeface="Calibri"/>
                </a:rPr>
                <a:t>src</a:t>
              </a:r>
              <a:r>
                <a:rPr lang="en-US" sz="1050" dirty="0">
                  <a:latin typeface="Calibri"/>
                </a:rPr>
                <a:t>:  0.0.0.0, 68     </a:t>
              </a:r>
            </a:p>
            <a:p>
              <a:r>
                <a:rPr lang="en-US" sz="1050" dirty="0" err="1">
                  <a:latin typeface="Calibri"/>
                </a:rPr>
                <a:t>dest</a:t>
              </a:r>
              <a:r>
                <a:rPr lang="en-US" sz="1050" dirty="0">
                  <a:latin typeface="Calibri"/>
                </a:rPr>
                <a:t>::  255.255.255.255, 67</a:t>
              </a:r>
            </a:p>
            <a:p>
              <a:r>
                <a:rPr lang="en-US" sz="1050" dirty="0" err="1">
                  <a:latin typeface="Calibri"/>
                </a:rPr>
                <a:t>yiaddrr</a:t>
              </a:r>
              <a:r>
                <a:rPr lang="en-US" sz="1050" dirty="0">
                  <a:latin typeface="Calibri"/>
                </a:rPr>
                <a:t>: 223.1.2.4</a:t>
              </a:r>
            </a:p>
            <a:p>
              <a:r>
                <a:rPr lang="en-US" sz="1050" dirty="0">
                  <a:latin typeface="Calibri"/>
                </a:rPr>
                <a:t>transaction ID: 655</a:t>
              </a:r>
            </a:p>
            <a:p>
              <a:r>
                <a:rPr lang="en-US" sz="1050" dirty="0">
                  <a:latin typeface="Calibri"/>
                </a:rPr>
                <a:t>Lifetime: 3600 </a:t>
              </a:r>
              <a:r>
                <a:rPr lang="en-US" sz="1050" dirty="0" err="1">
                  <a:latin typeface="Calibri"/>
                </a:rPr>
                <a:t>secs</a:t>
              </a:r>
              <a:endParaRPr lang="en-US" sz="1400" dirty="0"/>
            </a:p>
          </p:txBody>
        </p:sp>
        <p:sp>
          <p:nvSpPr>
            <p:cNvPr id="115" name="Line 32"/>
            <p:cNvSpPr>
              <a:spLocks noChangeShapeType="1"/>
            </p:cNvSpPr>
            <p:nvPr/>
          </p:nvSpPr>
          <p:spPr bwMode="auto">
            <a:xfrm>
              <a:off x="2582863" y="5264150"/>
              <a:ext cx="4395787" cy="53816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sz="1400"/>
            </a:p>
          </p:txBody>
        </p:sp>
        <p:sp>
          <p:nvSpPr>
            <p:cNvPr id="116" name="Text Box 33"/>
            <p:cNvSpPr txBox="1">
              <a:spLocks noChangeArrowheads="1"/>
            </p:cNvSpPr>
            <p:nvPr/>
          </p:nvSpPr>
          <p:spPr bwMode="auto">
            <a:xfrm>
              <a:off x="4221163" y="4979988"/>
              <a:ext cx="1379537" cy="32861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r>
                <a:rPr lang="en-US" sz="1050" b="1" dirty="0">
                  <a:latin typeface="Calibri"/>
                </a:rPr>
                <a:t>DHCP ACK</a:t>
              </a:r>
              <a:endParaRPr lang="en-US" sz="1400" dirty="0"/>
            </a:p>
          </p:txBody>
        </p:sp>
        <p:sp>
          <p:nvSpPr>
            <p:cNvPr id="117" name="Text Box 34"/>
            <p:cNvSpPr txBox="1">
              <a:spLocks noChangeArrowheads="1"/>
            </p:cNvSpPr>
            <p:nvPr/>
          </p:nvSpPr>
          <p:spPr bwMode="auto">
            <a:xfrm>
              <a:off x="4318000" y="5232400"/>
              <a:ext cx="2413000" cy="963613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r>
                <a:rPr lang="en-US" sz="1050" dirty="0" err="1">
                  <a:latin typeface="Calibri"/>
                </a:rPr>
                <a:t>src</a:t>
              </a:r>
              <a:r>
                <a:rPr lang="en-US" sz="1050" dirty="0">
                  <a:latin typeface="Calibri"/>
                </a:rPr>
                <a:t>: 223.1.2.5, 67      </a:t>
              </a:r>
            </a:p>
            <a:p>
              <a:r>
                <a:rPr lang="en-US" sz="1050" dirty="0" err="1">
                  <a:latin typeface="Calibri"/>
                </a:rPr>
                <a:t>dest</a:t>
              </a:r>
              <a:r>
                <a:rPr lang="en-US" sz="1050" dirty="0">
                  <a:latin typeface="Calibri"/>
                </a:rPr>
                <a:t>:  255.255.255.255, 68</a:t>
              </a:r>
            </a:p>
            <a:p>
              <a:r>
                <a:rPr lang="en-US" sz="1050" dirty="0" err="1">
                  <a:latin typeface="Calibri"/>
                </a:rPr>
                <a:t>yiaddrr</a:t>
              </a:r>
              <a:r>
                <a:rPr lang="en-US" sz="1050" dirty="0">
                  <a:latin typeface="Calibri"/>
                </a:rPr>
                <a:t>: 223.1.2.4</a:t>
              </a:r>
            </a:p>
            <a:p>
              <a:r>
                <a:rPr lang="en-US" sz="1050" dirty="0">
                  <a:latin typeface="Calibri"/>
                </a:rPr>
                <a:t>transaction ID: 655</a:t>
              </a:r>
            </a:p>
            <a:p>
              <a:r>
                <a:rPr lang="en-US" sz="1050" dirty="0">
                  <a:latin typeface="Calibri"/>
                </a:rPr>
                <a:t>Lifetime: 3600 </a:t>
              </a:r>
              <a:r>
                <a:rPr lang="en-US" sz="1050" dirty="0" err="1">
                  <a:latin typeface="Calibri"/>
                </a:rPr>
                <a:t>secs</a:t>
              </a:r>
              <a:endParaRPr lang="en-US" sz="800" dirty="0"/>
            </a:p>
          </p:txBody>
        </p:sp>
      </p:grpSp>
      <p:sp>
        <p:nvSpPr>
          <p:cNvPr id="130" name="Rectangle 94"/>
          <p:cNvSpPr>
            <a:spLocks noChangeArrowheads="1"/>
          </p:cNvSpPr>
          <p:nvPr/>
        </p:nvSpPr>
        <p:spPr bwMode="auto">
          <a:xfrm>
            <a:off x="3473149" y="5417164"/>
            <a:ext cx="1002697" cy="93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normAutofit lnSpcReduction="10000"/>
          </a:bodyPr>
          <a:lstStyle/>
          <a:p>
            <a:r>
              <a:rPr lang="en-US" sz="1600" dirty="0">
                <a:solidFill>
                  <a:srgbClr val="000000"/>
                </a:solidFill>
                <a:latin typeface="Calibri"/>
              </a:rPr>
              <a:t>arriving </a:t>
            </a:r>
            <a:r>
              <a:rPr lang="en-US" sz="1600" dirty="0">
                <a:solidFill>
                  <a:srgbClr val="FF0000"/>
                </a:solidFill>
                <a:latin typeface="Calibri"/>
              </a:rPr>
              <a:t>DHCP </a:t>
            </a:r>
          </a:p>
          <a:p>
            <a:r>
              <a:rPr lang="en-US" sz="1600" dirty="0">
                <a:solidFill>
                  <a:srgbClr val="FF0000"/>
                </a:solidFill>
                <a:latin typeface="Calibri"/>
              </a:rPr>
              <a:t>client</a:t>
            </a:r>
            <a:r>
              <a:rPr lang="en-US" sz="1600" dirty="0">
                <a:solidFill>
                  <a:srgbClr val="000000"/>
                </a:solidFill>
                <a:latin typeface="Calibri"/>
              </a:rPr>
              <a:t> needs</a:t>
            </a:r>
          </a:p>
          <a:p>
            <a:r>
              <a:rPr lang="en-US" sz="1600" dirty="0">
                <a:solidFill>
                  <a:srgbClr val="000000"/>
                </a:solidFill>
                <a:latin typeface="Calibri"/>
              </a:rPr>
              <a:t>address in this</a:t>
            </a:r>
          </a:p>
          <a:p>
            <a:r>
              <a:rPr lang="en-US" sz="1600" dirty="0">
                <a:solidFill>
                  <a:srgbClr val="000000"/>
                </a:solidFill>
                <a:latin typeface="Calibri"/>
              </a:rPr>
              <a:t>network</a:t>
            </a:r>
            <a:endParaRPr lang="en-US" sz="1600" dirty="0"/>
          </a:p>
        </p:txBody>
      </p:sp>
      <p:sp>
        <p:nvSpPr>
          <p:cNvPr id="3" name="Rectangle 2"/>
          <p:cNvSpPr/>
          <p:nvPr/>
        </p:nvSpPr>
        <p:spPr>
          <a:xfrm>
            <a:off x="119664" y="1238068"/>
            <a:ext cx="4572000" cy="2739211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buFont typeface="ZapfDingbats" charset="0"/>
              <a:buNone/>
            </a:pPr>
            <a:r>
              <a:rPr lang="en-US" sz="2400" u="sng" dirty="0">
                <a:solidFill>
                  <a:srgbClr val="FF0000"/>
                </a:solidFill>
              </a:rPr>
              <a:t>Goal:</a:t>
            </a:r>
            <a:r>
              <a:rPr lang="en-US" sz="2400" dirty="0"/>
              <a:t> allow host to </a:t>
            </a:r>
            <a:r>
              <a:rPr lang="en-US" sz="2400" i="1" dirty="0"/>
              <a:t>dynamically </a:t>
            </a:r>
            <a:r>
              <a:rPr lang="en-US" sz="2400" dirty="0"/>
              <a:t>obtain its IP address from network server when it joins network</a:t>
            </a:r>
          </a:p>
          <a:p>
            <a:pPr lvl="1">
              <a:buFont typeface="ZapfDingbats" charset="0"/>
              <a:buNone/>
            </a:pPr>
            <a:r>
              <a:rPr lang="en-US" sz="2000" dirty="0"/>
              <a:t>Can renew its lease on address in use</a:t>
            </a:r>
          </a:p>
          <a:p>
            <a:pPr lvl="1">
              <a:buFont typeface="ZapfDingbats" charset="0"/>
              <a:buNone/>
            </a:pPr>
            <a:r>
              <a:rPr lang="en-US" sz="2000" dirty="0"/>
              <a:t>Allows reuse of addresses (only hold address while connected an </a:t>
            </a:r>
            <a:r>
              <a:rPr lang="ja-JP" altLang="en-US" sz="2000" dirty="0"/>
              <a:t>“</a:t>
            </a:r>
            <a:r>
              <a:rPr lang="en-US" sz="2000" dirty="0"/>
              <a:t>on</a:t>
            </a:r>
            <a:r>
              <a:rPr lang="ja-JP" altLang="en-US" sz="2000" dirty="0"/>
              <a:t>”</a:t>
            </a:r>
            <a:r>
              <a:rPr lang="en-US" sz="2000" dirty="0"/>
              <a:t>)</a:t>
            </a:r>
          </a:p>
          <a:p>
            <a:pPr lvl="1">
              <a:buFont typeface="ZapfDingbats" charset="0"/>
              <a:buNone/>
            </a:pPr>
            <a:r>
              <a:rPr lang="en-US" sz="2000" dirty="0"/>
              <a:t>Support for mobile users who want to join network (more shortly)</a:t>
            </a:r>
          </a:p>
        </p:txBody>
      </p:sp>
    </p:spTree>
    <p:extLst>
      <p:ext uri="{BB962C8B-B14F-4D97-AF65-F5344CB8AC3E}">
        <p14:creationId xmlns:p14="http://schemas.microsoft.com/office/powerpoint/2010/main" val="2625009868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34759B1-BFD5-B945-8E3B-5F1A82155649}" type="slidenum">
              <a:rPr lang="en-US" smtClean="0"/>
              <a:pPr/>
              <a:t>86</a:t>
            </a:fld>
            <a:endParaRPr lang="en-US" dirty="0"/>
          </a:p>
        </p:txBody>
      </p:sp>
      <p:sp>
        <p:nvSpPr>
          <p:cNvPr id="232450" name="Rectangle 2"/>
          <p:cNvSpPr>
            <a:spLocks noGrp="1" noChangeArrowheads="1"/>
          </p:cNvSpPr>
          <p:nvPr>
            <p:ph type="title"/>
          </p:nvPr>
        </p:nvSpPr>
        <p:spPr>
          <a:xfrm>
            <a:off x="414338" y="228600"/>
            <a:ext cx="7772400" cy="1143000"/>
          </a:xfrm>
        </p:spPr>
        <p:txBody>
          <a:bodyPr/>
          <a:lstStyle/>
          <a:p>
            <a:r>
              <a:rPr lang="en-US" sz="3600"/>
              <a:t>IP addresses: how to get one?</a:t>
            </a:r>
            <a:endParaRPr lang="en-US"/>
          </a:p>
        </p:txBody>
      </p:sp>
      <p:sp>
        <p:nvSpPr>
          <p:cNvPr id="23245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87363" y="1343025"/>
            <a:ext cx="8077200" cy="1809750"/>
          </a:xfrm>
        </p:spPr>
        <p:txBody>
          <a:bodyPr>
            <a:normAutofit fontScale="92500"/>
          </a:bodyPr>
          <a:lstStyle/>
          <a:p>
            <a:pPr>
              <a:buFont typeface="ZapfDingbats" charset="0"/>
              <a:buNone/>
            </a:pPr>
            <a:r>
              <a:rPr lang="en-US" u="sng" dirty="0">
                <a:solidFill>
                  <a:srgbClr val="FF0000"/>
                </a:solidFill>
              </a:rPr>
              <a:t>Q:</a:t>
            </a:r>
            <a:r>
              <a:rPr lang="en-US" dirty="0"/>
              <a:t> How does </a:t>
            </a:r>
            <a:r>
              <a:rPr lang="en-US" i="1" dirty="0"/>
              <a:t>network</a:t>
            </a:r>
            <a:r>
              <a:rPr lang="en-US" dirty="0"/>
              <a:t> get subnet part of IP </a:t>
            </a:r>
            <a:r>
              <a:rPr lang="en-US" dirty="0" err="1"/>
              <a:t>addr</a:t>
            </a:r>
            <a:r>
              <a:rPr lang="en-US" dirty="0"/>
              <a:t>?</a:t>
            </a:r>
          </a:p>
          <a:p>
            <a:pPr>
              <a:buFont typeface="ZapfDingbats" charset="0"/>
              <a:buNone/>
            </a:pPr>
            <a:r>
              <a:rPr lang="en-US" u="sng" dirty="0">
                <a:solidFill>
                  <a:srgbClr val="FF0000"/>
                </a:solidFill>
              </a:rPr>
              <a:t>A:</a:t>
            </a:r>
            <a:r>
              <a:rPr lang="en-US" dirty="0"/>
              <a:t> gets allocated portion of its provider ISP</a:t>
            </a:r>
            <a:r>
              <a:rPr lang="ja-JP" altLang="en-US" dirty="0">
                <a:latin typeface="Calibri"/>
              </a:rPr>
              <a:t>’</a:t>
            </a:r>
            <a:r>
              <a:rPr lang="en-US" dirty="0"/>
              <a:t>s address space</a:t>
            </a:r>
            <a:endParaRPr lang="en-US" sz="2400" dirty="0"/>
          </a:p>
        </p:txBody>
      </p:sp>
      <p:sp>
        <p:nvSpPr>
          <p:cNvPr id="232452" name="Text Box 4"/>
          <p:cNvSpPr txBox="1">
            <a:spLocks noChangeArrowheads="1"/>
          </p:cNvSpPr>
          <p:nvPr/>
        </p:nvSpPr>
        <p:spPr bwMode="auto">
          <a:xfrm>
            <a:off x="592138" y="3514725"/>
            <a:ext cx="8551862" cy="2379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dirty="0">
                <a:solidFill>
                  <a:schemeClr val="accent2"/>
                </a:solidFill>
                <a:latin typeface="Calibri"/>
              </a:rPr>
              <a:t>ISP's block          </a:t>
            </a:r>
            <a:r>
              <a:rPr lang="en-US" u="sng" dirty="0">
                <a:solidFill>
                  <a:schemeClr val="accent2"/>
                </a:solidFill>
                <a:latin typeface="Calibri"/>
              </a:rPr>
              <a:t>11001000  00010111  0001</a:t>
            </a:r>
            <a:r>
              <a:rPr lang="en-US" dirty="0">
                <a:solidFill>
                  <a:schemeClr val="accent2"/>
                </a:solidFill>
                <a:latin typeface="Calibri"/>
              </a:rPr>
              <a:t>0000  00000000    200.23.16.0/20 </a:t>
            </a:r>
          </a:p>
          <a:p>
            <a:endParaRPr lang="en-US" dirty="0">
              <a:latin typeface="Calibri"/>
            </a:endParaRPr>
          </a:p>
          <a:p>
            <a:r>
              <a:rPr lang="en-US" dirty="0">
                <a:latin typeface="Calibri"/>
              </a:rPr>
              <a:t>Organization 0    </a:t>
            </a:r>
            <a:r>
              <a:rPr lang="en-US" u="sng" dirty="0">
                <a:latin typeface="Calibri"/>
              </a:rPr>
              <a:t>11001000  00010111  0001000</a:t>
            </a:r>
            <a:r>
              <a:rPr lang="en-US" dirty="0">
                <a:latin typeface="Calibri"/>
              </a:rPr>
              <a:t>0  00000000    200.23.16.0/23 </a:t>
            </a:r>
          </a:p>
          <a:p>
            <a:r>
              <a:rPr lang="en-US" dirty="0">
                <a:latin typeface="Calibri"/>
              </a:rPr>
              <a:t>Organization 1    </a:t>
            </a:r>
            <a:r>
              <a:rPr lang="en-US" u="sng" dirty="0">
                <a:latin typeface="Calibri"/>
              </a:rPr>
              <a:t>11001000  00010111  0001001</a:t>
            </a:r>
            <a:r>
              <a:rPr lang="en-US" dirty="0">
                <a:latin typeface="Calibri"/>
              </a:rPr>
              <a:t>0  00000000    200.23.18.0/23 </a:t>
            </a:r>
          </a:p>
          <a:p>
            <a:r>
              <a:rPr lang="en-US" dirty="0">
                <a:latin typeface="Calibri"/>
              </a:rPr>
              <a:t>Organization 2    </a:t>
            </a:r>
            <a:r>
              <a:rPr lang="en-US" u="sng" dirty="0">
                <a:latin typeface="Calibri"/>
              </a:rPr>
              <a:t>11001000  00010111  0001010</a:t>
            </a:r>
            <a:r>
              <a:rPr lang="en-US" dirty="0">
                <a:latin typeface="Calibri"/>
              </a:rPr>
              <a:t>0  00000000    200.23.20.0/23 </a:t>
            </a:r>
          </a:p>
          <a:p>
            <a:r>
              <a:rPr lang="en-US" dirty="0">
                <a:latin typeface="Calibri"/>
              </a:rPr>
              <a:t>   ...                                          …..                                   ….                ….</a:t>
            </a:r>
          </a:p>
          <a:p>
            <a:r>
              <a:rPr lang="en-US" dirty="0">
                <a:latin typeface="Calibri"/>
              </a:rPr>
              <a:t>Organization 7    </a:t>
            </a:r>
            <a:r>
              <a:rPr lang="en-US" u="sng" dirty="0">
                <a:latin typeface="Calibri"/>
              </a:rPr>
              <a:t>11001000  00010111  0001111</a:t>
            </a:r>
            <a:r>
              <a:rPr lang="en-US" dirty="0">
                <a:latin typeface="Calibri"/>
              </a:rPr>
              <a:t>0  00000000    200.23.30.0/23</a:t>
            </a:r>
            <a:r>
              <a:rPr lang="en-US" sz="2400" dirty="0">
                <a:latin typeface="Times New Roman" charset="0"/>
              </a:rPr>
              <a:t> 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29683666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49EC9D-BD12-7B49-A96C-4CD5F223B8E9}" type="slidenum">
              <a:rPr lang="en-US" smtClean="0"/>
              <a:pPr/>
              <a:t>87</a:t>
            </a:fld>
            <a:endParaRPr lang="en-US" dirty="0"/>
          </a:p>
        </p:txBody>
      </p:sp>
      <p:sp>
        <p:nvSpPr>
          <p:cNvPr id="169986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28600"/>
            <a:ext cx="8316913" cy="1143000"/>
          </a:xfrm>
        </p:spPr>
        <p:txBody>
          <a:bodyPr/>
          <a:lstStyle/>
          <a:p>
            <a:r>
              <a:rPr lang="en-US" sz="3200"/>
              <a:t>Hierarchical addressing: route aggregation</a:t>
            </a:r>
            <a:endParaRPr lang="en-US"/>
          </a:p>
        </p:txBody>
      </p:sp>
      <p:sp>
        <p:nvSpPr>
          <p:cNvPr id="169987" name="Freeform 3"/>
          <p:cNvSpPr>
            <a:spLocks/>
          </p:cNvSpPr>
          <p:nvPr/>
        </p:nvSpPr>
        <p:spPr bwMode="auto">
          <a:xfrm>
            <a:off x="5175250" y="4121150"/>
            <a:ext cx="2019300" cy="295275"/>
          </a:xfrm>
          <a:custGeom>
            <a:avLst/>
            <a:gdLst>
              <a:gd name="T0" fmla="*/ 0 w 1272"/>
              <a:gd name="T1" fmla="*/ 0 h 186"/>
              <a:gd name="T2" fmla="*/ 1272 w 1272"/>
              <a:gd name="T3" fmla="*/ 186 h 18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272" h="186">
                <a:moveTo>
                  <a:pt x="0" y="0"/>
                </a:moveTo>
                <a:lnTo>
                  <a:pt x="1272" y="186"/>
                </a:ln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988" name="Line 4"/>
          <p:cNvSpPr>
            <a:spLocks noChangeShapeType="1"/>
          </p:cNvSpPr>
          <p:nvPr/>
        </p:nvSpPr>
        <p:spPr bwMode="auto">
          <a:xfrm flipV="1">
            <a:off x="2832100" y="4397375"/>
            <a:ext cx="89535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989" name="Line 5"/>
          <p:cNvSpPr>
            <a:spLocks noChangeShapeType="1"/>
          </p:cNvSpPr>
          <p:nvPr/>
        </p:nvSpPr>
        <p:spPr bwMode="auto">
          <a:xfrm>
            <a:off x="2860675" y="3768725"/>
            <a:ext cx="752475" cy="1714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990" name="Line 6"/>
          <p:cNvSpPr>
            <a:spLocks noChangeShapeType="1"/>
          </p:cNvSpPr>
          <p:nvPr/>
        </p:nvSpPr>
        <p:spPr bwMode="auto">
          <a:xfrm>
            <a:off x="2927350" y="2987675"/>
            <a:ext cx="847725" cy="762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991" name="Freeform 7"/>
          <p:cNvSpPr>
            <a:spLocks/>
          </p:cNvSpPr>
          <p:nvPr/>
        </p:nvSpPr>
        <p:spPr bwMode="auto">
          <a:xfrm>
            <a:off x="3573463" y="3567113"/>
            <a:ext cx="1773237" cy="979487"/>
          </a:xfrm>
          <a:custGeom>
            <a:avLst/>
            <a:gdLst>
              <a:gd name="T0" fmla="*/ 439 w 1117"/>
              <a:gd name="T1" fmla="*/ 97 h 617"/>
              <a:gd name="T2" fmla="*/ 205 w 1117"/>
              <a:gd name="T3" fmla="*/ 19 h 617"/>
              <a:gd name="T4" fmla="*/ 55 w 1117"/>
              <a:gd name="T5" fmla="*/ 73 h 617"/>
              <a:gd name="T6" fmla="*/ 4 w 1117"/>
              <a:gd name="T7" fmla="*/ 456 h 617"/>
              <a:gd name="T8" fmla="*/ 77 w 1117"/>
              <a:gd name="T9" fmla="*/ 582 h 617"/>
              <a:gd name="T10" fmla="*/ 451 w 1117"/>
              <a:gd name="T11" fmla="*/ 587 h 617"/>
              <a:gd name="T12" fmla="*/ 685 w 1117"/>
              <a:gd name="T13" fmla="*/ 613 h 617"/>
              <a:gd name="T14" fmla="*/ 925 w 1117"/>
              <a:gd name="T15" fmla="*/ 565 h 617"/>
              <a:gd name="T16" fmla="*/ 1099 w 1117"/>
              <a:gd name="T17" fmla="*/ 330 h 617"/>
              <a:gd name="T18" fmla="*/ 1036 w 1117"/>
              <a:gd name="T19" fmla="*/ 138 h 617"/>
              <a:gd name="T20" fmla="*/ 691 w 1117"/>
              <a:gd name="T21" fmla="*/ 91 h 617"/>
              <a:gd name="T22" fmla="*/ 439 w 1117"/>
              <a:gd name="T23" fmla="*/ 97 h 6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17" h="617">
                <a:moveTo>
                  <a:pt x="439" y="97"/>
                </a:moveTo>
                <a:cubicBezTo>
                  <a:pt x="358" y="85"/>
                  <a:pt x="269" y="23"/>
                  <a:pt x="205" y="19"/>
                </a:cubicBezTo>
                <a:cubicBezTo>
                  <a:pt x="141" y="15"/>
                  <a:pt x="89" y="0"/>
                  <a:pt x="55" y="73"/>
                </a:cubicBezTo>
                <a:cubicBezTo>
                  <a:pt x="21" y="146"/>
                  <a:pt x="0" y="371"/>
                  <a:pt x="4" y="456"/>
                </a:cubicBezTo>
                <a:cubicBezTo>
                  <a:pt x="8" y="541"/>
                  <a:pt x="3" y="560"/>
                  <a:pt x="77" y="582"/>
                </a:cubicBezTo>
                <a:cubicBezTo>
                  <a:pt x="152" y="604"/>
                  <a:pt x="350" y="582"/>
                  <a:pt x="451" y="587"/>
                </a:cubicBezTo>
                <a:cubicBezTo>
                  <a:pt x="552" y="592"/>
                  <a:pt x="606" y="617"/>
                  <a:pt x="685" y="613"/>
                </a:cubicBezTo>
                <a:cubicBezTo>
                  <a:pt x="764" y="609"/>
                  <a:pt x="856" y="612"/>
                  <a:pt x="925" y="565"/>
                </a:cubicBezTo>
                <a:cubicBezTo>
                  <a:pt x="994" y="518"/>
                  <a:pt x="1081" y="401"/>
                  <a:pt x="1099" y="330"/>
                </a:cubicBezTo>
                <a:cubicBezTo>
                  <a:pt x="1117" y="259"/>
                  <a:pt x="1104" y="178"/>
                  <a:pt x="1036" y="138"/>
                </a:cubicBezTo>
                <a:cubicBezTo>
                  <a:pt x="968" y="98"/>
                  <a:pt x="790" y="98"/>
                  <a:pt x="691" y="91"/>
                </a:cubicBezTo>
                <a:cubicBezTo>
                  <a:pt x="592" y="84"/>
                  <a:pt x="520" y="109"/>
                  <a:pt x="439" y="97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992" name="Text Box 8"/>
          <p:cNvSpPr txBox="1">
            <a:spLocks noChangeArrowheads="1"/>
          </p:cNvSpPr>
          <p:nvPr/>
        </p:nvSpPr>
        <p:spPr bwMode="auto">
          <a:xfrm>
            <a:off x="5407025" y="3297238"/>
            <a:ext cx="1584927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ja-JP" altLang="en-US" sz="1400" dirty="0">
                <a:latin typeface="Calibri"/>
              </a:rPr>
              <a:t>“</a:t>
            </a:r>
            <a:r>
              <a:rPr lang="en-US" sz="1400" dirty="0"/>
              <a:t>Send me anything</a:t>
            </a:r>
          </a:p>
          <a:p>
            <a:r>
              <a:rPr lang="en-US" sz="1400" dirty="0"/>
              <a:t>with addresses </a:t>
            </a:r>
          </a:p>
          <a:p>
            <a:r>
              <a:rPr lang="en-US" sz="1400" dirty="0"/>
              <a:t>beginning </a:t>
            </a:r>
          </a:p>
          <a:p>
            <a:r>
              <a:rPr lang="en-US" sz="1400" dirty="0"/>
              <a:t>200.23.16.0/20</a:t>
            </a:r>
            <a:r>
              <a:rPr lang="ja-JP" altLang="en-US" sz="1400" dirty="0">
                <a:latin typeface="Calibri"/>
              </a:rPr>
              <a:t>”</a:t>
            </a:r>
            <a:endParaRPr lang="en-US" sz="1400" dirty="0"/>
          </a:p>
        </p:txBody>
      </p:sp>
      <p:grpSp>
        <p:nvGrpSpPr>
          <p:cNvPr id="169993" name="Group 9"/>
          <p:cNvGrpSpPr>
            <a:grpSpLocks/>
          </p:cNvGrpSpPr>
          <p:nvPr/>
        </p:nvGrpSpPr>
        <p:grpSpPr bwMode="auto">
          <a:xfrm>
            <a:off x="758825" y="2760663"/>
            <a:ext cx="2338388" cy="404812"/>
            <a:chOff x="1004" y="1639"/>
            <a:chExt cx="1473" cy="255"/>
          </a:xfrm>
        </p:grpSpPr>
        <p:sp>
          <p:nvSpPr>
            <p:cNvPr id="169994" name="Freeform 10"/>
            <p:cNvSpPr>
              <a:spLocks/>
            </p:cNvSpPr>
            <p:nvPr/>
          </p:nvSpPr>
          <p:spPr bwMode="auto">
            <a:xfrm>
              <a:off x="1004" y="1639"/>
              <a:ext cx="1473" cy="255"/>
            </a:xfrm>
            <a:custGeom>
              <a:avLst/>
              <a:gdLst>
                <a:gd name="T0" fmla="*/ 172 w 1473"/>
                <a:gd name="T1" fmla="*/ 11 h 255"/>
                <a:gd name="T2" fmla="*/ 73 w 1473"/>
                <a:gd name="T3" fmla="*/ 94 h 255"/>
                <a:gd name="T4" fmla="*/ 146 w 1473"/>
                <a:gd name="T5" fmla="*/ 220 h 255"/>
                <a:gd name="T6" fmla="*/ 520 w 1473"/>
                <a:gd name="T7" fmla="*/ 225 h 255"/>
                <a:gd name="T8" fmla="*/ 754 w 1473"/>
                <a:gd name="T9" fmla="*/ 251 h 255"/>
                <a:gd name="T10" fmla="*/ 1306 w 1473"/>
                <a:gd name="T11" fmla="*/ 203 h 255"/>
                <a:gd name="T12" fmla="*/ 1360 w 1473"/>
                <a:gd name="T13" fmla="*/ 29 h 255"/>
                <a:gd name="T14" fmla="*/ 628 w 1473"/>
                <a:gd name="T15" fmla="*/ 29 h 255"/>
                <a:gd name="T16" fmla="*/ 172 w 1473"/>
                <a:gd name="T17" fmla="*/ 1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73" h="255">
                  <a:moveTo>
                    <a:pt x="172" y="11"/>
                  </a:moveTo>
                  <a:cubicBezTo>
                    <a:pt x="0" y="64"/>
                    <a:pt x="77" y="59"/>
                    <a:pt x="73" y="94"/>
                  </a:cubicBezTo>
                  <a:cubicBezTo>
                    <a:pt x="69" y="129"/>
                    <a:pt x="72" y="198"/>
                    <a:pt x="146" y="220"/>
                  </a:cubicBezTo>
                  <a:cubicBezTo>
                    <a:pt x="221" y="242"/>
                    <a:pt x="419" y="220"/>
                    <a:pt x="520" y="225"/>
                  </a:cubicBezTo>
                  <a:cubicBezTo>
                    <a:pt x="621" y="230"/>
                    <a:pt x="623" y="255"/>
                    <a:pt x="754" y="251"/>
                  </a:cubicBezTo>
                  <a:cubicBezTo>
                    <a:pt x="885" y="247"/>
                    <a:pt x="1205" y="240"/>
                    <a:pt x="1306" y="203"/>
                  </a:cubicBezTo>
                  <a:cubicBezTo>
                    <a:pt x="1407" y="166"/>
                    <a:pt x="1473" y="58"/>
                    <a:pt x="1360" y="29"/>
                  </a:cubicBezTo>
                  <a:cubicBezTo>
                    <a:pt x="1247" y="0"/>
                    <a:pt x="826" y="32"/>
                    <a:pt x="628" y="29"/>
                  </a:cubicBezTo>
                  <a:cubicBezTo>
                    <a:pt x="430" y="26"/>
                    <a:pt x="267" y="15"/>
                    <a:pt x="172" y="11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9995" name="Text Box 11"/>
            <p:cNvSpPr txBox="1">
              <a:spLocks noChangeArrowheads="1"/>
            </p:cNvSpPr>
            <p:nvPr/>
          </p:nvSpPr>
          <p:spPr bwMode="auto">
            <a:xfrm>
              <a:off x="1226" y="1667"/>
              <a:ext cx="1038" cy="212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/>
                <a:t>200.23.16.0/23</a:t>
              </a:r>
              <a:endParaRPr lang="en-US"/>
            </a:p>
          </p:txBody>
        </p:sp>
      </p:grpSp>
      <p:grpSp>
        <p:nvGrpSpPr>
          <p:cNvPr id="169996" name="Group 12"/>
          <p:cNvGrpSpPr>
            <a:grpSpLocks/>
          </p:cNvGrpSpPr>
          <p:nvPr/>
        </p:nvGrpSpPr>
        <p:grpSpPr bwMode="auto">
          <a:xfrm>
            <a:off x="787400" y="3351213"/>
            <a:ext cx="2338388" cy="404812"/>
            <a:chOff x="1004" y="1639"/>
            <a:chExt cx="1473" cy="255"/>
          </a:xfrm>
        </p:grpSpPr>
        <p:sp>
          <p:nvSpPr>
            <p:cNvPr id="169997" name="Freeform 13"/>
            <p:cNvSpPr>
              <a:spLocks/>
            </p:cNvSpPr>
            <p:nvPr/>
          </p:nvSpPr>
          <p:spPr bwMode="auto">
            <a:xfrm>
              <a:off x="1004" y="1639"/>
              <a:ext cx="1473" cy="255"/>
            </a:xfrm>
            <a:custGeom>
              <a:avLst/>
              <a:gdLst>
                <a:gd name="T0" fmla="*/ 172 w 1473"/>
                <a:gd name="T1" fmla="*/ 11 h 255"/>
                <a:gd name="T2" fmla="*/ 73 w 1473"/>
                <a:gd name="T3" fmla="*/ 94 h 255"/>
                <a:gd name="T4" fmla="*/ 146 w 1473"/>
                <a:gd name="T5" fmla="*/ 220 h 255"/>
                <a:gd name="T6" fmla="*/ 520 w 1473"/>
                <a:gd name="T7" fmla="*/ 225 h 255"/>
                <a:gd name="T8" fmla="*/ 754 w 1473"/>
                <a:gd name="T9" fmla="*/ 251 h 255"/>
                <a:gd name="T10" fmla="*/ 1306 w 1473"/>
                <a:gd name="T11" fmla="*/ 203 h 255"/>
                <a:gd name="T12" fmla="*/ 1360 w 1473"/>
                <a:gd name="T13" fmla="*/ 29 h 255"/>
                <a:gd name="T14" fmla="*/ 628 w 1473"/>
                <a:gd name="T15" fmla="*/ 29 h 255"/>
                <a:gd name="T16" fmla="*/ 172 w 1473"/>
                <a:gd name="T17" fmla="*/ 1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73" h="255">
                  <a:moveTo>
                    <a:pt x="172" y="11"/>
                  </a:moveTo>
                  <a:cubicBezTo>
                    <a:pt x="0" y="64"/>
                    <a:pt x="77" y="59"/>
                    <a:pt x="73" y="94"/>
                  </a:cubicBezTo>
                  <a:cubicBezTo>
                    <a:pt x="69" y="129"/>
                    <a:pt x="72" y="198"/>
                    <a:pt x="146" y="220"/>
                  </a:cubicBezTo>
                  <a:cubicBezTo>
                    <a:pt x="221" y="242"/>
                    <a:pt x="419" y="220"/>
                    <a:pt x="520" y="225"/>
                  </a:cubicBezTo>
                  <a:cubicBezTo>
                    <a:pt x="621" y="230"/>
                    <a:pt x="623" y="255"/>
                    <a:pt x="754" y="251"/>
                  </a:cubicBezTo>
                  <a:cubicBezTo>
                    <a:pt x="885" y="247"/>
                    <a:pt x="1205" y="240"/>
                    <a:pt x="1306" y="203"/>
                  </a:cubicBezTo>
                  <a:cubicBezTo>
                    <a:pt x="1407" y="166"/>
                    <a:pt x="1473" y="58"/>
                    <a:pt x="1360" y="29"/>
                  </a:cubicBezTo>
                  <a:cubicBezTo>
                    <a:pt x="1247" y="0"/>
                    <a:pt x="826" y="32"/>
                    <a:pt x="628" y="29"/>
                  </a:cubicBezTo>
                  <a:cubicBezTo>
                    <a:pt x="430" y="26"/>
                    <a:pt x="267" y="15"/>
                    <a:pt x="172" y="11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9998" name="Text Box 14"/>
            <p:cNvSpPr txBox="1">
              <a:spLocks noChangeArrowheads="1"/>
            </p:cNvSpPr>
            <p:nvPr/>
          </p:nvSpPr>
          <p:spPr bwMode="auto">
            <a:xfrm>
              <a:off x="1226" y="1667"/>
              <a:ext cx="1038" cy="212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/>
                <a:t>200.23.18.0/23</a:t>
              </a:r>
              <a:endParaRPr lang="en-US"/>
            </a:p>
          </p:txBody>
        </p:sp>
      </p:grpSp>
      <p:grpSp>
        <p:nvGrpSpPr>
          <p:cNvPr id="169999" name="Group 15"/>
          <p:cNvGrpSpPr>
            <a:grpSpLocks/>
          </p:cNvGrpSpPr>
          <p:nvPr/>
        </p:nvGrpSpPr>
        <p:grpSpPr bwMode="auto">
          <a:xfrm>
            <a:off x="701675" y="4770438"/>
            <a:ext cx="2338388" cy="404812"/>
            <a:chOff x="1004" y="1639"/>
            <a:chExt cx="1473" cy="255"/>
          </a:xfrm>
        </p:grpSpPr>
        <p:sp>
          <p:nvSpPr>
            <p:cNvPr id="170000" name="Freeform 16"/>
            <p:cNvSpPr>
              <a:spLocks/>
            </p:cNvSpPr>
            <p:nvPr/>
          </p:nvSpPr>
          <p:spPr bwMode="auto">
            <a:xfrm>
              <a:off x="1004" y="1639"/>
              <a:ext cx="1473" cy="255"/>
            </a:xfrm>
            <a:custGeom>
              <a:avLst/>
              <a:gdLst>
                <a:gd name="T0" fmla="*/ 172 w 1473"/>
                <a:gd name="T1" fmla="*/ 11 h 255"/>
                <a:gd name="T2" fmla="*/ 73 w 1473"/>
                <a:gd name="T3" fmla="*/ 94 h 255"/>
                <a:gd name="T4" fmla="*/ 146 w 1473"/>
                <a:gd name="T5" fmla="*/ 220 h 255"/>
                <a:gd name="T6" fmla="*/ 520 w 1473"/>
                <a:gd name="T7" fmla="*/ 225 h 255"/>
                <a:gd name="T8" fmla="*/ 754 w 1473"/>
                <a:gd name="T9" fmla="*/ 251 h 255"/>
                <a:gd name="T10" fmla="*/ 1306 w 1473"/>
                <a:gd name="T11" fmla="*/ 203 h 255"/>
                <a:gd name="T12" fmla="*/ 1360 w 1473"/>
                <a:gd name="T13" fmla="*/ 29 h 255"/>
                <a:gd name="T14" fmla="*/ 628 w 1473"/>
                <a:gd name="T15" fmla="*/ 29 h 255"/>
                <a:gd name="T16" fmla="*/ 172 w 1473"/>
                <a:gd name="T17" fmla="*/ 1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73" h="255">
                  <a:moveTo>
                    <a:pt x="172" y="11"/>
                  </a:moveTo>
                  <a:cubicBezTo>
                    <a:pt x="0" y="64"/>
                    <a:pt x="77" y="59"/>
                    <a:pt x="73" y="94"/>
                  </a:cubicBezTo>
                  <a:cubicBezTo>
                    <a:pt x="69" y="129"/>
                    <a:pt x="72" y="198"/>
                    <a:pt x="146" y="220"/>
                  </a:cubicBezTo>
                  <a:cubicBezTo>
                    <a:pt x="221" y="242"/>
                    <a:pt x="419" y="220"/>
                    <a:pt x="520" y="225"/>
                  </a:cubicBezTo>
                  <a:cubicBezTo>
                    <a:pt x="621" y="230"/>
                    <a:pt x="623" y="255"/>
                    <a:pt x="754" y="251"/>
                  </a:cubicBezTo>
                  <a:cubicBezTo>
                    <a:pt x="885" y="247"/>
                    <a:pt x="1205" y="240"/>
                    <a:pt x="1306" y="203"/>
                  </a:cubicBezTo>
                  <a:cubicBezTo>
                    <a:pt x="1407" y="166"/>
                    <a:pt x="1473" y="58"/>
                    <a:pt x="1360" y="29"/>
                  </a:cubicBezTo>
                  <a:cubicBezTo>
                    <a:pt x="1247" y="0"/>
                    <a:pt x="826" y="32"/>
                    <a:pt x="628" y="29"/>
                  </a:cubicBezTo>
                  <a:cubicBezTo>
                    <a:pt x="430" y="26"/>
                    <a:pt x="267" y="15"/>
                    <a:pt x="172" y="11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0001" name="Text Box 17"/>
            <p:cNvSpPr txBox="1">
              <a:spLocks noChangeArrowheads="1"/>
            </p:cNvSpPr>
            <p:nvPr/>
          </p:nvSpPr>
          <p:spPr bwMode="auto">
            <a:xfrm>
              <a:off x="1226" y="1667"/>
              <a:ext cx="1058" cy="212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/>
                <a:t>200.23.30.0/23</a:t>
              </a:r>
              <a:endParaRPr lang="en-US"/>
            </a:p>
          </p:txBody>
        </p:sp>
      </p:grpSp>
      <p:sp>
        <p:nvSpPr>
          <p:cNvPr id="170002" name="Text Box 18"/>
          <p:cNvSpPr txBox="1">
            <a:spLocks noChangeArrowheads="1"/>
          </p:cNvSpPr>
          <p:nvPr/>
        </p:nvSpPr>
        <p:spPr bwMode="auto">
          <a:xfrm>
            <a:off x="3606800" y="4002088"/>
            <a:ext cx="164623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Fly-By-Night-ISP</a:t>
            </a:r>
            <a:endParaRPr lang="en-US"/>
          </a:p>
        </p:txBody>
      </p:sp>
      <p:sp>
        <p:nvSpPr>
          <p:cNvPr id="170003" name="Freeform 19"/>
          <p:cNvSpPr>
            <a:spLocks/>
          </p:cNvSpPr>
          <p:nvPr/>
        </p:nvSpPr>
        <p:spPr bwMode="auto">
          <a:xfrm>
            <a:off x="7169150" y="3184525"/>
            <a:ext cx="730250" cy="2535238"/>
          </a:xfrm>
          <a:custGeom>
            <a:avLst/>
            <a:gdLst>
              <a:gd name="T0" fmla="*/ 328 w 460"/>
              <a:gd name="T1" fmla="*/ 56 h 1597"/>
              <a:gd name="T2" fmla="*/ 208 w 460"/>
              <a:gd name="T3" fmla="*/ 218 h 1597"/>
              <a:gd name="T4" fmla="*/ 58 w 460"/>
              <a:gd name="T5" fmla="*/ 536 h 1597"/>
              <a:gd name="T6" fmla="*/ 7 w 460"/>
              <a:gd name="T7" fmla="*/ 919 h 1597"/>
              <a:gd name="T8" fmla="*/ 100 w 460"/>
              <a:gd name="T9" fmla="*/ 1118 h 1597"/>
              <a:gd name="T10" fmla="*/ 220 w 460"/>
              <a:gd name="T11" fmla="*/ 1352 h 1597"/>
              <a:gd name="T12" fmla="*/ 424 w 460"/>
              <a:gd name="T13" fmla="*/ 1562 h 1597"/>
              <a:gd name="T14" fmla="*/ 436 w 460"/>
              <a:gd name="T15" fmla="*/ 1142 h 1597"/>
              <a:gd name="T16" fmla="*/ 424 w 460"/>
              <a:gd name="T17" fmla="*/ 1046 h 1597"/>
              <a:gd name="T18" fmla="*/ 346 w 460"/>
              <a:gd name="T19" fmla="*/ 854 h 1597"/>
              <a:gd name="T20" fmla="*/ 310 w 460"/>
              <a:gd name="T21" fmla="*/ 602 h 1597"/>
              <a:gd name="T22" fmla="*/ 328 w 460"/>
              <a:gd name="T23" fmla="*/ 56 h 15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60" h="1597">
                <a:moveTo>
                  <a:pt x="328" y="56"/>
                </a:moveTo>
                <a:cubicBezTo>
                  <a:pt x="247" y="0"/>
                  <a:pt x="253" y="138"/>
                  <a:pt x="208" y="218"/>
                </a:cubicBezTo>
                <a:cubicBezTo>
                  <a:pt x="163" y="298"/>
                  <a:pt x="91" y="419"/>
                  <a:pt x="58" y="536"/>
                </a:cubicBezTo>
                <a:cubicBezTo>
                  <a:pt x="25" y="653"/>
                  <a:pt x="0" y="822"/>
                  <a:pt x="7" y="919"/>
                </a:cubicBezTo>
                <a:cubicBezTo>
                  <a:pt x="14" y="1016"/>
                  <a:pt x="64" y="1046"/>
                  <a:pt x="100" y="1118"/>
                </a:cubicBezTo>
                <a:cubicBezTo>
                  <a:pt x="136" y="1190"/>
                  <a:pt x="166" y="1278"/>
                  <a:pt x="220" y="1352"/>
                </a:cubicBezTo>
                <a:cubicBezTo>
                  <a:pt x="274" y="1426"/>
                  <a:pt x="388" y="1597"/>
                  <a:pt x="424" y="1562"/>
                </a:cubicBezTo>
                <a:cubicBezTo>
                  <a:pt x="460" y="1527"/>
                  <a:pt x="436" y="1228"/>
                  <a:pt x="436" y="1142"/>
                </a:cubicBezTo>
                <a:cubicBezTo>
                  <a:pt x="436" y="1056"/>
                  <a:pt x="439" y="1094"/>
                  <a:pt x="424" y="1046"/>
                </a:cubicBezTo>
                <a:cubicBezTo>
                  <a:pt x="409" y="998"/>
                  <a:pt x="365" y="928"/>
                  <a:pt x="346" y="854"/>
                </a:cubicBezTo>
                <a:cubicBezTo>
                  <a:pt x="327" y="780"/>
                  <a:pt x="313" y="735"/>
                  <a:pt x="310" y="602"/>
                </a:cubicBezTo>
                <a:cubicBezTo>
                  <a:pt x="307" y="469"/>
                  <a:pt x="324" y="170"/>
                  <a:pt x="328" y="5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04" name="Text Box 20"/>
          <p:cNvSpPr txBox="1">
            <a:spLocks noChangeArrowheads="1"/>
          </p:cNvSpPr>
          <p:nvPr/>
        </p:nvSpPr>
        <p:spPr bwMode="auto">
          <a:xfrm>
            <a:off x="758825" y="2506663"/>
            <a:ext cx="140493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Organization 0</a:t>
            </a:r>
          </a:p>
        </p:txBody>
      </p:sp>
      <p:sp>
        <p:nvSpPr>
          <p:cNvPr id="170005" name="Text Box 21"/>
          <p:cNvSpPr txBox="1">
            <a:spLocks noChangeArrowheads="1"/>
          </p:cNvSpPr>
          <p:nvPr/>
        </p:nvSpPr>
        <p:spPr bwMode="auto">
          <a:xfrm>
            <a:off x="787400" y="4516438"/>
            <a:ext cx="140493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Organization 7</a:t>
            </a:r>
          </a:p>
        </p:txBody>
      </p:sp>
      <p:sp>
        <p:nvSpPr>
          <p:cNvPr id="170006" name="Text Box 22"/>
          <p:cNvSpPr txBox="1">
            <a:spLocks noChangeArrowheads="1"/>
          </p:cNvSpPr>
          <p:nvPr/>
        </p:nvSpPr>
        <p:spPr bwMode="auto">
          <a:xfrm>
            <a:off x="7407275" y="4325938"/>
            <a:ext cx="91598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Internet</a:t>
            </a:r>
          </a:p>
        </p:txBody>
      </p:sp>
      <p:sp>
        <p:nvSpPr>
          <p:cNvPr id="170007" name="Text Box 23"/>
          <p:cNvSpPr txBox="1">
            <a:spLocks noChangeArrowheads="1"/>
          </p:cNvSpPr>
          <p:nvPr/>
        </p:nvSpPr>
        <p:spPr bwMode="auto">
          <a:xfrm>
            <a:off x="768350" y="3154363"/>
            <a:ext cx="137636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Organization 1</a:t>
            </a:r>
          </a:p>
        </p:txBody>
      </p:sp>
      <p:sp>
        <p:nvSpPr>
          <p:cNvPr id="170008" name="Freeform 24"/>
          <p:cNvSpPr>
            <a:spLocks/>
          </p:cNvSpPr>
          <p:nvPr/>
        </p:nvSpPr>
        <p:spPr bwMode="auto">
          <a:xfrm>
            <a:off x="3516313" y="4881563"/>
            <a:ext cx="1773237" cy="979487"/>
          </a:xfrm>
          <a:custGeom>
            <a:avLst/>
            <a:gdLst>
              <a:gd name="T0" fmla="*/ 439 w 1117"/>
              <a:gd name="T1" fmla="*/ 97 h 617"/>
              <a:gd name="T2" fmla="*/ 205 w 1117"/>
              <a:gd name="T3" fmla="*/ 19 h 617"/>
              <a:gd name="T4" fmla="*/ 55 w 1117"/>
              <a:gd name="T5" fmla="*/ 73 h 617"/>
              <a:gd name="T6" fmla="*/ 4 w 1117"/>
              <a:gd name="T7" fmla="*/ 456 h 617"/>
              <a:gd name="T8" fmla="*/ 77 w 1117"/>
              <a:gd name="T9" fmla="*/ 582 h 617"/>
              <a:gd name="T10" fmla="*/ 451 w 1117"/>
              <a:gd name="T11" fmla="*/ 587 h 617"/>
              <a:gd name="T12" fmla="*/ 685 w 1117"/>
              <a:gd name="T13" fmla="*/ 613 h 617"/>
              <a:gd name="T14" fmla="*/ 925 w 1117"/>
              <a:gd name="T15" fmla="*/ 565 h 617"/>
              <a:gd name="T16" fmla="*/ 1099 w 1117"/>
              <a:gd name="T17" fmla="*/ 330 h 617"/>
              <a:gd name="T18" fmla="*/ 1036 w 1117"/>
              <a:gd name="T19" fmla="*/ 138 h 617"/>
              <a:gd name="T20" fmla="*/ 691 w 1117"/>
              <a:gd name="T21" fmla="*/ 91 h 617"/>
              <a:gd name="T22" fmla="*/ 439 w 1117"/>
              <a:gd name="T23" fmla="*/ 97 h 6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17" h="617">
                <a:moveTo>
                  <a:pt x="439" y="97"/>
                </a:moveTo>
                <a:cubicBezTo>
                  <a:pt x="358" y="85"/>
                  <a:pt x="269" y="23"/>
                  <a:pt x="205" y="19"/>
                </a:cubicBezTo>
                <a:cubicBezTo>
                  <a:pt x="141" y="15"/>
                  <a:pt x="89" y="0"/>
                  <a:pt x="55" y="73"/>
                </a:cubicBezTo>
                <a:cubicBezTo>
                  <a:pt x="21" y="146"/>
                  <a:pt x="0" y="371"/>
                  <a:pt x="4" y="456"/>
                </a:cubicBezTo>
                <a:cubicBezTo>
                  <a:pt x="8" y="541"/>
                  <a:pt x="3" y="560"/>
                  <a:pt x="77" y="582"/>
                </a:cubicBezTo>
                <a:cubicBezTo>
                  <a:pt x="152" y="604"/>
                  <a:pt x="350" y="582"/>
                  <a:pt x="451" y="587"/>
                </a:cubicBezTo>
                <a:cubicBezTo>
                  <a:pt x="552" y="592"/>
                  <a:pt x="606" y="617"/>
                  <a:pt x="685" y="613"/>
                </a:cubicBezTo>
                <a:cubicBezTo>
                  <a:pt x="764" y="609"/>
                  <a:pt x="856" y="612"/>
                  <a:pt x="925" y="565"/>
                </a:cubicBezTo>
                <a:cubicBezTo>
                  <a:pt x="994" y="518"/>
                  <a:pt x="1081" y="401"/>
                  <a:pt x="1099" y="330"/>
                </a:cubicBezTo>
                <a:cubicBezTo>
                  <a:pt x="1117" y="259"/>
                  <a:pt x="1104" y="178"/>
                  <a:pt x="1036" y="138"/>
                </a:cubicBezTo>
                <a:cubicBezTo>
                  <a:pt x="968" y="98"/>
                  <a:pt x="790" y="98"/>
                  <a:pt x="691" y="91"/>
                </a:cubicBezTo>
                <a:cubicBezTo>
                  <a:pt x="592" y="84"/>
                  <a:pt x="520" y="109"/>
                  <a:pt x="439" y="97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09" name="Text Box 25"/>
          <p:cNvSpPr txBox="1">
            <a:spLocks noChangeArrowheads="1"/>
          </p:cNvSpPr>
          <p:nvPr/>
        </p:nvSpPr>
        <p:spPr bwMode="auto">
          <a:xfrm>
            <a:off x="3816350" y="5259388"/>
            <a:ext cx="10636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ISPs-R-Us</a:t>
            </a:r>
            <a:endParaRPr lang="en-US"/>
          </a:p>
        </p:txBody>
      </p:sp>
      <p:sp>
        <p:nvSpPr>
          <p:cNvPr id="170010" name="Freeform 26"/>
          <p:cNvSpPr>
            <a:spLocks/>
          </p:cNvSpPr>
          <p:nvPr/>
        </p:nvSpPr>
        <p:spPr bwMode="auto">
          <a:xfrm flipV="1">
            <a:off x="5241925" y="4902200"/>
            <a:ext cx="2019300" cy="295275"/>
          </a:xfrm>
          <a:custGeom>
            <a:avLst/>
            <a:gdLst>
              <a:gd name="T0" fmla="*/ 0 w 1272"/>
              <a:gd name="T1" fmla="*/ 0 h 186"/>
              <a:gd name="T2" fmla="*/ 1272 w 1272"/>
              <a:gd name="T3" fmla="*/ 186 h 18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272" h="186">
                <a:moveTo>
                  <a:pt x="0" y="0"/>
                </a:moveTo>
                <a:lnTo>
                  <a:pt x="1272" y="186"/>
                </a:ln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11" name="Line 27"/>
          <p:cNvSpPr>
            <a:spLocks noChangeShapeType="1"/>
          </p:cNvSpPr>
          <p:nvPr/>
        </p:nvSpPr>
        <p:spPr bwMode="auto">
          <a:xfrm>
            <a:off x="3032125" y="5445125"/>
            <a:ext cx="4857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12" name="Line 28"/>
          <p:cNvSpPr>
            <a:spLocks noChangeShapeType="1"/>
          </p:cNvSpPr>
          <p:nvPr/>
        </p:nvSpPr>
        <p:spPr bwMode="auto">
          <a:xfrm flipV="1">
            <a:off x="2879725" y="5511800"/>
            <a:ext cx="638175" cy="1714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13" name="Line 29"/>
          <p:cNvSpPr>
            <a:spLocks noChangeShapeType="1"/>
          </p:cNvSpPr>
          <p:nvPr/>
        </p:nvSpPr>
        <p:spPr bwMode="auto">
          <a:xfrm flipV="1">
            <a:off x="3317875" y="5759450"/>
            <a:ext cx="247650" cy="4095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14" name="Text Box 30"/>
          <p:cNvSpPr txBox="1">
            <a:spLocks noChangeArrowheads="1"/>
          </p:cNvSpPr>
          <p:nvPr/>
        </p:nvSpPr>
        <p:spPr bwMode="auto">
          <a:xfrm>
            <a:off x="5530850" y="5154613"/>
            <a:ext cx="1584927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ja-JP" altLang="en-US" sz="1400" dirty="0">
                <a:latin typeface="Calibri"/>
              </a:rPr>
              <a:t>“</a:t>
            </a:r>
            <a:r>
              <a:rPr lang="en-US" sz="1400" dirty="0"/>
              <a:t>Send me anything</a:t>
            </a:r>
          </a:p>
          <a:p>
            <a:r>
              <a:rPr lang="en-US" sz="1400" dirty="0"/>
              <a:t>with addresses </a:t>
            </a:r>
          </a:p>
          <a:p>
            <a:r>
              <a:rPr lang="en-US" sz="1400" dirty="0"/>
              <a:t>beginning </a:t>
            </a:r>
          </a:p>
          <a:p>
            <a:r>
              <a:rPr lang="en-US" sz="1400" dirty="0"/>
              <a:t>199.31.0.0/16</a:t>
            </a:r>
            <a:r>
              <a:rPr lang="ja-JP" altLang="en-US" sz="1400" dirty="0">
                <a:latin typeface="Calibri"/>
              </a:rPr>
              <a:t>”</a:t>
            </a:r>
            <a:endParaRPr lang="en-US" sz="1400" dirty="0"/>
          </a:p>
        </p:txBody>
      </p:sp>
      <p:grpSp>
        <p:nvGrpSpPr>
          <p:cNvPr id="170015" name="Group 31"/>
          <p:cNvGrpSpPr>
            <a:grpSpLocks/>
          </p:cNvGrpSpPr>
          <p:nvPr/>
        </p:nvGrpSpPr>
        <p:grpSpPr bwMode="auto">
          <a:xfrm>
            <a:off x="806450" y="3941763"/>
            <a:ext cx="2338388" cy="404812"/>
            <a:chOff x="1004" y="1639"/>
            <a:chExt cx="1473" cy="255"/>
          </a:xfrm>
        </p:grpSpPr>
        <p:sp>
          <p:nvSpPr>
            <p:cNvPr id="170016" name="Freeform 32"/>
            <p:cNvSpPr>
              <a:spLocks/>
            </p:cNvSpPr>
            <p:nvPr/>
          </p:nvSpPr>
          <p:spPr bwMode="auto">
            <a:xfrm>
              <a:off x="1004" y="1639"/>
              <a:ext cx="1473" cy="255"/>
            </a:xfrm>
            <a:custGeom>
              <a:avLst/>
              <a:gdLst>
                <a:gd name="T0" fmla="*/ 172 w 1473"/>
                <a:gd name="T1" fmla="*/ 11 h 255"/>
                <a:gd name="T2" fmla="*/ 73 w 1473"/>
                <a:gd name="T3" fmla="*/ 94 h 255"/>
                <a:gd name="T4" fmla="*/ 146 w 1473"/>
                <a:gd name="T5" fmla="*/ 220 h 255"/>
                <a:gd name="T6" fmla="*/ 520 w 1473"/>
                <a:gd name="T7" fmla="*/ 225 h 255"/>
                <a:gd name="T8" fmla="*/ 754 w 1473"/>
                <a:gd name="T9" fmla="*/ 251 h 255"/>
                <a:gd name="T10" fmla="*/ 1306 w 1473"/>
                <a:gd name="T11" fmla="*/ 203 h 255"/>
                <a:gd name="T12" fmla="*/ 1360 w 1473"/>
                <a:gd name="T13" fmla="*/ 29 h 255"/>
                <a:gd name="T14" fmla="*/ 628 w 1473"/>
                <a:gd name="T15" fmla="*/ 29 h 255"/>
                <a:gd name="T16" fmla="*/ 172 w 1473"/>
                <a:gd name="T17" fmla="*/ 1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73" h="255">
                  <a:moveTo>
                    <a:pt x="172" y="11"/>
                  </a:moveTo>
                  <a:cubicBezTo>
                    <a:pt x="0" y="64"/>
                    <a:pt x="77" y="59"/>
                    <a:pt x="73" y="94"/>
                  </a:cubicBezTo>
                  <a:cubicBezTo>
                    <a:pt x="69" y="129"/>
                    <a:pt x="72" y="198"/>
                    <a:pt x="146" y="220"/>
                  </a:cubicBezTo>
                  <a:cubicBezTo>
                    <a:pt x="221" y="242"/>
                    <a:pt x="419" y="220"/>
                    <a:pt x="520" y="225"/>
                  </a:cubicBezTo>
                  <a:cubicBezTo>
                    <a:pt x="621" y="230"/>
                    <a:pt x="623" y="255"/>
                    <a:pt x="754" y="251"/>
                  </a:cubicBezTo>
                  <a:cubicBezTo>
                    <a:pt x="885" y="247"/>
                    <a:pt x="1205" y="240"/>
                    <a:pt x="1306" y="203"/>
                  </a:cubicBezTo>
                  <a:cubicBezTo>
                    <a:pt x="1407" y="166"/>
                    <a:pt x="1473" y="58"/>
                    <a:pt x="1360" y="29"/>
                  </a:cubicBezTo>
                  <a:cubicBezTo>
                    <a:pt x="1247" y="0"/>
                    <a:pt x="826" y="32"/>
                    <a:pt x="628" y="29"/>
                  </a:cubicBezTo>
                  <a:cubicBezTo>
                    <a:pt x="430" y="26"/>
                    <a:pt x="267" y="15"/>
                    <a:pt x="172" y="11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0017" name="Text Box 33"/>
            <p:cNvSpPr txBox="1">
              <a:spLocks noChangeArrowheads="1"/>
            </p:cNvSpPr>
            <p:nvPr/>
          </p:nvSpPr>
          <p:spPr bwMode="auto">
            <a:xfrm>
              <a:off x="1226" y="1667"/>
              <a:ext cx="1058" cy="212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/>
                <a:t>200.23.20.0/23</a:t>
              </a:r>
              <a:endParaRPr lang="en-US"/>
            </a:p>
          </p:txBody>
        </p:sp>
      </p:grpSp>
      <p:sp>
        <p:nvSpPr>
          <p:cNvPr id="170018" name="Text Box 34"/>
          <p:cNvSpPr txBox="1">
            <a:spLocks noChangeArrowheads="1"/>
          </p:cNvSpPr>
          <p:nvPr/>
        </p:nvSpPr>
        <p:spPr bwMode="auto">
          <a:xfrm>
            <a:off x="787400" y="3744913"/>
            <a:ext cx="140493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Organization 2</a:t>
            </a:r>
          </a:p>
        </p:txBody>
      </p:sp>
      <p:grpSp>
        <p:nvGrpSpPr>
          <p:cNvPr id="170019" name="Group 35"/>
          <p:cNvGrpSpPr>
            <a:grpSpLocks/>
          </p:cNvGrpSpPr>
          <p:nvPr/>
        </p:nvGrpSpPr>
        <p:grpSpPr bwMode="auto">
          <a:xfrm>
            <a:off x="2155825" y="4205288"/>
            <a:ext cx="296863" cy="663575"/>
            <a:chOff x="870" y="2945"/>
            <a:chExt cx="187" cy="418"/>
          </a:xfrm>
        </p:grpSpPr>
        <p:sp>
          <p:nvSpPr>
            <p:cNvPr id="170020" name="Text Box 36"/>
            <p:cNvSpPr txBox="1">
              <a:spLocks noChangeArrowheads="1"/>
            </p:cNvSpPr>
            <p:nvPr/>
          </p:nvSpPr>
          <p:spPr bwMode="auto">
            <a:xfrm>
              <a:off x="872" y="2945"/>
              <a:ext cx="1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000" b="1"/>
                <a:t>.</a:t>
              </a:r>
              <a:endParaRPr lang="en-US" sz="2000"/>
            </a:p>
          </p:txBody>
        </p:sp>
        <p:sp>
          <p:nvSpPr>
            <p:cNvPr id="170021" name="Text Box 37"/>
            <p:cNvSpPr txBox="1">
              <a:spLocks noChangeArrowheads="1"/>
            </p:cNvSpPr>
            <p:nvPr/>
          </p:nvSpPr>
          <p:spPr bwMode="auto">
            <a:xfrm>
              <a:off x="870" y="3030"/>
              <a:ext cx="1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000" b="1"/>
                <a:t>.</a:t>
              </a:r>
              <a:endParaRPr lang="en-US" sz="2000"/>
            </a:p>
          </p:txBody>
        </p:sp>
        <p:sp>
          <p:nvSpPr>
            <p:cNvPr id="170022" name="Text Box 38"/>
            <p:cNvSpPr txBox="1">
              <a:spLocks noChangeArrowheads="1"/>
            </p:cNvSpPr>
            <p:nvPr/>
          </p:nvSpPr>
          <p:spPr bwMode="auto">
            <a:xfrm>
              <a:off x="871" y="3113"/>
              <a:ext cx="1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000" b="1"/>
                <a:t>.</a:t>
              </a:r>
              <a:endParaRPr lang="en-US" sz="2000"/>
            </a:p>
          </p:txBody>
        </p:sp>
      </p:grpSp>
      <p:grpSp>
        <p:nvGrpSpPr>
          <p:cNvPr id="170023" name="Group 39"/>
          <p:cNvGrpSpPr>
            <a:grpSpLocks/>
          </p:cNvGrpSpPr>
          <p:nvPr/>
        </p:nvGrpSpPr>
        <p:grpSpPr bwMode="auto">
          <a:xfrm>
            <a:off x="3184525" y="3910013"/>
            <a:ext cx="296863" cy="663575"/>
            <a:chOff x="870" y="2945"/>
            <a:chExt cx="187" cy="418"/>
          </a:xfrm>
        </p:grpSpPr>
        <p:sp>
          <p:nvSpPr>
            <p:cNvPr id="170024" name="Text Box 40"/>
            <p:cNvSpPr txBox="1">
              <a:spLocks noChangeArrowheads="1"/>
            </p:cNvSpPr>
            <p:nvPr/>
          </p:nvSpPr>
          <p:spPr bwMode="auto">
            <a:xfrm>
              <a:off x="872" y="2945"/>
              <a:ext cx="1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000" b="1"/>
                <a:t>.</a:t>
              </a:r>
              <a:endParaRPr lang="en-US" sz="2000"/>
            </a:p>
          </p:txBody>
        </p:sp>
        <p:sp>
          <p:nvSpPr>
            <p:cNvPr id="170025" name="Text Box 41"/>
            <p:cNvSpPr txBox="1">
              <a:spLocks noChangeArrowheads="1"/>
            </p:cNvSpPr>
            <p:nvPr/>
          </p:nvSpPr>
          <p:spPr bwMode="auto">
            <a:xfrm>
              <a:off x="870" y="3030"/>
              <a:ext cx="1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000" b="1"/>
                <a:t>.</a:t>
              </a:r>
              <a:endParaRPr lang="en-US" sz="2000"/>
            </a:p>
          </p:txBody>
        </p:sp>
        <p:sp>
          <p:nvSpPr>
            <p:cNvPr id="170026" name="Text Box 42"/>
            <p:cNvSpPr txBox="1">
              <a:spLocks noChangeArrowheads="1"/>
            </p:cNvSpPr>
            <p:nvPr/>
          </p:nvSpPr>
          <p:spPr bwMode="auto">
            <a:xfrm>
              <a:off x="871" y="3113"/>
              <a:ext cx="1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000" b="1"/>
                <a:t>.</a:t>
              </a:r>
              <a:endParaRPr lang="en-US" sz="2000"/>
            </a:p>
          </p:txBody>
        </p:sp>
      </p:grpSp>
      <p:sp>
        <p:nvSpPr>
          <p:cNvPr id="170027" name="Text Box 43"/>
          <p:cNvSpPr txBox="1">
            <a:spLocks noChangeArrowheads="1"/>
          </p:cNvSpPr>
          <p:nvPr/>
        </p:nvSpPr>
        <p:spPr bwMode="auto">
          <a:xfrm>
            <a:off x="933450" y="1431925"/>
            <a:ext cx="72390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/>
              <a:t>Hierarchical addressing allows efficient advertisement of routing </a:t>
            </a:r>
          </a:p>
          <a:p>
            <a:r>
              <a:rPr lang="en-US"/>
              <a:t>information:</a:t>
            </a:r>
          </a:p>
        </p:txBody>
      </p:sp>
    </p:spTree>
    <p:extLst>
      <p:ext uri="{BB962C8B-B14F-4D97-AF65-F5344CB8AC3E}">
        <p14:creationId xmlns:p14="http://schemas.microsoft.com/office/powerpoint/2010/main" val="485554979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1CC905-B660-CD4C-A6AE-5D7E46C6BC51}" type="slidenum">
              <a:rPr lang="en-US" smtClean="0"/>
              <a:pPr/>
              <a:t>88</a:t>
            </a:fld>
            <a:endParaRPr lang="en-US" dirty="0"/>
          </a:p>
        </p:txBody>
      </p:sp>
      <p:sp>
        <p:nvSpPr>
          <p:cNvPr id="171010" name="Rectangle 2"/>
          <p:cNvSpPr>
            <a:spLocks noGrp="1" noChangeArrowheads="1"/>
          </p:cNvSpPr>
          <p:nvPr>
            <p:ph type="title"/>
          </p:nvPr>
        </p:nvSpPr>
        <p:spPr>
          <a:xfrm>
            <a:off x="490538" y="374650"/>
            <a:ext cx="8316912" cy="1143000"/>
          </a:xfrm>
        </p:spPr>
        <p:txBody>
          <a:bodyPr/>
          <a:lstStyle/>
          <a:p>
            <a:r>
              <a:rPr lang="en-US" sz="3200"/>
              <a:t>Hierarchical addressing: more specific routes</a:t>
            </a:r>
            <a:endParaRPr lang="en-US"/>
          </a:p>
        </p:txBody>
      </p:sp>
      <p:sp>
        <p:nvSpPr>
          <p:cNvPr id="171011" name="Text Box 3"/>
          <p:cNvSpPr txBox="1">
            <a:spLocks noChangeArrowheads="1"/>
          </p:cNvSpPr>
          <p:nvPr/>
        </p:nvSpPr>
        <p:spPr bwMode="auto">
          <a:xfrm>
            <a:off x="660400" y="1739900"/>
            <a:ext cx="5983288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/>
              <a:t>ISPs-R-Us has a more specific route to Organization 1</a:t>
            </a:r>
          </a:p>
        </p:txBody>
      </p:sp>
      <p:sp>
        <p:nvSpPr>
          <p:cNvPr id="171012" name="Freeform 4"/>
          <p:cNvSpPr>
            <a:spLocks/>
          </p:cNvSpPr>
          <p:nvPr/>
        </p:nvSpPr>
        <p:spPr bwMode="auto">
          <a:xfrm>
            <a:off x="5164138" y="3836988"/>
            <a:ext cx="2019300" cy="295275"/>
          </a:xfrm>
          <a:custGeom>
            <a:avLst/>
            <a:gdLst>
              <a:gd name="T0" fmla="*/ 0 w 1272"/>
              <a:gd name="T1" fmla="*/ 0 h 186"/>
              <a:gd name="T2" fmla="*/ 1272 w 1272"/>
              <a:gd name="T3" fmla="*/ 186 h 18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272" h="186">
                <a:moveTo>
                  <a:pt x="0" y="0"/>
                </a:moveTo>
                <a:lnTo>
                  <a:pt x="1272" y="186"/>
                </a:ln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13" name="Line 5"/>
          <p:cNvSpPr>
            <a:spLocks noChangeShapeType="1"/>
          </p:cNvSpPr>
          <p:nvPr/>
        </p:nvSpPr>
        <p:spPr bwMode="auto">
          <a:xfrm flipV="1">
            <a:off x="2820988" y="4113213"/>
            <a:ext cx="89535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14" name="Line 6"/>
          <p:cNvSpPr>
            <a:spLocks noChangeShapeType="1"/>
          </p:cNvSpPr>
          <p:nvPr/>
        </p:nvSpPr>
        <p:spPr bwMode="auto">
          <a:xfrm flipV="1">
            <a:off x="3182938" y="5389563"/>
            <a:ext cx="333375" cy="2476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15" name="Line 7"/>
          <p:cNvSpPr>
            <a:spLocks noChangeShapeType="1"/>
          </p:cNvSpPr>
          <p:nvPr/>
        </p:nvSpPr>
        <p:spPr bwMode="auto">
          <a:xfrm>
            <a:off x="2916238" y="2703513"/>
            <a:ext cx="847725" cy="762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16" name="Freeform 8"/>
          <p:cNvSpPr>
            <a:spLocks/>
          </p:cNvSpPr>
          <p:nvPr/>
        </p:nvSpPr>
        <p:spPr bwMode="auto">
          <a:xfrm>
            <a:off x="3562350" y="3282950"/>
            <a:ext cx="1773238" cy="979488"/>
          </a:xfrm>
          <a:custGeom>
            <a:avLst/>
            <a:gdLst>
              <a:gd name="T0" fmla="*/ 439 w 1117"/>
              <a:gd name="T1" fmla="*/ 97 h 617"/>
              <a:gd name="T2" fmla="*/ 205 w 1117"/>
              <a:gd name="T3" fmla="*/ 19 h 617"/>
              <a:gd name="T4" fmla="*/ 55 w 1117"/>
              <a:gd name="T5" fmla="*/ 73 h 617"/>
              <a:gd name="T6" fmla="*/ 4 w 1117"/>
              <a:gd name="T7" fmla="*/ 456 h 617"/>
              <a:gd name="T8" fmla="*/ 77 w 1117"/>
              <a:gd name="T9" fmla="*/ 582 h 617"/>
              <a:gd name="T10" fmla="*/ 451 w 1117"/>
              <a:gd name="T11" fmla="*/ 587 h 617"/>
              <a:gd name="T12" fmla="*/ 685 w 1117"/>
              <a:gd name="T13" fmla="*/ 613 h 617"/>
              <a:gd name="T14" fmla="*/ 925 w 1117"/>
              <a:gd name="T15" fmla="*/ 565 h 617"/>
              <a:gd name="T16" fmla="*/ 1099 w 1117"/>
              <a:gd name="T17" fmla="*/ 330 h 617"/>
              <a:gd name="T18" fmla="*/ 1036 w 1117"/>
              <a:gd name="T19" fmla="*/ 138 h 617"/>
              <a:gd name="T20" fmla="*/ 691 w 1117"/>
              <a:gd name="T21" fmla="*/ 91 h 617"/>
              <a:gd name="T22" fmla="*/ 439 w 1117"/>
              <a:gd name="T23" fmla="*/ 97 h 6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17" h="617">
                <a:moveTo>
                  <a:pt x="439" y="97"/>
                </a:moveTo>
                <a:cubicBezTo>
                  <a:pt x="358" y="85"/>
                  <a:pt x="269" y="23"/>
                  <a:pt x="205" y="19"/>
                </a:cubicBezTo>
                <a:cubicBezTo>
                  <a:pt x="141" y="15"/>
                  <a:pt x="89" y="0"/>
                  <a:pt x="55" y="73"/>
                </a:cubicBezTo>
                <a:cubicBezTo>
                  <a:pt x="21" y="146"/>
                  <a:pt x="0" y="371"/>
                  <a:pt x="4" y="456"/>
                </a:cubicBezTo>
                <a:cubicBezTo>
                  <a:pt x="8" y="541"/>
                  <a:pt x="3" y="560"/>
                  <a:pt x="77" y="582"/>
                </a:cubicBezTo>
                <a:cubicBezTo>
                  <a:pt x="152" y="604"/>
                  <a:pt x="350" y="582"/>
                  <a:pt x="451" y="587"/>
                </a:cubicBezTo>
                <a:cubicBezTo>
                  <a:pt x="552" y="592"/>
                  <a:pt x="606" y="617"/>
                  <a:pt x="685" y="613"/>
                </a:cubicBezTo>
                <a:cubicBezTo>
                  <a:pt x="764" y="609"/>
                  <a:pt x="856" y="612"/>
                  <a:pt x="925" y="565"/>
                </a:cubicBezTo>
                <a:cubicBezTo>
                  <a:pt x="994" y="518"/>
                  <a:pt x="1081" y="401"/>
                  <a:pt x="1099" y="330"/>
                </a:cubicBezTo>
                <a:cubicBezTo>
                  <a:pt x="1117" y="259"/>
                  <a:pt x="1104" y="178"/>
                  <a:pt x="1036" y="138"/>
                </a:cubicBezTo>
                <a:cubicBezTo>
                  <a:pt x="968" y="98"/>
                  <a:pt x="790" y="98"/>
                  <a:pt x="691" y="91"/>
                </a:cubicBezTo>
                <a:cubicBezTo>
                  <a:pt x="592" y="84"/>
                  <a:pt x="520" y="109"/>
                  <a:pt x="439" y="97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17" name="Text Box 9"/>
          <p:cNvSpPr txBox="1">
            <a:spLocks noChangeArrowheads="1"/>
          </p:cNvSpPr>
          <p:nvPr/>
        </p:nvSpPr>
        <p:spPr bwMode="auto">
          <a:xfrm>
            <a:off x="5395913" y="3013075"/>
            <a:ext cx="1584927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ja-JP" altLang="en-US" sz="1400" dirty="0">
                <a:latin typeface="Calibri"/>
              </a:rPr>
              <a:t>“</a:t>
            </a:r>
            <a:r>
              <a:rPr lang="en-US" sz="1400" dirty="0"/>
              <a:t>Send me anything</a:t>
            </a:r>
          </a:p>
          <a:p>
            <a:r>
              <a:rPr lang="en-US" sz="1400" dirty="0"/>
              <a:t>with addresses </a:t>
            </a:r>
          </a:p>
          <a:p>
            <a:r>
              <a:rPr lang="en-US" sz="1400" dirty="0"/>
              <a:t>beginning </a:t>
            </a:r>
          </a:p>
          <a:p>
            <a:r>
              <a:rPr lang="en-US" sz="1400" dirty="0"/>
              <a:t>200.23.16.0/20</a:t>
            </a:r>
            <a:r>
              <a:rPr lang="ja-JP" altLang="en-US" sz="1400" dirty="0">
                <a:latin typeface="Calibri"/>
              </a:rPr>
              <a:t>”</a:t>
            </a:r>
            <a:endParaRPr lang="en-US" sz="1400" dirty="0"/>
          </a:p>
        </p:txBody>
      </p:sp>
      <p:grpSp>
        <p:nvGrpSpPr>
          <p:cNvPr id="171018" name="Group 10"/>
          <p:cNvGrpSpPr>
            <a:grpSpLocks/>
          </p:cNvGrpSpPr>
          <p:nvPr/>
        </p:nvGrpSpPr>
        <p:grpSpPr bwMode="auto">
          <a:xfrm>
            <a:off x="747713" y="2476500"/>
            <a:ext cx="2338387" cy="404813"/>
            <a:chOff x="1004" y="1639"/>
            <a:chExt cx="1473" cy="255"/>
          </a:xfrm>
        </p:grpSpPr>
        <p:sp>
          <p:nvSpPr>
            <p:cNvPr id="171019" name="Freeform 11"/>
            <p:cNvSpPr>
              <a:spLocks/>
            </p:cNvSpPr>
            <p:nvPr/>
          </p:nvSpPr>
          <p:spPr bwMode="auto">
            <a:xfrm>
              <a:off x="1004" y="1639"/>
              <a:ext cx="1473" cy="255"/>
            </a:xfrm>
            <a:custGeom>
              <a:avLst/>
              <a:gdLst>
                <a:gd name="T0" fmla="*/ 172 w 1473"/>
                <a:gd name="T1" fmla="*/ 11 h 255"/>
                <a:gd name="T2" fmla="*/ 73 w 1473"/>
                <a:gd name="T3" fmla="*/ 94 h 255"/>
                <a:gd name="T4" fmla="*/ 146 w 1473"/>
                <a:gd name="T5" fmla="*/ 220 h 255"/>
                <a:gd name="T6" fmla="*/ 520 w 1473"/>
                <a:gd name="T7" fmla="*/ 225 h 255"/>
                <a:gd name="T8" fmla="*/ 754 w 1473"/>
                <a:gd name="T9" fmla="*/ 251 h 255"/>
                <a:gd name="T10" fmla="*/ 1306 w 1473"/>
                <a:gd name="T11" fmla="*/ 203 h 255"/>
                <a:gd name="T12" fmla="*/ 1360 w 1473"/>
                <a:gd name="T13" fmla="*/ 29 h 255"/>
                <a:gd name="T14" fmla="*/ 628 w 1473"/>
                <a:gd name="T15" fmla="*/ 29 h 255"/>
                <a:gd name="T16" fmla="*/ 172 w 1473"/>
                <a:gd name="T17" fmla="*/ 1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73" h="255">
                  <a:moveTo>
                    <a:pt x="172" y="11"/>
                  </a:moveTo>
                  <a:cubicBezTo>
                    <a:pt x="0" y="64"/>
                    <a:pt x="77" y="59"/>
                    <a:pt x="73" y="94"/>
                  </a:cubicBezTo>
                  <a:cubicBezTo>
                    <a:pt x="69" y="129"/>
                    <a:pt x="72" y="198"/>
                    <a:pt x="146" y="220"/>
                  </a:cubicBezTo>
                  <a:cubicBezTo>
                    <a:pt x="221" y="242"/>
                    <a:pt x="419" y="220"/>
                    <a:pt x="520" y="225"/>
                  </a:cubicBezTo>
                  <a:cubicBezTo>
                    <a:pt x="621" y="230"/>
                    <a:pt x="623" y="255"/>
                    <a:pt x="754" y="251"/>
                  </a:cubicBezTo>
                  <a:cubicBezTo>
                    <a:pt x="885" y="247"/>
                    <a:pt x="1205" y="240"/>
                    <a:pt x="1306" y="203"/>
                  </a:cubicBezTo>
                  <a:cubicBezTo>
                    <a:pt x="1407" y="166"/>
                    <a:pt x="1473" y="58"/>
                    <a:pt x="1360" y="29"/>
                  </a:cubicBezTo>
                  <a:cubicBezTo>
                    <a:pt x="1247" y="0"/>
                    <a:pt x="826" y="32"/>
                    <a:pt x="628" y="29"/>
                  </a:cubicBezTo>
                  <a:cubicBezTo>
                    <a:pt x="430" y="26"/>
                    <a:pt x="267" y="15"/>
                    <a:pt x="172" y="11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1020" name="Text Box 12"/>
            <p:cNvSpPr txBox="1">
              <a:spLocks noChangeArrowheads="1"/>
            </p:cNvSpPr>
            <p:nvPr/>
          </p:nvSpPr>
          <p:spPr bwMode="auto">
            <a:xfrm>
              <a:off x="1226" y="1667"/>
              <a:ext cx="1038" cy="212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/>
                <a:t>200.23.16.0/23</a:t>
              </a:r>
              <a:endParaRPr lang="en-US"/>
            </a:p>
          </p:txBody>
        </p:sp>
      </p:grpSp>
      <p:grpSp>
        <p:nvGrpSpPr>
          <p:cNvPr id="171021" name="Group 13"/>
          <p:cNvGrpSpPr>
            <a:grpSpLocks/>
          </p:cNvGrpSpPr>
          <p:nvPr/>
        </p:nvGrpSpPr>
        <p:grpSpPr bwMode="auto">
          <a:xfrm>
            <a:off x="957263" y="5553075"/>
            <a:ext cx="2338387" cy="404813"/>
            <a:chOff x="1004" y="1639"/>
            <a:chExt cx="1473" cy="255"/>
          </a:xfrm>
        </p:grpSpPr>
        <p:sp>
          <p:nvSpPr>
            <p:cNvPr id="171022" name="Freeform 14"/>
            <p:cNvSpPr>
              <a:spLocks/>
            </p:cNvSpPr>
            <p:nvPr/>
          </p:nvSpPr>
          <p:spPr bwMode="auto">
            <a:xfrm>
              <a:off x="1004" y="1639"/>
              <a:ext cx="1473" cy="255"/>
            </a:xfrm>
            <a:custGeom>
              <a:avLst/>
              <a:gdLst>
                <a:gd name="T0" fmla="*/ 172 w 1473"/>
                <a:gd name="T1" fmla="*/ 11 h 255"/>
                <a:gd name="T2" fmla="*/ 73 w 1473"/>
                <a:gd name="T3" fmla="*/ 94 h 255"/>
                <a:gd name="T4" fmla="*/ 146 w 1473"/>
                <a:gd name="T5" fmla="*/ 220 h 255"/>
                <a:gd name="T6" fmla="*/ 520 w 1473"/>
                <a:gd name="T7" fmla="*/ 225 h 255"/>
                <a:gd name="T8" fmla="*/ 754 w 1473"/>
                <a:gd name="T9" fmla="*/ 251 h 255"/>
                <a:gd name="T10" fmla="*/ 1306 w 1473"/>
                <a:gd name="T11" fmla="*/ 203 h 255"/>
                <a:gd name="T12" fmla="*/ 1360 w 1473"/>
                <a:gd name="T13" fmla="*/ 29 h 255"/>
                <a:gd name="T14" fmla="*/ 628 w 1473"/>
                <a:gd name="T15" fmla="*/ 29 h 255"/>
                <a:gd name="T16" fmla="*/ 172 w 1473"/>
                <a:gd name="T17" fmla="*/ 1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73" h="255">
                  <a:moveTo>
                    <a:pt x="172" y="11"/>
                  </a:moveTo>
                  <a:cubicBezTo>
                    <a:pt x="0" y="64"/>
                    <a:pt x="77" y="59"/>
                    <a:pt x="73" y="94"/>
                  </a:cubicBezTo>
                  <a:cubicBezTo>
                    <a:pt x="69" y="129"/>
                    <a:pt x="72" y="198"/>
                    <a:pt x="146" y="220"/>
                  </a:cubicBezTo>
                  <a:cubicBezTo>
                    <a:pt x="221" y="242"/>
                    <a:pt x="419" y="220"/>
                    <a:pt x="520" y="225"/>
                  </a:cubicBezTo>
                  <a:cubicBezTo>
                    <a:pt x="621" y="230"/>
                    <a:pt x="623" y="255"/>
                    <a:pt x="754" y="251"/>
                  </a:cubicBezTo>
                  <a:cubicBezTo>
                    <a:pt x="885" y="247"/>
                    <a:pt x="1205" y="240"/>
                    <a:pt x="1306" y="203"/>
                  </a:cubicBezTo>
                  <a:cubicBezTo>
                    <a:pt x="1407" y="166"/>
                    <a:pt x="1473" y="58"/>
                    <a:pt x="1360" y="29"/>
                  </a:cubicBezTo>
                  <a:cubicBezTo>
                    <a:pt x="1247" y="0"/>
                    <a:pt x="826" y="32"/>
                    <a:pt x="628" y="29"/>
                  </a:cubicBezTo>
                  <a:cubicBezTo>
                    <a:pt x="430" y="26"/>
                    <a:pt x="267" y="15"/>
                    <a:pt x="172" y="11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1023" name="Text Box 15"/>
            <p:cNvSpPr txBox="1">
              <a:spLocks noChangeArrowheads="1"/>
            </p:cNvSpPr>
            <p:nvPr/>
          </p:nvSpPr>
          <p:spPr bwMode="auto">
            <a:xfrm>
              <a:off x="1226" y="1667"/>
              <a:ext cx="1038" cy="212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/>
                <a:t>200.23.18.0/23</a:t>
              </a:r>
              <a:endParaRPr lang="en-US"/>
            </a:p>
          </p:txBody>
        </p:sp>
      </p:grpSp>
      <p:grpSp>
        <p:nvGrpSpPr>
          <p:cNvPr id="171024" name="Group 16"/>
          <p:cNvGrpSpPr>
            <a:grpSpLocks/>
          </p:cNvGrpSpPr>
          <p:nvPr/>
        </p:nvGrpSpPr>
        <p:grpSpPr bwMode="auto">
          <a:xfrm>
            <a:off x="690563" y="4486275"/>
            <a:ext cx="2338387" cy="404813"/>
            <a:chOff x="1004" y="1639"/>
            <a:chExt cx="1473" cy="255"/>
          </a:xfrm>
        </p:grpSpPr>
        <p:sp>
          <p:nvSpPr>
            <p:cNvPr id="171025" name="Freeform 17"/>
            <p:cNvSpPr>
              <a:spLocks/>
            </p:cNvSpPr>
            <p:nvPr/>
          </p:nvSpPr>
          <p:spPr bwMode="auto">
            <a:xfrm>
              <a:off x="1004" y="1639"/>
              <a:ext cx="1473" cy="255"/>
            </a:xfrm>
            <a:custGeom>
              <a:avLst/>
              <a:gdLst>
                <a:gd name="T0" fmla="*/ 172 w 1473"/>
                <a:gd name="T1" fmla="*/ 11 h 255"/>
                <a:gd name="T2" fmla="*/ 73 w 1473"/>
                <a:gd name="T3" fmla="*/ 94 h 255"/>
                <a:gd name="T4" fmla="*/ 146 w 1473"/>
                <a:gd name="T5" fmla="*/ 220 h 255"/>
                <a:gd name="T6" fmla="*/ 520 w 1473"/>
                <a:gd name="T7" fmla="*/ 225 h 255"/>
                <a:gd name="T8" fmla="*/ 754 w 1473"/>
                <a:gd name="T9" fmla="*/ 251 h 255"/>
                <a:gd name="T10" fmla="*/ 1306 w 1473"/>
                <a:gd name="T11" fmla="*/ 203 h 255"/>
                <a:gd name="T12" fmla="*/ 1360 w 1473"/>
                <a:gd name="T13" fmla="*/ 29 h 255"/>
                <a:gd name="T14" fmla="*/ 628 w 1473"/>
                <a:gd name="T15" fmla="*/ 29 h 255"/>
                <a:gd name="T16" fmla="*/ 172 w 1473"/>
                <a:gd name="T17" fmla="*/ 1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73" h="255">
                  <a:moveTo>
                    <a:pt x="172" y="11"/>
                  </a:moveTo>
                  <a:cubicBezTo>
                    <a:pt x="0" y="64"/>
                    <a:pt x="77" y="59"/>
                    <a:pt x="73" y="94"/>
                  </a:cubicBezTo>
                  <a:cubicBezTo>
                    <a:pt x="69" y="129"/>
                    <a:pt x="72" y="198"/>
                    <a:pt x="146" y="220"/>
                  </a:cubicBezTo>
                  <a:cubicBezTo>
                    <a:pt x="221" y="242"/>
                    <a:pt x="419" y="220"/>
                    <a:pt x="520" y="225"/>
                  </a:cubicBezTo>
                  <a:cubicBezTo>
                    <a:pt x="621" y="230"/>
                    <a:pt x="623" y="255"/>
                    <a:pt x="754" y="251"/>
                  </a:cubicBezTo>
                  <a:cubicBezTo>
                    <a:pt x="885" y="247"/>
                    <a:pt x="1205" y="240"/>
                    <a:pt x="1306" y="203"/>
                  </a:cubicBezTo>
                  <a:cubicBezTo>
                    <a:pt x="1407" y="166"/>
                    <a:pt x="1473" y="58"/>
                    <a:pt x="1360" y="29"/>
                  </a:cubicBezTo>
                  <a:cubicBezTo>
                    <a:pt x="1247" y="0"/>
                    <a:pt x="826" y="32"/>
                    <a:pt x="628" y="29"/>
                  </a:cubicBezTo>
                  <a:cubicBezTo>
                    <a:pt x="430" y="26"/>
                    <a:pt x="267" y="15"/>
                    <a:pt x="172" y="11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1026" name="Text Box 18"/>
            <p:cNvSpPr txBox="1">
              <a:spLocks noChangeArrowheads="1"/>
            </p:cNvSpPr>
            <p:nvPr/>
          </p:nvSpPr>
          <p:spPr bwMode="auto">
            <a:xfrm>
              <a:off x="1226" y="1667"/>
              <a:ext cx="1058" cy="212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/>
                <a:t>200.23.30.0/23</a:t>
              </a:r>
              <a:endParaRPr lang="en-US"/>
            </a:p>
          </p:txBody>
        </p:sp>
      </p:grpSp>
      <p:sp>
        <p:nvSpPr>
          <p:cNvPr id="171027" name="Text Box 19"/>
          <p:cNvSpPr txBox="1">
            <a:spLocks noChangeArrowheads="1"/>
          </p:cNvSpPr>
          <p:nvPr/>
        </p:nvSpPr>
        <p:spPr bwMode="auto">
          <a:xfrm>
            <a:off x="3595688" y="3717925"/>
            <a:ext cx="1646237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Fly-By-Night-ISP</a:t>
            </a:r>
            <a:endParaRPr lang="en-US"/>
          </a:p>
        </p:txBody>
      </p:sp>
      <p:sp>
        <p:nvSpPr>
          <p:cNvPr id="171028" name="Freeform 20"/>
          <p:cNvSpPr>
            <a:spLocks/>
          </p:cNvSpPr>
          <p:nvPr/>
        </p:nvSpPr>
        <p:spPr bwMode="auto">
          <a:xfrm>
            <a:off x="7158038" y="2900363"/>
            <a:ext cx="730250" cy="2535237"/>
          </a:xfrm>
          <a:custGeom>
            <a:avLst/>
            <a:gdLst>
              <a:gd name="T0" fmla="*/ 328 w 460"/>
              <a:gd name="T1" fmla="*/ 56 h 1597"/>
              <a:gd name="T2" fmla="*/ 208 w 460"/>
              <a:gd name="T3" fmla="*/ 218 h 1597"/>
              <a:gd name="T4" fmla="*/ 58 w 460"/>
              <a:gd name="T5" fmla="*/ 536 h 1597"/>
              <a:gd name="T6" fmla="*/ 7 w 460"/>
              <a:gd name="T7" fmla="*/ 919 h 1597"/>
              <a:gd name="T8" fmla="*/ 100 w 460"/>
              <a:gd name="T9" fmla="*/ 1118 h 1597"/>
              <a:gd name="T10" fmla="*/ 220 w 460"/>
              <a:gd name="T11" fmla="*/ 1352 h 1597"/>
              <a:gd name="T12" fmla="*/ 424 w 460"/>
              <a:gd name="T13" fmla="*/ 1562 h 1597"/>
              <a:gd name="T14" fmla="*/ 436 w 460"/>
              <a:gd name="T15" fmla="*/ 1142 h 1597"/>
              <a:gd name="T16" fmla="*/ 424 w 460"/>
              <a:gd name="T17" fmla="*/ 1046 h 1597"/>
              <a:gd name="T18" fmla="*/ 346 w 460"/>
              <a:gd name="T19" fmla="*/ 854 h 1597"/>
              <a:gd name="T20" fmla="*/ 310 w 460"/>
              <a:gd name="T21" fmla="*/ 602 h 1597"/>
              <a:gd name="T22" fmla="*/ 328 w 460"/>
              <a:gd name="T23" fmla="*/ 56 h 15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60" h="1597">
                <a:moveTo>
                  <a:pt x="328" y="56"/>
                </a:moveTo>
                <a:cubicBezTo>
                  <a:pt x="247" y="0"/>
                  <a:pt x="253" y="138"/>
                  <a:pt x="208" y="218"/>
                </a:cubicBezTo>
                <a:cubicBezTo>
                  <a:pt x="163" y="298"/>
                  <a:pt x="91" y="419"/>
                  <a:pt x="58" y="536"/>
                </a:cubicBezTo>
                <a:cubicBezTo>
                  <a:pt x="25" y="653"/>
                  <a:pt x="0" y="822"/>
                  <a:pt x="7" y="919"/>
                </a:cubicBezTo>
                <a:cubicBezTo>
                  <a:pt x="14" y="1016"/>
                  <a:pt x="64" y="1046"/>
                  <a:pt x="100" y="1118"/>
                </a:cubicBezTo>
                <a:cubicBezTo>
                  <a:pt x="136" y="1190"/>
                  <a:pt x="166" y="1278"/>
                  <a:pt x="220" y="1352"/>
                </a:cubicBezTo>
                <a:cubicBezTo>
                  <a:pt x="274" y="1426"/>
                  <a:pt x="388" y="1597"/>
                  <a:pt x="424" y="1562"/>
                </a:cubicBezTo>
                <a:cubicBezTo>
                  <a:pt x="460" y="1527"/>
                  <a:pt x="436" y="1228"/>
                  <a:pt x="436" y="1142"/>
                </a:cubicBezTo>
                <a:cubicBezTo>
                  <a:pt x="436" y="1056"/>
                  <a:pt x="439" y="1094"/>
                  <a:pt x="424" y="1046"/>
                </a:cubicBezTo>
                <a:cubicBezTo>
                  <a:pt x="409" y="998"/>
                  <a:pt x="365" y="928"/>
                  <a:pt x="346" y="854"/>
                </a:cubicBezTo>
                <a:cubicBezTo>
                  <a:pt x="327" y="780"/>
                  <a:pt x="313" y="735"/>
                  <a:pt x="310" y="602"/>
                </a:cubicBezTo>
                <a:cubicBezTo>
                  <a:pt x="307" y="469"/>
                  <a:pt x="324" y="170"/>
                  <a:pt x="328" y="5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29" name="Text Box 21"/>
          <p:cNvSpPr txBox="1">
            <a:spLocks noChangeArrowheads="1"/>
          </p:cNvSpPr>
          <p:nvPr/>
        </p:nvSpPr>
        <p:spPr bwMode="auto">
          <a:xfrm>
            <a:off x="747713" y="2222500"/>
            <a:ext cx="1404937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Organization 0</a:t>
            </a:r>
          </a:p>
        </p:txBody>
      </p:sp>
      <p:sp>
        <p:nvSpPr>
          <p:cNvPr id="171030" name="Text Box 22"/>
          <p:cNvSpPr txBox="1">
            <a:spLocks noChangeArrowheads="1"/>
          </p:cNvSpPr>
          <p:nvPr/>
        </p:nvSpPr>
        <p:spPr bwMode="auto">
          <a:xfrm>
            <a:off x="776288" y="4232275"/>
            <a:ext cx="1404937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Organization 7</a:t>
            </a:r>
          </a:p>
        </p:txBody>
      </p:sp>
      <p:sp>
        <p:nvSpPr>
          <p:cNvPr id="171031" name="Text Box 23"/>
          <p:cNvSpPr txBox="1">
            <a:spLocks noChangeArrowheads="1"/>
          </p:cNvSpPr>
          <p:nvPr/>
        </p:nvSpPr>
        <p:spPr bwMode="auto">
          <a:xfrm>
            <a:off x="7396163" y="4041775"/>
            <a:ext cx="915987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Internet</a:t>
            </a:r>
          </a:p>
        </p:txBody>
      </p:sp>
      <p:sp>
        <p:nvSpPr>
          <p:cNvPr id="171032" name="Text Box 24"/>
          <p:cNvSpPr txBox="1">
            <a:spLocks noChangeArrowheads="1"/>
          </p:cNvSpPr>
          <p:nvPr/>
        </p:nvSpPr>
        <p:spPr bwMode="auto">
          <a:xfrm>
            <a:off x="938213" y="5356225"/>
            <a:ext cx="137636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Organization 1</a:t>
            </a:r>
          </a:p>
        </p:txBody>
      </p:sp>
      <p:sp>
        <p:nvSpPr>
          <p:cNvPr id="171033" name="Freeform 25"/>
          <p:cNvSpPr>
            <a:spLocks/>
          </p:cNvSpPr>
          <p:nvPr/>
        </p:nvSpPr>
        <p:spPr bwMode="auto">
          <a:xfrm>
            <a:off x="3505200" y="4597400"/>
            <a:ext cx="1773238" cy="979488"/>
          </a:xfrm>
          <a:custGeom>
            <a:avLst/>
            <a:gdLst>
              <a:gd name="T0" fmla="*/ 439 w 1117"/>
              <a:gd name="T1" fmla="*/ 97 h 617"/>
              <a:gd name="T2" fmla="*/ 205 w 1117"/>
              <a:gd name="T3" fmla="*/ 19 h 617"/>
              <a:gd name="T4" fmla="*/ 55 w 1117"/>
              <a:gd name="T5" fmla="*/ 73 h 617"/>
              <a:gd name="T6" fmla="*/ 4 w 1117"/>
              <a:gd name="T7" fmla="*/ 456 h 617"/>
              <a:gd name="T8" fmla="*/ 77 w 1117"/>
              <a:gd name="T9" fmla="*/ 582 h 617"/>
              <a:gd name="T10" fmla="*/ 451 w 1117"/>
              <a:gd name="T11" fmla="*/ 587 h 617"/>
              <a:gd name="T12" fmla="*/ 685 w 1117"/>
              <a:gd name="T13" fmla="*/ 613 h 617"/>
              <a:gd name="T14" fmla="*/ 925 w 1117"/>
              <a:gd name="T15" fmla="*/ 565 h 617"/>
              <a:gd name="T16" fmla="*/ 1099 w 1117"/>
              <a:gd name="T17" fmla="*/ 330 h 617"/>
              <a:gd name="T18" fmla="*/ 1036 w 1117"/>
              <a:gd name="T19" fmla="*/ 138 h 617"/>
              <a:gd name="T20" fmla="*/ 691 w 1117"/>
              <a:gd name="T21" fmla="*/ 91 h 617"/>
              <a:gd name="T22" fmla="*/ 439 w 1117"/>
              <a:gd name="T23" fmla="*/ 97 h 6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17" h="617">
                <a:moveTo>
                  <a:pt x="439" y="97"/>
                </a:moveTo>
                <a:cubicBezTo>
                  <a:pt x="358" y="85"/>
                  <a:pt x="269" y="23"/>
                  <a:pt x="205" y="19"/>
                </a:cubicBezTo>
                <a:cubicBezTo>
                  <a:pt x="141" y="15"/>
                  <a:pt x="89" y="0"/>
                  <a:pt x="55" y="73"/>
                </a:cubicBezTo>
                <a:cubicBezTo>
                  <a:pt x="21" y="146"/>
                  <a:pt x="0" y="371"/>
                  <a:pt x="4" y="456"/>
                </a:cubicBezTo>
                <a:cubicBezTo>
                  <a:pt x="8" y="541"/>
                  <a:pt x="3" y="560"/>
                  <a:pt x="77" y="582"/>
                </a:cubicBezTo>
                <a:cubicBezTo>
                  <a:pt x="152" y="604"/>
                  <a:pt x="350" y="582"/>
                  <a:pt x="451" y="587"/>
                </a:cubicBezTo>
                <a:cubicBezTo>
                  <a:pt x="552" y="592"/>
                  <a:pt x="606" y="617"/>
                  <a:pt x="685" y="613"/>
                </a:cubicBezTo>
                <a:cubicBezTo>
                  <a:pt x="764" y="609"/>
                  <a:pt x="856" y="612"/>
                  <a:pt x="925" y="565"/>
                </a:cubicBezTo>
                <a:cubicBezTo>
                  <a:pt x="994" y="518"/>
                  <a:pt x="1081" y="401"/>
                  <a:pt x="1099" y="330"/>
                </a:cubicBezTo>
                <a:cubicBezTo>
                  <a:pt x="1117" y="259"/>
                  <a:pt x="1104" y="178"/>
                  <a:pt x="1036" y="138"/>
                </a:cubicBezTo>
                <a:cubicBezTo>
                  <a:pt x="968" y="98"/>
                  <a:pt x="790" y="98"/>
                  <a:pt x="691" y="91"/>
                </a:cubicBezTo>
                <a:cubicBezTo>
                  <a:pt x="592" y="84"/>
                  <a:pt x="520" y="109"/>
                  <a:pt x="439" y="97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34" name="Text Box 26"/>
          <p:cNvSpPr txBox="1">
            <a:spLocks noChangeArrowheads="1"/>
          </p:cNvSpPr>
          <p:nvPr/>
        </p:nvSpPr>
        <p:spPr bwMode="auto">
          <a:xfrm>
            <a:off x="3805238" y="4975225"/>
            <a:ext cx="10636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ISPs-R-Us</a:t>
            </a:r>
            <a:endParaRPr lang="en-US"/>
          </a:p>
        </p:txBody>
      </p:sp>
      <p:sp>
        <p:nvSpPr>
          <p:cNvPr id="171035" name="Freeform 27"/>
          <p:cNvSpPr>
            <a:spLocks/>
          </p:cNvSpPr>
          <p:nvPr/>
        </p:nvSpPr>
        <p:spPr bwMode="auto">
          <a:xfrm flipV="1">
            <a:off x="5230813" y="4618038"/>
            <a:ext cx="2019300" cy="295275"/>
          </a:xfrm>
          <a:custGeom>
            <a:avLst/>
            <a:gdLst>
              <a:gd name="T0" fmla="*/ 0 w 1272"/>
              <a:gd name="T1" fmla="*/ 0 h 186"/>
              <a:gd name="T2" fmla="*/ 1272 w 1272"/>
              <a:gd name="T3" fmla="*/ 186 h 18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272" h="186">
                <a:moveTo>
                  <a:pt x="0" y="0"/>
                </a:moveTo>
                <a:lnTo>
                  <a:pt x="1272" y="186"/>
                </a:ln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36" name="Line 28"/>
          <p:cNvSpPr>
            <a:spLocks noChangeShapeType="1"/>
          </p:cNvSpPr>
          <p:nvPr/>
        </p:nvSpPr>
        <p:spPr bwMode="auto">
          <a:xfrm>
            <a:off x="3021013" y="5160963"/>
            <a:ext cx="4857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37" name="Line 29"/>
          <p:cNvSpPr>
            <a:spLocks noChangeShapeType="1"/>
          </p:cNvSpPr>
          <p:nvPr/>
        </p:nvSpPr>
        <p:spPr bwMode="auto">
          <a:xfrm flipV="1">
            <a:off x="2868613" y="5227638"/>
            <a:ext cx="638175" cy="1714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38" name="Line 30"/>
          <p:cNvSpPr>
            <a:spLocks noChangeShapeType="1"/>
          </p:cNvSpPr>
          <p:nvPr/>
        </p:nvSpPr>
        <p:spPr bwMode="auto">
          <a:xfrm flipV="1">
            <a:off x="3306763" y="5475288"/>
            <a:ext cx="247650" cy="4095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39" name="Text Box 31"/>
          <p:cNvSpPr txBox="1">
            <a:spLocks noChangeArrowheads="1"/>
          </p:cNvSpPr>
          <p:nvPr/>
        </p:nvSpPr>
        <p:spPr bwMode="auto">
          <a:xfrm>
            <a:off x="5519738" y="4870450"/>
            <a:ext cx="1967581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ja-JP" altLang="en-US" sz="1400" dirty="0">
                <a:latin typeface="Calibri"/>
              </a:rPr>
              <a:t>“</a:t>
            </a:r>
            <a:r>
              <a:rPr lang="en-US" sz="1400" dirty="0"/>
              <a:t>Send me anything</a:t>
            </a:r>
          </a:p>
          <a:p>
            <a:r>
              <a:rPr lang="en-US" sz="1400" dirty="0"/>
              <a:t>with addresses </a:t>
            </a:r>
          </a:p>
          <a:p>
            <a:r>
              <a:rPr lang="en-US" sz="1400" dirty="0"/>
              <a:t>beginning 199.31.0.0/16</a:t>
            </a:r>
          </a:p>
          <a:p>
            <a:r>
              <a:rPr lang="en-US" sz="1400" dirty="0"/>
              <a:t>or 200.23.18.0/23</a:t>
            </a:r>
            <a:r>
              <a:rPr lang="ja-JP" altLang="en-US" sz="1400" dirty="0">
                <a:latin typeface="Calibri"/>
              </a:rPr>
              <a:t>”</a:t>
            </a:r>
            <a:endParaRPr lang="en-US" sz="1400" dirty="0"/>
          </a:p>
        </p:txBody>
      </p:sp>
      <p:grpSp>
        <p:nvGrpSpPr>
          <p:cNvPr id="171040" name="Group 32"/>
          <p:cNvGrpSpPr>
            <a:grpSpLocks/>
          </p:cNvGrpSpPr>
          <p:nvPr/>
        </p:nvGrpSpPr>
        <p:grpSpPr bwMode="auto">
          <a:xfrm>
            <a:off x="795338" y="3657600"/>
            <a:ext cx="2338387" cy="404813"/>
            <a:chOff x="1004" y="1639"/>
            <a:chExt cx="1473" cy="255"/>
          </a:xfrm>
        </p:grpSpPr>
        <p:sp>
          <p:nvSpPr>
            <p:cNvPr id="171041" name="Freeform 33"/>
            <p:cNvSpPr>
              <a:spLocks/>
            </p:cNvSpPr>
            <p:nvPr/>
          </p:nvSpPr>
          <p:spPr bwMode="auto">
            <a:xfrm>
              <a:off x="1004" y="1639"/>
              <a:ext cx="1473" cy="255"/>
            </a:xfrm>
            <a:custGeom>
              <a:avLst/>
              <a:gdLst>
                <a:gd name="T0" fmla="*/ 172 w 1473"/>
                <a:gd name="T1" fmla="*/ 11 h 255"/>
                <a:gd name="T2" fmla="*/ 73 w 1473"/>
                <a:gd name="T3" fmla="*/ 94 h 255"/>
                <a:gd name="T4" fmla="*/ 146 w 1473"/>
                <a:gd name="T5" fmla="*/ 220 h 255"/>
                <a:gd name="T6" fmla="*/ 520 w 1473"/>
                <a:gd name="T7" fmla="*/ 225 h 255"/>
                <a:gd name="T8" fmla="*/ 754 w 1473"/>
                <a:gd name="T9" fmla="*/ 251 h 255"/>
                <a:gd name="T10" fmla="*/ 1306 w 1473"/>
                <a:gd name="T11" fmla="*/ 203 h 255"/>
                <a:gd name="T12" fmla="*/ 1360 w 1473"/>
                <a:gd name="T13" fmla="*/ 29 h 255"/>
                <a:gd name="T14" fmla="*/ 628 w 1473"/>
                <a:gd name="T15" fmla="*/ 29 h 255"/>
                <a:gd name="T16" fmla="*/ 172 w 1473"/>
                <a:gd name="T17" fmla="*/ 1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73" h="255">
                  <a:moveTo>
                    <a:pt x="172" y="11"/>
                  </a:moveTo>
                  <a:cubicBezTo>
                    <a:pt x="0" y="64"/>
                    <a:pt x="77" y="59"/>
                    <a:pt x="73" y="94"/>
                  </a:cubicBezTo>
                  <a:cubicBezTo>
                    <a:pt x="69" y="129"/>
                    <a:pt x="72" y="198"/>
                    <a:pt x="146" y="220"/>
                  </a:cubicBezTo>
                  <a:cubicBezTo>
                    <a:pt x="221" y="242"/>
                    <a:pt x="419" y="220"/>
                    <a:pt x="520" y="225"/>
                  </a:cubicBezTo>
                  <a:cubicBezTo>
                    <a:pt x="621" y="230"/>
                    <a:pt x="623" y="255"/>
                    <a:pt x="754" y="251"/>
                  </a:cubicBezTo>
                  <a:cubicBezTo>
                    <a:pt x="885" y="247"/>
                    <a:pt x="1205" y="240"/>
                    <a:pt x="1306" y="203"/>
                  </a:cubicBezTo>
                  <a:cubicBezTo>
                    <a:pt x="1407" y="166"/>
                    <a:pt x="1473" y="58"/>
                    <a:pt x="1360" y="29"/>
                  </a:cubicBezTo>
                  <a:cubicBezTo>
                    <a:pt x="1247" y="0"/>
                    <a:pt x="826" y="32"/>
                    <a:pt x="628" y="29"/>
                  </a:cubicBezTo>
                  <a:cubicBezTo>
                    <a:pt x="430" y="26"/>
                    <a:pt x="267" y="15"/>
                    <a:pt x="172" y="11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1042" name="Text Box 34"/>
            <p:cNvSpPr txBox="1">
              <a:spLocks noChangeArrowheads="1"/>
            </p:cNvSpPr>
            <p:nvPr/>
          </p:nvSpPr>
          <p:spPr bwMode="auto">
            <a:xfrm>
              <a:off x="1226" y="1667"/>
              <a:ext cx="1058" cy="212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/>
                <a:t>200.23.20.0/23</a:t>
              </a:r>
              <a:endParaRPr lang="en-US"/>
            </a:p>
          </p:txBody>
        </p:sp>
      </p:grpSp>
      <p:sp>
        <p:nvSpPr>
          <p:cNvPr id="171043" name="Text Box 35"/>
          <p:cNvSpPr txBox="1">
            <a:spLocks noChangeArrowheads="1"/>
          </p:cNvSpPr>
          <p:nvPr/>
        </p:nvSpPr>
        <p:spPr bwMode="auto">
          <a:xfrm>
            <a:off x="776288" y="3460750"/>
            <a:ext cx="1404937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Organization 2</a:t>
            </a:r>
          </a:p>
        </p:txBody>
      </p:sp>
      <p:grpSp>
        <p:nvGrpSpPr>
          <p:cNvPr id="171044" name="Group 36"/>
          <p:cNvGrpSpPr>
            <a:grpSpLocks/>
          </p:cNvGrpSpPr>
          <p:nvPr/>
        </p:nvGrpSpPr>
        <p:grpSpPr bwMode="auto">
          <a:xfrm>
            <a:off x="2144713" y="3921125"/>
            <a:ext cx="296862" cy="663575"/>
            <a:chOff x="870" y="2945"/>
            <a:chExt cx="187" cy="418"/>
          </a:xfrm>
        </p:grpSpPr>
        <p:sp>
          <p:nvSpPr>
            <p:cNvPr id="171045" name="Text Box 37"/>
            <p:cNvSpPr txBox="1">
              <a:spLocks noChangeArrowheads="1"/>
            </p:cNvSpPr>
            <p:nvPr/>
          </p:nvSpPr>
          <p:spPr bwMode="auto">
            <a:xfrm>
              <a:off x="872" y="2945"/>
              <a:ext cx="1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000" b="1"/>
                <a:t>.</a:t>
              </a:r>
              <a:endParaRPr lang="en-US" sz="2000"/>
            </a:p>
          </p:txBody>
        </p:sp>
        <p:sp>
          <p:nvSpPr>
            <p:cNvPr id="171046" name="Text Box 38"/>
            <p:cNvSpPr txBox="1">
              <a:spLocks noChangeArrowheads="1"/>
            </p:cNvSpPr>
            <p:nvPr/>
          </p:nvSpPr>
          <p:spPr bwMode="auto">
            <a:xfrm>
              <a:off x="870" y="3030"/>
              <a:ext cx="1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000" b="1"/>
                <a:t>.</a:t>
              </a:r>
              <a:endParaRPr lang="en-US" sz="2000"/>
            </a:p>
          </p:txBody>
        </p:sp>
        <p:sp>
          <p:nvSpPr>
            <p:cNvPr id="171047" name="Text Box 39"/>
            <p:cNvSpPr txBox="1">
              <a:spLocks noChangeArrowheads="1"/>
            </p:cNvSpPr>
            <p:nvPr/>
          </p:nvSpPr>
          <p:spPr bwMode="auto">
            <a:xfrm>
              <a:off x="871" y="3113"/>
              <a:ext cx="1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000" b="1"/>
                <a:t>.</a:t>
              </a:r>
              <a:endParaRPr lang="en-US" sz="2000"/>
            </a:p>
          </p:txBody>
        </p:sp>
      </p:grpSp>
      <p:grpSp>
        <p:nvGrpSpPr>
          <p:cNvPr id="171048" name="Group 40"/>
          <p:cNvGrpSpPr>
            <a:grpSpLocks/>
          </p:cNvGrpSpPr>
          <p:nvPr/>
        </p:nvGrpSpPr>
        <p:grpSpPr bwMode="auto">
          <a:xfrm>
            <a:off x="3173413" y="3625850"/>
            <a:ext cx="296862" cy="663575"/>
            <a:chOff x="870" y="2945"/>
            <a:chExt cx="187" cy="418"/>
          </a:xfrm>
        </p:grpSpPr>
        <p:sp>
          <p:nvSpPr>
            <p:cNvPr id="171049" name="Text Box 41"/>
            <p:cNvSpPr txBox="1">
              <a:spLocks noChangeArrowheads="1"/>
            </p:cNvSpPr>
            <p:nvPr/>
          </p:nvSpPr>
          <p:spPr bwMode="auto">
            <a:xfrm>
              <a:off x="872" y="2945"/>
              <a:ext cx="1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000" b="1"/>
                <a:t>.</a:t>
              </a:r>
              <a:endParaRPr lang="en-US" sz="2000"/>
            </a:p>
          </p:txBody>
        </p:sp>
        <p:sp>
          <p:nvSpPr>
            <p:cNvPr id="171050" name="Text Box 42"/>
            <p:cNvSpPr txBox="1">
              <a:spLocks noChangeArrowheads="1"/>
            </p:cNvSpPr>
            <p:nvPr/>
          </p:nvSpPr>
          <p:spPr bwMode="auto">
            <a:xfrm>
              <a:off x="870" y="3030"/>
              <a:ext cx="1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000" b="1"/>
                <a:t>.</a:t>
              </a:r>
              <a:endParaRPr lang="en-US" sz="2000"/>
            </a:p>
          </p:txBody>
        </p:sp>
        <p:sp>
          <p:nvSpPr>
            <p:cNvPr id="171051" name="Text Box 43"/>
            <p:cNvSpPr txBox="1">
              <a:spLocks noChangeArrowheads="1"/>
            </p:cNvSpPr>
            <p:nvPr/>
          </p:nvSpPr>
          <p:spPr bwMode="auto">
            <a:xfrm>
              <a:off x="871" y="3113"/>
              <a:ext cx="1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000" b="1"/>
                <a:t>.</a:t>
              </a:r>
              <a:endParaRPr lang="en-US" sz="2000"/>
            </a:p>
          </p:txBody>
        </p:sp>
      </p:grpSp>
    </p:spTree>
    <p:extLst>
      <p:ext uri="{BB962C8B-B14F-4D97-AF65-F5344CB8AC3E}">
        <p14:creationId xmlns:p14="http://schemas.microsoft.com/office/powerpoint/2010/main" val="1805561231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7183C-C930-ED41-B489-409409366800}" type="slidenum">
              <a:rPr lang="en-US" smtClean="0"/>
              <a:pPr/>
              <a:t>89</a:t>
            </a:fld>
            <a:endParaRPr lang="en-US" dirty="0"/>
          </a:p>
        </p:txBody>
      </p:sp>
      <p:sp>
        <p:nvSpPr>
          <p:cNvPr id="1720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/>
              <a:t>IP addressing: the last word...</a:t>
            </a:r>
            <a:endParaRPr lang="en-US"/>
          </a:p>
        </p:txBody>
      </p:sp>
      <p:sp>
        <p:nvSpPr>
          <p:cNvPr id="17203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buFont typeface="ZapfDingbats" charset="0"/>
              <a:buNone/>
            </a:pPr>
            <a:r>
              <a:rPr lang="en-US" u="sng" dirty="0">
                <a:solidFill>
                  <a:schemeClr val="accent2"/>
                </a:solidFill>
              </a:rPr>
              <a:t>Q:</a:t>
            </a:r>
            <a:r>
              <a:rPr lang="en-US" dirty="0"/>
              <a:t> How does an ISP get a block of addresses?</a:t>
            </a:r>
          </a:p>
          <a:p>
            <a:pPr>
              <a:buFont typeface="ZapfDingbats" charset="0"/>
              <a:buNone/>
            </a:pPr>
            <a:r>
              <a:rPr lang="en-US" u="sng" dirty="0">
                <a:solidFill>
                  <a:schemeClr val="accent2"/>
                </a:solidFill>
              </a:rPr>
              <a:t>A:</a:t>
            </a:r>
            <a:r>
              <a:rPr lang="en-US" sz="2400" dirty="0">
                <a:solidFill>
                  <a:srgbClr val="FF0000"/>
                </a:solidFill>
              </a:rPr>
              <a:t> ICANN</a:t>
            </a:r>
            <a:r>
              <a:rPr lang="en-US" sz="2400" dirty="0"/>
              <a:t>: </a:t>
            </a:r>
            <a:r>
              <a:rPr lang="en-US" sz="2400" dirty="0">
                <a:solidFill>
                  <a:srgbClr val="FF0000"/>
                </a:solidFill>
              </a:rPr>
              <a:t>I</a:t>
            </a:r>
            <a:r>
              <a:rPr lang="en-US" sz="2400" dirty="0"/>
              <a:t>nternet </a:t>
            </a:r>
            <a:r>
              <a:rPr lang="en-US" sz="2400" dirty="0">
                <a:solidFill>
                  <a:srgbClr val="FF0000"/>
                </a:solidFill>
              </a:rPr>
              <a:t>C</a:t>
            </a:r>
            <a:r>
              <a:rPr lang="en-US" sz="2400" dirty="0"/>
              <a:t>orporation for </a:t>
            </a:r>
            <a:r>
              <a:rPr lang="en-US" sz="2400" dirty="0">
                <a:solidFill>
                  <a:srgbClr val="FF0000"/>
                </a:solidFill>
              </a:rPr>
              <a:t>A</a:t>
            </a:r>
            <a:r>
              <a:rPr lang="en-US" sz="2400" dirty="0"/>
              <a:t>ssigned </a:t>
            </a:r>
          </a:p>
          <a:p>
            <a:pPr>
              <a:buFont typeface="ZapfDingbats" charset="0"/>
              <a:buNone/>
            </a:pPr>
            <a:r>
              <a:rPr lang="en-US" sz="2400" dirty="0"/>
              <a:t>     </a:t>
            </a:r>
            <a:r>
              <a:rPr lang="en-US" sz="2400" dirty="0">
                <a:solidFill>
                  <a:srgbClr val="FF0000"/>
                </a:solidFill>
              </a:rPr>
              <a:t>N</a:t>
            </a:r>
            <a:r>
              <a:rPr lang="en-US" sz="2400" dirty="0"/>
              <a:t>ames and </a:t>
            </a:r>
            <a:r>
              <a:rPr lang="en-US" sz="2400" dirty="0">
                <a:solidFill>
                  <a:srgbClr val="FF0000"/>
                </a:solidFill>
              </a:rPr>
              <a:t>N</a:t>
            </a:r>
            <a:r>
              <a:rPr lang="en-US" sz="2400" dirty="0"/>
              <a:t>umbers</a:t>
            </a:r>
          </a:p>
          <a:p>
            <a:pPr lvl="1"/>
            <a:r>
              <a:rPr lang="en-US" dirty="0"/>
              <a:t>allocates addresses</a:t>
            </a:r>
          </a:p>
          <a:p>
            <a:pPr lvl="1"/>
            <a:r>
              <a:rPr lang="en-US" dirty="0"/>
              <a:t>manages DNS</a:t>
            </a:r>
          </a:p>
          <a:p>
            <a:pPr lvl="1"/>
            <a:r>
              <a:rPr lang="en-US" dirty="0"/>
              <a:t>assigns domain names, resolves disputes</a:t>
            </a:r>
            <a:endParaRPr lang="en-US" sz="2000" dirty="0"/>
          </a:p>
        </p:txBody>
      </p:sp>
    </p:spTree>
    <p:extLst>
      <p:ext uri="{BB962C8B-B14F-4D97-AF65-F5344CB8AC3E}">
        <p14:creationId xmlns:p14="http://schemas.microsoft.com/office/powerpoint/2010/main" val="221941042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Forwarding </a:t>
            </a:r>
            <a:r>
              <a:rPr lang="en-US" dirty="0" err="1"/>
              <a:t>vs</a:t>
            </a:r>
            <a:r>
              <a:rPr lang="en-US" dirty="0"/>
              <a:t> Routing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Forwarding: “data plane”</a:t>
            </a:r>
          </a:p>
          <a:p>
            <a:pPr lvl="1"/>
            <a:r>
              <a:rPr lang="en-US" dirty="0"/>
              <a:t>Directing a data packet to an outgoing link</a:t>
            </a:r>
          </a:p>
          <a:p>
            <a:pPr lvl="1"/>
            <a:r>
              <a:rPr lang="en-US" dirty="0"/>
              <a:t>Individual router using routing state</a:t>
            </a:r>
          </a:p>
          <a:p>
            <a:r>
              <a:rPr lang="en-US" dirty="0"/>
              <a:t>Routing: “control plane”</a:t>
            </a:r>
          </a:p>
          <a:p>
            <a:pPr lvl="1"/>
            <a:r>
              <a:rPr lang="en-US" dirty="0"/>
              <a:t>Computing paths the packets will follow</a:t>
            </a:r>
          </a:p>
          <a:p>
            <a:pPr lvl="1"/>
            <a:r>
              <a:rPr lang="en-US" dirty="0"/>
              <a:t>Routers talking amongst themselves</a:t>
            </a:r>
          </a:p>
          <a:p>
            <a:pPr lvl="1"/>
            <a:r>
              <a:rPr lang="en-US" dirty="0"/>
              <a:t>Jointly creating the routing state</a:t>
            </a:r>
          </a:p>
          <a:p>
            <a:r>
              <a:rPr lang="en-US" dirty="0"/>
              <a:t>Two very different timescales….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C1667E8F-4C46-A54F-A59E-8662EF143610}" type="slidenum">
              <a:rPr lang="en-US" smtClean="0"/>
              <a:pPr>
                <a:defRPr/>
              </a:pPr>
              <a:t>9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0380195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B31314-8CBB-B94F-B234-E043E198856F}" type="slidenum">
              <a:rPr lang="en-US" smtClean="0"/>
              <a:pPr/>
              <a:t>90</a:t>
            </a:fld>
            <a:endParaRPr lang="en-US" dirty="0"/>
          </a:p>
        </p:txBody>
      </p:sp>
      <p:sp>
        <p:nvSpPr>
          <p:cNvPr id="245840" name="Freeform 80"/>
          <p:cNvSpPr>
            <a:spLocks/>
          </p:cNvSpPr>
          <p:nvPr/>
        </p:nvSpPr>
        <p:spPr bwMode="auto">
          <a:xfrm>
            <a:off x="4152900" y="1871663"/>
            <a:ext cx="3738563" cy="2697162"/>
          </a:xfrm>
          <a:custGeom>
            <a:avLst/>
            <a:gdLst>
              <a:gd name="T0" fmla="*/ 349 w 2355"/>
              <a:gd name="T1" fmla="*/ 761 h 1699"/>
              <a:gd name="T2" fmla="*/ 1651 w 2355"/>
              <a:gd name="T3" fmla="*/ 732 h 1699"/>
              <a:gd name="T4" fmla="*/ 1773 w 2355"/>
              <a:gd name="T5" fmla="*/ 230 h 1699"/>
              <a:gd name="T6" fmla="*/ 2029 w 2355"/>
              <a:gd name="T7" fmla="*/ 8 h 1699"/>
              <a:gd name="T8" fmla="*/ 2267 w 2355"/>
              <a:gd name="T9" fmla="*/ 183 h 1699"/>
              <a:gd name="T10" fmla="*/ 2355 w 2355"/>
              <a:gd name="T11" fmla="*/ 942 h 1699"/>
              <a:gd name="T12" fmla="*/ 2267 w 2355"/>
              <a:gd name="T13" fmla="*/ 1592 h 1699"/>
              <a:gd name="T14" fmla="*/ 1840 w 2355"/>
              <a:gd name="T15" fmla="*/ 1586 h 1699"/>
              <a:gd name="T16" fmla="*/ 1670 w 2355"/>
              <a:gd name="T17" fmla="*/ 1025 h 1699"/>
              <a:gd name="T18" fmla="*/ 220 w 2355"/>
              <a:gd name="T19" fmla="*/ 923 h 1699"/>
              <a:gd name="T20" fmla="*/ 349 w 2355"/>
              <a:gd name="T21" fmla="*/ 761 h 16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355" h="1699">
                <a:moveTo>
                  <a:pt x="349" y="761"/>
                </a:moveTo>
                <a:cubicBezTo>
                  <a:pt x="587" y="729"/>
                  <a:pt x="1414" y="820"/>
                  <a:pt x="1651" y="732"/>
                </a:cubicBezTo>
                <a:cubicBezTo>
                  <a:pt x="1888" y="644"/>
                  <a:pt x="1710" y="351"/>
                  <a:pt x="1773" y="230"/>
                </a:cubicBezTo>
                <a:cubicBezTo>
                  <a:pt x="1836" y="109"/>
                  <a:pt x="1947" y="16"/>
                  <a:pt x="2029" y="8"/>
                </a:cubicBezTo>
                <a:cubicBezTo>
                  <a:pt x="2111" y="0"/>
                  <a:pt x="2213" y="27"/>
                  <a:pt x="2267" y="183"/>
                </a:cubicBezTo>
                <a:cubicBezTo>
                  <a:pt x="2321" y="339"/>
                  <a:pt x="2355" y="707"/>
                  <a:pt x="2355" y="942"/>
                </a:cubicBezTo>
                <a:cubicBezTo>
                  <a:pt x="2355" y="1177"/>
                  <a:pt x="2353" y="1485"/>
                  <a:pt x="2267" y="1592"/>
                </a:cubicBezTo>
                <a:cubicBezTo>
                  <a:pt x="2181" y="1699"/>
                  <a:pt x="1939" y="1680"/>
                  <a:pt x="1840" y="1586"/>
                </a:cubicBezTo>
                <a:cubicBezTo>
                  <a:pt x="1741" y="1492"/>
                  <a:pt x="1940" y="1135"/>
                  <a:pt x="1670" y="1025"/>
                </a:cubicBezTo>
                <a:cubicBezTo>
                  <a:pt x="1400" y="915"/>
                  <a:pt x="440" y="967"/>
                  <a:pt x="220" y="923"/>
                </a:cubicBezTo>
                <a:cubicBezTo>
                  <a:pt x="0" y="879"/>
                  <a:pt x="127" y="795"/>
                  <a:pt x="349" y="761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5762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28600"/>
            <a:ext cx="8091488" cy="1143000"/>
          </a:xfrm>
        </p:spPr>
        <p:txBody>
          <a:bodyPr/>
          <a:lstStyle/>
          <a:p>
            <a:r>
              <a:rPr lang="en-US" sz="3600" dirty="0"/>
              <a:t>NAT: Network Address Translation</a:t>
            </a:r>
          </a:p>
        </p:txBody>
      </p:sp>
      <p:sp>
        <p:nvSpPr>
          <p:cNvPr id="245764" name="Freeform 4"/>
          <p:cNvSpPr>
            <a:spLocks/>
          </p:cNvSpPr>
          <p:nvPr/>
        </p:nvSpPr>
        <p:spPr bwMode="auto">
          <a:xfrm>
            <a:off x="0" y="2638425"/>
            <a:ext cx="3825875" cy="1355725"/>
          </a:xfrm>
          <a:custGeom>
            <a:avLst/>
            <a:gdLst>
              <a:gd name="T0" fmla="*/ 1888 w 2269"/>
              <a:gd name="T1" fmla="*/ 285 h 854"/>
              <a:gd name="T2" fmla="*/ 418 w 2269"/>
              <a:gd name="T3" fmla="*/ 283 h 854"/>
              <a:gd name="T4" fmla="*/ 60 w 2269"/>
              <a:gd name="T5" fmla="*/ 83 h 854"/>
              <a:gd name="T6" fmla="*/ 60 w 2269"/>
              <a:gd name="T7" fmla="*/ 781 h 854"/>
              <a:gd name="T8" fmla="*/ 374 w 2269"/>
              <a:gd name="T9" fmla="*/ 519 h 854"/>
              <a:gd name="T10" fmla="*/ 2017 w 2269"/>
              <a:gd name="T11" fmla="*/ 447 h 854"/>
              <a:gd name="T12" fmla="*/ 1888 w 2269"/>
              <a:gd name="T13" fmla="*/ 285 h 8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69" h="854">
                <a:moveTo>
                  <a:pt x="1888" y="285"/>
                </a:moveTo>
                <a:cubicBezTo>
                  <a:pt x="1622" y="258"/>
                  <a:pt x="723" y="317"/>
                  <a:pt x="418" y="283"/>
                </a:cubicBezTo>
                <a:cubicBezTo>
                  <a:pt x="113" y="249"/>
                  <a:pt x="120" y="0"/>
                  <a:pt x="60" y="83"/>
                </a:cubicBezTo>
                <a:cubicBezTo>
                  <a:pt x="0" y="166"/>
                  <a:pt x="8" y="708"/>
                  <a:pt x="60" y="781"/>
                </a:cubicBezTo>
                <a:cubicBezTo>
                  <a:pt x="112" y="854"/>
                  <a:pt x="48" y="575"/>
                  <a:pt x="374" y="519"/>
                </a:cubicBezTo>
                <a:cubicBezTo>
                  <a:pt x="700" y="463"/>
                  <a:pt x="1765" y="486"/>
                  <a:pt x="2017" y="447"/>
                </a:cubicBezTo>
                <a:cubicBezTo>
                  <a:pt x="2269" y="408"/>
                  <a:pt x="2110" y="319"/>
                  <a:pt x="1888" y="285"/>
                </a:cubicBezTo>
                <a:close/>
              </a:path>
            </a:pathLst>
          </a:custGeom>
          <a:gradFill rotWithShape="1">
            <a:gsLst>
              <a:gs pos="0">
                <a:srgbClr val="FFFFFF">
                  <a:alpha val="98000"/>
                </a:srgbClr>
              </a:gs>
              <a:gs pos="100000">
                <a:srgbClr val="66CCFF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245765" name="Object 5"/>
          <p:cNvGraphicFramePr>
            <a:graphicFrameLocks noChangeAspect="1"/>
          </p:cNvGraphicFramePr>
          <p:nvPr/>
        </p:nvGraphicFramePr>
        <p:xfrm>
          <a:off x="7181850" y="2182813"/>
          <a:ext cx="555625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9805" name="Clip" r:id="rId5" imgW="1305000" imgH="1085760" progId="MS_ClipArt_Gallery.2">
                  <p:embed/>
                </p:oleObj>
              </mc:Choice>
              <mc:Fallback>
                <p:oleObj name="Clip" r:id="rId5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81850" y="2182813"/>
                        <a:ext cx="555625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45766" name="Object 6"/>
          <p:cNvGraphicFramePr>
            <a:graphicFrameLocks noChangeAspect="1"/>
          </p:cNvGraphicFramePr>
          <p:nvPr/>
        </p:nvGraphicFramePr>
        <p:xfrm>
          <a:off x="7231063" y="2971800"/>
          <a:ext cx="579437" cy="48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9806" name="Clip" r:id="rId7" imgW="1305000" imgH="1085760" progId="MS_ClipArt_Gallery.2">
                  <p:embed/>
                </p:oleObj>
              </mc:Choice>
              <mc:Fallback>
                <p:oleObj name="Clip" r:id="rId7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31063" y="2971800"/>
                        <a:ext cx="579437" cy="482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45767" name="Object 7"/>
          <p:cNvGraphicFramePr>
            <a:graphicFrameLocks noChangeAspect="1"/>
          </p:cNvGraphicFramePr>
          <p:nvPr/>
        </p:nvGraphicFramePr>
        <p:xfrm>
          <a:off x="7202488" y="3736975"/>
          <a:ext cx="563562" cy="469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9807" name="Clip" r:id="rId8" imgW="1305000" imgH="1085760" progId="MS_ClipArt_Gallery.2">
                  <p:embed/>
                </p:oleObj>
              </mc:Choice>
              <mc:Fallback>
                <p:oleObj name="Clip" r:id="rId8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02488" y="3736975"/>
                        <a:ext cx="563562" cy="469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5768" name="Line 8"/>
          <p:cNvSpPr>
            <a:spLocks noChangeShapeType="1"/>
          </p:cNvSpPr>
          <p:nvPr/>
        </p:nvSpPr>
        <p:spPr bwMode="auto">
          <a:xfrm>
            <a:off x="4267200" y="3194050"/>
            <a:ext cx="3025775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5769" name="Line 9"/>
          <p:cNvSpPr>
            <a:spLocks noChangeShapeType="1"/>
          </p:cNvSpPr>
          <p:nvPr/>
        </p:nvSpPr>
        <p:spPr bwMode="auto">
          <a:xfrm flipH="1">
            <a:off x="7102475" y="2451100"/>
            <a:ext cx="9525" cy="149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5770" name="Line 10"/>
          <p:cNvSpPr>
            <a:spLocks noChangeShapeType="1"/>
          </p:cNvSpPr>
          <p:nvPr/>
        </p:nvSpPr>
        <p:spPr bwMode="auto">
          <a:xfrm>
            <a:off x="7107238" y="2446338"/>
            <a:ext cx="133350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5771" name="Line 11"/>
          <p:cNvSpPr>
            <a:spLocks noChangeShapeType="1"/>
          </p:cNvSpPr>
          <p:nvPr/>
        </p:nvSpPr>
        <p:spPr bwMode="auto">
          <a:xfrm flipV="1">
            <a:off x="7113588" y="3951288"/>
            <a:ext cx="1714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5772" name="Text Box 12"/>
          <p:cNvSpPr txBox="1">
            <a:spLocks noChangeArrowheads="1"/>
          </p:cNvSpPr>
          <p:nvPr/>
        </p:nvSpPr>
        <p:spPr bwMode="auto">
          <a:xfrm>
            <a:off x="7732713" y="2181225"/>
            <a:ext cx="8921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10.0.0.1</a:t>
            </a:r>
          </a:p>
        </p:txBody>
      </p:sp>
      <p:sp>
        <p:nvSpPr>
          <p:cNvPr id="245773" name="Text Box 13"/>
          <p:cNvSpPr txBox="1">
            <a:spLocks noChangeArrowheads="1"/>
          </p:cNvSpPr>
          <p:nvPr/>
        </p:nvSpPr>
        <p:spPr bwMode="auto">
          <a:xfrm>
            <a:off x="7859713" y="2949575"/>
            <a:ext cx="9239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10.0.0.2</a:t>
            </a:r>
          </a:p>
        </p:txBody>
      </p:sp>
      <p:sp>
        <p:nvSpPr>
          <p:cNvPr id="245774" name="Text Box 14"/>
          <p:cNvSpPr txBox="1">
            <a:spLocks noChangeArrowheads="1"/>
          </p:cNvSpPr>
          <p:nvPr/>
        </p:nvSpPr>
        <p:spPr bwMode="auto">
          <a:xfrm>
            <a:off x="7821613" y="3844925"/>
            <a:ext cx="9239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10.0.0.3</a:t>
            </a:r>
          </a:p>
        </p:txBody>
      </p:sp>
      <p:sp>
        <p:nvSpPr>
          <p:cNvPr id="245775" name="Text Box 15"/>
          <p:cNvSpPr txBox="1">
            <a:spLocks noChangeArrowheads="1"/>
          </p:cNvSpPr>
          <p:nvPr/>
        </p:nvSpPr>
        <p:spPr bwMode="auto">
          <a:xfrm>
            <a:off x="4217988" y="2771775"/>
            <a:ext cx="9239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10.0.0.4</a:t>
            </a:r>
          </a:p>
        </p:txBody>
      </p:sp>
      <p:sp>
        <p:nvSpPr>
          <p:cNvPr id="245776" name="Line 16"/>
          <p:cNvSpPr>
            <a:spLocks noChangeShapeType="1"/>
          </p:cNvSpPr>
          <p:nvPr/>
        </p:nvSpPr>
        <p:spPr bwMode="auto">
          <a:xfrm flipH="1">
            <a:off x="4341813" y="3022600"/>
            <a:ext cx="85725" cy="128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5777" name="Text Box 17"/>
          <p:cNvSpPr txBox="1">
            <a:spLocks noChangeArrowheads="1"/>
          </p:cNvSpPr>
          <p:nvPr/>
        </p:nvSpPr>
        <p:spPr bwMode="auto">
          <a:xfrm>
            <a:off x="2379663" y="3328988"/>
            <a:ext cx="12954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138.76.29.7</a:t>
            </a:r>
          </a:p>
        </p:txBody>
      </p:sp>
      <p:sp>
        <p:nvSpPr>
          <p:cNvPr id="245778" name="Line 18"/>
          <p:cNvSpPr>
            <a:spLocks noChangeShapeType="1"/>
          </p:cNvSpPr>
          <p:nvPr/>
        </p:nvSpPr>
        <p:spPr bwMode="auto">
          <a:xfrm flipH="1">
            <a:off x="3602038" y="3260725"/>
            <a:ext cx="85725" cy="128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245779" name="Group 19"/>
          <p:cNvGrpSpPr>
            <a:grpSpLocks/>
          </p:cNvGrpSpPr>
          <p:nvPr/>
        </p:nvGrpSpPr>
        <p:grpSpPr bwMode="auto">
          <a:xfrm>
            <a:off x="3746500" y="3054350"/>
            <a:ext cx="555625" cy="307975"/>
            <a:chOff x="3600" y="219"/>
            <a:chExt cx="360" cy="175"/>
          </a:xfrm>
        </p:grpSpPr>
        <p:sp>
          <p:nvSpPr>
            <p:cNvPr id="245780" name="Oval 20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781" name="Line 21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782" name="Line 22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783" name="Rectangle 23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</a:endParaRPr>
            </a:p>
          </p:txBody>
        </p:sp>
        <p:sp>
          <p:nvSpPr>
            <p:cNvPr id="245784" name="Oval 24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45785" name="Group 25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245786" name="Line 26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5787" name="Line 27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5788" name="Line 28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245789" name="Group 29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245790" name="Line 30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5791" name="Line 31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5792" name="Line 32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245839" name="Line 79"/>
          <p:cNvSpPr>
            <a:spLocks noChangeShapeType="1"/>
          </p:cNvSpPr>
          <p:nvPr/>
        </p:nvSpPr>
        <p:spPr bwMode="auto">
          <a:xfrm>
            <a:off x="706438" y="3222625"/>
            <a:ext cx="3025775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5841" name="Text Box 81"/>
          <p:cNvSpPr txBox="1">
            <a:spLocks noChangeArrowheads="1"/>
          </p:cNvSpPr>
          <p:nvPr/>
        </p:nvSpPr>
        <p:spPr bwMode="auto">
          <a:xfrm>
            <a:off x="4691063" y="1679575"/>
            <a:ext cx="2332037" cy="915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/>
              <a:t>local network</a:t>
            </a:r>
          </a:p>
          <a:p>
            <a:pPr algn="ctr"/>
            <a:r>
              <a:rPr lang="en-US"/>
              <a:t>(e.g., home network)</a:t>
            </a:r>
          </a:p>
          <a:p>
            <a:pPr algn="ctr"/>
            <a:r>
              <a:rPr lang="en-US"/>
              <a:t>10.0.0/24</a:t>
            </a:r>
          </a:p>
        </p:txBody>
      </p:sp>
      <p:sp>
        <p:nvSpPr>
          <p:cNvPr id="245842" name="Line 82"/>
          <p:cNvSpPr>
            <a:spLocks noChangeShapeType="1"/>
          </p:cNvSpPr>
          <p:nvPr/>
        </p:nvSpPr>
        <p:spPr bwMode="auto">
          <a:xfrm>
            <a:off x="6985000" y="1900238"/>
            <a:ext cx="13858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5843" name="Line 83"/>
          <p:cNvSpPr>
            <a:spLocks noChangeShapeType="1"/>
          </p:cNvSpPr>
          <p:nvPr/>
        </p:nvSpPr>
        <p:spPr bwMode="auto">
          <a:xfrm>
            <a:off x="4033838" y="1760538"/>
            <a:ext cx="0" cy="10810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5844" name="Line 84"/>
          <p:cNvSpPr>
            <a:spLocks noChangeShapeType="1"/>
          </p:cNvSpPr>
          <p:nvPr/>
        </p:nvSpPr>
        <p:spPr bwMode="auto">
          <a:xfrm flipH="1" flipV="1">
            <a:off x="4173538" y="1887538"/>
            <a:ext cx="8985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5846" name="Line 86"/>
          <p:cNvSpPr>
            <a:spLocks noChangeShapeType="1"/>
          </p:cNvSpPr>
          <p:nvPr/>
        </p:nvSpPr>
        <p:spPr bwMode="auto">
          <a:xfrm>
            <a:off x="2578100" y="1900238"/>
            <a:ext cx="13858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5847" name="Line 87"/>
          <p:cNvSpPr>
            <a:spLocks noChangeShapeType="1"/>
          </p:cNvSpPr>
          <p:nvPr/>
        </p:nvSpPr>
        <p:spPr bwMode="auto">
          <a:xfrm flipH="1" flipV="1">
            <a:off x="766763" y="1887538"/>
            <a:ext cx="8985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5848" name="Text Box 88"/>
          <p:cNvSpPr txBox="1">
            <a:spLocks noChangeArrowheads="1"/>
          </p:cNvSpPr>
          <p:nvPr/>
        </p:nvSpPr>
        <p:spPr bwMode="auto">
          <a:xfrm>
            <a:off x="1571625" y="1666875"/>
            <a:ext cx="11239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/>
              <a:t>rest of</a:t>
            </a:r>
          </a:p>
          <a:p>
            <a:pPr algn="ctr"/>
            <a:r>
              <a:rPr lang="en-US"/>
              <a:t>Internet</a:t>
            </a:r>
          </a:p>
        </p:txBody>
      </p:sp>
      <p:sp>
        <p:nvSpPr>
          <p:cNvPr id="245849" name="Line 89"/>
          <p:cNvSpPr>
            <a:spLocks noChangeShapeType="1"/>
          </p:cNvSpPr>
          <p:nvPr/>
        </p:nvSpPr>
        <p:spPr bwMode="auto">
          <a:xfrm flipH="1" flipV="1">
            <a:off x="2819400" y="3644900"/>
            <a:ext cx="11113" cy="7889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5850" name="Text Box 90"/>
          <p:cNvSpPr txBox="1">
            <a:spLocks noChangeArrowheads="1"/>
          </p:cNvSpPr>
          <p:nvPr/>
        </p:nvSpPr>
        <p:spPr bwMode="auto">
          <a:xfrm>
            <a:off x="4478338" y="4414838"/>
            <a:ext cx="3616325" cy="1311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2000"/>
              <a:t>Datagrams with source or </a:t>
            </a:r>
          </a:p>
          <a:p>
            <a:pPr algn="ctr"/>
            <a:r>
              <a:rPr lang="en-US" sz="2000"/>
              <a:t>destination in this network</a:t>
            </a:r>
          </a:p>
          <a:p>
            <a:pPr algn="ctr"/>
            <a:r>
              <a:rPr lang="en-US" sz="2000"/>
              <a:t>have 10.0.0/24 address for </a:t>
            </a:r>
          </a:p>
          <a:p>
            <a:pPr algn="ctr"/>
            <a:r>
              <a:rPr lang="en-US" sz="2000"/>
              <a:t>source, destination (as usual)</a:t>
            </a:r>
          </a:p>
        </p:txBody>
      </p:sp>
      <p:sp>
        <p:nvSpPr>
          <p:cNvPr id="245851" name="Line 91"/>
          <p:cNvSpPr>
            <a:spLocks noChangeShapeType="1"/>
          </p:cNvSpPr>
          <p:nvPr/>
        </p:nvSpPr>
        <p:spPr bwMode="auto">
          <a:xfrm flipH="1" flipV="1">
            <a:off x="5838825" y="3451225"/>
            <a:ext cx="11113" cy="9969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5852" name="Text Box 92"/>
          <p:cNvSpPr txBox="1">
            <a:spLocks noChangeArrowheads="1"/>
          </p:cNvSpPr>
          <p:nvPr/>
        </p:nvSpPr>
        <p:spPr bwMode="auto">
          <a:xfrm>
            <a:off x="0" y="4424363"/>
            <a:ext cx="4498975" cy="1311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2000" i="1">
                <a:solidFill>
                  <a:srgbClr val="FF0000"/>
                </a:solidFill>
              </a:rPr>
              <a:t>All</a:t>
            </a:r>
            <a:r>
              <a:rPr lang="en-US" sz="2000"/>
              <a:t> datagrams </a:t>
            </a:r>
            <a:r>
              <a:rPr lang="en-US" sz="2000" i="1">
                <a:solidFill>
                  <a:srgbClr val="FF0000"/>
                </a:solidFill>
              </a:rPr>
              <a:t>leaving</a:t>
            </a:r>
            <a:r>
              <a:rPr lang="en-US" sz="2000"/>
              <a:t> local</a:t>
            </a:r>
          </a:p>
          <a:p>
            <a:pPr algn="ctr"/>
            <a:r>
              <a:rPr lang="en-US" sz="2000"/>
              <a:t>network have </a:t>
            </a:r>
            <a:r>
              <a:rPr lang="en-US" sz="2000">
                <a:solidFill>
                  <a:srgbClr val="FF0000"/>
                </a:solidFill>
              </a:rPr>
              <a:t>same</a:t>
            </a:r>
            <a:r>
              <a:rPr lang="en-US" sz="2000"/>
              <a:t> single source NAT IP address: 138.76.29.7,</a:t>
            </a:r>
          </a:p>
          <a:p>
            <a:pPr algn="ctr"/>
            <a:r>
              <a:rPr lang="en-US" sz="2000"/>
              <a:t>different source port numbers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78042" y="0"/>
            <a:ext cx="702444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Cant get more IP addresses?  well there is always…..</a:t>
            </a:r>
          </a:p>
        </p:txBody>
      </p:sp>
    </p:spTree>
    <p:custDataLst>
      <p:tags r:id="rId2"/>
    </p:custDataLst>
    <p:extLst>
      <p:ext uri="{BB962C8B-B14F-4D97-AF65-F5344CB8AC3E}">
        <p14:creationId xmlns:p14="http://schemas.microsoft.com/office/powerpoint/2010/main" val="8298300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5840" grpId="0" animBg="1"/>
      <p:bldP spid="245762" grpId="0"/>
      <p:bldP spid="245764" grpId="0" animBg="1"/>
      <p:bldP spid="245768" grpId="0" animBg="1"/>
      <p:bldP spid="245769" grpId="0" animBg="1"/>
      <p:bldP spid="245770" grpId="0" animBg="1"/>
      <p:bldP spid="245771" grpId="0" animBg="1"/>
      <p:bldP spid="245772" grpId="0"/>
      <p:bldP spid="245773" grpId="0"/>
      <p:bldP spid="245774" grpId="0"/>
      <p:bldP spid="245775" grpId="0"/>
      <p:bldP spid="245776" grpId="0" animBg="1"/>
      <p:bldP spid="245777" grpId="0"/>
      <p:bldP spid="245778" grpId="0" animBg="1"/>
      <p:bldP spid="245839" grpId="0" animBg="1"/>
      <p:bldP spid="245841" grpId="0"/>
      <p:bldP spid="245842" grpId="0" animBg="1"/>
      <p:bldP spid="245843" grpId="0" animBg="1"/>
      <p:bldP spid="245844" grpId="0" animBg="1"/>
      <p:bldP spid="245846" grpId="0" animBg="1"/>
      <p:bldP spid="245847" grpId="0" animBg="1"/>
      <p:bldP spid="245848" grpId="0"/>
      <p:bldP spid="245849" grpId="0" animBg="1"/>
      <p:bldP spid="245850" grpId="0"/>
      <p:bldP spid="245851" grpId="0" animBg="1"/>
      <p:bldP spid="245852" grpId="0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16047F-EBE1-AD45-B595-7FF8EA68D175}" type="slidenum">
              <a:rPr lang="en-US" smtClean="0"/>
              <a:pPr/>
              <a:t>91</a:t>
            </a:fld>
            <a:endParaRPr lang="en-US" dirty="0"/>
          </a:p>
        </p:txBody>
      </p:sp>
      <p:sp>
        <p:nvSpPr>
          <p:cNvPr id="246786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28600"/>
            <a:ext cx="7966075" cy="1143000"/>
          </a:xfrm>
        </p:spPr>
        <p:txBody>
          <a:bodyPr/>
          <a:lstStyle/>
          <a:p>
            <a:r>
              <a:rPr lang="en-US" sz="3600"/>
              <a:t>NAT: Network Address Translation</a:t>
            </a:r>
          </a:p>
        </p:txBody>
      </p:sp>
      <p:sp>
        <p:nvSpPr>
          <p:cNvPr id="24678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28600" y="1600200"/>
            <a:ext cx="8575675" cy="4648200"/>
          </a:xfrm>
        </p:spPr>
        <p:txBody>
          <a:bodyPr/>
          <a:lstStyle/>
          <a:p>
            <a:r>
              <a:rPr lang="en-US" sz="2400" dirty="0">
                <a:solidFill>
                  <a:srgbClr val="FF0000"/>
                </a:solidFill>
              </a:rPr>
              <a:t>Motivation:</a:t>
            </a:r>
            <a:r>
              <a:rPr lang="en-US" sz="2400" dirty="0"/>
              <a:t> local network uses just one IP address as far as outside world is concerned:</a:t>
            </a:r>
          </a:p>
          <a:p>
            <a:pPr lvl="1"/>
            <a:r>
              <a:rPr lang="en-US" dirty="0"/>
              <a:t>range of addresses not needed from ISP:  just one IP address for all devices</a:t>
            </a:r>
          </a:p>
          <a:p>
            <a:pPr lvl="1"/>
            <a:r>
              <a:rPr lang="en-US" dirty="0"/>
              <a:t>can change addresses of devices in local network without notifying outside world</a:t>
            </a:r>
          </a:p>
          <a:p>
            <a:pPr lvl="1"/>
            <a:r>
              <a:rPr lang="en-US" dirty="0"/>
              <a:t>can change ISP without changing addresses of devices in local network</a:t>
            </a:r>
          </a:p>
          <a:p>
            <a:pPr lvl="1"/>
            <a:r>
              <a:rPr lang="en-US" dirty="0"/>
              <a:t>devices inside local net not explicitly addressable, visible by outside world (a security plus).</a:t>
            </a:r>
          </a:p>
        </p:txBody>
      </p:sp>
    </p:spTree>
    <p:extLst>
      <p:ext uri="{BB962C8B-B14F-4D97-AF65-F5344CB8AC3E}">
        <p14:creationId xmlns:p14="http://schemas.microsoft.com/office/powerpoint/2010/main" val="4043762737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88E670-8DEB-774B-8F0C-89B9E582571E}" type="slidenum">
              <a:rPr lang="en-US" smtClean="0"/>
              <a:pPr/>
              <a:t>92</a:t>
            </a:fld>
            <a:endParaRPr lang="en-US" dirty="0"/>
          </a:p>
        </p:txBody>
      </p:sp>
      <p:sp>
        <p:nvSpPr>
          <p:cNvPr id="247810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28600"/>
            <a:ext cx="7966075" cy="1143000"/>
          </a:xfrm>
        </p:spPr>
        <p:txBody>
          <a:bodyPr/>
          <a:lstStyle/>
          <a:p>
            <a:r>
              <a:rPr lang="en-US" sz="3600"/>
              <a:t>NAT: Network Address Translation</a:t>
            </a:r>
          </a:p>
        </p:txBody>
      </p:sp>
      <p:sp>
        <p:nvSpPr>
          <p:cNvPr id="2478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79388" y="1282700"/>
            <a:ext cx="8575675" cy="4648200"/>
          </a:xfrm>
        </p:spPr>
        <p:txBody>
          <a:bodyPr>
            <a:normAutofit fontScale="92500" lnSpcReduction="10000"/>
          </a:bodyPr>
          <a:lstStyle/>
          <a:p>
            <a:pPr>
              <a:lnSpc>
                <a:spcPct val="80000"/>
              </a:lnSpc>
              <a:buFont typeface="ZapfDingbats" charset="0"/>
              <a:buNone/>
            </a:pPr>
            <a:r>
              <a:rPr lang="en-US" sz="2400">
                <a:solidFill>
                  <a:srgbClr val="FF0000"/>
                </a:solidFill>
              </a:rPr>
              <a:t>Implementation:</a:t>
            </a:r>
            <a:r>
              <a:rPr lang="en-US" sz="2400"/>
              <a:t> NAT router must:</a:t>
            </a:r>
            <a:br>
              <a:rPr lang="en-US" sz="2400"/>
            </a:br>
            <a:endParaRPr lang="en-US" sz="2400"/>
          </a:p>
          <a:p>
            <a:pPr lvl="1">
              <a:lnSpc>
                <a:spcPct val="80000"/>
              </a:lnSpc>
            </a:pPr>
            <a:r>
              <a:rPr lang="en-US" i="1">
                <a:solidFill>
                  <a:schemeClr val="accent2"/>
                </a:solidFill>
              </a:rPr>
              <a:t>outgoing datagrams:</a:t>
            </a:r>
            <a:r>
              <a:rPr lang="en-US">
                <a:solidFill>
                  <a:schemeClr val="accent2"/>
                </a:solidFill>
              </a:rPr>
              <a:t> </a:t>
            </a:r>
            <a:r>
              <a:rPr lang="en-US" i="1">
                <a:solidFill>
                  <a:schemeClr val="accent2"/>
                </a:solidFill>
              </a:rPr>
              <a:t>replace</a:t>
            </a:r>
            <a:r>
              <a:rPr lang="en-US"/>
              <a:t> (source IP address, port #) of every outgoing datagram to (NAT IP address, new port #)</a:t>
            </a:r>
          </a:p>
          <a:p>
            <a:pPr lvl="2">
              <a:lnSpc>
                <a:spcPct val="80000"/>
              </a:lnSpc>
              <a:buFontTx/>
              <a:buNone/>
            </a:pPr>
            <a:r>
              <a:rPr lang="en-US" sz="2400"/>
              <a:t>. . . remote clients/servers will respond using (NAT IP address, new port #) as destination addr.</a:t>
            </a:r>
            <a:br>
              <a:rPr lang="en-US" sz="2400"/>
            </a:br>
            <a:endParaRPr lang="en-US" sz="2400"/>
          </a:p>
          <a:p>
            <a:pPr lvl="1">
              <a:lnSpc>
                <a:spcPct val="80000"/>
              </a:lnSpc>
            </a:pPr>
            <a:r>
              <a:rPr lang="en-US" i="1">
                <a:solidFill>
                  <a:schemeClr val="accent2"/>
                </a:solidFill>
              </a:rPr>
              <a:t>remember (in NAT translation table) </a:t>
            </a:r>
            <a:r>
              <a:rPr lang="en-US"/>
              <a:t>every (source IP address, port #)  to (NAT IP address, new port #) translation pair</a:t>
            </a:r>
            <a:br>
              <a:rPr lang="en-US"/>
            </a:br>
            <a:endParaRPr lang="en-US"/>
          </a:p>
          <a:p>
            <a:pPr lvl="1">
              <a:lnSpc>
                <a:spcPct val="80000"/>
              </a:lnSpc>
            </a:pPr>
            <a:r>
              <a:rPr lang="en-US" i="1">
                <a:solidFill>
                  <a:schemeClr val="accent2"/>
                </a:solidFill>
              </a:rPr>
              <a:t>incoming datagrams:</a:t>
            </a:r>
            <a:r>
              <a:rPr lang="en-US">
                <a:solidFill>
                  <a:schemeClr val="accent2"/>
                </a:solidFill>
              </a:rPr>
              <a:t> </a:t>
            </a:r>
            <a:r>
              <a:rPr lang="en-US" i="1">
                <a:solidFill>
                  <a:schemeClr val="accent2"/>
                </a:solidFill>
              </a:rPr>
              <a:t>replace</a:t>
            </a:r>
            <a:r>
              <a:rPr lang="en-US"/>
              <a:t> (NAT IP address, new port #) in dest fields of every incoming datagram with corresponding (source IP address, port #) stored in NAT table</a:t>
            </a:r>
          </a:p>
          <a:p>
            <a:pPr lvl="1">
              <a:lnSpc>
                <a:spcPct val="80000"/>
              </a:lnSpc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17542337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78DFC06-3228-024B-8B68-BC1FD18C6AFA}" type="slidenum">
              <a:rPr lang="en-US" smtClean="0"/>
              <a:pPr/>
              <a:t>93</a:t>
            </a:fld>
            <a:endParaRPr lang="en-US" dirty="0"/>
          </a:p>
        </p:txBody>
      </p:sp>
      <p:sp>
        <p:nvSpPr>
          <p:cNvPr id="233611" name="Freeform 139"/>
          <p:cNvSpPr>
            <a:spLocks/>
          </p:cNvSpPr>
          <p:nvPr/>
        </p:nvSpPr>
        <p:spPr bwMode="auto">
          <a:xfrm>
            <a:off x="179388" y="3651250"/>
            <a:ext cx="4089400" cy="1355725"/>
          </a:xfrm>
          <a:custGeom>
            <a:avLst/>
            <a:gdLst>
              <a:gd name="T0" fmla="*/ 1888 w 2269"/>
              <a:gd name="T1" fmla="*/ 285 h 854"/>
              <a:gd name="T2" fmla="*/ 418 w 2269"/>
              <a:gd name="T3" fmla="*/ 283 h 854"/>
              <a:gd name="T4" fmla="*/ 60 w 2269"/>
              <a:gd name="T5" fmla="*/ 83 h 854"/>
              <a:gd name="T6" fmla="*/ 60 w 2269"/>
              <a:gd name="T7" fmla="*/ 781 h 854"/>
              <a:gd name="T8" fmla="*/ 374 w 2269"/>
              <a:gd name="T9" fmla="*/ 519 h 854"/>
              <a:gd name="T10" fmla="*/ 2017 w 2269"/>
              <a:gd name="T11" fmla="*/ 447 h 854"/>
              <a:gd name="T12" fmla="*/ 1888 w 2269"/>
              <a:gd name="T13" fmla="*/ 285 h 8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69" h="854">
                <a:moveTo>
                  <a:pt x="1888" y="285"/>
                </a:moveTo>
                <a:cubicBezTo>
                  <a:pt x="1622" y="258"/>
                  <a:pt x="723" y="317"/>
                  <a:pt x="418" y="283"/>
                </a:cubicBezTo>
                <a:cubicBezTo>
                  <a:pt x="113" y="249"/>
                  <a:pt x="120" y="0"/>
                  <a:pt x="60" y="83"/>
                </a:cubicBezTo>
                <a:cubicBezTo>
                  <a:pt x="0" y="166"/>
                  <a:pt x="8" y="708"/>
                  <a:pt x="60" y="781"/>
                </a:cubicBezTo>
                <a:cubicBezTo>
                  <a:pt x="112" y="854"/>
                  <a:pt x="48" y="575"/>
                  <a:pt x="374" y="519"/>
                </a:cubicBezTo>
                <a:cubicBezTo>
                  <a:pt x="700" y="463"/>
                  <a:pt x="1765" y="486"/>
                  <a:pt x="2017" y="447"/>
                </a:cubicBezTo>
                <a:cubicBezTo>
                  <a:pt x="2269" y="408"/>
                  <a:pt x="2110" y="319"/>
                  <a:pt x="1888" y="285"/>
                </a:cubicBezTo>
                <a:close/>
              </a:path>
            </a:pathLst>
          </a:custGeom>
          <a:gradFill rotWithShape="1">
            <a:gsLst>
              <a:gs pos="0">
                <a:srgbClr val="FFFFFF">
                  <a:alpha val="98000"/>
                </a:srgbClr>
              </a:gs>
              <a:gs pos="100000">
                <a:srgbClr val="66CCFF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4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/>
              <a:t>NAT: Network Address Translation</a:t>
            </a:r>
          </a:p>
        </p:txBody>
      </p:sp>
      <p:sp>
        <p:nvSpPr>
          <p:cNvPr id="233501" name="Freeform 29"/>
          <p:cNvSpPr>
            <a:spLocks/>
          </p:cNvSpPr>
          <p:nvPr/>
        </p:nvSpPr>
        <p:spPr bwMode="auto">
          <a:xfrm>
            <a:off x="4468813" y="2922588"/>
            <a:ext cx="3738562" cy="2697162"/>
          </a:xfrm>
          <a:custGeom>
            <a:avLst/>
            <a:gdLst>
              <a:gd name="T0" fmla="*/ 349 w 2355"/>
              <a:gd name="T1" fmla="*/ 761 h 1699"/>
              <a:gd name="T2" fmla="*/ 1651 w 2355"/>
              <a:gd name="T3" fmla="*/ 732 h 1699"/>
              <a:gd name="T4" fmla="*/ 1773 w 2355"/>
              <a:gd name="T5" fmla="*/ 230 h 1699"/>
              <a:gd name="T6" fmla="*/ 2029 w 2355"/>
              <a:gd name="T7" fmla="*/ 8 h 1699"/>
              <a:gd name="T8" fmla="*/ 2267 w 2355"/>
              <a:gd name="T9" fmla="*/ 183 h 1699"/>
              <a:gd name="T10" fmla="*/ 2355 w 2355"/>
              <a:gd name="T11" fmla="*/ 942 h 1699"/>
              <a:gd name="T12" fmla="*/ 2267 w 2355"/>
              <a:gd name="T13" fmla="*/ 1592 h 1699"/>
              <a:gd name="T14" fmla="*/ 1840 w 2355"/>
              <a:gd name="T15" fmla="*/ 1586 h 1699"/>
              <a:gd name="T16" fmla="*/ 1670 w 2355"/>
              <a:gd name="T17" fmla="*/ 1025 h 1699"/>
              <a:gd name="T18" fmla="*/ 220 w 2355"/>
              <a:gd name="T19" fmla="*/ 923 h 1699"/>
              <a:gd name="T20" fmla="*/ 349 w 2355"/>
              <a:gd name="T21" fmla="*/ 761 h 16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355" h="1699">
                <a:moveTo>
                  <a:pt x="349" y="761"/>
                </a:moveTo>
                <a:cubicBezTo>
                  <a:pt x="587" y="729"/>
                  <a:pt x="1414" y="820"/>
                  <a:pt x="1651" y="732"/>
                </a:cubicBezTo>
                <a:cubicBezTo>
                  <a:pt x="1888" y="644"/>
                  <a:pt x="1710" y="351"/>
                  <a:pt x="1773" y="230"/>
                </a:cubicBezTo>
                <a:cubicBezTo>
                  <a:pt x="1836" y="109"/>
                  <a:pt x="1947" y="16"/>
                  <a:pt x="2029" y="8"/>
                </a:cubicBezTo>
                <a:cubicBezTo>
                  <a:pt x="2111" y="0"/>
                  <a:pt x="2213" y="27"/>
                  <a:pt x="2267" y="183"/>
                </a:cubicBezTo>
                <a:cubicBezTo>
                  <a:pt x="2321" y="339"/>
                  <a:pt x="2355" y="707"/>
                  <a:pt x="2355" y="942"/>
                </a:cubicBezTo>
                <a:cubicBezTo>
                  <a:pt x="2355" y="1177"/>
                  <a:pt x="2353" y="1485"/>
                  <a:pt x="2267" y="1592"/>
                </a:cubicBezTo>
                <a:cubicBezTo>
                  <a:pt x="2181" y="1699"/>
                  <a:pt x="1939" y="1680"/>
                  <a:pt x="1840" y="1586"/>
                </a:cubicBezTo>
                <a:cubicBezTo>
                  <a:pt x="1741" y="1492"/>
                  <a:pt x="1940" y="1135"/>
                  <a:pt x="1670" y="1025"/>
                </a:cubicBezTo>
                <a:cubicBezTo>
                  <a:pt x="1400" y="915"/>
                  <a:pt x="440" y="967"/>
                  <a:pt x="220" y="923"/>
                </a:cubicBezTo>
                <a:cubicBezTo>
                  <a:pt x="0" y="879"/>
                  <a:pt x="127" y="795"/>
                  <a:pt x="349" y="761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233499" name="Object 27"/>
          <p:cNvGraphicFramePr>
            <a:graphicFrameLocks noGrp="1" noChangeAspect="1"/>
          </p:cNvGraphicFramePr>
          <p:nvPr>
            <p:ph sz="half" idx="2"/>
          </p:nvPr>
        </p:nvGraphicFramePr>
        <p:xfrm>
          <a:off x="7497763" y="3233738"/>
          <a:ext cx="555625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2877" name="Clip" r:id="rId5" imgW="1305000" imgH="1085760" progId="MS_ClipArt_Gallery.2">
                  <p:embed/>
                </p:oleObj>
              </mc:Choice>
              <mc:Fallback>
                <p:oleObj name="Clip" r:id="rId5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97763" y="3233738"/>
                        <a:ext cx="555625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80808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33502" name="Object 30"/>
          <p:cNvGraphicFramePr>
            <a:graphicFrameLocks noChangeAspect="1"/>
          </p:cNvGraphicFramePr>
          <p:nvPr/>
        </p:nvGraphicFramePr>
        <p:xfrm>
          <a:off x="7546975" y="4022725"/>
          <a:ext cx="579438" cy="48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2878" name="Clip" r:id="rId7" imgW="1305000" imgH="1085760" progId="MS_ClipArt_Gallery.2">
                  <p:embed/>
                </p:oleObj>
              </mc:Choice>
              <mc:Fallback>
                <p:oleObj name="Clip" r:id="rId7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46975" y="4022725"/>
                        <a:ext cx="579438" cy="482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33503" name="Object 31"/>
          <p:cNvGraphicFramePr>
            <a:graphicFrameLocks noChangeAspect="1"/>
          </p:cNvGraphicFramePr>
          <p:nvPr/>
        </p:nvGraphicFramePr>
        <p:xfrm>
          <a:off x="7518400" y="4787900"/>
          <a:ext cx="563563" cy="469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2879" name="Clip" r:id="rId8" imgW="1305000" imgH="1085760" progId="MS_ClipArt_Gallery.2">
                  <p:embed/>
                </p:oleObj>
              </mc:Choice>
              <mc:Fallback>
                <p:oleObj name="Clip" r:id="rId8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18400" y="4787900"/>
                        <a:ext cx="563563" cy="469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33504" name="Line 32"/>
          <p:cNvSpPr>
            <a:spLocks noChangeShapeType="1"/>
          </p:cNvSpPr>
          <p:nvPr/>
        </p:nvSpPr>
        <p:spPr bwMode="auto">
          <a:xfrm>
            <a:off x="4583113" y="4244975"/>
            <a:ext cx="3025775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33505" name="Line 33"/>
          <p:cNvSpPr>
            <a:spLocks noChangeShapeType="1"/>
          </p:cNvSpPr>
          <p:nvPr/>
        </p:nvSpPr>
        <p:spPr bwMode="auto">
          <a:xfrm flipH="1">
            <a:off x="7418388" y="3502025"/>
            <a:ext cx="9525" cy="149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33506" name="Line 34"/>
          <p:cNvSpPr>
            <a:spLocks noChangeShapeType="1"/>
          </p:cNvSpPr>
          <p:nvPr/>
        </p:nvSpPr>
        <p:spPr bwMode="auto">
          <a:xfrm>
            <a:off x="7423150" y="3497263"/>
            <a:ext cx="133350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33507" name="Line 35"/>
          <p:cNvSpPr>
            <a:spLocks noChangeShapeType="1"/>
          </p:cNvSpPr>
          <p:nvPr/>
        </p:nvSpPr>
        <p:spPr bwMode="auto">
          <a:xfrm flipV="1">
            <a:off x="7429500" y="5002213"/>
            <a:ext cx="1714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33508" name="Text Box 36"/>
          <p:cNvSpPr txBox="1">
            <a:spLocks noChangeArrowheads="1"/>
          </p:cNvSpPr>
          <p:nvPr/>
        </p:nvSpPr>
        <p:spPr bwMode="auto">
          <a:xfrm>
            <a:off x="8048625" y="3232150"/>
            <a:ext cx="8921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10.0.0.1</a:t>
            </a:r>
          </a:p>
        </p:txBody>
      </p:sp>
      <p:sp>
        <p:nvSpPr>
          <p:cNvPr id="233509" name="Text Box 37"/>
          <p:cNvSpPr txBox="1">
            <a:spLocks noChangeArrowheads="1"/>
          </p:cNvSpPr>
          <p:nvPr/>
        </p:nvSpPr>
        <p:spPr bwMode="auto">
          <a:xfrm>
            <a:off x="8175625" y="4000500"/>
            <a:ext cx="9239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10.0.0.2</a:t>
            </a:r>
          </a:p>
        </p:txBody>
      </p:sp>
      <p:sp>
        <p:nvSpPr>
          <p:cNvPr id="233510" name="Text Box 38"/>
          <p:cNvSpPr txBox="1">
            <a:spLocks noChangeArrowheads="1"/>
          </p:cNvSpPr>
          <p:nvPr/>
        </p:nvSpPr>
        <p:spPr bwMode="auto">
          <a:xfrm>
            <a:off x="8137525" y="4895850"/>
            <a:ext cx="9239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10.0.0.3</a:t>
            </a:r>
          </a:p>
        </p:txBody>
      </p:sp>
      <p:grpSp>
        <p:nvGrpSpPr>
          <p:cNvPr id="233560" name="Group 88"/>
          <p:cNvGrpSpPr>
            <a:grpSpLocks/>
          </p:cNvGrpSpPr>
          <p:nvPr/>
        </p:nvGrpSpPr>
        <p:grpSpPr bwMode="auto">
          <a:xfrm>
            <a:off x="5635625" y="2860675"/>
            <a:ext cx="1871663" cy="1033463"/>
            <a:chOff x="3550" y="2055"/>
            <a:chExt cx="1179" cy="651"/>
          </a:xfrm>
        </p:grpSpPr>
        <p:grpSp>
          <p:nvGrpSpPr>
            <p:cNvPr id="233522" name="Group 50"/>
            <p:cNvGrpSpPr>
              <a:grpSpLocks/>
            </p:cNvGrpSpPr>
            <p:nvPr/>
          </p:nvGrpSpPr>
          <p:grpSpPr bwMode="auto">
            <a:xfrm>
              <a:off x="3550" y="2055"/>
              <a:ext cx="1179" cy="357"/>
              <a:chOff x="4381" y="786"/>
              <a:chExt cx="1108" cy="357"/>
            </a:xfrm>
          </p:grpSpPr>
          <p:sp>
            <p:nvSpPr>
              <p:cNvPr id="233512" name="Rectangle 40"/>
              <p:cNvSpPr>
                <a:spLocks noChangeArrowheads="1"/>
              </p:cNvSpPr>
              <p:nvPr/>
            </p:nvSpPr>
            <p:spPr bwMode="auto">
              <a:xfrm>
                <a:off x="4385" y="830"/>
                <a:ext cx="1104" cy="2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3511" name="Text Box 39"/>
              <p:cNvSpPr txBox="1">
                <a:spLocks noChangeArrowheads="1"/>
              </p:cNvSpPr>
              <p:nvPr/>
            </p:nvSpPr>
            <p:spPr bwMode="auto">
              <a:xfrm>
                <a:off x="4381" y="813"/>
                <a:ext cx="1045" cy="2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r>
                  <a:rPr lang="en-US" sz="1200"/>
                  <a:t>S: 10.0.0.1, 3345</a:t>
                </a:r>
              </a:p>
              <a:p>
                <a:r>
                  <a:rPr lang="en-US" sz="1200"/>
                  <a:t>D: 128.119.40.186, 80</a:t>
                </a:r>
              </a:p>
            </p:txBody>
          </p:sp>
          <p:grpSp>
            <p:nvGrpSpPr>
              <p:cNvPr id="233516" name="Group 44"/>
              <p:cNvGrpSpPr>
                <a:grpSpLocks/>
              </p:cNvGrpSpPr>
              <p:nvPr/>
            </p:nvGrpSpPr>
            <p:grpSpPr bwMode="auto">
              <a:xfrm>
                <a:off x="5394" y="786"/>
                <a:ext cx="48" cy="99"/>
                <a:chOff x="5508" y="1599"/>
                <a:chExt cx="48" cy="99"/>
              </a:xfrm>
            </p:grpSpPr>
            <p:sp>
              <p:nvSpPr>
                <p:cNvPr id="233515" name="Freeform 43"/>
                <p:cNvSpPr>
                  <a:spLocks/>
                </p:cNvSpPr>
                <p:nvPr/>
              </p:nvSpPr>
              <p:spPr bwMode="auto">
                <a:xfrm>
                  <a:off x="5508" y="1599"/>
                  <a:ext cx="48" cy="99"/>
                </a:xfrm>
                <a:custGeom>
                  <a:avLst/>
                  <a:gdLst>
                    <a:gd name="T0" fmla="*/ 21 w 48"/>
                    <a:gd name="T1" fmla="*/ 0 h 99"/>
                    <a:gd name="T2" fmla="*/ 0 w 48"/>
                    <a:gd name="T3" fmla="*/ 72 h 99"/>
                    <a:gd name="T4" fmla="*/ 27 w 48"/>
                    <a:gd name="T5" fmla="*/ 99 h 99"/>
                    <a:gd name="T6" fmla="*/ 48 w 48"/>
                    <a:gd name="T7" fmla="*/ 21 h 99"/>
                    <a:gd name="T8" fmla="*/ 21 w 48"/>
                    <a:gd name="T9" fmla="*/ 0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99">
                      <a:moveTo>
                        <a:pt x="21" y="0"/>
                      </a:moveTo>
                      <a:lnTo>
                        <a:pt x="0" y="72"/>
                      </a:lnTo>
                      <a:lnTo>
                        <a:pt x="27" y="99"/>
                      </a:lnTo>
                      <a:lnTo>
                        <a:pt x="48" y="2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33513" name="Line 41"/>
                <p:cNvSpPr>
                  <a:spLocks noChangeShapeType="1"/>
                </p:cNvSpPr>
                <p:nvPr/>
              </p:nvSpPr>
              <p:spPr bwMode="auto">
                <a:xfrm flipH="1">
                  <a:off x="5512" y="1608"/>
                  <a:ext cx="20" cy="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33514" name="Line 42"/>
                <p:cNvSpPr>
                  <a:spLocks noChangeShapeType="1"/>
                </p:cNvSpPr>
                <p:nvPr/>
              </p:nvSpPr>
              <p:spPr bwMode="auto">
                <a:xfrm flipH="1">
                  <a:off x="5536" y="1620"/>
                  <a:ext cx="20" cy="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grpSp>
            <p:nvGrpSpPr>
              <p:cNvPr id="233517" name="Group 45"/>
              <p:cNvGrpSpPr>
                <a:grpSpLocks/>
              </p:cNvGrpSpPr>
              <p:nvPr/>
            </p:nvGrpSpPr>
            <p:grpSpPr bwMode="auto">
              <a:xfrm>
                <a:off x="5382" y="1044"/>
                <a:ext cx="48" cy="99"/>
                <a:chOff x="5508" y="1599"/>
                <a:chExt cx="48" cy="99"/>
              </a:xfrm>
            </p:grpSpPr>
            <p:sp>
              <p:nvSpPr>
                <p:cNvPr id="233518" name="Freeform 46"/>
                <p:cNvSpPr>
                  <a:spLocks/>
                </p:cNvSpPr>
                <p:nvPr/>
              </p:nvSpPr>
              <p:spPr bwMode="auto">
                <a:xfrm>
                  <a:off x="5508" y="1599"/>
                  <a:ext cx="48" cy="99"/>
                </a:xfrm>
                <a:custGeom>
                  <a:avLst/>
                  <a:gdLst>
                    <a:gd name="T0" fmla="*/ 21 w 48"/>
                    <a:gd name="T1" fmla="*/ 0 h 99"/>
                    <a:gd name="T2" fmla="*/ 0 w 48"/>
                    <a:gd name="T3" fmla="*/ 72 h 99"/>
                    <a:gd name="T4" fmla="*/ 27 w 48"/>
                    <a:gd name="T5" fmla="*/ 99 h 99"/>
                    <a:gd name="T6" fmla="*/ 48 w 48"/>
                    <a:gd name="T7" fmla="*/ 21 h 99"/>
                    <a:gd name="T8" fmla="*/ 21 w 48"/>
                    <a:gd name="T9" fmla="*/ 0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99">
                      <a:moveTo>
                        <a:pt x="21" y="0"/>
                      </a:moveTo>
                      <a:lnTo>
                        <a:pt x="0" y="72"/>
                      </a:lnTo>
                      <a:lnTo>
                        <a:pt x="27" y="99"/>
                      </a:lnTo>
                      <a:lnTo>
                        <a:pt x="48" y="2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33519" name="Line 47"/>
                <p:cNvSpPr>
                  <a:spLocks noChangeShapeType="1"/>
                </p:cNvSpPr>
                <p:nvPr/>
              </p:nvSpPr>
              <p:spPr bwMode="auto">
                <a:xfrm flipH="1">
                  <a:off x="5512" y="1608"/>
                  <a:ext cx="20" cy="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33520" name="Line 48"/>
                <p:cNvSpPr>
                  <a:spLocks noChangeShapeType="1"/>
                </p:cNvSpPr>
                <p:nvPr/>
              </p:nvSpPr>
              <p:spPr bwMode="auto">
                <a:xfrm flipH="1">
                  <a:off x="5536" y="1620"/>
                  <a:ext cx="20" cy="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</p:grpSp>
        <p:sp>
          <p:nvSpPr>
            <p:cNvPr id="233523" name="Freeform 51"/>
            <p:cNvSpPr>
              <a:spLocks/>
            </p:cNvSpPr>
            <p:nvPr/>
          </p:nvSpPr>
          <p:spPr bwMode="auto">
            <a:xfrm>
              <a:off x="3573" y="2364"/>
              <a:ext cx="564" cy="342"/>
            </a:xfrm>
            <a:custGeom>
              <a:avLst/>
              <a:gdLst>
                <a:gd name="T0" fmla="*/ 0 w 417"/>
                <a:gd name="T1" fmla="*/ 264 h 264"/>
                <a:gd name="T2" fmla="*/ 417 w 417"/>
                <a:gd name="T3" fmla="*/ 264 h 264"/>
                <a:gd name="T4" fmla="*/ 417 w 417"/>
                <a:gd name="T5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7" h="264">
                  <a:moveTo>
                    <a:pt x="0" y="264"/>
                  </a:moveTo>
                  <a:lnTo>
                    <a:pt x="417" y="264"/>
                  </a:lnTo>
                  <a:lnTo>
                    <a:pt x="417" y="0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grpSp>
          <p:nvGrpSpPr>
            <p:cNvPr id="233559" name="Group 87"/>
            <p:cNvGrpSpPr>
              <a:grpSpLocks/>
            </p:cNvGrpSpPr>
            <p:nvPr/>
          </p:nvGrpSpPr>
          <p:grpSpPr bwMode="auto">
            <a:xfrm>
              <a:off x="4032" y="2419"/>
              <a:ext cx="218" cy="231"/>
              <a:chOff x="5140" y="403"/>
              <a:chExt cx="218" cy="231"/>
            </a:xfrm>
          </p:grpSpPr>
          <p:sp>
            <p:nvSpPr>
              <p:cNvPr id="233558" name="Oval 86"/>
              <p:cNvSpPr>
                <a:spLocks noChangeArrowheads="1"/>
              </p:cNvSpPr>
              <p:nvPr/>
            </p:nvSpPr>
            <p:spPr bwMode="auto">
              <a:xfrm>
                <a:off x="5140" y="410"/>
                <a:ext cx="218" cy="21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3524" name="Text Box 52"/>
              <p:cNvSpPr txBox="1">
                <a:spLocks noChangeArrowheads="1"/>
              </p:cNvSpPr>
              <p:nvPr/>
            </p:nvSpPr>
            <p:spPr bwMode="auto">
              <a:xfrm>
                <a:off x="5154" y="403"/>
                <a:ext cx="181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>
                    <a:solidFill>
                      <a:srgbClr val="FF0000"/>
                    </a:solidFill>
                  </a:rPr>
                  <a:t>1</a:t>
                </a:r>
              </a:p>
            </p:txBody>
          </p:sp>
        </p:grpSp>
      </p:grpSp>
      <p:sp>
        <p:nvSpPr>
          <p:cNvPr id="233526" name="Text Box 54"/>
          <p:cNvSpPr txBox="1">
            <a:spLocks noChangeArrowheads="1"/>
          </p:cNvSpPr>
          <p:nvPr/>
        </p:nvSpPr>
        <p:spPr bwMode="auto">
          <a:xfrm>
            <a:off x="4533900" y="3822700"/>
            <a:ext cx="9239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10.0.0.4</a:t>
            </a:r>
          </a:p>
        </p:txBody>
      </p:sp>
      <p:sp>
        <p:nvSpPr>
          <p:cNvPr id="233527" name="Line 55"/>
          <p:cNvSpPr>
            <a:spLocks noChangeShapeType="1"/>
          </p:cNvSpPr>
          <p:nvPr/>
        </p:nvSpPr>
        <p:spPr bwMode="auto">
          <a:xfrm flipH="1">
            <a:off x="4657725" y="4073525"/>
            <a:ext cx="85725" cy="128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33528" name="Text Box 56"/>
          <p:cNvSpPr txBox="1">
            <a:spLocks noChangeArrowheads="1"/>
          </p:cNvSpPr>
          <p:nvPr/>
        </p:nvSpPr>
        <p:spPr bwMode="auto">
          <a:xfrm>
            <a:off x="2695575" y="4379913"/>
            <a:ext cx="12954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138.76.29.7</a:t>
            </a:r>
          </a:p>
        </p:txBody>
      </p:sp>
      <p:sp>
        <p:nvSpPr>
          <p:cNvPr id="233529" name="Line 57"/>
          <p:cNvSpPr>
            <a:spLocks noChangeShapeType="1"/>
          </p:cNvSpPr>
          <p:nvPr/>
        </p:nvSpPr>
        <p:spPr bwMode="auto">
          <a:xfrm flipH="1">
            <a:off x="3917950" y="4311650"/>
            <a:ext cx="85725" cy="128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233531" name="Group 59"/>
          <p:cNvGrpSpPr>
            <a:grpSpLocks/>
          </p:cNvGrpSpPr>
          <p:nvPr/>
        </p:nvGrpSpPr>
        <p:grpSpPr bwMode="auto">
          <a:xfrm>
            <a:off x="6469063" y="1541463"/>
            <a:ext cx="2503487" cy="1417637"/>
            <a:chOff x="3944" y="971"/>
            <a:chExt cx="1577" cy="893"/>
          </a:xfrm>
        </p:grpSpPr>
        <p:sp>
          <p:nvSpPr>
            <p:cNvPr id="233525" name="Text Box 53"/>
            <p:cNvSpPr txBox="1">
              <a:spLocks noChangeArrowheads="1"/>
            </p:cNvSpPr>
            <p:nvPr/>
          </p:nvSpPr>
          <p:spPr bwMode="auto">
            <a:xfrm>
              <a:off x="4121" y="971"/>
              <a:ext cx="1400" cy="5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u="sng">
                  <a:solidFill>
                    <a:srgbClr val="FF0000"/>
                  </a:solidFill>
                </a:rPr>
                <a:t>1:</a:t>
              </a:r>
              <a:r>
                <a:rPr lang="en-US">
                  <a:solidFill>
                    <a:srgbClr val="FF0000"/>
                  </a:solidFill>
                </a:rPr>
                <a:t> host 10.0.0.1 </a:t>
              </a:r>
            </a:p>
            <a:p>
              <a:r>
                <a:rPr lang="en-US">
                  <a:solidFill>
                    <a:srgbClr val="FF0000"/>
                  </a:solidFill>
                </a:rPr>
                <a:t>sends datagram to </a:t>
              </a:r>
            </a:p>
            <a:p>
              <a:r>
                <a:rPr lang="en-US">
                  <a:solidFill>
                    <a:srgbClr val="FF0000"/>
                  </a:solidFill>
                </a:rPr>
                <a:t>128.119.40.186, 80</a:t>
              </a:r>
            </a:p>
          </p:txBody>
        </p:sp>
        <p:sp>
          <p:nvSpPr>
            <p:cNvPr id="233530" name="Line 58"/>
            <p:cNvSpPr>
              <a:spLocks noChangeShapeType="1"/>
            </p:cNvSpPr>
            <p:nvPr/>
          </p:nvSpPr>
          <p:spPr bwMode="auto">
            <a:xfrm flipH="1">
              <a:off x="3944" y="1105"/>
              <a:ext cx="197" cy="759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233539" name="Freeform 67"/>
          <p:cNvSpPr>
            <a:spLocks/>
          </p:cNvSpPr>
          <p:nvPr/>
        </p:nvSpPr>
        <p:spPr bwMode="auto">
          <a:xfrm>
            <a:off x="2344738" y="2627313"/>
            <a:ext cx="3862387" cy="1531937"/>
          </a:xfrm>
          <a:custGeom>
            <a:avLst/>
            <a:gdLst>
              <a:gd name="T0" fmla="*/ 0 w 2433"/>
              <a:gd name="T1" fmla="*/ 64 h 965"/>
              <a:gd name="T2" fmla="*/ 2352 w 2433"/>
              <a:gd name="T3" fmla="*/ 64 h 965"/>
              <a:gd name="T4" fmla="*/ 1640 w 2433"/>
              <a:gd name="T5" fmla="*/ 450 h 965"/>
              <a:gd name="T6" fmla="*/ 1308 w 2433"/>
              <a:gd name="T7" fmla="*/ 965 h 965"/>
              <a:gd name="T8" fmla="*/ 1159 w 2433"/>
              <a:gd name="T9" fmla="*/ 965 h 965"/>
              <a:gd name="T10" fmla="*/ 820 w 2433"/>
              <a:gd name="T11" fmla="*/ 396 h 965"/>
              <a:gd name="T12" fmla="*/ 0 w 2433"/>
              <a:gd name="T13" fmla="*/ 64 h 9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33" h="965">
                <a:moveTo>
                  <a:pt x="0" y="64"/>
                </a:moveTo>
                <a:cubicBezTo>
                  <a:pt x="0" y="64"/>
                  <a:pt x="2079" y="0"/>
                  <a:pt x="2352" y="64"/>
                </a:cubicBezTo>
                <a:cubicBezTo>
                  <a:pt x="2433" y="57"/>
                  <a:pt x="1814" y="309"/>
                  <a:pt x="1640" y="450"/>
                </a:cubicBezTo>
                <a:cubicBezTo>
                  <a:pt x="1466" y="591"/>
                  <a:pt x="1383" y="888"/>
                  <a:pt x="1308" y="965"/>
                </a:cubicBezTo>
                <a:lnTo>
                  <a:pt x="1159" y="965"/>
                </a:lnTo>
                <a:cubicBezTo>
                  <a:pt x="1078" y="870"/>
                  <a:pt x="1013" y="546"/>
                  <a:pt x="820" y="396"/>
                </a:cubicBezTo>
                <a:cubicBezTo>
                  <a:pt x="583" y="207"/>
                  <a:pt x="189" y="142"/>
                  <a:pt x="0" y="64"/>
                </a:cubicBezTo>
                <a:close/>
              </a:path>
            </a:pathLst>
          </a:custGeom>
          <a:gradFill rotWithShape="1">
            <a:gsLst>
              <a:gs pos="0">
                <a:schemeClr val="hlink"/>
              </a:gs>
              <a:gs pos="100000">
                <a:schemeClr val="bg1"/>
              </a:gs>
            </a:gsLst>
            <a:lin ang="5400000" scaled="1"/>
          </a:gradFill>
          <a:ln w="3175" cap="flat" cmpd="sng">
            <a:solidFill>
              <a:schemeClr val="hlink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33534" name="Rectangle 62"/>
          <p:cNvSpPr>
            <a:spLocks noChangeArrowheads="1"/>
          </p:cNvSpPr>
          <p:nvPr/>
        </p:nvSpPr>
        <p:spPr bwMode="auto">
          <a:xfrm>
            <a:off x="2344738" y="1374775"/>
            <a:ext cx="3784600" cy="13541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532" name="Text Box 60"/>
          <p:cNvSpPr txBox="1">
            <a:spLocks noChangeArrowheads="1"/>
          </p:cNvSpPr>
          <p:nvPr/>
        </p:nvSpPr>
        <p:spPr bwMode="auto">
          <a:xfrm>
            <a:off x="2260600" y="1423988"/>
            <a:ext cx="3929063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/>
              <a:t>NAT translation table</a:t>
            </a:r>
          </a:p>
          <a:p>
            <a:pPr algn="ctr"/>
            <a:r>
              <a:rPr lang="en-US"/>
              <a:t>WAN side addr        LAN side addr</a:t>
            </a:r>
          </a:p>
        </p:txBody>
      </p:sp>
      <p:sp>
        <p:nvSpPr>
          <p:cNvPr id="233535" name="Line 63"/>
          <p:cNvSpPr>
            <a:spLocks noChangeShapeType="1"/>
          </p:cNvSpPr>
          <p:nvPr/>
        </p:nvSpPr>
        <p:spPr bwMode="auto">
          <a:xfrm flipV="1">
            <a:off x="2344738" y="1747838"/>
            <a:ext cx="3790950" cy="111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33536" name="Line 64"/>
          <p:cNvSpPr>
            <a:spLocks noChangeShapeType="1"/>
          </p:cNvSpPr>
          <p:nvPr/>
        </p:nvSpPr>
        <p:spPr bwMode="auto">
          <a:xfrm flipV="1">
            <a:off x="2359025" y="2025650"/>
            <a:ext cx="3749675" cy="111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33537" name="Line 65"/>
          <p:cNvSpPr>
            <a:spLocks noChangeShapeType="1"/>
          </p:cNvSpPr>
          <p:nvPr/>
        </p:nvSpPr>
        <p:spPr bwMode="auto">
          <a:xfrm>
            <a:off x="4468813" y="1770063"/>
            <a:ext cx="3175" cy="9556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233482" name="Group 10"/>
          <p:cNvGrpSpPr>
            <a:grpSpLocks/>
          </p:cNvGrpSpPr>
          <p:nvPr/>
        </p:nvGrpSpPr>
        <p:grpSpPr bwMode="auto">
          <a:xfrm>
            <a:off x="4062413" y="4105275"/>
            <a:ext cx="555625" cy="307975"/>
            <a:chOff x="3600" y="219"/>
            <a:chExt cx="360" cy="175"/>
          </a:xfrm>
        </p:grpSpPr>
        <p:sp>
          <p:nvSpPr>
            <p:cNvPr id="233483" name="Oval 11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3484" name="Line 12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3485" name="Line 13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3486" name="Rectangle 14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</a:endParaRPr>
            </a:p>
          </p:txBody>
        </p:sp>
        <p:sp>
          <p:nvSpPr>
            <p:cNvPr id="233487" name="Oval 15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33488" name="Group 16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233489" name="Line 17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3490" name="Line 18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3491" name="Line 19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233492" name="Group 20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233493" name="Line 21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3494" name="Line 22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3495" name="Line 23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233533" name="Text Box 61"/>
          <p:cNvSpPr txBox="1">
            <a:spLocks noChangeArrowheads="1"/>
          </p:cNvSpPr>
          <p:nvPr/>
        </p:nvSpPr>
        <p:spPr bwMode="auto">
          <a:xfrm>
            <a:off x="2362200" y="2049463"/>
            <a:ext cx="3783013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>
                <a:solidFill>
                  <a:srgbClr val="FF0000"/>
                </a:solidFill>
              </a:rPr>
              <a:t>138.76.29.7, 5001   10.0.0.1, 3345</a:t>
            </a:r>
          </a:p>
          <a:p>
            <a:pPr algn="ctr"/>
            <a:r>
              <a:rPr lang="en-US"/>
              <a:t>……                                         ……</a:t>
            </a:r>
          </a:p>
        </p:txBody>
      </p:sp>
      <p:grpSp>
        <p:nvGrpSpPr>
          <p:cNvPr id="233607" name="Group 135"/>
          <p:cNvGrpSpPr>
            <a:grpSpLocks/>
          </p:cNvGrpSpPr>
          <p:nvPr/>
        </p:nvGrpSpPr>
        <p:grpSpPr bwMode="auto">
          <a:xfrm>
            <a:off x="4765675" y="3435350"/>
            <a:ext cx="2784475" cy="1631950"/>
            <a:chOff x="3002" y="2417"/>
            <a:chExt cx="1754" cy="1028"/>
          </a:xfrm>
        </p:grpSpPr>
        <p:sp>
          <p:nvSpPr>
            <p:cNvPr id="233563" name="Rectangle 91"/>
            <p:cNvSpPr>
              <a:spLocks noChangeArrowheads="1"/>
            </p:cNvSpPr>
            <p:nvPr/>
          </p:nvSpPr>
          <p:spPr bwMode="auto">
            <a:xfrm>
              <a:off x="3002" y="3051"/>
              <a:ext cx="1175" cy="25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3564" name="Text Box 92"/>
            <p:cNvSpPr txBox="1">
              <a:spLocks noChangeArrowheads="1"/>
            </p:cNvSpPr>
            <p:nvPr/>
          </p:nvSpPr>
          <p:spPr bwMode="auto">
            <a:xfrm>
              <a:off x="3104" y="3042"/>
              <a:ext cx="1112" cy="4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sz="1200"/>
                <a:t>S: 128.119.40.186, 80 </a:t>
              </a:r>
            </a:p>
            <a:p>
              <a:r>
                <a:rPr lang="en-US" sz="1200"/>
                <a:t>D: 10.0.0.1, 3345</a:t>
              </a:r>
            </a:p>
            <a:p>
              <a:endParaRPr lang="en-US" sz="1200"/>
            </a:p>
          </p:txBody>
        </p:sp>
        <p:grpSp>
          <p:nvGrpSpPr>
            <p:cNvPr id="233565" name="Group 93"/>
            <p:cNvGrpSpPr>
              <a:grpSpLocks/>
            </p:cNvGrpSpPr>
            <p:nvPr/>
          </p:nvGrpSpPr>
          <p:grpSpPr bwMode="auto">
            <a:xfrm>
              <a:off x="3054" y="3007"/>
              <a:ext cx="51" cy="99"/>
              <a:chOff x="5508" y="1599"/>
              <a:chExt cx="48" cy="99"/>
            </a:xfrm>
          </p:grpSpPr>
          <p:sp>
            <p:nvSpPr>
              <p:cNvPr id="233566" name="Freeform 94"/>
              <p:cNvSpPr>
                <a:spLocks/>
              </p:cNvSpPr>
              <p:nvPr/>
            </p:nvSpPr>
            <p:spPr bwMode="auto">
              <a:xfrm>
                <a:off x="5508" y="1599"/>
                <a:ext cx="48" cy="99"/>
              </a:xfrm>
              <a:custGeom>
                <a:avLst/>
                <a:gdLst>
                  <a:gd name="T0" fmla="*/ 21 w 48"/>
                  <a:gd name="T1" fmla="*/ 0 h 99"/>
                  <a:gd name="T2" fmla="*/ 0 w 48"/>
                  <a:gd name="T3" fmla="*/ 72 h 99"/>
                  <a:gd name="T4" fmla="*/ 27 w 48"/>
                  <a:gd name="T5" fmla="*/ 99 h 99"/>
                  <a:gd name="T6" fmla="*/ 48 w 48"/>
                  <a:gd name="T7" fmla="*/ 21 h 99"/>
                  <a:gd name="T8" fmla="*/ 21 w 48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99">
                    <a:moveTo>
                      <a:pt x="21" y="0"/>
                    </a:moveTo>
                    <a:lnTo>
                      <a:pt x="0" y="72"/>
                    </a:lnTo>
                    <a:lnTo>
                      <a:pt x="27" y="99"/>
                    </a:lnTo>
                    <a:lnTo>
                      <a:pt x="48" y="2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3567" name="Line 95"/>
              <p:cNvSpPr>
                <a:spLocks noChangeShapeType="1"/>
              </p:cNvSpPr>
              <p:nvPr/>
            </p:nvSpPr>
            <p:spPr bwMode="auto">
              <a:xfrm flipH="1">
                <a:off x="5512" y="1608"/>
                <a:ext cx="20" cy="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3568" name="Line 96"/>
              <p:cNvSpPr>
                <a:spLocks noChangeShapeType="1"/>
              </p:cNvSpPr>
              <p:nvPr/>
            </p:nvSpPr>
            <p:spPr bwMode="auto">
              <a:xfrm flipH="1">
                <a:off x="5536" y="1620"/>
                <a:ext cx="20" cy="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33569" name="Group 97"/>
            <p:cNvGrpSpPr>
              <a:grpSpLocks/>
            </p:cNvGrpSpPr>
            <p:nvPr/>
          </p:nvGrpSpPr>
          <p:grpSpPr bwMode="auto">
            <a:xfrm>
              <a:off x="3059" y="3248"/>
              <a:ext cx="51" cy="99"/>
              <a:chOff x="5508" y="1599"/>
              <a:chExt cx="48" cy="99"/>
            </a:xfrm>
          </p:grpSpPr>
          <p:sp>
            <p:nvSpPr>
              <p:cNvPr id="233570" name="Freeform 98"/>
              <p:cNvSpPr>
                <a:spLocks/>
              </p:cNvSpPr>
              <p:nvPr/>
            </p:nvSpPr>
            <p:spPr bwMode="auto">
              <a:xfrm>
                <a:off x="5508" y="1599"/>
                <a:ext cx="48" cy="99"/>
              </a:xfrm>
              <a:custGeom>
                <a:avLst/>
                <a:gdLst>
                  <a:gd name="T0" fmla="*/ 21 w 48"/>
                  <a:gd name="T1" fmla="*/ 0 h 99"/>
                  <a:gd name="T2" fmla="*/ 0 w 48"/>
                  <a:gd name="T3" fmla="*/ 72 h 99"/>
                  <a:gd name="T4" fmla="*/ 27 w 48"/>
                  <a:gd name="T5" fmla="*/ 99 h 99"/>
                  <a:gd name="T6" fmla="*/ 48 w 48"/>
                  <a:gd name="T7" fmla="*/ 21 h 99"/>
                  <a:gd name="T8" fmla="*/ 21 w 48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99">
                    <a:moveTo>
                      <a:pt x="21" y="0"/>
                    </a:moveTo>
                    <a:lnTo>
                      <a:pt x="0" y="72"/>
                    </a:lnTo>
                    <a:lnTo>
                      <a:pt x="27" y="99"/>
                    </a:lnTo>
                    <a:lnTo>
                      <a:pt x="48" y="2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3571" name="Line 99"/>
              <p:cNvSpPr>
                <a:spLocks noChangeShapeType="1"/>
              </p:cNvSpPr>
              <p:nvPr/>
            </p:nvSpPr>
            <p:spPr bwMode="auto">
              <a:xfrm flipH="1">
                <a:off x="5512" y="1608"/>
                <a:ext cx="20" cy="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3572" name="Line 100"/>
              <p:cNvSpPr>
                <a:spLocks noChangeShapeType="1"/>
              </p:cNvSpPr>
              <p:nvPr/>
            </p:nvSpPr>
            <p:spPr bwMode="auto">
              <a:xfrm flipH="1">
                <a:off x="5536" y="1620"/>
                <a:ext cx="20" cy="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233573" name="Freeform 101"/>
            <p:cNvSpPr>
              <a:spLocks/>
            </p:cNvSpPr>
            <p:nvPr/>
          </p:nvSpPr>
          <p:spPr bwMode="auto">
            <a:xfrm>
              <a:off x="4179" y="2417"/>
              <a:ext cx="577" cy="768"/>
            </a:xfrm>
            <a:custGeom>
              <a:avLst/>
              <a:gdLst>
                <a:gd name="T0" fmla="*/ 577 w 577"/>
                <a:gd name="T1" fmla="*/ 0 h 768"/>
                <a:gd name="T2" fmla="*/ 342 w 577"/>
                <a:gd name="T3" fmla="*/ 0 h 768"/>
                <a:gd name="T4" fmla="*/ 342 w 577"/>
                <a:gd name="T5" fmla="*/ 768 h 768"/>
                <a:gd name="T6" fmla="*/ 0 w 577"/>
                <a:gd name="T7" fmla="*/ 760 h 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7" h="768">
                  <a:moveTo>
                    <a:pt x="577" y="0"/>
                  </a:moveTo>
                  <a:lnTo>
                    <a:pt x="342" y="0"/>
                  </a:lnTo>
                  <a:lnTo>
                    <a:pt x="342" y="768"/>
                  </a:lnTo>
                  <a:lnTo>
                    <a:pt x="0" y="760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grpSp>
          <p:nvGrpSpPr>
            <p:cNvPr id="233574" name="Group 102"/>
            <p:cNvGrpSpPr>
              <a:grpSpLocks/>
            </p:cNvGrpSpPr>
            <p:nvPr/>
          </p:nvGrpSpPr>
          <p:grpSpPr bwMode="auto">
            <a:xfrm>
              <a:off x="4240" y="3064"/>
              <a:ext cx="218" cy="231"/>
              <a:chOff x="5140" y="403"/>
              <a:chExt cx="218" cy="231"/>
            </a:xfrm>
          </p:grpSpPr>
          <p:sp>
            <p:nvSpPr>
              <p:cNvPr id="233575" name="Oval 103"/>
              <p:cNvSpPr>
                <a:spLocks noChangeArrowheads="1"/>
              </p:cNvSpPr>
              <p:nvPr/>
            </p:nvSpPr>
            <p:spPr bwMode="auto">
              <a:xfrm>
                <a:off x="5140" y="410"/>
                <a:ext cx="218" cy="21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3576" name="Text Box 104"/>
              <p:cNvSpPr txBox="1">
                <a:spLocks noChangeArrowheads="1"/>
              </p:cNvSpPr>
              <p:nvPr/>
            </p:nvSpPr>
            <p:spPr bwMode="auto">
              <a:xfrm>
                <a:off x="5154" y="403"/>
                <a:ext cx="204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>
                    <a:solidFill>
                      <a:srgbClr val="FF0000"/>
                    </a:solidFill>
                  </a:rPr>
                  <a:t>4</a:t>
                </a:r>
              </a:p>
            </p:txBody>
          </p:sp>
        </p:grpSp>
      </p:grpSp>
      <p:grpSp>
        <p:nvGrpSpPr>
          <p:cNvPr id="233580" name="Group 108"/>
          <p:cNvGrpSpPr>
            <a:grpSpLocks/>
          </p:cNvGrpSpPr>
          <p:nvPr/>
        </p:nvGrpSpPr>
        <p:grpSpPr bwMode="auto">
          <a:xfrm>
            <a:off x="1531938" y="3641725"/>
            <a:ext cx="2497137" cy="566738"/>
            <a:chOff x="1026" y="3559"/>
            <a:chExt cx="1573" cy="357"/>
          </a:xfrm>
        </p:grpSpPr>
        <p:grpSp>
          <p:nvGrpSpPr>
            <p:cNvPr id="233540" name="Group 68"/>
            <p:cNvGrpSpPr>
              <a:grpSpLocks/>
            </p:cNvGrpSpPr>
            <p:nvPr/>
          </p:nvGrpSpPr>
          <p:grpSpPr bwMode="auto">
            <a:xfrm>
              <a:off x="1412" y="3559"/>
              <a:ext cx="1187" cy="357"/>
              <a:chOff x="4381" y="786"/>
              <a:chExt cx="1108" cy="357"/>
            </a:xfrm>
          </p:grpSpPr>
          <p:sp>
            <p:nvSpPr>
              <p:cNvPr id="233541" name="Rectangle 69"/>
              <p:cNvSpPr>
                <a:spLocks noChangeArrowheads="1"/>
              </p:cNvSpPr>
              <p:nvPr/>
            </p:nvSpPr>
            <p:spPr bwMode="auto">
              <a:xfrm>
                <a:off x="4385" y="830"/>
                <a:ext cx="1104" cy="2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3542" name="Text Box 70"/>
              <p:cNvSpPr txBox="1">
                <a:spLocks noChangeArrowheads="1"/>
              </p:cNvSpPr>
              <p:nvPr/>
            </p:nvSpPr>
            <p:spPr bwMode="auto">
              <a:xfrm>
                <a:off x="4381" y="813"/>
                <a:ext cx="1045" cy="2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r>
                  <a:rPr lang="en-US" sz="1200"/>
                  <a:t>S: 138.76.29.7, 5001</a:t>
                </a:r>
              </a:p>
              <a:p>
                <a:r>
                  <a:rPr lang="en-US" sz="1200"/>
                  <a:t>D: 128.119.40.186, 80</a:t>
                </a:r>
              </a:p>
            </p:txBody>
          </p:sp>
          <p:grpSp>
            <p:nvGrpSpPr>
              <p:cNvPr id="233543" name="Group 71"/>
              <p:cNvGrpSpPr>
                <a:grpSpLocks/>
              </p:cNvGrpSpPr>
              <p:nvPr/>
            </p:nvGrpSpPr>
            <p:grpSpPr bwMode="auto">
              <a:xfrm>
                <a:off x="5394" y="786"/>
                <a:ext cx="48" cy="99"/>
                <a:chOff x="5508" y="1599"/>
                <a:chExt cx="48" cy="99"/>
              </a:xfrm>
            </p:grpSpPr>
            <p:sp>
              <p:nvSpPr>
                <p:cNvPr id="233544" name="Freeform 72"/>
                <p:cNvSpPr>
                  <a:spLocks/>
                </p:cNvSpPr>
                <p:nvPr/>
              </p:nvSpPr>
              <p:spPr bwMode="auto">
                <a:xfrm>
                  <a:off x="5508" y="1599"/>
                  <a:ext cx="48" cy="99"/>
                </a:xfrm>
                <a:custGeom>
                  <a:avLst/>
                  <a:gdLst>
                    <a:gd name="T0" fmla="*/ 21 w 48"/>
                    <a:gd name="T1" fmla="*/ 0 h 99"/>
                    <a:gd name="T2" fmla="*/ 0 w 48"/>
                    <a:gd name="T3" fmla="*/ 72 h 99"/>
                    <a:gd name="T4" fmla="*/ 27 w 48"/>
                    <a:gd name="T5" fmla="*/ 99 h 99"/>
                    <a:gd name="T6" fmla="*/ 48 w 48"/>
                    <a:gd name="T7" fmla="*/ 21 h 99"/>
                    <a:gd name="T8" fmla="*/ 21 w 48"/>
                    <a:gd name="T9" fmla="*/ 0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99">
                      <a:moveTo>
                        <a:pt x="21" y="0"/>
                      </a:moveTo>
                      <a:lnTo>
                        <a:pt x="0" y="72"/>
                      </a:lnTo>
                      <a:lnTo>
                        <a:pt x="27" y="99"/>
                      </a:lnTo>
                      <a:lnTo>
                        <a:pt x="48" y="2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33545" name="Line 73"/>
                <p:cNvSpPr>
                  <a:spLocks noChangeShapeType="1"/>
                </p:cNvSpPr>
                <p:nvPr/>
              </p:nvSpPr>
              <p:spPr bwMode="auto">
                <a:xfrm flipH="1">
                  <a:off x="5512" y="1608"/>
                  <a:ext cx="20" cy="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33546" name="Line 74"/>
                <p:cNvSpPr>
                  <a:spLocks noChangeShapeType="1"/>
                </p:cNvSpPr>
                <p:nvPr/>
              </p:nvSpPr>
              <p:spPr bwMode="auto">
                <a:xfrm flipH="1">
                  <a:off x="5536" y="1620"/>
                  <a:ext cx="20" cy="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grpSp>
            <p:nvGrpSpPr>
              <p:cNvPr id="233547" name="Group 75"/>
              <p:cNvGrpSpPr>
                <a:grpSpLocks/>
              </p:cNvGrpSpPr>
              <p:nvPr/>
            </p:nvGrpSpPr>
            <p:grpSpPr bwMode="auto">
              <a:xfrm>
                <a:off x="5382" y="1044"/>
                <a:ext cx="48" cy="99"/>
                <a:chOff x="5508" y="1599"/>
                <a:chExt cx="48" cy="99"/>
              </a:xfrm>
            </p:grpSpPr>
            <p:sp>
              <p:nvSpPr>
                <p:cNvPr id="233548" name="Freeform 76"/>
                <p:cNvSpPr>
                  <a:spLocks/>
                </p:cNvSpPr>
                <p:nvPr/>
              </p:nvSpPr>
              <p:spPr bwMode="auto">
                <a:xfrm>
                  <a:off x="5508" y="1599"/>
                  <a:ext cx="48" cy="99"/>
                </a:xfrm>
                <a:custGeom>
                  <a:avLst/>
                  <a:gdLst>
                    <a:gd name="T0" fmla="*/ 21 w 48"/>
                    <a:gd name="T1" fmla="*/ 0 h 99"/>
                    <a:gd name="T2" fmla="*/ 0 w 48"/>
                    <a:gd name="T3" fmla="*/ 72 h 99"/>
                    <a:gd name="T4" fmla="*/ 27 w 48"/>
                    <a:gd name="T5" fmla="*/ 99 h 99"/>
                    <a:gd name="T6" fmla="*/ 48 w 48"/>
                    <a:gd name="T7" fmla="*/ 21 h 99"/>
                    <a:gd name="T8" fmla="*/ 21 w 48"/>
                    <a:gd name="T9" fmla="*/ 0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99">
                      <a:moveTo>
                        <a:pt x="21" y="0"/>
                      </a:moveTo>
                      <a:lnTo>
                        <a:pt x="0" y="72"/>
                      </a:lnTo>
                      <a:lnTo>
                        <a:pt x="27" y="99"/>
                      </a:lnTo>
                      <a:lnTo>
                        <a:pt x="48" y="2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33549" name="Line 77"/>
                <p:cNvSpPr>
                  <a:spLocks noChangeShapeType="1"/>
                </p:cNvSpPr>
                <p:nvPr/>
              </p:nvSpPr>
              <p:spPr bwMode="auto">
                <a:xfrm flipH="1">
                  <a:off x="5512" y="1608"/>
                  <a:ext cx="20" cy="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33550" name="Line 78"/>
                <p:cNvSpPr>
                  <a:spLocks noChangeShapeType="1"/>
                </p:cNvSpPr>
                <p:nvPr/>
              </p:nvSpPr>
              <p:spPr bwMode="auto">
                <a:xfrm flipH="1">
                  <a:off x="5536" y="1620"/>
                  <a:ext cx="20" cy="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</p:grpSp>
        <p:sp>
          <p:nvSpPr>
            <p:cNvPr id="233551" name="Line 79"/>
            <p:cNvSpPr>
              <a:spLocks noChangeShapeType="1"/>
            </p:cNvSpPr>
            <p:nvPr/>
          </p:nvSpPr>
          <p:spPr bwMode="auto">
            <a:xfrm flipH="1">
              <a:off x="1026" y="3729"/>
              <a:ext cx="37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grpSp>
          <p:nvGrpSpPr>
            <p:cNvPr id="233577" name="Group 105"/>
            <p:cNvGrpSpPr>
              <a:grpSpLocks/>
            </p:cNvGrpSpPr>
            <p:nvPr/>
          </p:nvGrpSpPr>
          <p:grpSpPr bwMode="auto">
            <a:xfrm>
              <a:off x="1143" y="3616"/>
              <a:ext cx="218" cy="231"/>
              <a:chOff x="5140" y="403"/>
              <a:chExt cx="218" cy="231"/>
            </a:xfrm>
          </p:grpSpPr>
          <p:sp>
            <p:nvSpPr>
              <p:cNvPr id="233578" name="Oval 106"/>
              <p:cNvSpPr>
                <a:spLocks noChangeArrowheads="1"/>
              </p:cNvSpPr>
              <p:nvPr/>
            </p:nvSpPr>
            <p:spPr bwMode="auto">
              <a:xfrm>
                <a:off x="5140" y="410"/>
                <a:ext cx="218" cy="21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3579" name="Text Box 107"/>
              <p:cNvSpPr txBox="1">
                <a:spLocks noChangeArrowheads="1"/>
              </p:cNvSpPr>
              <p:nvPr/>
            </p:nvSpPr>
            <p:spPr bwMode="auto">
              <a:xfrm>
                <a:off x="5154" y="403"/>
                <a:ext cx="204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>
                    <a:solidFill>
                      <a:srgbClr val="FF0000"/>
                    </a:solidFill>
                  </a:rPr>
                  <a:t>2</a:t>
                </a:r>
              </a:p>
            </p:txBody>
          </p:sp>
        </p:grpSp>
      </p:grpSp>
      <p:grpSp>
        <p:nvGrpSpPr>
          <p:cNvPr id="233584" name="Group 112"/>
          <p:cNvGrpSpPr>
            <a:grpSpLocks/>
          </p:cNvGrpSpPr>
          <p:nvPr/>
        </p:nvGrpSpPr>
        <p:grpSpPr bwMode="auto">
          <a:xfrm>
            <a:off x="0" y="1643063"/>
            <a:ext cx="5154613" cy="2081212"/>
            <a:chOff x="0" y="1288"/>
            <a:chExt cx="3247" cy="1311"/>
          </a:xfrm>
        </p:grpSpPr>
        <p:sp>
          <p:nvSpPr>
            <p:cNvPr id="233554" name="Text Box 82"/>
            <p:cNvSpPr txBox="1">
              <a:spLocks noChangeArrowheads="1"/>
            </p:cNvSpPr>
            <p:nvPr/>
          </p:nvSpPr>
          <p:spPr bwMode="auto">
            <a:xfrm>
              <a:off x="0" y="1288"/>
              <a:ext cx="1357" cy="109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u="sng">
                  <a:solidFill>
                    <a:srgbClr val="FF0000"/>
                  </a:solidFill>
                </a:rPr>
                <a:t>2:</a:t>
              </a:r>
              <a:r>
                <a:rPr lang="en-US">
                  <a:solidFill>
                    <a:srgbClr val="FF0000"/>
                  </a:solidFill>
                </a:rPr>
                <a:t> NAT router</a:t>
              </a:r>
            </a:p>
            <a:p>
              <a:r>
                <a:rPr lang="en-US">
                  <a:solidFill>
                    <a:srgbClr val="FF0000"/>
                  </a:solidFill>
                </a:rPr>
                <a:t>changes datagram</a:t>
              </a:r>
            </a:p>
            <a:p>
              <a:r>
                <a:rPr lang="en-US">
                  <a:solidFill>
                    <a:srgbClr val="FF0000"/>
                  </a:solidFill>
                </a:rPr>
                <a:t>source addr from</a:t>
              </a:r>
            </a:p>
            <a:p>
              <a:r>
                <a:rPr lang="en-US">
                  <a:solidFill>
                    <a:srgbClr val="FF0000"/>
                  </a:solidFill>
                </a:rPr>
                <a:t>10.0.0.1, 3345 to</a:t>
              </a:r>
            </a:p>
            <a:p>
              <a:r>
                <a:rPr lang="en-US">
                  <a:solidFill>
                    <a:srgbClr val="FF0000"/>
                  </a:solidFill>
                </a:rPr>
                <a:t>138.76.29.7, 5001,</a:t>
              </a:r>
            </a:p>
            <a:p>
              <a:r>
                <a:rPr lang="en-US">
                  <a:solidFill>
                    <a:srgbClr val="FF0000"/>
                  </a:solidFill>
                </a:rPr>
                <a:t>updates table</a:t>
              </a:r>
            </a:p>
          </p:txBody>
        </p:sp>
        <p:sp>
          <p:nvSpPr>
            <p:cNvPr id="233555" name="Line 83"/>
            <p:cNvSpPr>
              <a:spLocks noChangeShapeType="1"/>
            </p:cNvSpPr>
            <p:nvPr/>
          </p:nvSpPr>
          <p:spPr bwMode="auto">
            <a:xfrm>
              <a:off x="1285" y="2243"/>
              <a:ext cx="147" cy="3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33582" name="Line 110"/>
            <p:cNvSpPr>
              <a:spLocks noChangeShapeType="1"/>
            </p:cNvSpPr>
            <p:nvPr/>
          </p:nvSpPr>
          <p:spPr bwMode="auto">
            <a:xfrm flipV="1">
              <a:off x="1275" y="1788"/>
              <a:ext cx="663" cy="455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33583" name="Line 111"/>
            <p:cNvSpPr>
              <a:spLocks noChangeShapeType="1"/>
            </p:cNvSpPr>
            <p:nvPr/>
          </p:nvSpPr>
          <p:spPr bwMode="auto">
            <a:xfrm flipV="1">
              <a:off x="1275" y="1751"/>
              <a:ext cx="1972" cy="491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233601" name="Group 129"/>
          <p:cNvGrpSpPr>
            <a:grpSpLocks/>
          </p:cNvGrpSpPr>
          <p:nvPr/>
        </p:nvGrpSpPr>
        <p:grpSpPr bwMode="auto">
          <a:xfrm>
            <a:off x="1360488" y="4681538"/>
            <a:ext cx="2471737" cy="696912"/>
            <a:chOff x="1163" y="3752"/>
            <a:chExt cx="1557" cy="439"/>
          </a:xfrm>
        </p:grpSpPr>
        <p:sp>
          <p:nvSpPr>
            <p:cNvPr id="233587" name="Rectangle 115"/>
            <p:cNvSpPr>
              <a:spLocks noChangeArrowheads="1"/>
            </p:cNvSpPr>
            <p:nvPr/>
          </p:nvSpPr>
          <p:spPr bwMode="auto">
            <a:xfrm>
              <a:off x="1163" y="3796"/>
              <a:ext cx="1183" cy="25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3588" name="Text Box 116"/>
            <p:cNvSpPr txBox="1">
              <a:spLocks noChangeArrowheads="1"/>
            </p:cNvSpPr>
            <p:nvPr/>
          </p:nvSpPr>
          <p:spPr bwMode="auto">
            <a:xfrm>
              <a:off x="1281" y="3788"/>
              <a:ext cx="1120" cy="4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sz="1200"/>
                <a:t>S: 128.119.40.186, 80 </a:t>
              </a:r>
            </a:p>
            <a:p>
              <a:r>
                <a:rPr lang="en-US" sz="1200"/>
                <a:t>D: 138.76.29.7, 5001</a:t>
              </a:r>
            </a:p>
            <a:p>
              <a:endParaRPr lang="en-US" sz="1200"/>
            </a:p>
          </p:txBody>
        </p:sp>
        <p:grpSp>
          <p:nvGrpSpPr>
            <p:cNvPr id="233589" name="Group 117"/>
            <p:cNvGrpSpPr>
              <a:grpSpLocks/>
            </p:cNvGrpSpPr>
            <p:nvPr/>
          </p:nvGrpSpPr>
          <p:grpSpPr bwMode="auto">
            <a:xfrm>
              <a:off x="1214" y="3752"/>
              <a:ext cx="52" cy="99"/>
              <a:chOff x="5508" y="1599"/>
              <a:chExt cx="48" cy="99"/>
            </a:xfrm>
          </p:grpSpPr>
          <p:sp>
            <p:nvSpPr>
              <p:cNvPr id="233590" name="Freeform 118"/>
              <p:cNvSpPr>
                <a:spLocks/>
              </p:cNvSpPr>
              <p:nvPr/>
            </p:nvSpPr>
            <p:spPr bwMode="auto">
              <a:xfrm>
                <a:off x="5508" y="1599"/>
                <a:ext cx="48" cy="99"/>
              </a:xfrm>
              <a:custGeom>
                <a:avLst/>
                <a:gdLst>
                  <a:gd name="T0" fmla="*/ 21 w 48"/>
                  <a:gd name="T1" fmla="*/ 0 h 99"/>
                  <a:gd name="T2" fmla="*/ 0 w 48"/>
                  <a:gd name="T3" fmla="*/ 72 h 99"/>
                  <a:gd name="T4" fmla="*/ 27 w 48"/>
                  <a:gd name="T5" fmla="*/ 99 h 99"/>
                  <a:gd name="T6" fmla="*/ 48 w 48"/>
                  <a:gd name="T7" fmla="*/ 21 h 99"/>
                  <a:gd name="T8" fmla="*/ 21 w 48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99">
                    <a:moveTo>
                      <a:pt x="21" y="0"/>
                    </a:moveTo>
                    <a:lnTo>
                      <a:pt x="0" y="72"/>
                    </a:lnTo>
                    <a:lnTo>
                      <a:pt x="27" y="99"/>
                    </a:lnTo>
                    <a:lnTo>
                      <a:pt x="48" y="2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3591" name="Line 119"/>
              <p:cNvSpPr>
                <a:spLocks noChangeShapeType="1"/>
              </p:cNvSpPr>
              <p:nvPr/>
            </p:nvSpPr>
            <p:spPr bwMode="auto">
              <a:xfrm flipH="1">
                <a:off x="5512" y="1608"/>
                <a:ext cx="20" cy="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3592" name="Line 120"/>
              <p:cNvSpPr>
                <a:spLocks noChangeShapeType="1"/>
              </p:cNvSpPr>
              <p:nvPr/>
            </p:nvSpPr>
            <p:spPr bwMode="auto">
              <a:xfrm flipH="1">
                <a:off x="5536" y="1620"/>
                <a:ext cx="20" cy="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33593" name="Group 121"/>
            <p:cNvGrpSpPr>
              <a:grpSpLocks/>
            </p:cNvGrpSpPr>
            <p:nvPr/>
          </p:nvGrpSpPr>
          <p:grpSpPr bwMode="auto">
            <a:xfrm>
              <a:off x="1193" y="3984"/>
              <a:ext cx="52" cy="99"/>
              <a:chOff x="5508" y="1599"/>
              <a:chExt cx="48" cy="99"/>
            </a:xfrm>
          </p:grpSpPr>
          <p:sp>
            <p:nvSpPr>
              <p:cNvPr id="233594" name="Freeform 122"/>
              <p:cNvSpPr>
                <a:spLocks/>
              </p:cNvSpPr>
              <p:nvPr/>
            </p:nvSpPr>
            <p:spPr bwMode="auto">
              <a:xfrm>
                <a:off x="5508" y="1599"/>
                <a:ext cx="48" cy="99"/>
              </a:xfrm>
              <a:custGeom>
                <a:avLst/>
                <a:gdLst>
                  <a:gd name="T0" fmla="*/ 21 w 48"/>
                  <a:gd name="T1" fmla="*/ 0 h 99"/>
                  <a:gd name="T2" fmla="*/ 0 w 48"/>
                  <a:gd name="T3" fmla="*/ 72 h 99"/>
                  <a:gd name="T4" fmla="*/ 27 w 48"/>
                  <a:gd name="T5" fmla="*/ 99 h 99"/>
                  <a:gd name="T6" fmla="*/ 48 w 48"/>
                  <a:gd name="T7" fmla="*/ 21 h 99"/>
                  <a:gd name="T8" fmla="*/ 21 w 48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99">
                    <a:moveTo>
                      <a:pt x="21" y="0"/>
                    </a:moveTo>
                    <a:lnTo>
                      <a:pt x="0" y="72"/>
                    </a:lnTo>
                    <a:lnTo>
                      <a:pt x="27" y="99"/>
                    </a:lnTo>
                    <a:lnTo>
                      <a:pt x="48" y="2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3595" name="Line 123"/>
              <p:cNvSpPr>
                <a:spLocks noChangeShapeType="1"/>
              </p:cNvSpPr>
              <p:nvPr/>
            </p:nvSpPr>
            <p:spPr bwMode="auto">
              <a:xfrm flipH="1">
                <a:off x="5512" y="1608"/>
                <a:ext cx="20" cy="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3596" name="Line 124"/>
              <p:cNvSpPr>
                <a:spLocks noChangeShapeType="1"/>
              </p:cNvSpPr>
              <p:nvPr/>
            </p:nvSpPr>
            <p:spPr bwMode="auto">
              <a:xfrm flipH="1">
                <a:off x="5536" y="1620"/>
                <a:ext cx="20" cy="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233597" name="Line 125"/>
            <p:cNvSpPr>
              <a:spLocks noChangeShapeType="1"/>
            </p:cNvSpPr>
            <p:nvPr/>
          </p:nvSpPr>
          <p:spPr bwMode="auto">
            <a:xfrm flipH="1">
              <a:off x="2344" y="3931"/>
              <a:ext cx="37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grpSp>
          <p:nvGrpSpPr>
            <p:cNvPr id="233598" name="Group 126"/>
            <p:cNvGrpSpPr>
              <a:grpSpLocks/>
            </p:cNvGrpSpPr>
            <p:nvPr/>
          </p:nvGrpSpPr>
          <p:grpSpPr bwMode="auto">
            <a:xfrm>
              <a:off x="2409" y="3818"/>
              <a:ext cx="218" cy="231"/>
              <a:chOff x="5140" y="403"/>
              <a:chExt cx="218" cy="231"/>
            </a:xfrm>
          </p:grpSpPr>
          <p:sp>
            <p:nvSpPr>
              <p:cNvPr id="233599" name="Oval 127"/>
              <p:cNvSpPr>
                <a:spLocks noChangeArrowheads="1"/>
              </p:cNvSpPr>
              <p:nvPr/>
            </p:nvSpPr>
            <p:spPr bwMode="auto">
              <a:xfrm>
                <a:off x="5140" y="410"/>
                <a:ext cx="218" cy="21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3600" name="Text Box 128"/>
              <p:cNvSpPr txBox="1">
                <a:spLocks noChangeArrowheads="1"/>
              </p:cNvSpPr>
              <p:nvPr/>
            </p:nvSpPr>
            <p:spPr bwMode="auto">
              <a:xfrm>
                <a:off x="5154" y="403"/>
                <a:ext cx="204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>
                    <a:solidFill>
                      <a:srgbClr val="FF0000"/>
                    </a:solidFill>
                  </a:rPr>
                  <a:t>3</a:t>
                </a:r>
              </a:p>
            </p:txBody>
          </p:sp>
        </p:grpSp>
      </p:grpSp>
      <p:sp>
        <p:nvSpPr>
          <p:cNvPr id="233603" name="Text Box 131"/>
          <p:cNvSpPr txBox="1">
            <a:spLocks noChangeArrowheads="1"/>
          </p:cNvSpPr>
          <p:nvPr/>
        </p:nvSpPr>
        <p:spPr bwMode="auto">
          <a:xfrm>
            <a:off x="1317625" y="5141913"/>
            <a:ext cx="2159000" cy="915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u="sng">
                <a:solidFill>
                  <a:srgbClr val="FF0000"/>
                </a:solidFill>
              </a:rPr>
              <a:t>3:</a:t>
            </a:r>
            <a:r>
              <a:rPr lang="en-US">
                <a:solidFill>
                  <a:srgbClr val="FF0000"/>
                </a:solidFill>
              </a:rPr>
              <a:t> Reply arrives</a:t>
            </a:r>
          </a:p>
          <a:p>
            <a:r>
              <a:rPr lang="en-US">
                <a:solidFill>
                  <a:srgbClr val="FF0000"/>
                </a:solidFill>
              </a:rPr>
              <a:t> dest. address:</a:t>
            </a:r>
          </a:p>
          <a:p>
            <a:r>
              <a:rPr lang="en-US">
                <a:solidFill>
                  <a:srgbClr val="FF0000"/>
                </a:solidFill>
              </a:rPr>
              <a:t> 138.76.29.7, 5001</a:t>
            </a:r>
          </a:p>
        </p:txBody>
      </p:sp>
      <p:sp>
        <p:nvSpPr>
          <p:cNvPr id="233608" name="Text Box 136"/>
          <p:cNvSpPr txBox="1">
            <a:spLocks noChangeArrowheads="1"/>
          </p:cNvSpPr>
          <p:nvPr/>
        </p:nvSpPr>
        <p:spPr bwMode="auto">
          <a:xfrm>
            <a:off x="4741863" y="4976813"/>
            <a:ext cx="4011612" cy="1465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u="sng">
                <a:solidFill>
                  <a:srgbClr val="FF0000"/>
                </a:solidFill>
              </a:rPr>
              <a:t>4:</a:t>
            </a:r>
            <a:r>
              <a:rPr lang="en-US">
                <a:solidFill>
                  <a:srgbClr val="FF0000"/>
                </a:solidFill>
              </a:rPr>
              <a:t> NAT router</a:t>
            </a:r>
          </a:p>
          <a:p>
            <a:r>
              <a:rPr lang="en-US">
                <a:solidFill>
                  <a:srgbClr val="FF0000"/>
                </a:solidFill>
              </a:rPr>
              <a:t>changes datagram</a:t>
            </a:r>
          </a:p>
          <a:p>
            <a:r>
              <a:rPr lang="en-US">
                <a:solidFill>
                  <a:srgbClr val="FF0000"/>
                </a:solidFill>
              </a:rPr>
              <a:t>dest addr from</a:t>
            </a:r>
          </a:p>
          <a:p>
            <a:r>
              <a:rPr lang="en-US">
                <a:solidFill>
                  <a:srgbClr val="FF0000"/>
                </a:solidFill>
              </a:rPr>
              <a:t>138.76.29.7, 5001 to 10.0.0.1, 3345</a:t>
            </a:r>
            <a:r>
              <a:rPr lang="en-US"/>
              <a:t> </a:t>
            </a:r>
            <a:endParaRPr lang="en-US">
              <a:solidFill>
                <a:srgbClr val="FF0000"/>
              </a:solidFill>
            </a:endParaRPr>
          </a:p>
          <a:p>
            <a:endParaRPr lang="en-US">
              <a:solidFill>
                <a:srgbClr val="FF0000"/>
              </a:solidFill>
            </a:endParaRPr>
          </a:p>
        </p:txBody>
      </p:sp>
      <p:sp>
        <p:nvSpPr>
          <p:cNvPr id="233610" name="Line 138"/>
          <p:cNvSpPr>
            <a:spLocks noChangeShapeType="1"/>
          </p:cNvSpPr>
          <p:nvPr/>
        </p:nvSpPr>
        <p:spPr bwMode="auto">
          <a:xfrm>
            <a:off x="1022350" y="4273550"/>
            <a:ext cx="3025775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</p:spTree>
    <p:custDataLst>
      <p:tags r:id="rId2"/>
    </p:custDataLst>
    <p:extLst>
      <p:ext uri="{BB962C8B-B14F-4D97-AF65-F5344CB8AC3E}">
        <p14:creationId xmlns:p14="http://schemas.microsoft.com/office/powerpoint/2010/main" val="245179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1000"/>
                                        <p:tgtEl>
                                          <p:spTgt spid="233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33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1000"/>
                                        <p:tgtEl>
                                          <p:spTgt spid="2335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33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1000"/>
                                        <p:tgtEl>
                                          <p:spTgt spid="2336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33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1000"/>
                                        <p:tgtEl>
                                          <p:spTgt spid="2336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3533" grpId="0"/>
      <p:bldP spid="233603" grpId="0"/>
      <p:bldP spid="233608" grpId="0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B288C6D-78D6-034E-A203-CCF13FC56D51}" type="slidenum">
              <a:rPr lang="en-US" smtClean="0"/>
              <a:pPr/>
              <a:t>94</a:t>
            </a:fld>
            <a:endParaRPr lang="en-US" dirty="0"/>
          </a:p>
        </p:txBody>
      </p:sp>
      <p:sp>
        <p:nvSpPr>
          <p:cNvPr id="34816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/>
              <a:t>NAT: Network Address Translation</a:t>
            </a:r>
            <a:endParaRPr lang="en-US"/>
          </a:p>
        </p:txBody>
      </p:sp>
      <p:sp>
        <p:nvSpPr>
          <p:cNvPr id="34816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16-bit port-number field: </a:t>
            </a:r>
          </a:p>
          <a:p>
            <a:pPr lvl="1"/>
            <a:r>
              <a:rPr lang="en-US" dirty="0"/>
              <a:t>60,000+ simultaneous connections with a single WAN-side address!</a:t>
            </a:r>
          </a:p>
          <a:p>
            <a:r>
              <a:rPr lang="en-US" dirty="0"/>
              <a:t>NAT is controversial:</a:t>
            </a:r>
          </a:p>
          <a:p>
            <a:pPr lvl="1"/>
            <a:r>
              <a:rPr lang="en-US" dirty="0"/>
              <a:t>routers should only process up to layer 3</a:t>
            </a:r>
          </a:p>
          <a:p>
            <a:pPr lvl="1"/>
            <a:r>
              <a:rPr lang="en-US" dirty="0"/>
              <a:t>violates end-to-end argument (?)</a:t>
            </a:r>
          </a:p>
          <a:p>
            <a:pPr lvl="2"/>
            <a:r>
              <a:rPr lang="en-US" dirty="0"/>
              <a:t>NAT possibility must be taken into account by app designers, </a:t>
            </a:r>
            <a:r>
              <a:rPr lang="en-US" dirty="0" err="1"/>
              <a:t>eg</a:t>
            </a:r>
            <a:r>
              <a:rPr lang="en-US" dirty="0"/>
              <a:t>, P2P applications</a:t>
            </a:r>
          </a:p>
          <a:p>
            <a:pPr lvl="1"/>
            <a:r>
              <a:rPr lang="en-US" dirty="0"/>
              <a:t>address shortage should instead be solved by IPv6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26539605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3AA152E-1BD5-C34F-BA4F-782939143C3B}" type="slidenum">
              <a:rPr lang="en-US" smtClean="0"/>
              <a:pPr/>
              <a:t>95</a:t>
            </a:fld>
            <a:endParaRPr lang="en-US" dirty="0"/>
          </a:p>
        </p:txBody>
      </p:sp>
      <p:sp>
        <p:nvSpPr>
          <p:cNvPr id="64000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NAT traversal problem</a:t>
            </a:r>
          </a:p>
        </p:txBody>
      </p:sp>
      <p:sp>
        <p:nvSpPr>
          <p:cNvPr id="64000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406525"/>
            <a:ext cx="4559300" cy="5159375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sz="2400" dirty="0"/>
              <a:t>client wants to connect to server with address 10.0.0.1</a:t>
            </a:r>
          </a:p>
          <a:p>
            <a:pPr lvl="1">
              <a:lnSpc>
                <a:spcPct val="90000"/>
              </a:lnSpc>
            </a:pPr>
            <a:r>
              <a:rPr lang="en-US" sz="2000" dirty="0"/>
              <a:t>server address 10.0.0.1 local to LAN (client can</a:t>
            </a:r>
            <a:r>
              <a:rPr lang="ja-JP" altLang="en-US" sz="2000" dirty="0">
                <a:latin typeface="Calibri"/>
              </a:rPr>
              <a:t>’</a:t>
            </a:r>
            <a:r>
              <a:rPr lang="en-US" sz="2000" dirty="0"/>
              <a:t>t use it as destination </a:t>
            </a:r>
            <a:r>
              <a:rPr lang="en-US" sz="2000" dirty="0" err="1"/>
              <a:t>addr</a:t>
            </a:r>
            <a:r>
              <a:rPr lang="en-US" sz="2000" dirty="0"/>
              <a:t>)</a:t>
            </a:r>
          </a:p>
          <a:p>
            <a:pPr lvl="1">
              <a:lnSpc>
                <a:spcPct val="90000"/>
              </a:lnSpc>
            </a:pPr>
            <a:r>
              <a:rPr lang="en-US" sz="2000" dirty="0"/>
              <a:t>only one externally visible </a:t>
            </a:r>
            <a:r>
              <a:rPr lang="en-US" sz="2000" dirty="0" err="1"/>
              <a:t>NATted</a:t>
            </a:r>
            <a:r>
              <a:rPr lang="en-US" sz="2000" dirty="0"/>
              <a:t> address: 138.76.29.7</a:t>
            </a:r>
          </a:p>
          <a:p>
            <a:pPr>
              <a:lnSpc>
                <a:spcPct val="90000"/>
              </a:lnSpc>
            </a:pPr>
            <a:r>
              <a:rPr lang="en-US" sz="2400" dirty="0"/>
              <a:t>solution 1: statically configure NAT to forward incoming connection requests at given port to server</a:t>
            </a:r>
          </a:p>
          <a:p>
            <a:pPr lvl="1">
              <a:lnSpc>
                <a:spcPct val="90000"/>
              </a:lnSpc>
            </a:pPr>
            <a:r>
              <a:rPr lang="en-US" sz="2000" dirty="0"/>
              <a:t>e.g., (138.76.29.7, port 2500) always forwarded to 10.0.0.1 port 25000</a:t>
            </a:r>
          </a:p>
        </p:txBody>
      </p:sp>
      <p:sp>
        <p:nvSpPr>
          <p:cNvPr id="640029" name="Freeform 29"/>
          <p:cNvSpPr>
            <a:spLocks/>
          </p:cNvSpPr>
          <p:nvPr/>
        </p:nvSpPr>
        <p:spPr bwMode="auto">
          <a:xfrm>
            <a:off x="7115175" y="2185988"/>
            <a:ext cx="1676400" cy="2487612"/>
          </a:xfrm>
          <a:custGeom>
            <a:avLst/>
            <a:gdLst>
              <a:gd name="T0" fmla="*/ 109 w 1056"/>
              <a:gd name="T1" fmla="*/ 676 h 1567"/>
              <a:gd name="T2" fmla="*/ 598 w 1056"/>
              <a:gd name="T3" fmla="*/ 647 h 1567"/>
              <a:gd name="T4" fmla="*/ 533 w 1056"/>
              <a:gd name="T5" fmla="*/ 614 h 1567"/>
              <a:gd name="T6" fmla="*/ 566 w 1056"/>
              <a:gd name="T7" fmla="*/ 169 h 1567"/>
              <a:gd name="T8" fmla="*/ 795 w 1056"/>
              <a:gd name="T9" fmla="*/ 38 h 1567"/>
              <a:gd name="T10" fmla="*/ 1013 w 1056"/>
              <a:gd name="T11" fmla="*/ 90 h 1567"/>
              <a:gd name="T12" fmla="*/ 987 w 1056"/>
              <a:gd name="T13" fmla="*/ 579 h 1567"/>
              <a:gd name="T14" fmla="*/ 1005 w 1056"/>
              <a:gd name="T15" fmla="*/ 875 h 1567"/>
              <a:gd name="T16" fmla="*/ 987 w 1056"/>
              <a:gd name="T17" fmla="*/ 1451 h 1567"/>
              <a:gd name="T18" fmla="*/ 592 w 1056"/>
              <a:gd name="T19" fmla="*/ 1478 h 1567"/>
              <a:gd name="T20" fmla="*/ 473 w 1056"/>
              <a:gd name="T21" fmla="*/ 919 h 1567"/>
              <a:gd name="T22" fmla="*/ 61 w 1056"/>
              <a:gd name="T23" fmla="*/ 838 h 1567"/>
              <a:gd name="T24" fmla="*/ 109 w 1056"/>
              <a:gd name="T25" fmla="*/ 676 h 15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56" h="1567">
                <a:moveTo>
                  <a:pt x="109" y="676"/>
                </a:moveTo>
                <a:cubicBezTo>
                  <a:pt x="199" y="644"/>
                  <a:pt x="527" y="657"/>
                  <a:pt x="598" y="647"/>
                </a:cubicBezTo>
                <a:cubicBezTo>
                  <a:pt x="669" y="637"/>
                  <a:pt x="538" y="694"/>
                  <a:pt x="533" y="614"/>
                </a:cubicBezTo>
                <a:cubicBezTo>
                  <a:pt x="527" y="534"/>
                  <a:pt x="522" y="265"/>
                  <a:pt x="566" y="169"/>
                </a:cubicBezTo>
                <a:cubicBezTo>
                  <a:pt x="610" y="73"/>
                  <a:pt x="721" y="51"/>
                  <a:pt x="795" y="38"/>
                </a:cubicBezTo>
                <a:cubicBezTo>
                  <a:pt x="869" y="25"/>
                  <a:pt x="981" y="0"/>
                  <a:pt x="1013" y="90"/>
                </a:cubicBezTo>
                <a:cubicBezTo>
                  <a:pt x="1045" y="180"/>
                  <a:pt x="988" y="448"/>
                  <a:pt x="987" y="579"/>
                </a:cubicBezTo>
                <a:cubicBezTo>
                  <a:pt x="986" y="710"/>
                  <a:pt x="1005" y="730"/>
                  <a:pt x="1005" y="875"/>
                </a:cubicBezTo>
                <a:cubicBezTo>
                  <a:pt x="1005" y="1020"/>
                  <a:pt x="1056" y="1351"/>
                  <a:pt x="987" y="1451"/>
                </a:cubicBezTo>
                <a:cubicBezTo>
                  <a:pt x="918" y="1551"/>
                  <a:pt x="678" y="1567"/>
                  <a:pt x="592" y="1478"/>
                </a:cubicBezTo>
                <a:cubicBezTo>
                  <a:pt x="506" y="1389"/>
                  <a:pt x="562" y="1026"/>
                  <a:pt x="473" y="919"/>
                </a:cubicBezTo>
                <a:cubicBezTo>
                  <a:pt x="384" y="812"/>
                  <a:pt x="122" y="878"/>
                  <a:pt x="61" y="838"/>
                </a:cubicBezTo>
                <a:cubicBezTo>
                  <a:pt x="0" y="798"/>
                  <a:pt x="26" y="710"/>
                  <a:pt x="109" y="67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640031" name="Object 31"/>
          <p:cNvGraphicFramePr>
            <a:graphicFrameLocks noChangeAspect="1"/>
          </p:cNvGraphicFramePr>
          <p:nvPr/>
        </p:nvGraphicFramePr>
        <p:xfrm>
          <a:off x="8151813" y="3138488"/>
          <a:ext cx="579437" cy="48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4922" name="Clip" r:id="rId3" imgW="1305000" imgH="1085760" progId="MS_ClipArt_Gallery.2">
                  <p:embed/>
                </p:oleObj>
              </mc:Choice>
              <mc:Fallback>
                <p:oleObj name="Clip" r:id="rId3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151813" y="3138488"/>
                        <a:ext cx="579437" cy="482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40032" name="Object 32"/>
          <p:cNvGraphicFramePr>
            <a:graphicFrameLocks noChangeAspect="1"/>
          </p:cNvGraphicFramePr>
          <p:nvPr/>
        </p:nvGraphicFramePr>
        <p:xfrm>
          <a:off x="8123238" y="3903663"/>
          <a:ext cx="563562" cy="469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4923" name="Clip" r:id="rId5" imgW="1305000" imgH="1085760" progId="MS_ClipArt_Gallery.2">
                  <p:embed/>
                </p:oleObj>
              </mc:Choice>
              <mc:Fallback>
                <p:oleObj name="Clip" r:id="rId5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123238" y="3903663"/>
                        <a:ext cx="563562" cy="469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40033" name="Line 33"/>
          <p:cNvSpPr>
            <a:spLocks noChangeShapeType="1"/>
          </p:cNvSpPr>
          <p:nvPr/>
        </p:nvSpPr>
        <p:spPr bwMode="auto">
          <a:xfrm flipV="1">
            <a:off x="7183438" y="3352800"/>
            <a:ext cx="1073150" cy="20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0034" name="Line 34"/>
          <p:cNvSpPr>
            <a:spLocks noChangeShapeType="1"/>
          </p:cNvSpPr>
          <p:nvPr/>
        </p:nvSpPr>
        <p:spPr bwMode="auto">
          <a:xfrm flipH="1">
            <a:off x="8023225" y="2617788"/>
            <a:ext cx="9525" cy="149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0035" name="Line 35"/>
          <p:cNvSpPr>
            <a:spLocks noChangeShapeType="1"/>
          </p:cNvSpPr>
          <p:nvPr/>
        </p:nvSpPr>
        <p:spPr bwMode="auto">
          <a:xfrm>
            <a:off x="8027988" y="2613025"/>
            <a:ext cx="133350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0036" name="Line 36"/>
          <p:cNvSpPr>
            <a:spLocks noChangeShapeType="1"/>
          </p:cNvSpPr>
          <p:nvPr/>
        </p:nvSpPr>
        <p:spPr bwMode="auto">
          <a:xfrm flipV="1">
            <a:off x="8034338" y="4117975"/>
            <a:ext cx="1714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0037" name="Text Box 37"/>
          <p:cNvSpPr txBox="1">
            <a:spLocks noChangeArrowheads="1"/>
          </p:cNvSpPr>
          <p:nvPr/>
        </p:nvSpPr>
        <p:spPr bwMode="auto">
          <a:xfrm>
            <a:off x="7905750" y="2001838"/>
            <a:ext cx="8921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10.0.0.1</a:t>
            </a:r>
          </a:p>
        </p:txBody>
      </p:sp>
      <p:sp>
        <p:nvSpPr>
          <p:cNvPr id="640056" name="Text Box 56"/>
          <p:cNvSpPr txBox="1">
            <a:spLocks noChangeArrowheads="1"/>
          </p:cNvSpPr>
          <p:nvPr/>
        </p:nvSpPr>
        <p:spPr bwMode="auto">
          <a:xfrm>
            <a:off x="7134225" y="2951163"/>
            <a:ext cx="9239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10.0.0.4</a:t>
            </a:r>
          </a:p>
        </p:txBody>
      </p:sp>
      <p:sp>
        <p:nvSpPr>
          <p:cNvPr id="640057" name="Line 57"/>
          <p:cNvSpPr>
            <a:spLocks noChangeShapeType="1"/>
          </p:cNvSpPr>
          <p:nvPr/>
        </p:nvSpPr>
        <p:spPr bwMode="auto">
          <a:xfrm flipH="1">
            <a:off x="7258050" y="3201988"/>
            <a:ext cx="85725" cy="128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0058" name="Line 58"/>
          <p:cNvSpPr>
            <a:spLocks noChangeShapeType="1"/>
          </p:cNvSpPr>
          <p:nvPr/>
        </p:nvSpPr>
        <p:spPr bwMode="auto">
          <a:xfrm flipH="1">
            <a:off x="6518275" y="3440113"/>
            <a:ext cx="85725" cy="128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0088" name="Text Box 88"/>
          <p:cNvSpPr txBox="1">
            <a:spLocks noChangeArrowheads="1"/>
          </p:cNvSpPr>
          <p:nvPr/>
        </p:nvSpPr>
        <p:spPr bwMode="auto">
          <a:xfrm>
            <a:off x="6565900" y="3522663"/>
            <a:ext cx="8763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>
                <a:solidFill>
                  <a:srgbClr val="FF0000"/>
                </a:solidFill>
              </a:rPr>
              <a:t>NAT </a:t>
            </a:r>
          </a:p>
          <a:p>
            <a:pPr algn="ctr"/>
            <a:r>
              <a:rPr lang="en-US">
                <a:solidFill>
                  <a:srgbClr val="FF0000"/>
                </a:solidFill>
              </a:rPr>
              <a:t>router</a:t>
            </a:r>
          </a:p>
        </p:txBody>
      </p:sp>
      <p:sp>
        <p:nvSpPr>
          <p:cNvPr id="640089" name="Text Box 89"/>
          <p:cNvSpPr txBox="1">
            <a:spLocks noChangeArrowheads="1"/>
          </p:cNvSpPr>
          <p:nvPr/>
        </p:nvSpPr>
        <p:spPr bwMode="auto">
          <a:xfrm>
            <a:off x="5295900" y="3508375"/>
            <a:ext cx="12954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138.76.29.7</a:t>
            </a:r>
          </a:p>
        </p:txBody>
      </p:sp>
      <p:grpSp>
        <p:nvGrpSpPr>
          <p:cNvPr id="640091" name="Group 91"/>
          <p:cNvGrpSpPr>
            <a:grpSpLocks/>
          </p:cNvGrpSpPr>
          <p:nvPr/>
        </p:nvGrpSpPr>
        <p:grpSpPr bwMode="auto">
          <a:xfrm>
            <a:off x="8205788" y="2274888"/>
            <a:ext cx="331787" cy="755650"/>
            <a:chOff x="4180" y="783"/>
            <a:chExt cx="150" cy="307"/>
          </a:xfrm>
        </p:grpSpPr>
        <p:sp>
          <p:nvSpPr>
            <p:cNvPr id="640092" name="AutoShape 92"/>
            <p:cNvSpPr>
              <a:spLocks noChangeArrowheads="1"/>
            </p:cNvSpPr>
            <p:nvPr/>
          </p:nvSpPr>
          <p:spPr bwMode="auto">
            <a:xfrm>
              <a:off x="4180" y="1019"/>
              <a:ext cx="150" cy="71"/>
            </a:xfrm>
            <a:prstGeom prst="parallelogram">
              <a:avLst>
                <a:gd name="adj" fmla="val 81387"/>
              </a:avLst>
            </a:pr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0093" name="Rectangle 93"/>
            <p:cNvSpPr>
              <a:spLocks noChangeArrowheads="1"/>
            </p:cNvSpPr>
            <p:nvPr/>
          </p:nvSpPr>
          <p:spPr bwMode="auto">
            <a:xfrm>
              <a:off x="4256" y="785"/>
              <a:ext cx="69" cy="236"/>
            </a:xfrm>
            <a:prstGeom prst="rect">
              <a:avLst/>
            </a:pr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0094" name="Rectangle 94"/>
            <p:cNvSpPr>
              <a:spLocks noChangeArrowheads="1"/>
            </p:cNvSpPr>
            <p:nvPr/>
          </p:nvSpPr>
          <p:spPr bwMode="auto">
            <a:xfrm>
              <a:off x="4181" y="852"/>
              <a:ext cx="95" cy="236"/>
            </a:xfrm>
            <a:prstGeom prst="rect">
              <a:avLst/>
            </a:prstGeom>
            <a:solidFill>
              <a:srgbClr val="33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0095" name="AutoShape 95"/>
            <p:cNvSpPr>
              <a:spLocks noChangeArrowheads="1"/>
            </p:cNvSpPr>
            <p:nvPr/>
          </p:nvSpPr>
          <p:spPr bwMode="auto">
            <a:xfrm>
              <a:off x="4180" y="783"/>
              <a:ext cx="150" cy="71"/>
            </a:xfrm>
            <a:prstGeom prst="parallelogram">
              <a:avLst>
                <a:gd name="adj" fmla="val 81387"/>
              </a:avLst>
            </a:prstGeom>
            <a:solidFill>
              <a:srgbClr val="33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0096" name="Line 96"/>
            <p:cNvSpPr>
              <a:spLocks noChangeShapeType="1"/>
            </p:cNvSpPr>
            <p:nvPr/>
          </p:nvSpPr>
          <p:spPr bwMode="auto">
            <a:xfrm>
              <a:off x="4330" y="788"/>
              <a:ext cx="0" cy="23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0097" name="Line 97"/>
            <p:cNvSpPr>
              <a:spLocks noChangeShapeType="1"/>
            </p:cNvSpPr>
            <p:nvPr/>
          </p:nvSpPr>
          <p:spPr bwMode="auto">
            <a:xfrm flipH="1">
              <a:off x="4276" y="1019"/>
              <a:ext cx="54" cy="6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0098" name="Rectangle 98"/>
            <p:cNvSpPr>
              <a:spLocks noChangeArrowheads="1"/>
            </p:cNvSpPr>
            <p:nvPr/>
          </p:nvSpPr>
          <p:spPr bwMode="auto">
            <a:xfrm>
              <a:off x="4193" y="883"/>
              <a:ext cx="63" cy="136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0099" name="Rectangle 99"/>
            <p:cNvSpPr>
              <a:spLocks noChangeArrowheads="1"/>
            </p:cNvSpPr>
            <p:nvPr/>
          </p:nvSpPr>
          <p:spPr bwMode="auto">
            <a:xfrm>
              <a:off x="4202" y="924"/>
              <a:ext cx="48" cy="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40100" name="Line 100"/>
          <p:cNvSpPr>
            <a:spLocks noChangeShapeType="1"/>
          </p:cNvSpPr>
          <p:nvPr/>
        </p:nvSpPr>
        <p:spPr bwMode="auto">
          <a:xfrm>
            <a:off x="6345238" y="3422650"/>
            <a:ext cx="4016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640059" name="Group 59"/>
          <p:cNvGrpSpPr>
            <a:grpSpLocks/>
          </p:cNvGrpSpPr>
          <p:nvPr/>
        </p:nvGrpSpPr>
        <p:grpSpPr bwMode="auto">
          <a:xfrm>
            <a:off x="6662738" y="3233738"/>
            <a:ext cx="555625" cy="307975"/>
            <a:chOff x="3600" y="219"/>
            <a:chExt cx="360" cy="175"/>
          </a:xfrm>
        </p:grpSpPr>
        <p:sp>
          <p:nvSpPr>
            <p:cNvPr id="640060" name="Oval 60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0061" name="Line 61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0062" name="Line 62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0063" name="Rectangle 63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</a:endParaRPr>
            </a:p>
          </p:txBody>
        </p:sp>
        <p:sp>
          <p:nvSpPr>
            <p:cNvPr id="640064" name="Oval 64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640065" name="Group 65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640066" name="Line 66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40067" name="Line 67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40068" name="Line 68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40069" name="Group 69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640070" name="Line 70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40071" name="Line 71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40072" name="Line 72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aphicFrame>
        <p:nvGraphicFramePr>
          <p:cNvPr id="640101" name="Object 101"/>
          <p:cNvGraphicFramePr>
            <a:graphicFrameLocks noChangeAspect="1"/>
          </p:cNvGraphicFramePr>
          <p:nvPr/>
        </p:nvGraphicFramePr>
        <p:xfrm>
          <a:off x="5172075" y="2559050"/>
          <a:ext cx="563563" cy="469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4924" name="Clip" r:id="rId6" imgW="1305000" imgH="1085760" progId="MS_ClipArt_Gallery.2">
                  <p:embed/>
                </p:oleObj>
              </mc:Choice>
              <mc:Fallback>
                <p:oleObj name="Clip" r:id="rId6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72075" y="2559050"/>
                        <a:ext cx="563563" cy="469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40102" name="Text Box 102"/>
          <p:cNvSpPr txBox="1">
            <a:spLocks noChangeArrowheads="1"/>
          </p:cNvSpPr>
          <p:nvPr/>
        </p:nvSpPr>
        <p:spPr bwMode="auto">
          <a:xfrm>
            <a:off x="5046663" y="2187575"/>
            <a:ext cx="8001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/>
              <a:t>Client</a:t>
            </a:r>
          </a:p>
        </p:txBody>
      </p:sp>
      <p:sp>
        <p:nvSpPr>
          <p:cNvPr id="640103" name="Text Box 103"/>
          <p:cNvSpPr txBox="1">
            <a:spLocks noChangeArrowheads="1"/>
          </p:cNvSpPr>
          <p:nvPr/>
        </p:nvSpPr>
        <p:spPr bwMode="auto">
          <a:xfrm>
            <a:off x="5781675" y="2268538"/>
            <a:ext cx="396875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3200"/>
              <a:t>?</a:t>
            </a:r>
          </a:p>
        </p:txBody>
      </p:sp>
      <p:sp>
        <p:nvSpPr>
          <p:cNvPr id="640104" name="Line 104"/>
          <p:cNvSpPr>
            <a:spLocks noChangeShapeType="1"/>
          </p:cNvSpPr>
          <p:nvPr/>
        </p:nvSpPr>
        <p:spPr bwMode="auto">
          <a:xfrm>
            <a:off x="5653088" y="3019425"/>
            <a:ext cx="401637" cy="2778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4854336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00C5C14-1711-7940-B664-7D6C13AD06DA}" type="slidenum">
              <a:rPr lang="en-US" smtClean="0"/>
              <a:pPr/>
              <a:t>96</a:t>
            </a:fld>
            <a:endParaRPr lang="en-US" dirty="0"/>
          </a:p>
        </p:txBody>
      </p:sp>
      <p:sp>
        <p:nvSpPr>
          <p:cNvPr id="64512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NAT traversal problem</a:t>
            </a:r>
          </a:p>
        </p:txBody>
      </p:sp>
      <p:sp>
        <p:nvSpPr>
          <p:cNvPr id="64512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406525"/>
            <a:ext cx="5003800" cy="5159375"/>
          </a:xfrm>
        </p:spPr>
        <p:txBody>
          <a:bodyPr/>
          <a:lstStyle/>
          <a:p>
            <a:r>
              <a:rPr lang="en-US" sz="2400"/>
              <a:t>solution 2: Universal Plug and Play (UPnP) Internet Gateway Device (IGD) Protocol.  Allows NATted host to:</a:t>
            </a:r>
          </a:p>
          <a:p>
            <a:pPr lvl="1">
              <a:spcBef>
                <a:spcPct val="0"/>
              </a:spcBef>
              <a:buFont typeface="Wingdings" charset="0"/>
              <a:buChar char="v"/>
            </a:pPr>
            <a:r>
              <a:rPr lang="en-US"/>
              <a:t>learn public IP address (138.76.29.7)</a:t>
            </a:r>
          </a:p>
          <a:p>
            <a:pPr lvl="1">
              <a:spcBef>
                <a:spcPct val="0"/>
              </a:spcBef>
              <a:buFont typeface="Wingdings" charset="0"/>
              <a:buChar char="v"/>
            </a:pPr>
            <a:r>
              <a:rPr lang="en-US"/>
              <a:t>add/remove port mappings (with lease times)</a:t>
            </a:r>
          </a:p>
          <a:p>
            <a:pPr lvl="1">
              <a:spcBef>
                <a:spcPct val="0"/>
              </a:spcBef>
              <a:buFont typeface="Wingdings" charset="0"/>
              <a:buChar char="v"/>
            </a:pPr>
            <a:endParaRPr lang="en-US"/>
          </a:p>
          <a:p>
            <a:pPr lvl="1">
              <a:spcBef>
                <a:spcPct val="0"/>
              </a:spcBef>
              <a:buFont typeface="Wingdings" charset="0"/>
              <a:buNone/>
            </a:pPr>
            <a:r>
              <a:rPr lang="en-US"/>
              <a:t>i.e., automate static NAT port map configuration</a:t>
            </a:r>
          </a:p>
        </p:txBody>
      </p:sp>
      <p:sp>
        <p:nvSpPr>
          <p:cNvPr id="645171" name="Freeform 51"/>
          <p:cNvSpPr>
            <a:spLocks/>
          </p:cNvSpPr>
          <p:nvPr/>
        </p:nvSpPr>
        <p:spPr bwMode="auto">
          <a:xfrm>
            <a:off x="7115175" y="2185988"/>
            <a:ext cx="1676400" cy="2487612"/>
          </a:xfrm>
          <a:custGeom>
            <a:avLst/>
            <a:gdLst>
              <a:gd name="T0" fmla="*/ 109 w 1056"/>
              <a:gd name="T1" fmla="*/ 676 h 1567"/>
              <a:gd name="T2" fmla="*/ 598 w 1056"/>
              <a:gd name="T3" fmla="*/ 647 h 1567"/>
              <a:gd name="T4" fmla="*/ 533 w 1056"/>
              <a:gd name="T5" fmla="*/ 614 h 1567"/>
              <a:gd name="T6" fmla="*/ 566 w 1056"/>
              <a:gd name="T7" fmla="*/ 169 h 1567"/>
              <a:gd name="T8" fmla="*/ 795 w 1056"/>
              <a:gd name="T9" fmla="*/ 38 h 1567"/>
              <a:gd name="T10" fmla="*/ 1013 w 1056"/>
              <a:gd name="T11" fmla="*/ 90 h 1567"/>
              <a:gd name="T12" fmla="*/ 987 w 1056"/>
              <a:gd name="T13" fmla="*/ 579 h 1567"/>
              <a:gd name="T14" fmla="*/ 1005 w 1056"/>
              <a:gd name="T15" fmla="*/ 875 h 1567"/>
              <a:gd name="T16" fmla="*/ 987 w 1056"/>
              <a:gd name="T17" fmla="*/ 1451 h 1567"/>
              <a:gd name="T18" fmla="*/ 592 w 1056"/>
              <a:gd name="T19" fmla="*/ 1478 h 1567"/>
              <a:gd name="T20" fmla="*/ 473 w 1056"/>
              <a:gd name="T21" fmla="*/ 919 h 1567"/>
              <a:gd name="T22" fmla="*/ 61 w 1056"/>
              <a:gd name="T23" fmla="*/ 838 h 1567"/>
              <a:gd name="T24" fmla="*/ 109 w 1056"/>
              <a:gd name="T25" fmla="*/ 676 h 15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56" h="1567">
                <a:moveTo>
                  <a:pt x="109" y="676"/>
                </a:moveTo>
                <a:cubicBezTo>
                  <a:pt x="199" y="644"/>
                  <a:pt x="527" y="657"/>
                  <a:pt x="598" y="647"/>
                </a:cubicBezTo>
                <a:cubicBezTo>
                  <a:pt x="669" y="637"/>
                  <a:pt x="538" y="694"/>
                  <a:pt x="533" y="614"/>
                </a:cubicBezTo>
                <a:cubicBezTo>
                  <a:pt x="527" y="534"/>
                  <a:pt x="522" y="265"/>
                  <a:pt x="566" y="169"/>
                </a:cubicBezTo>
                <a:cubicBezTo>
                  <a:pt x="610" y="73"/>
                  <a:pt x="721" y="51"/>
                  <a:pt x="795" y="38"/>
                </a:cubicBezTo>
                <a:cubicBezTo>
                  <a:pt x="869" y="25"/>
                  <a:pt x="981" y="0"/>
                  <a:pt x="1013" y="90"/>
                </a:cubicBezTo>
                <a:cubicBezTo>
                  <a:pt x="1045" y="180"/>
                  <a:pt x="988" y="448"/>
                  <a:pt x="987" y="579"/>
                </a:cubicBezTo>
                <a:cubicBezTo>
                  <a:pt x="986" y="710"/>
                  <a:pt x="1005" y="730"/>
                  <a:pt x="1005" y="875"/>
                </a:cubicBezTo>
                <a:cubicBezTo>
                  <a:pt x="1005" y="1020"/>
                  <a:pt x="1056" y="1351"/>
                  <a:pt x="987" y="1451"/>
                </a:cubicBezTo>
                <a:cubicBezTo>
                  <a:pt x="918" y="1551"/>
                  <a:pt x="678" y="1567"/>
                  <a:pt x="592" y="1478"/>
                </a:cubicBezTo>
                <a:cubicBezTo>
                  <a:pt x="506" y="1389"/>
                  <a:pt x="562" y="1026"/>
                  <a:pt x="473" y="919"/>
                </a:cubicBezTo>
                <a:cubicBezTo>
                  <a:pt x="384" y="812"/>
                  <a:pt x="122" y="878"/>
                  <a:pt x="61" y="838"/>
                </a:cubicBezTo>
                <a:cubicBezTo>
                  <a:pt x="0" y="798"/>
                  <a:pt x="26" y="710"/>
                  <a:pt x="109" y="67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645172" name="Object 52"/>
          <p:cNvGraphicFramePr>
            <a:graphicFrameLocks noChangeAspect="1"/>
          </p:cNvGraphicFramePr>
          <p:nvPr/>
        </p:nvGraphicFramePr>
        <p:xfrm>
          <a:off x="8151813" y="3138488"/>
          <a:ext cx="579437" cy="48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5678" name="Clip" r:id="rId4" imgW="1305000" imgH="1085760" progId="MS_ClipArt_Gallery.2">
                  <p:embed/>
                </p:oleObj>
              </mc:Choice>
              <mc:Fallback>
                <p:oleObj name="Clip" r:id="rId4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151813" y="3138488"/>
                        <a:ext cx="579437" cy="482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45173" name="Object 53"/>
          <p:cNvGraphicFramePr>
            <a:graphicFrameLocks noChangeAspect="1"/>
          </p:cNvGraphicFramePr>
          <p:nvPr/>
        </p:nvGraphicFramePr>
        <p:xfrm>
          <a:off x="8123238" y="3903663"/>
          <a:ext cx="563562" cy="469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5679" name="Clip" r:id="rId6" imgW="1305000" imgH="1085760" progId="MS_ClipArt_Gallery.2">
                  <p:embed/>
                </p:oleObj>
              </mc:Choice>
              <mc:Fallback>
                <p:oleObj name="Clip" r:id="rId6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123238" y="3903663"/>
                        <a:ext cx="563562" cy="469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45174" name="Line 54"/>
          <p:cNvSpPr>
            <a:spLocks noChangeShapeType="1"/>
          </p:cNvSpPr>
          <p:nvPr/>
        </p:nvSpPr>
        <p:spPr bwMode="auto">
          <a:xfrm flipV="1">
            <a:off x="7183438" y="3352800"/>
            <a:ext cx="1073150" cy="20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5175" name="Line 55"/>
          <p:cNvSpPr>
            <a:spLocks noChangeShapeType="1"/>
          </p:cNvSpPr>
          <p:nvPr/>
        </p:nvSpPr>
        <p:spPr bwMode="auto">
          <a:xfrm flipH="1">
            <a:off x="8023225" y="2617788"/>
            <a:ext cx="9525" cy="149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5176" name="Line 56"/>
          <p:cNvSpPr>
            <a:spLocks noChangeShapeType="1"/>
          </p:cNvSpPr>
          <p:nvPr/>
        </p:nvSpPr>
        <p:spPr bwMode="auto">
          <a:xfrm>
            <a:off x="8027988" y="2613025"/>
            <a:ext cx="133350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5177" name="Line 57"/>
          <p:cNvSpPr>
            <a:spLocks noChangeShapeType="1"/>
          </p:cNvSpPr>
          <p:nvPr/>
        </p:nvSpPr>
        <p:spPr bwMode="auto">
          <a:xfrm flipV="1">
            <a:off x="8034338" y="4117975"/>
            <a:ext cx="1714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5178" name="Text Box 58"/>
          <p:cNvSpPr txBox="1">
            <a:spLocks noChangeArrowheads="1"/>
          </p:cNvSpPr>
          <p:nvPr/>
        </p:nvSpPr>
        <p:spPr bwMode="auto">
          <a:xfrm>
            <a:off x="7905750" y="2001838"/>
            <a:ext cx="8921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10.0.0.1</a:t>
            </a:r>
          </a:p>
        </p:txBody>
      </p:sp>
      <p:sp>
        <p:nvSpPr>
          <p:cNvPr id="645179" name="Text Box 59"/>
          <p:cNvSpPr txBox="1">
            <a:spLocks noChangeArrowheads="1"/>
          </p:cNvSpPr>
          <p:nvPr/>
        </p:nvSpPr>
        <p:spPr bwMode="auto">
          <a:xfrm>
            <a:off x="7134225" y="2951163"/>
            <a:ext cx="9239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10.0.0.4</a:t>
            </a:r>
          </a:p>
        </p:txBody>
      </p:sp>
      <p:sp>
        <p:nvSpPr>
          <p:cNvPr id="645180" name="Line 60"/>
          <p:cNvSpPr>
            <a:spLocks noChangeShapeType="1"/>
          </p:cNvSpPr>
          <p:nvPr/>
        </p:nvSpPr>
        <p:spPr bwMode="auto">
          <a:xfrm flipH="1">
            <a:off x="7258050" y="3201988"/>
            <a:ext cx="85725" cy="128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5181" name="Line 61"/>
          <p:cNvSpPr>
            <a:spLocks noChangeShapeType="1"/>
          </p:cNvSpPr>
          <p:nvPr/>
        </p:nvSpPr>
        <p:spPr bwMode="auto">
          <a:xfrm flipH="1">
            <a:off x="6518275" y="3440113"/>
            <a:ext cx="85725" cy="128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5182" name="Text Box 62"/>
          <p:cNvSpPr txBox="1">
            <a:spLocks noChangeArrowheads="1"/>
          </p:cNvSpPr>
          <p:nvPr/>
        </p:nvSpPr>
        <p:spPr bwMode="auto">
          <a:xfrm>
            <a:off x="6565900" y="3522663"/>
            <a:ext cx="8763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/>
              <a:t>NAT </a:t>
            </a:r>
          </a:p>
          <a:p>
            <a:pPr algn="ctr"/>
            <a:r>
              <a:rPr lang="en-US"/>
              <a:t>router</a:t>
            </a:r>
          </a:p>
        </p:txBody>
      </p:sp>
      <p:sp>
        <p:nvSpPr>
          <p:cNvPr id="645183" name="Text Box 63"/>
          <p:cNvSpPr txBox="1">
            <a:spLocks noChangeArrowheads="1"/>
          </p:cNvSpPr>
          <p:nvPr/>
        </p:nvSpPr>
        <p:spPr bwMode="auto">
          <a:xfrm>
            <a:off x="5295900" y="3508375"/>
            <a:ext cx="12954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138.76.29.7</a:t>
            </a:r>
          </a:p>
        </p:txBody>
      </p:sp>
      <p:grpSp>
        <p:nvGrpSpPr>
          <p:cNvPr id="645184" name="Group 64"/>
          <p:cNvGrpSpPr>
            <a:grpSpLocks/>
          </p:cNvGrpSpPr>
          <p:nvPr/>
        </p:nvGrpSpPr>
        <p:grpSpPr bwMode="auto">
          <a:xfrm>
            <a:off x="8205788" y="2274888"/>
            <a:ext cx="331787" cy="755650"/>
            <a:chOff x="4180" y="783"/>
            <a:chExt cx="150" cy="307"/>
          </a:xfrm>
        </p:grpSpPr>
        <p:sp>
          <p:nvSpPr>
            <p:cNvPr id="645185" name="AutoShape 65"/>
            <p:cNvSpPr>
              <a:spLocks noChangeArrowheads="1"/>
            </p:cNvSpPr>
            <p:nvPr/>
          </p:nvSpPr>
          <p:spPr bwMode="auto">
            <a:xfrm>
              <a:off x="4180" y="1019"/>
              <a:ext cx="150" cy="71"/>
            </a:xfrm>
            <a:prstGeom prst="parallelogram">
              <a:avLst>
                <a:gd name="adj" fmla="val 81387"/>
              </a:avLst>
            </a:pr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186" name="Rectangle 66"/>
            <p:cNvSpPr>
              <a:spLocks noChangeArrowheads="1"/>
            </p:cNvSpPr>
            <p:nvPr/>
          </p:nvSpPr>
          <p:spPr bwMode="auto">
            <a:xfrm>
              <a:off x="4256" y="785"/>
              <a:ext cx="69" cy="236"/>
            </a:xfrm>
            <a:prstGeom prst="rect">
              <a:avLst/>
            </a:pr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187" name="Rectangle 67"/>
            <p:cNvSpPr>
              <a:spLocks noChangeArrowheads="1"/>
            </p:cNvSpPr>
            <p:nvPr/>
          </p:nvSpPr>
          <p:spPr bwMode="auto">
            <a:xfrm>
              <a:off x="4181" y="852"/>
              <a:ext cx="95" cy="236"/>
            </a:xfrm>
            <a:prstGeom prst="rect">
              <a:avLst/>
            </a:prstGeom>
            <a:solidFill>
              <a:srgbClr val="33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188" name="AutoShape 68"/>
            <p:cNvSpPr>
              <a:spLocks noChangeArrowheads="1"/>
            </p:cNvSpPr>
            <p:nvPr/>
          </p:nvSpPr>
          <p:spPr bwMode="auto">
            <a:xfrm>
              <a:off x="4180" y="783"/>
              <a:ext cx="150" cy="71"/>
            </a:xfrm>
            <a:prstGeom prst="parallelogram">
              <a:avLst>
                <a:gd name="adj" fmla="val 81387"/>
              </a:avLst>
            </a:prstGeom>
            <a:solidFill>
              <a:srgbClr val="33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189" name="Line 69"/>
            <p:cNvSpPr>
              <a:spLocks noChangeShapeType="1"/>
            </p:cNvSpPr>
            <p:nvPr/>
          </p:nvSpPr>
          <p:spPr bwMode="auto">
            <a:xfrm>
              <a:off x="4330" y="788"/>
              <a:ext cx="0" cy="23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190" name="Line 70"/>
            <p:cNvSpPr>
              <a:spLocks noChangeShapeType="1"/>
            </p:cNvSpPr>
            <p:nvPr/>
          </p:nvSpPr>
          <p:spPr bwMode="auto">
            <a:xfrm flipH="1">
              <a:off x="4276" y="1019"/>
              <a:ext cx="54" cy="6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191" name="Rectangle 71"/>
            <p:cNvSpPr>
              <a:spLocks noChangeArrowheads="1"/>
            </p:cNvSpPr>
            <p:nvPr/>
          </p:nvSpPr>
          <p:spPr bwMode="auto">
            <a:xfrm>
              <a:off x="4193" y="883"/>
              <a:ext cx="63" cy="136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192" name="Rectangle 72"/>
            <p:cNvSpPr>
              <a:spLocks noChangeArrowheads="1"/>
            </p:cNvSpPr>
            <p:nvPr/>
          </p:nvSpPr>
          <p:spPr bwMode="auto">
            <a:xfrm>
              <a:off x="4202" y="924"/>
              <a:ext cx="48" cy="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45193" name="Line 73"/>
          <p:cNvSpPr>
            <a:spLocks noChangeShapeType="1"/>
          </p:cNvSpPr>
          <p:nvPr/>
        </p:nvSpPr>
        <p:spPr bwMode="auto">
          <a:xfrm>
            <a:off x="6345238" y="3422650"/>
            <a:ext cx="4016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645194" name="Group 74"/>
          <p:cNvGrpSpPr>
            <a:grpSpLocks/>
          </p:cNvGrpSpPr>
          <p:nvPr/>
        </p:nvGrpSpPr>
        <p:grpSpPr bwMode="auto">
          <a:xfrm>
            <a:off x="6662738" y="3233738"/>
            <a:ext cx="555625" cy="307975"/>
            <a:chOff x="3600" y="219"/>
            <a:chExt cx="360" cy="175"/>
          </a:xfrm>
        </p:grpSpPr>
        <p:sp>
          <p:nvSpPr>
            <p:cNvPr id="645195" name="Oval 75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196" name="Line 76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197" name="Line 77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198" name="Rectangle 78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</a:endParaRPr>
            </a:p>
          </p:txBody>
        </p:sp>
        <p:sp>
          <p:nvSpPr>
            <p:cNvPr id="645199" name="Oval 79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645200" name="Group 80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645201" name="Line 81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45202" name="Line 82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45203" name="Line 83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45204" name="Group 84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645205" name="Line 85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45206" name="Line 86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45207" name="Line 87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645212" name="Freeform 92"/>
          <p:cNvSpPr>
            <a:spLocks/>
          </p:cNvSpPr>
          <p:nvPr/>
        </p:nvSpPr>
        <p:spPr bwMode="auto">
          <a:xfrm>
            <a:off x="7245350" y="2339975"/>
            <a:ext cx="1166813" cy="1079500"/>
          </a:xfrm>
          <a:custGeom>
            <a:avLst/>
            <a:gdLst>
              <a:gd name="T0" fmla="*/ 0 w 735"/>
              <a:gd name="T1" fmla="*/ 715 h 742"/>
              <a:gd name="T2" fmla="*/ 398 w 735"/>
              <a:gd name="T3" fmla="*/ 670 h 742"/>
              <a:gd name="T4" fmla="*/ 416 w 735"/>
              <a:gd name="T5" fmla="*/ 281 h 742"/>
              <a:gd name="T6" fmla="*/ 452 w 735"/>
              <a:gd name="T7" fmla="*/ 41 h 742"/>
              <a:gd name="T8" fmla="*/ 735 w 735"/>
              <a:gd name="T9" fmla="*/ 32 h 7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35" h="742">
                <a:moveTo>
                  <a:pt x="0" y="715"/>
                </a:moveTo>
                <a:cubicBezTo>
                  <a:pt x="66" y="708"/>
                  <a:pt x="329" y="742"/>
                  <a:pt x="398" y="670"/>
                </a:cubicBezTo>
                <a:cubicBezTo>
                  <a:pt x="467" y="598"/>
                  <a:pt x="407" y="386"/>
                  <a:pt x="416" y="281"/>
                </a:cubicBezTo>
                <a:cubicBezTo>
                  <a:pt x="425" y="176"/>
                  <a:pt x="399" y="82"/>
                  <a:pt x="452" y="41"/>
                </a:cubicBezTo>
                <a:cubicBezTo>
                  <a:pt x="505" y="0"/>
                  <a:pt x="676" y="34"/>
                  <a:pt x="735" y="32"/>
                </a:cubicBezTo>
              </a:path>
            </a:pathLst>
          </a:custGeom>
          <a:noFill/>
          <a:ln w="38100" cap="flat" cmpd="sng">
            <a:solidFill>
              <a:srgbClr val="FF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5213" name="Text Box 93"/>
          <p:cNvSpPr txBox="1">
            <a:spLocks noChangeArrowheads="1"/>
          </p:cNvSpPr>
          <p:nvPr/>
        </p:nvSpPr>
        <p:spPr bwMode="auto">
          <a:xfrm>
            <a:off x="7321550" y="2495550"/>
            <a:ext cx="630238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>
                <a:solidFill>
                  <a:srgbClr val="FF0000"/>
                </a:solidFill>
              </a:rPr>
              <a:t>IGD</a:t>
            </a:r>
          </a:p>
        </p:txBody>
      </p:sp>
    </p:spTree>
    <p:extLst>
      <p:ext uri="{BB962C8B-B14F-4D97-AF65-F5344CB8AC3E}">
        <p14:creationId xmlns:p14="http://schemas.microsoft.com/office/powerpoint/2010/main" val="3611480120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DBD51B-398E-0349-A0EB-BA4E18018677}" type="slidenum">
              <a:rPr lang="en-US" smtClean="0"/>
              <a:pPr/>
              <a:t>97</a:t>
            </a:fld>
            <a:endParaRPr lang="en-US" dirty="0"/>
          </a:p>
        </p:txBody>
      </p:sp>
      <p:sp>
        <p:nvSpPr>
          <p:cNvPr id="6440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NAT traversal problem</a:t>
            </a:r>
          </a:p>
        </p:txBody>
      </p:sp>
      <p:sp>
        <p:nvSpPr>
          <p:cNvPr id="64409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406525"/>
            <a:ext cx="7675563" cy="5159375"/>
          </a:xfrm>
        </p:spPr>
        <p:txBody>
          <a:bodyPr/>
          <a:lstStyle/>
          <a:p>
            <a:r>
              <a:rPr lang="en-US" sz="2400" dirty="0"/>
              <a:t>solution 3: relaying (was used in (really old) Skype)</a:t>
            </a:r>
          </a:p>
          <a:p>
            <a:pPr lvl="1"/>
            <a:r>
              <a:rPr lang="en-US" dirty="0" err="1"/>
              <a:t>NATed</a:t>
            </a:r>
            <a:r>
              <a:rPr lang="en-US" dirty="0"/>
              <a:t> client establishes connection to relay</a:t>
            </a:r>
          </a:p>
          <a:p>
            <a:pPr lvl="1"/>
            <a:r>
              <a:rPr lang="en-US" dirty="0"/>
              <a:t>External client connects to relay</a:t>
            </a:r>
          </a:p>
          <a:p>
            <a:pPr lvl="1"/>
            <a:r>
              <a:rPr lang="en-US" dirty="0"/>
              <a:t>relay bridges packets between to connections</a:t>
            </a:r>
          </a:p>
          <a:p>
            <a:pPr>
              <a:buFont typeface="ZapfDingbats" charset="0"/>
              <a:buNone/>
            </a:pPr>
            <a:endParaRPr lang="en-US" sz="2400" dirty="0"/>
          </a:p>
        </p:txBody>
      </p:sp>
      <p:sp>
        <p:nvSpPr>
          <p:cNvPr id="644112" name="Text Box 16"/>
          <p:cNvSpPr txBox="1">
            <a:spLocks noChangeArrowheads="1"/>
          </p:cNvSpPr>
          <p:nvPr/>
        </p:nvSpPr>
        <p:spPr bwMode="auto">
          <a:xfrm>
            <a:off x="4879975" y="5100638"/>
            <a:ext cx="12954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138.76.29.7</a:t>
            </a:r>
          </a:p>
        </p:txBody>
      </p:sp>
      <p:graphicFrame>
        <p:nvGraphicFramePr>
          <p:cNvPr id="644137" name="Object 41"/>
          <p:cNvGraphicFramePr>
            <a:graphicFrameLocks noChangeAspect="1"/>
          </p:cNvGraphicFramePr>
          <p:nvPr/>
        </p:nvGraphicFramePr>
        <p:xfrm>
          <a:off x="401638" y="4316413"/>
          <a:ext cx="563562" cy="469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8678" name="Clip" r:id="rId4" imgW="1305000" imgH="1085760" progId="MS_ClipArt_Gallery.2">
                  <p:embed/>
                </p:oleObj>
              </mc:Choice>
              <mc:Fallback>
                <p:oleObj name="Clip" r:id="rId4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1638" y="4316413"/>
                        <a:ext cx="563562" cy="469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44138" name="Text Box 42"/>
          <p:cNvSpPr txBox="1">
            <a:spLocks noChangeArrowheads="1"/>
          </p:cNvSpPr>
          <p:nvPr/>
        </p:nvSpPr>
        <p:spPr bwMode="auto">
          <a:xfrm>
            <a:off x="260350" y="4722813"/>
            <a:ext cx="8001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/>
              <a:t>Client</a:t>
            </a:r>
          </a:p>
        </p:txBody>
      </p:sp>
      <p:grpSp>
        <p:nvGrpSpPr>
          <p:cNvPr id="644160" name="Group 64"/>
          <p:cNvGrpSpPr>
            <a:grpSpLocks/>
          </p:cNvGrpSpPr>
          <p:nvPr/>
        </p:nvGrpSpPr>
        <p:grpSpPr bwMode="auto">
          <a:xfrm>
            <a:off x="5929313" y="3625850"/>
            <a:ext cx="2508250" cy="2640013"/>
            <a:chOff x="3735" y="2284"/>
            <a:chExt cx="1580" cy="1663"/>
          </a:xfrm>
        </p:grpSpPr>
        <p:sp>
          <p:nvSpPr>
            <p:cNvPr id="644100" name="Freeform 4"/>
            <p:cNvSpPr>
              <a:spLocks/>
            </p:cNvSpPr>
            <p:nvPr/>
          </p:nvSpPr>
          <p:spPr bwMode="auto">
            <a:xfrm>
              <a:off x="4220" y="2380"/>
              <a:ext cx="1056" cy="1567"/>
            </a:xfrm>
            <a:custGeom>
              <a:avLst/>
              <a:gdLst>
                <a:gd name="T0" fmla="*/ 109 w 1056"/>
                <a:gd name="T1" fmla="*/ 676 h 1567"/>
                <a:gd name="T2" fmla="*/ 598 w 1056"/>
                <a:gd name="T3" fmla="*/ 647 h 1567"/>
                <a:gd name="T4" fmla="*/ 533 w 1056"/>
                <a:gd name="T5" fmla="*/ 614 h 1567"/>
                <a:gd name="T6" fmla="*/ 566 w 1056"/>
                <a:gd name="T7" fmla="*/ 169 h 1567"/>
                <a:gd name="T8" fmla="*/ 795 w 1056"/>
                <a:gd name="T9" fmla="*/ 38 h 1567"/>
                <a:gd name="T10" fmla="*/ 1013 w 1056"/>
                <a:gd name="T11" fmla="*/ 90 h 1567"/>
                <a:gd name="T12" fmla="*/ 987 w 1056"/>
                <a:gd name="T13" fmla="*/ 579 h 1567"/>
                <a:gd name="T14" fmla="*/ 1005 w 1056"/>
                <a:gd name="T15" fmla="*/ 875 h 1567"/>
                <a:gd name="T16" fmla="*/ 987 w 1056"/>
                <a:gd name="T17" fmla="*/ 1451 h 1567"/>
                <a:gd name="T18" fmla="*/ 592 w 1056"/>
                <a:gd name="T19" fmla="*/ 1478 h 1567"/>
                <a:gd name="T20" fmla="*/ 473 w 1056"/>
                <a:gd name="T21" fmla="*/ 919 h 1567"/>
                <a:gd name="T22" fmla="*/ 61 w 1056"/>
                <a:gd name="T23" fmla="*/ 838 h 1567"/>
                <a:gd name="T24" fmla="*/ 109 w 1056"/>
                <a:gd name="T25" fmla="*/ 676 h 1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56" h="1567">
                  <a:moveTo>
                    <a:pt x="109" y="676"/>
                  </a:moveTo>
                  <a:cubicBezTo>
                    <a:pt x="199" y="644"/>
                    <a:pt x="527" y="657"/>
                    <a:pt x="598" y="647"/>
                  </a:cubicBezTo>
                  <a:cubicBezTo>
                    <a:pt x="669" y="637"/>
                    <a:pt x="538" y="694"/>
                    <a:pt x="533" y="614"/>
                  </a:cubicBezTo>
                  <a:cubicBezTo>
                    <a:pt x="527" y="534"/>
                    <a:pt x="522" y="265"/>
                    <a:pt x="566" y="169"/>
                  </a:cubicBezTo>
                  <a:cubicBezTo>
                    <a:pt x="610" y="73"/>
                    <a:pt x="721" y="51"/>
                    <a:pt x="795" y="38"/>
                  </a:cubicBezTo>
                  <a:cubicBezTo>
                    <a:pt x="869" y="25"/>
                    <a:pt x="981" y="0"/>
                    <a:pt x="1013" y="90"/>
                  </a:cubicBezTo>
                  <a:cubicBezTo>
                    <a:pt x="1045" y="180"/>
                    <a:pt x="988" y="448"/>
                    <a:pt x="987" y="579"/>
                  </a:cubicBezTo>
                  <a:cubicBezTo>
                    <a:pt x="986" y="710"/>
                    <a:pt x="1005" y="730"/>
                    <a:pt x="1005" y="875"/>
                  </a:cubicBezTo>
                  <a:cubicBezTo>
                    <a:pt x="1005" y="1020"/>
                    <a:pt x="1056" y="1351"/>
                    <a:pt x="987" y="1451"/>
                  </a:cubicBezTo>
                  <a:cubicBezTo>
                    <a:pt x="918" y="1551"/>
                    <a:pt x="678" y="1567"/>
                    <a:pt x="592" y="1478"/>
                  </a:cubicBezTo>
                  <a:cubicBezTo>
                    <a:pt x="506" y="1389"/>
                    <a:pt x="562" y="1026"/>
                    <a:pt x="473" y="919"/>
                  </a:cubicBezTo>
                  <a:cubicBezTo>
                    <a:pt x="384" y="812"/>
                    <a:pt x="122" y="878"/>
                    <a:pt x="61" y="838"/>
                  </a:cubicBezTo>
                  <a:cubicBezTo>
                    <a:pt x="0" y="798"/>
                    <a:pt x="26" y="710"/>
                    <a:pt x="109" y="676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aphicFrame>
          <p:nvGraphicFramePr>
            <p:cNvPr id="644101" name="Object 5"/>
            <p:cNvGraphicFramePr>
              <a:graphicFrameLocks noChangeAspect="1"/>
            </p:cNvGraphicFramePr>
            <p:nvPr/>
          </p:nvGraphicFramePr>
          <p:xfrm>
            <a:off x="4873" y="2980"/>
            <a:ext cx="365" cy="30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238679" name="Clip" r:id="rId6" imgW="1305000" imgH="1085760" progId="MS_ClipArt_Gallery.2">
                    <p:embed/>
                  </p:oleObj>
                </mc:Choice>
                <mc:Fallback>
                  <p:oleObj name="Clip" r:id="rId6" imgW="1305000" imgH="1085760" progId="MS_ClipArt_Gallery.2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873" y="2980"/>
                          <a:ext cx="365" cy="30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 xmlns="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644102" name="Object 6"/>
            <p:cNvGraphicFramePr>
              <a:graphicFrameLocks noChangeAspect="1"/>
            </p:cNvGraphicFramePr>
            <p:nvPr/>
          </p:nvGraphicFramePr>
          <p:xfrm>
            <a:off x="4855" y="3462"/>
            <a:ext cx="355" cy="296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238680" name="Clip" r:id="rId7" imgW="1305000" imgH="1085760" progId="MS_ClipArt_Gallery.2">
                    <p:embed/>
                  </p:oleObj>
                </mc:Choice>
                <mc:Fallback>
                  <p:oleObj name="Clip" r:id="rId7" imgW="1305000" imgH="1085760" progId="MS_ClipArt_Gallery.2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855" y="3462"/>
                          <a:ext cx="355" cy="296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 xmlns="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644103" name="Line 7"/>
            <p:cNvSpPr>
              <a:spLocks noChangeShapeType="1"/>
            </p:cNvSpPr>
            <p:nvPr/>
          </p:nvSpPr>
          <p:spPr bwMode="auto">
            <a:xfrm flipV="1">
              <a:off x="4263" y="3115"/>
              <a:ext cx="676" cy="1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644104" name="Line 8"/>
            <p:cNvSpPr>
              <a:spLocks noChangeShapeType="1"/>
            </p:cNvSpPr>
            <p:nvPr/>
          </p:nvSpPr>
          <p:spPr bwMode="auto">
            <a:xfrm flipH="1">
              <a:off x="4792" y="2652"/>
              <a:ext cx="6" cy="9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644105" name="Line 9"/>
            <p:cNvSpPr>
              <a:spLocks noChangeShapeType="1"/>
            </p:cNvSpPr>
            <p:nvPr/>
          </p:nvSpPr>
          <p:spPr bwMode="auto">
            <a:xfrm>
              <a:off x="4795" y="2649"/>
              <a:ext cx="84" cy="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644106" name="Line 10"/>
            <p:cNvSpPr>
              <a:spLocks noChangeShapeType="1"/>
            </p:cNvSpPr>
            <p:nvPr/>
          </p:nvSpPr>
          <p:spPr bwMode="auto">
            <a:xfrm flipV="1">
              <a:off x="4799" y="3597"/>
              <a:ext cx="10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644107" name="Text Box 11"/>
            <p:cNvSpPr txBox="1">
              <a:spLocks noChangeArrowheads="1"/>
            </p:cNvSpPr>
            <p:nvPr/>
          </p:nvSpPr>
          <p:spPr bwMode="auto">
            <a:xfrm>
              <a:off x="4753" y="2726"/>
              <a:ext cx="562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/>
                <a:t>10.0.0.1</a:t>
              </a:r>
            </a:p>
          </p:txBody>
        </p:sp>
        <p:sp>
          <p:nvSpPr>
            <p:cNvPr id="644110" name="Line 14"/>
            <p:cNvSpPr>
              <a:spLocks noChangeShapeType="1"/>
            </p:cNvSpPr>
            <p:nvPr/>
          </p:nvSpPr>
          <p:spPr bwMode="auto">
            <a:xfrm flipH="1">
              <a:off x="3844" y="3170"/>
              <a:ext cx="54" cy="8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644111" name="Text Box 15"/>
            <p:cNvSpPr txBox="1">
              <a:spLocks noChangeArrowheads="1"/>
            </p:cNvSpPr>
            <p:nvPr/>
          </p:nvSpPr>
          <p:spPr bwMode="auto">
            <a:xfrm>
              <a:off x="3874" y="3222"/>
              <a:ext cx="552" cy="4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/>
                <a:t>NAT </a:t>
              </a:r>
            </a:p>
            <a:p>
              <a:pPr algn="ctr"/>
              <a:r>
                <a:rPr lang="en-US"/>
                <a:t>router</a:t>
              </a:r>
            </a:p>
          </p:txBody>
        </p:sp>
        <p:sp>
          <p:nvSpPr>
            <p:cNvPr id="644122" name="Line 26"/>
            <p:cNvSpPr>
              <a:spLocks noChangeShapeType="1"/>
            </p:cNvSpPr>
            <p:nvPr/>
          </p:nvSpPr>
          <p:spPr bwMode="auto">
            <a:xfrm>
              <a:off x="3735" y="3159"/>
              <a:ext cx="25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grpSp>
          <p:nvGrpSpPr>
            <p:cNvPr id="644123" name="Group 27"/>
            <p:cNvGrpSpPr>
              <a:grpSpLocks/>
            </p:cNvGrpSpPr>
            <p:nvPr/>
          </p:nvGrpSpPr>
          <p:grpSpPr bwMode="auto">
            <a:xfrm>
              <a:off x="3935" y="3040"/>
              <a:ext cx="350" cy="194"/>
              <a:chOff x="3600" y="219"/>
              <a:chExt cx="360" cy="175"/>
            </a:xfrm>
          </p:grpSpPr>
          <p:sp>
            <p:nvSpPr>
              <p:cNvPr id="644124" name="Oval 28"/>
              <p:cNvSpPr>
                <a:spLocks noChangeArrowheads="1"/>
              </p:cNvSpPr>
              <p:nvPr/>
            </p:nvSpPr>
            <p:spPr bwMode="auto">
              <a:xfrm>
                <a:off x="3603" y="297"/>
                <a:ext cx="357" cy="97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44125" name="Line 29"/>
              <p:cNvSpPr>
                <a:spLocks noChangeShapeType="1"/>
              </p:cNvSpPr>
              <p:nvPr/>
            </p:nvSpPr>
            <p:spPr bwMode="auto">
              <a:xfrm>
                <a:off x="3603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44126" name="Line 30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44127" name="Rectangle 31"/>
              <p:cNvSpPr>
                <a:spLocks noChangeArrowheads="1"/>
              </p:cNvSpPr>
              <p:nvPr/>
            </p:nvSpPr>
            <p:spPr bwMode="auto">
              <a:xfrm>
                <a:off x="3603" y="289"/>
                <a:ext cx="354" cy="5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>
                  <a:latin typeface="Times New Roman" charset="0"/>
                </a:endParaRPr>
              </a:p>
            </p:txBody>
          </p:sp>
          <p:sp>
            <p:nvSpPr>
              <p:cNvPr id="644128" name="Oval 32"/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7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644129" name="Group 33"/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44130" name="Line 34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4131" name="Line 35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4132" name="Line 36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44133" name="Group 37"/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44134" name="Line 38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4135" name="Line 39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4136" name="Line 40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aphicFrame>
          <p:nvGraphicFramePr>
            <p:cNvPr id="644143" name="Object 47"/>
            <p:cNvGraphicFramePr>
              <a:graphicFrameLocks noChangeAspect="1"/>
            </p:cNvGraphicFramePr>
            <p:nvPr/>
          </p:nvGraphicFramePr>
          <p:xfrm>
            <a:off x="4804" y="2483"/>
            <a:ext cx="365" cy="30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238681" name="Clip" r:id="rId8" imgW="1305000" imgH="1085760" progId="MS_ClipArt_Gallery.2">
                    <p:embed/>
                  </p:oleObj>
                </mc:Choice>
                <mc:Fallback>
                  <p:oleObj name="Clip" r:id="rId8" imgW="1305000" imgH="1085760" progId="MS_ClipArt_Gallery.2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804" y="2483"/>
                          <a:ext cx="365" cy="30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 xmlns="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pic>
          <p:nvPicPr>
            <p:cNvPr id="644141" name="Picture 45" descr="kw_skype_logo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27" y="2284"/>
              <a:ext cx="464" cy="2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644144" name="Group 48"/>
          <p:cNvGrpSpPr>
            <a:grpSpLocks/>
          </p:cNvGrpSpPr>
          <p:nvPr/>
        </p:nvGrpSpPr>
        <p:grpSpPr bwMode="auto">
          <a:xfrm>
            <a:off x="3252788" y="3370263"/>
            <a:ext cx="331787" cy="755650"/>
            <a:chOff x="4180" y="783"/>
            <a:chExt cx="150" cy="307"/>
          </a:xfrm>
        </p:grpSpPr>
        <p:sp>
          <p:nvSpPr>
            <p:cNvPr id="644145" name="AutoShape 49"/>
            <p:cNvSpPr>
              <a:spLocks noChangeArrowheads="1"/>
            </p:cNvSpPr>
            <p:nvPr/>
          </p:nvSpPr>
          <p:spPr bwMode="auto">
            <a:xfrm>
              <a:off x="4180" y="1019"/>
              <a:ext cx="150" cy="71"/>
            </a:xfrm>
            <a:prstGeom prst="parallelogram">
              <a:avLst>
                <a:gd name="adj" fmla="val 81387"/>
              </a:avLst>
            </a:pr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4146" name="Rectangle 50"/>
            <p:cNvSpPr>
              <a:spLocks noChangeArrowheads="1"/>
            </p:cNvSpPr>
            <p:nvPr/>
          </p:nvSpPr>
          <p:spPr bwMode="auto">
            <a:xfrm>
              <a:off x="4256" y="785"/>
              <a:ext cx="69" cy="236"/>
            </a:xfrm>
            <a:prstGeom prst="rect">
              <a:avLst/>
            </a:pr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4147" name="Rectangle 51"/>
            <p:cNvSpPr>
              <a:spLocks noChangeArrowheads="1"/>
            </p:cNvSpPr>
            <p:nvPr/>
          </p:nvSpPr>
          <p:spPr bwMode="auto">
            <a:xfrm>
              <a:off x="4181" y="852"/>
              <a:ext cx="95" cy="236"/>
            </a:xfrm>
            <a:prstGeom prst="rect">
              <a:avLst/>
            </a:prstGeom>
            <a:solidFill>
              <a:srgbClr val="33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4148" name="AutoShape 52"/>
            <p:cNvSpPr>
              <a:spLocks noChangeArrowheads="1"/>
            </p:cNvSpPr>
            <p:nvPr/>
          </p:nvSpPr>
          <p:spPr bwMode="auto">
            <a:xfrm>
              <a:off x="4180" y="783"/>
              <a:ext cx="150" cy="71"/>
            </a:xfrm>
            <a:prstGeom prst="parallelogram">
              <a:avLst>
                <a:gd name="adj" fmla="val 81387"/>
              </a:avLst>
            </a:prstGeom>
            <a:solidFill>
              <a:srgbClr val="33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4149" name="Line 53"/>
            <p:cNvSpPr>
              <a:spLocks noChangeShapeType="1"/>
            </p:cNvSpPr>
            <p:nvPr/>
          </p:nvSpPr>
          <p:spPr bwMode="auto">
            <a:xfrm>
              <a:off x="4330" y="788"/>
              <a:ext cx="0" cy="23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4150" name="Line 54"/>
            <p:cNvSpPr>
              <a:spLocks noChangeShapeType="1"/>
            </p:cNvSpPr>
            <p:nvPr/>
          </p:nvSpPr>
          <p:spPr bwMode="auto">
            <a:xfrm flipH="1">
              <a:off x="4276" y="1019"/>
              <a:ext cx="54" cy="6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4151" name="Rectangle 55"/>
            <p:cNvSpPr>
              <a:spLocks noChangeArrowheads="1"/>
            </p:cNvSpPr>
            <p:nvPr/>
          </p:nvSpPr>
          <p:spPr bwMode="auto">
            <a:xfrm>
              <a:off x="4193" y="883"/>
              <a:ext cx="63" cy="136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4152" name="Rectangle 56"/>
            <p:cNvSpPr>
              <a:spLocks noChangeArrowheads="1"/>
            </p:cNvSpPr>
            <p:nvPr/>
          </p:nvSpPr>
          <p:spPr bwMode="auto">
            <a:xfrm>
              <a:off x="4202" y="924"/>
              <a:ext cx="48" cy="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pic>
        <p:nvPicPr>
          <p:cNvPr id="644142" name="Picture 46" descr="kw_skype_relay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86163" y="3328988"/>
            <a:ext cx="825500" cy="815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644153" name="Picture 57" descr="kw_skype_logo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663" y="3973513"/>
            <a:ext cx="736600" cy="330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644154" name="Freeform 58"/>
          <p:cNvSpPr>
            <a:spLocks/>
          </p:cNvSpPr>
          <p:nvPr/>
        </p:nvSpPr>
        <p:spPr bwMode="auto">
          <a:xfrm>
            <a:off x="4141788" y="3948113"/>
            <a:ext cx="3714750" cy="1039812"/>
          </a:xfrm>
          <a:custGeom>
            <a:avLst/>
            <a:gdLst>
              <a:gd name="T0" fmla="*/ 1597 w 1597"/>
              <a:gd name="T1" fmla="*/ 61 h 655"/>
              <a:gd name="T2" fmla="*/ 1376 w 1597"/>
              <a:gd name="T3" fmla="*/ 78 h 655"/>
              <a:gd name="T4" fmla="*/ 1303 w 1597"/>
              <a:gd name="T5" fmla="*/ 531 h 655"/>
              <a:gd name="T6" fmla="*/ 408 w 1597"/>
              <a:gd name="T7" fmla="*/ 572 h 655"/>
              <a:gd name="T8" fmla="*/ 0 w 1597"/>
              <a:gd name="T9" fmla="*/ 36 h 6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97" h="655">
                <a:moveTo>
                  <a:pt x="1597" y="61"/>
                </a:moveTo>
                <a:cubicBezTo>
                  <a:pt x="1562" y="64"/>
                  <a:pt x="1425" y="0"/>
                  <a:pt x="1376" y="78"/>
                </a:cubicBezTo>
                <a:cubicBezTo>
                  <a:pt x="1327" y="156"/>
                  <a:pt x="1464" y="449"/>
                  <a:pt x="1303" y="531"/>
                </a:cubicBezTo>
                <a:cubicBezTo>
                  <a:pt x="1142" y="613"/>
                  <a:pt x="625" y="655"/>
                  <a:pt x="408" y="572"/>
                </a:cubicBezTo>
                <a:cubicBezTo>
                  <a:pt x="190" y="490"/>
                  <a:pt x="94" y="263"/>
                  <a:pt x="0" y="36"/>
                </a:cubicBezTo>
              </a:path>
            </a:pathLst>
          </a:custGeom>
          <a:noFill/>
          <a:ln w="38100" cap="flat" cmpd="sng">
            <a:solidFill>
              <a:srgbClr val="FF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4155" name="Text Box 59"/>
          <p:cNvSpPr txBox="1">
            <a:spLocks noChangeArrowheads="1"/>
          </p:cNvSpPr>
          <p:nvPr/>
        </p:nvSpPr>
        <p:spPr bwMode="auto">
          <a:xfrm>
            <a:off x="5118100" y="3867150"/>
            <a:ext cx="1946275" cy="915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>
                <a:solidFill>
                  <a:srgbClr val="FF0000"/>
                </a:solidFill>
              </a:rPr>
              <a:t>1.</a:t>
            </a:r>
            <a:r>
              <a:rPr lang="en-US"/>
              <a:t> connection to</a:t>
            </a:r>
          </a:p>
          <a:p>
            <a:r>
              <a:rPr lang="en-US"/>
              <a:t>relay initiated</a:t>
            </a:r>
          </a:p>
          <a:p>
            <a:r>
              <a:rPr lang="en-US"/>
              <a:t>by NATted host</a:t>
            </a:r>
          </a:p>
        </p:txBody>
      </p:sp>
      <p:sp>
        <p:nvSpPr>
          <p:cNvPr id="644156" name="Text Box 60"/>
          <p:cNvSpPr txBox="1">
            <a:spLocks noChangeArrowheads="1"/>
          </p:cNvSpPr>
          <p:nvPr/>
        </p:nvSpPr>
        <p:spPr bwMode="auto">
          <a:xfrm>
            <a:off x="914400" y="3603625"/>
            <a:ext cx="1946275" cy="915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>
                <a:solidFill>
                  <a:srgbClr val="FF0000"/>
                </a:solidFill>
              </a:rPr>
              <a:t>2.</a:t>
            </a:r>
            <a:r>
              <a:rPr lang="en-US"/>
              <a:t> connection to</a:t>
            </a:r>
          </a:p>
          <a:p>
            <a:r>
              <a:rPr lang="en-US"/>
              <a:t>relay initiated</a:t>
            </a:r>
          </a:p>
          <a:p>
            <a:r>
              <a:rPr lang="en-US"/>
              <a:t>by client</a:t>
            </a:r>
          </a:p>
        </p:txBody>
      </p:sp>
      <p:sp>
        <p:nvSpPr>
          <p:cNvPr id="644157" name="Freeform 61"/>
          <p:cNvSpPr>
            <a:spLocks/>
          </p:cNvSpPr>
          <p:nvPr/>
        </p:nvSpPr>
        <p:spPr bwMode="auto">
          <a:xfrm>
            <a:off x="1033463" y="4073525"/>
            <a:ext cx="2798762" cy="511175"/>
          </a:xfrm>
          <a:custGeom>
            <a:avLst/>
            <a:gdLst>
              <a:gd name="T0" fmla="*/ 0 w 1763"/>
              <a:gd name="T1" fmla="*/ 305 h 322"/>
              <a:gd name="T2" fmla="*/ 1091 w 1763"/>
              <a:gd name="T3" fmla="*/ 305 h 322"/>
              <a:gd name="T4" fmla="*/ 1597 w 1763"/>
              <a:gd name="T5" fmla="*/ 201 h 322"/>
              <a:gd name="T6" fmla="*/ 1763 w 1763"/>
              <a:gd name="T7" fmla="*/ 0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63" h="322">
                <a:moveTo>
                  <a:pt x="0" y="305"/>
                </a:moveTo>
                <a:cubicBezTo>
                  <a:pt x="412" y="313"/>
                  <a:pt x="825" y="322"/>
                  <a:pt x="1091" y="305"/>
                </a:cubicBezTo>
                <a:cubicBezTo>
                  <a:pt x="1357" y="288"/>
                  <a:pt x="1485" y="252"/>
                  <a:pt x="1597" y="201"/>
                </a:cubicBezTo>
                <a:cubicBezTo>
                  <a:pt x="1709" y="150"/>
                  <a:pt x="1736" y="75"/>
                  <a:pt x="1763" y="0"/>
                </a:cubicBezTo>
              </a:path>
            </a:pathLst>
          </a:custGeom>
          <a:noFill/>
          <a:ln w="38100" cap="flat" cmpd="sng">
            <a:solidFill>
              <a:srgbClr val="FF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4158" name="Freeform 62"/>
          <p:cNvSpPr>
            <a:spLocks/>
          </p:cNvSpPr>
          <p:nvPr/>
        </p:nvSpPr>
        <p:spPr bwMode="auto">
          <a:xfrm>
            <a:off x="3805238" y="3697288"/>
            <a:ext cx="360362" cy="420687"/>
          </a:xfrm>
          <a:custGeom>
            <a:avLst/>
            <a:gdLst>
              <a:gd name="T0" fmla="*/ 0 w 227"/>
              <a:gd name="T1" fmla="*/ 265 h 265"/>
              <a:gd name="T2" fmla="*/ 105 w 227"/>
              <a:gd name="T3" fmla="*/ 3 h 265"/>
              <a:gd name="T4" fmla="*/ 227 w 227"/>
              <a:gd name="T5" fmla="*/ 247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7" h="265">
                <a:moveTo>
                  <a:pt x="0" y="265"/>
                </a:moveTo>
                <a:cubicBezTo>
                  <a:pt x="33" y="135"/>
                  <a:pt x="67" y="6"/>
                  <a:pt x="105" y="3"/>
                </a:cubicBezTo>
                <a:cubicBezTo>
                  <a:pt x="143" y="0"/>
                  <a:pt x="185" y="123"/>
                  <a:pt x="227" y="247"/>
                </a:cubicBezTo>
              </a:path>
            </a:pathLst>
          </a:custGeom>
          <a:noFill/>
          <a:ln w="38100" cap="flat" cmpd="sng">
            <a:solidFill>
              <a:srgbClr val="FF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4159" name="Text Box 63"/>
          <p:cNvSpPr txBox="1">
            <a:spLocks noChangeArrowheads="1"/>
          </p:cNvSpPr>
          <p:nvPr/>
        </p:nvSpPr>
        <p:spPr bwMode="auto">
          <a:xfrm>
            <a:off x="3186113" y="4584700"/>
            <a:ext cx="1946275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>
                <a:solidFill>
                  <a:srgbClr val="FF0000"/>
                </a:solidFill>
              </a:rPr>
              <a:t>3.</a:t>
            </a:r>
            <a:r>
              <a:rPr lang="en-US"/>
              <a:t> relaying </a:t>
            </a:r>
          </a:p>
          <a:p>
            <a:r>
              <a:rPr lang="en-US"/>
              <a:t>established</a:t>
            </a:r>
          </a:p>
        </p:txBody>
      </p:sp>
    </p:spTree>
    <p:custDataLst>
      <p:tags r:id="rId2"/>
    </p:custDataLst>
    <p:extLst>
      <p:ext uri="{BB962C8B-B14F-4D97-AF65-F5344CB8AC3E}">
        <p14:creationId xmlns:p14="http://schemas.microsoft.com/office/powerpoint/2010/main" val="40015342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2000"/>
                                        <p:tgtEl>
                                          <p:spTgt spid="644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000"/>
                                        <p:tgtEl>
                                          <p:spTgt spid="644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2000"/>
                                        <p:tgtEl>
                                          <p:spTgt spid="644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4154" grpId="0" animBg="1"/>
      <p:bldP spid="644155" grpId="0"/>
      <p:bldP spid="644156" grpId="0"/>
      <p:bldP spid="644157" grpId="0" animBg="1"/>
      <p:bldP spid="644158" grpId="0" animBg="1"/>
      <p:bldP spid="644159" grpId="0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4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-229170"/>
            <a:ext cx="8229600" cy="1143000"/>
          </a:xfrm>
        </p:spPr>
        <p:txBody>
          <a:bodyPr/>
          <a:lstStyle/>
          <a:p>
            <a:r>
              <a:rPr lang="en-GB" altLang="ja-JP" sz="3600" dirty="0">
                <a:ea typeface="ＭＳ Ｐゴシック" charset="0"/>
                <a:cs typeface="ＭＳ Ｐゴシック" charset="0"/>
              </a:rPr>
              <a:t>Remember this?  </a:t>
            </a:r>
            <a:r>
              <a:rPr lang="en-GB" altLang="ja-JP" sz="3600" dirty="0" err="1">
                <a:ea typeface="ＭＳ Ｐゴシック" charset="0"/>
                <a:cs typeface="ＭＳ Ｐゴシック" charset="0"/>
              </a:rPr>
              <a:t>Traceroute</a:t>
            </a:r>
            <a:r>
              <a:rPr lang="en-GB" altLang="ja-JP" sz="3600" dirty="0">
                <a:ea typeface="ＭＳ Ｐゴシック" charset="0"/>
                <a:cs typeface="ＭＳ Ｐゴシック" charset="0"/>
              </a:rPr>
              <a:t> at work…</a:t>
            </a:r>
            <a:endParaRPr lang="en-US" sz="3600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122885" name="Text Box 4"/>
          <p:cNvSpPr txBox="1">
            <a:spLocks noChangeArrowheads="1"/>
          </p:cNvSpPr>
          <p:nvPr/>
        </p:nvSpPr>
        <p:spPr bwMode="auto">
          <a:xfrm>
            <a:off x="0" y="1513335"/>
            <a:ext cx="8229600" cy="50475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457200" indent="-4572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400" dirty="0" err="1"/>
              <a:t>traceroute</a:t>
            </a:r>
            <a:r>
              <a:rPr lang="en-US" sz="1400" dirty="0"/>
              <a:t> </a:t>
            </a:r>
            <a:r>
              <a:rPr lang="en-US" sz="1400" dirty="0" err="1"/>
              <a:t>munnari.oz.au</a:t>
            </a:r>
            <a:endParaRPr lang="en-US" sz="1400" dirty="0"/>
          </a:p>
          <a:p>
            <a:r>
              <a:rPr lang="en-US" sz="1400" dirty="0" err="1"/>
              <a:t>traceroute</a:t>
            </a:r>
            <a:r>
              <a:rPr lang="en-US" sz="1400" dirty="0"/>
              <a:t> to </a:t>
            </a:r>
            <a:r>
              <a:rPr lang="en-US" sz="1400" dirty="0" err="1"/>
              <a:t>munnari.oz.au</a:t>
            </a:r>
            <a:r>
              <a:rPr lang="en-US" sz="1400" dirty="0"/>
              <a:t> (202.29.151.3), 30 hops max, 60 byte packets</a:t>
            </a:r>
          </a:p>
          <a:p>
            <a:r>
              <a:rPr lang="de-DE" sz="1400" dirty="0"/>
              <a:t> 1  </a:t>
            </a:r>
            <a:r>
              <a:rPr lang="de-DE" sz="1400" dirty="0" err="1"/>
              <a:t>gatwick.net.cl.cam.ac.uk</a:t>
            </a:r>
            <a:r>
              <a:rPr lang="de-DE" sz="1400" dirty="0"/>
              <a:t> (128.232.32.2)  0.416 </a:t>
            </a:r>
            <a:r>
              <a:rPr lang="de-DE" sz="1400" dirty="0" err="1"/>
              <a:t>ms</a:t>
            </a:r>
            <a:r>
              <a:rPr lang="de-DE" sz="1400" dirty="0"/>
              <a:t>  0.384 </a:t>
            </a:r>
            <a:r>
              <a:rPr lang="de-DE" sz="1400" dirty="0" err="1"/>
              <a:t>ms</a:t>
            </a:r>
            <a:r>
              <a:rPr lang="de-DE" sz="1400" dirty="0"/>
              <a:t>  0.427 </a:t>
            </a:r>
            <a:r>
              <a:rPr lang="de-DE" sz="1400" dirty="0" err="1"/>
              <a:t>ms</a:t>
            </a:r>
            <a:endParaRPr lang="de-DE" sz="1400" dirty="0"/>
          </a:p>
          <a:p>
            <a:r>
              <a:rPr lang="nl-NL" sz="1400" dirty="0"/>
              <a:t> 2  cl-</a:t>
            </a:r>
            <a:r>
              <a:rPr lang="nl-NL" sz="1400" dirty="0" err="1"/>
              <a:t>sby.route</a:t>
            </a:r>
            <a:r>
              <a:rPr lang="nl-NL" sz="1400" dirty="0"/>
              <a:t>-</a:t>
            </a:r>
            <a:r>
              <a:rPr lang="nl-NL" sz="1400" dirty="0" err="1"/>
              <a:t>nwest.net.cam.ac.uk</a:t>
            </a:r>
            <a:r>
              <a:rPr lang="nl-NL" sz="1400" dirty="0"/>
              <a:t> (193.60.89.9)  0.393 </a:t>
            </a:r>
            <a:r>
              <a:rPr lang="nl-NL" sz="1400" dirty="0" err="1"/>
              <a:t>ms</a:t>
            </a:r>
            <a:r>
              <a:rPr lang="nl-NL" sz="1400" dirty="0"/>
              <a:t>  0.440 </a:t>
            </a:r>
            <a:r>
              <a:rPr lang="nl-NL" sz="1400" dirty="0" err="1"/>
              <a:t>ms</a:t>
            </a:r>
            <a:r>
              <a:rPr lang="nl-NL" sz="1400" dirty="0"/>
              <a:t>  0.494 </a:t>
            </a:r>
            <a:r>
              <a:rPr lang="nl-NL" sz="1400" dirty="0" err="1"/>
              <a:t>ms</a:t>
            </a:r>
            <a:endParaRPr lang="nl-NL" sz="1400" dirty="0"/>
          </a:p>
          <a:p>
            <a:r>
              <a:rPr lang="en-US" sz="1400" dirty="0"/>
              <a:t> 3  route-</a:t>
            </a:r>
            <a:r>
              <a:rPr lang="en-US" sz="1400" dirty="0" err="1"/>
              <a:t>nwest.route</a:t>
            </a:r>
            <a:r>
              <a:rPr lang="en-US" sz="1400" dirty="0"/>
              <a:t>-</a:t>
            </a:r>
            <a:r>
              <a:rPr lang="en-US" sz="1400" dirty="0" err="1"/>
              <a:t>mill.net.cam.ac.uk</a:t>
            </a:r>
            <a:r>
              <a:rPr lang="en-US" sz="1400" dirty="0"/>
              <a:t> (192.84.5.137)  0.407 </a:t>
            </a:r>
            <a:r>
              <a:rPr lang="en-US" sz="1400" dirty="0" err="1"/>
              <a:t>ms</a:t>
            </a:r>
            <a:r>
              <a:rPr lang="en-US" sz="1400" dirty="0"/>
              <a:t>  0.448 </a:t>
            </a:r>
            <a:r>
              <a:rPr lang="en-US" sz="1400" dirty="0" err="1"/>
              <a:t>ms</a:t>
            </a:r>
            <a:r>
              <a:rPr lang="en-US" sz="1400" dirty="0"/>
              <a:t>  0.501 </a:t>
            </a:r>
            <a:r>
              <a:rPr lang="en-US" sz="1400" dirty="0" err="1"/>
              <a:t>ms</a:t>
            </a:r>
            <a:endParaRPr lang="en-US" sz="1400" dirty="0"/>
          </a:p>
          <a:p>
            <a:r>
              <a:rPr lang="fr-FR" sz="1400" dirty="0"/>
              <a:t> 4  route-</a:t>
            </a:r>
            <a:r>
              <a:rPr lang="fr-FR" sz="1400" dirty="0" err="1"/>
              <a:t>mill.route</a:t>
            </a:r>
            <a:r>
              <a:rPr lang="fr-FR" sz="1400" dirty="0"/>
              <a:t>-</a:t>
            </a:r>
            <a:r>
              <a:rPr lang="fr-FR" sz="1400" dirty="0" err="1"/>
              <a:t>enet.net.cam.ac.uk</a:t>
            </a:r>
            <a:r>
              <a:rPr lang="fr-FR" sz="1400" dirty="0"/>
              <a:t> (192.84.5.94)  1.006 ms  1.091 ms  1.163 ms</a:t>
            </a:r>
          </a:p>
          <a:p>
            <a:r>
              <a:rPr lang="ro-RO" sz="1400" dirty="0"/>
              <a:t> 5  xe-11-3-0.camb-rbr1.eastern.ja.net (146.97.130.1)  0.300 ms  0.313 ms  0.350 ms</a:t>
            </a:r>
          </a:p>
          <a:p>
            <a:r>
              <a:rPr lang="pl-PL" sz="1400" dirty="0"/>
              <a:t> 6  ae24.lowdss-sbr1.ja.net (146.97.37.185)  2.679 ms  2.664 ms  2.712 ms</a:t>
            </a:r>
          </a:p>
          <a:p>
            <a:r>
              <a:rPr lang="hr-HR" sz="1400" dirty="0"/>
              <a:t> 7  ae28.londhx-sbr1.ja.net (146.97.33.17)  5.955 ms  5.953 ms  5.901 ms</a:t>
            </a:r>
          </a:p>
          <a:p>
            <a:r>
              <a:rPr lang="fi-FI" sz="1400" dirty="0"/>
              <a:t> 8  janet.mx1.lon.uk.geant.net (62.40.124.197)  6.059 ms  6.066 ms  6.052 ms</a:t>
            </a:r>
          </a:p>
          <a:p>
            <a:r>
              <a:rPr lang="fi-FI" sz="1400" dirty="0"/>
              <a:t> 9  ae0.mx1.par.fr.geant.net (62.40.98.77)  11.742 ms  11.779 ms  11.724 ms</a:t>
            </a:r>
          </a:p>
          <a:p>
            <a:r>
              <a:rPr lang="fi-FI" sz="1400" dirty="0"/>
              <a:t>10  ae1.mx1.mad.es.geant.net (62.40.98.64)  27.751 ms  27.734 ms  27.704 ms</a:t>
            </a:r>
          </a:p>
          <a:p>
            <a:r>
              <a:rPr lang="de-DE" sz="1400" dirty="0"/>
              <a:t>11  mb-so-02-v4.bb.tein3.net (202.179.249.117)  138.296 </a:t>
            </a:r>
            <a:r>
              <a:rPr lang="de-DE" sz="1400" dirty="0" err="1"/>
              <a:t>ms</a:t>
            </a:r>
            <a:r>
              <a:rPr lang="de-DE" sz="1400" dirty="0"/>
              <a:t>  138.314 </a:t>
            </a:r>
            <a:r>
              <a:rPr lang="de-DE" sz="1400" dirty="0" err="1"/>
              <a:t>ms</a:t>
            </a:r>
            <a:r>
              <a:rPr lang="de-DE" sz="1400" dirty="0"/>
              <a:t>  138.282 </a:t>
            </a:r>
            <a:r>
              <a:rPr lang="de-DE" sz="1400" dirty="0" err="1"/>
              <a:t>ms</a:t>
            </a:r>
            <a:endParaRPr lang="de-DE" sz="1400" dirty="0"/>
          </a:p>
          <a:p>
            <a:r>
              <a:rPr lang="de-DE" sz="1400" dirty="0"/>
              <a:t>12  sg-so-04-v4.bb.tein3.net (202.179.249.53)  196.303 </a:t>
            </a:r>
            <a:r>
              <a:rPr lang="de-DE" sz="1400" dirty="0" err="1"/>
              <a:t>ms</a:t>
            </a:r>
            <a:r>
              <a:rPr lang="de-DE" sz="1400" dirty="0"/>
              <a:t>  196.293 </a:t>
            </a:r>
            <a:r>
              <a:rPr lang="de-DE" sz="1400" dirty="0" err="1"/>
              <a:t>ms</a:t>
            </a:r>
            <a:r>
              <a:rPr lang="de-DE" sz="1400" dirty="0"/>
              <a:t>  196.264 </a:t>
            </a:r>
            <a:r>
              <a:rPr lang="de-DE" sz="1400" dirty="0" err="1"/>
              <a:t>ms</a:t>
            </a:r>
            <a:endParaRPr lang="de-DE" sz="1400" dirty="0"/>
          </a:p>
          <a:p>
            <a:r>
              <a:rPr lang="en-US" sz="1400" dirty="0"/>
              <a:t>13  th-pr-v4.bb.tein3.net (202.179.249.66)  225.153 </a:t>
            </a:r>
            <a:r>
              <a:rPr lang="en-US" sz="1400" dirty="0" err="1"/>
              <a:t>ms</a:t>
            </a:r>
            <a:r>
              <a:rPr lang="en-US" sz="1400" dirty="0"/>
              <a:t>  225.178 </a:t>
            </a:r>
            <a:r>
              <a:rPr lang="en-US" sz="1400" dirty="0" err="1"/>
              <a:t>ms</a:t>
            </a:r>
            <a:r>
              <a:rPr lang="en-US" sz="1400" dirty="0"/>
              <a:t>  225.196 </a:t>
            </a:r>
            <a:r>
              <a:rPr lang="en-US" sz="1400" dirty="0" err="1"/>
              <a:t>ms</a:t>
            </a:r>
            <a:endParaRPr lang="en-US" sz="1400" dirty="0"/>
          </a:p>
          <a:p>
            <a:r>
              <a:rPr lang="en-US" sz="1400" dirty="0"/>
              <a:t>14  pyt-thairen-to-02-bdr-pyt.uni.net.th (202.29.12.10)  225.163 </a:t>
            </a:r>
            <a:r>
              <a:rPr lang="en-US" sz="1400" dirty="0" err="1"/>
              <a:t>ms</a:t>
            </a:r>
            <a:r>
              <a:rPr lang="en-US" sz="1400" dirty="0"/>
              <a:t>  223.343 </a:t>
            </a:r>
            <a:r>
              <a:rPr lang="en-US" sz="1400" dirty="0" err="1"/>
              <a:t>ms</a:t>
            </a:r>
            <a:r>
              <a:rPr lang="en-US" sz="1400" dirty="0"/>
              <a:t>  223.363 </a:t>
            </a:r>
            <a:r>
              <a:rPr lang="en-US" sz="1400" dirty="0" err="1"/>
              <a:t>ms</a:t>
            </a:r>
            <a:endParaRPr lang="en-US" sz="1400" dirty="0"/>
          </a:p>
          <a:p>
            <a:r>
              <a:rPr lang="en-US" sz="1400" dirty="0"/>
              <a:t>15  202.28.227.126 (202.28.227.126)  241.038 </a:t>
            </a:r>
            <a:r>
              <a:rPr lang="en-US" sz="1400" dirty="0" err="1"/>
              <a:t>ms</a:t>
            </a:r>
            <a:r>
              <a:rPr lang="en-US" sz="1400" dirty="0"/>
              <a:t>  240.941 </a:t>
            </a:r>
            <a:r>
              <a:rPr lang="en-US" sz="1400" dirty="0" err="1"/>
              <a:t>ms</a:t>
            </a:r>
            <a:r>
              <a:rPr lang="en-US" sz="1400" dirty="0"/>
              <a:t>  240.834 </a:t>
            </a:r>
            <a:r>
              <a:rPr lang="en-US" sz="1400" dirty="0" err="1"/>
              <a:t>ms</a:t>
            </a:r>
            <a:endParaRPr lang="en-US" sz="1400" dirty="0"/>
          </a:p>
          <a:p>
            <a:r>
              <a:rPr lang="en-US" sz="1400" dirty="0"/>
              <a:t>16  202.28.221.46 (202.28.221.46)  287.252 </a:t>
            </a:r>
            <a:r>
              <a:rPr lang="en-US" sz="1400" dirty="0" err="1"/>
              <a:t>ms</a:t>
            </a:r>
            <a:r>
              <a:rPr lang="en-US" sz="1400" dirty="0"/>
              <a:t>  287.306 </a:t>
            </a:r>
            <a:r>
              <a:rPr lang="en-US" sz="1400" dirty="0" err="1"/>
              <a:t>ms</a:t>
            </a:r>
            <a:r>
              <a:rPr lang="en-US" sz="1400" dirty="0"/>
              <a:t>  287.282 </a:t>
            </a:r>
            <a:r>
              <a:rPr lang="en-US" sz="1400" dirty="0" err="1"/>
              <a:t>ms</a:t>
            </a:r>
            <a:endParaRPr lang="en-US" sz="1400" dirty="0"/>
          </a:p>
          <a:p>
            <a:r>
              <a:rPr lang="en-US" sz="1400" dirty="0"/>
              <a:t>17  * * *</a:t>
            </a:r>
          </a:p>
          <a:p>
            <a:r>
              <a:rPr lang="en-US" sz="1400" dirty="0"/>
              <a:t>18  * * *</a:t>
            </a:r>
          </a:p>
          <a:p>
            <a:r>
              <a:rPr lang="en-US" sz="1400" dirty="0"/>
              <a:t>19  * * *</a:t>
            </a:r>
          </a:p>
          <a:p>
            <a:r>
              <a:rPr lang="en-US" sz="1400" dirty="0"/>
              <a:t>20  </a:t>
            </a:r>
            <a:r>
              <a:rPr lang="en-US" sz="1400" dirty="0" err="1"/>
              <a:t>coe-gw.psu.ac.th</a:t>
            </a:r>
            <a:r>
              <a:rPr lang="en-US" sz="1400" dirty="0"/>
              <a:t> (202.29.149.70)  241.681 </a:t>
            </a:r>
            <a:r>
              <a:rPr lang="en-US" sz="1400" dirty="0" err="1"/>
              <a:t>ms</a:t>
            </a:r>
            <a:r>
              <a:rPr lang="en-US" sz="1400" dirty="0"/>
              <a:t>  241.715 </a:t>
            </a:r>
            <a:r>
              <a:rPr lang="en-US" sz="1400" dirty="0" err="1"/>
              <a:t>ms</a:t>
            </a:r>
            <a:r>
              <a:rPr lang="en-US" sz="1400" dirty="0"/>
              <a:t>  241.680 </a:t>
            </a:r>
            <a:r>
              <a:rPr lang="en-US" sz="1400" dirty="0" err="1"/>
              <a:t>ms</a:t>
            </a:r>
            <a:endParaRPr lang="en-US" sz="1400" dirty="0"/>
          </a:p>
          <a:p>
            <a:r>
              <a:rPr lang="is-IS" sz="1400" dirty="0"/>
              <a:t>21  munnari.OZ.AU (202.29.151.3)  241.610 ms  241.636 ms  241.537 ms</a:t>
            </a:r>
          </a:p>
        </p:txBody>
      </p:sp>
      <p:sp>
        <p:nvSpPr>
          <p:cNvPr id="122886" name="Text Box 5"/>
          <p:cNvSpPr txBox="1">
            <a:spLocks noChangeArrowheads="1"/>
          </p:cNvSpPr>
          <p:nvPr/>
        </p:nvSpPr>
        <p:spPr bwMode="auto">
          <a:xfrm>
            <a:off x="54769" y="569774"/>
            <a:ext cx="8908945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/>
            <a:r>
              <a:rPr lang="en-US" dirty="0" err="1">
                <a:solidFill>
                  <a:srgbClr val="FF0000"/>
                </a:solidFill>
                <a:latin typeface="Calibri"/>
              </a:rPr>
              <a:t>traceroute</a:t>
            </a:r>
            <a:r>
              <a:rPr lang="en-US" dirty="0">
                <a:solidFill>
                  <a:srgbClr val="FF0000"/>
                </a:solidFill>
                <a:latin typeface="Calibri"/>
              </a:rPr>
              <a:t>:</a:t>
            </a:r>
            <a:r>
              <a:rPr lang="en-US" dirty="0">
                <a:latin typeface="Calibri"/>
              </a:rPr>
              <a:t> </a:t>
            </a:r>
            <a:r>
              <a:rPr lang="en-US" dirty="0" err="1">
                <a:latin typeface="Calibri"/>
              </a:rPr>
              <a:t>rio.cl.cam.ac.uk</a:t>
            </a:r>
            <a:r>
              <a:rPr lang="en-US" dirty="0">
                <a:latin typeface="Calibri"/>
              </a:rPr>
              <a:t> to </a:t>
            </a:r>
            <a:r>
              <a:rPr lang="en-US" dirty="0" err="1">
                <a:latin typeface="Calibri"/>
              </a:rPr>
              <a:t>munnari.oz.au</a:t>
            </a:r>
            <a:endParaRPr lang="en-US" dirty="0">
              <a:latin typeface="Calibri"/>
            </a:endParaRPr>
          </a:p>
          <a:p>
            <a:pPr algn="ctr"/>
            <a:r>
              <a:rPr lang="en-US" sz="1600" dirty="0">
                <a:latin typeface="Calibri"/>
              </a:rPr>
              <a:t>(</a:t>
            </a:r>
            <a:r>
              <a:rPr lang="en-US" sz="1600" dirty="0" err="1">
                <a:latin typeface="Calibri"/>
              </a:rPr>
              <a:t>tracepath</a:t>
            </a:r>
            <a:r>
              <a:rPr lang="en-US" sz="1600" dirty="0">
                <a:latin typeface="Calibri"/>
              </a:rPr>
              <a:t> on windows is similar)</a:t>
            </a:r>
          </a:p>
        </p:txBody>
      </p:sp>
      <p:sp>
        <p:nvSpPr>
          <p:cNvPr id="122887" name="Line 6"/>
          <p:cNvSpPr>
            <a:spLocks noChangeShapeType="1"/>
          </p:cNvSpPr>
          <p:nvPr/>
        </p:nvSpPr>
        <p:spPr bwMode="auto">
          <a:xfrm flipV="1">
            <a:off x="725488" y="5762452"/>
            <a:ext cx="2250547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122888" name="Text Box 7"/>
          <p:cNvSpPr txBox="1">
            <a:spLocks noChangeArrowheads="1"/>
          </p:cNvSpPr>
          <p:nvPr/>
        </p:nvSpPr>
        <p:spPr bwMode="auto">
          <a:xfrm>
            <a:off x="5008656" y="1192660"/>
            <a:ext cx="45656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rgbClr val="FF0000"/>
                </a:solidFill>
                <a:latin typeface="Calibri"/>
              </a:rPr>
              <a:t>Three delay measurements from </a:t>
            </a:r>
          </a:p>
          <a:p>
            <a:r>
              <a:rPr lang="en-US" sz="1800" dirty="0" err="1">
                <a:solidFill>
                  <a:srgbClr val="FF0000"/>
                </a:solidFill>
                <a:latin typeface="Calibri"/>
              </a:rPr>
              <a:t>rio.cl.cam.ac.uk</a:t>
            </a:r>
            <a:r>
              <a:rPr lang="en-US" sz="1800" dirty="0">
                <a:solidFill>
                  <a:srgbClr val="FF0000"/>
                </a:solidFill>
                <a:latin typeface="Calibri"/>
              </a:rPr>
              <a:t> to </a:t>
            </a:r>
            <a:r>
              <a:rPr lang="en-US" sz="1800" dirty="0" err="1">
                <a:solidFill>
                  <a:srgbClr val="FF0000"/>
                </a:solidFill>
                <a:latin typeface="Calibri"/>
              </a:rPr>
              <a:t>gatwick.net.cl.cam.ac.uk</a:t>
            </a:r>
            <a:endParaRPr lang="en-US" sz="1800" dirty="0">
              <a:solidFill>
                <a:srgbClr val="FF0000"/>
              </a:solidFill>
              <a:latin typeface="Calibri"/>
            </a:endParaRPr>
          </a:p>
        </p:txBody>
      </p:sp>
      <p:sp>
        <p:nvSpPr>
          <p:cNvPr id="122889" name="Line 8"/>
          <p:cNvSpPr>
            <a:spLocks noChangeShapeType="1"/>
          </p:cNvSpPr>
          <p:nvPr/>
        </p:nvSpPr>
        <p:spPr bwMode="auto">
          <a:xfrm flipV="1">
            <a:off x="3156873" y="1306960"/>
            <a:ext cx="671512" cy="41275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122890" name="Line 9"/>
          <p:cNvSpPr>
            <a:spLocks noChangeShapeType="1"/>
          </p:cNvSpPr>
          <p:nvPr/>
        </p:nvSpPr>
        <p:spPr bwMode="auto">
          <a:xfrm flipV="1">
            <a:off x="3696623" y="1295848"/>
            <a:ext cx="139700" cy="404812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122891" name="Line 10"/>
          <p:cNvSpPr>
            <a:spLocks noChangeShapeType="1"/>
          </p:cNvSpPr>
          <p:nvPr/>
        </p:nvSpPr>
        <p:spPr bwMode="auto">
          <a:xfrm flipH="1" flipV="1">
            <a:off x="3831560" y="1305373"/>
            <a:ext cx="366713" cy="390525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122892" name="Line 11"/>
          <p:cNvSpPr>
            <a:spLocks noChangeShapeType="1"/>
          </p:cNvSpPr>
          <p:nvPr/>
        </p:nvSpPr>
        <p:spPr bwMode="auto">
          <a:xfrm>
            <a:off x="3823623" y="1314897"/>
            <a:ext cx="1266581" cy="198437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122893" name="Text Box 12"/>
          <p:cNvSpPr txBox="1">
            <a:spLocks noChangeArrowheads="1"/>
          </p:cNvSpPr>
          <p:nvPr/>
        </p:nvSpPr>
        <p:spPr bwMode="auto">
          <a:xfrm>
            <a:off x="2857500" y="5517155"/>
            <a:ext cx="62865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rgbClr val="FF0000"/>
                </a:solidFill>
                <a:latin typeface="Calibri"/>
              </a:rPr>
              <a:t>* means no response (probe lost, router not replying)</a:t>
            </a:r>
          </a:p>
        </p:txBody>
      </p:sp>
      <p:sp>
        <p:nvSpPr>
          <p:cNvPr id="122895" name="Text Box 15"/>
          <p:cNvSpPr txBox="1">
            <a:spLocks noChangeArrowheads="1"/>
          </p:cNvSpPr>
          <p:nvPr/>
        </p:nvSpPr>
        <p:spPr bwMode="auto">
          <a:xfrm>
            <a:off x="7220743" y="2031684"/>
            <a:ext cx="179105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2000" dirty="0">
                <a:solidFill>
                  <a:srgbClr val="FF0000"/>
                </a:solidFill>
                <a:latin typeface="Calibri"/>
              </a:rPr>
              <a:t>trans-continent</a:t>
            </a:r>
          </a:p>
          <a:p>
            <a:r>
              <a:rPr lang="en-US" sz="2000" dirty="0">
                <a:solidFill>
                  <a:srgbClr val="FF0000"/>
                </a:solidFill>
                <a:latin typeface="Calibri"/>
              </a:rPr>
              <a:t>link</a:t>
            </a:r>
            <a:endParaRPr lang="en-US" sz="2000" dirty="0"/>
          </a:p>
        </p:txBody>
      </p:sp>
      <p:cxnSp>
        <p:nvCxnSpPr>
          <p:cNvPr id="4" name="Straight Arrow Connector 3"/>
          <p:cNvCxnSpPr/>
          <p:nvPr/>
        </p:nvCxnSpPr>
        <p:spPr>
          <a:xfrm flipH="1">
            <a:off x="6265674" y="2519105"/>
            <a:ext cx="1963926" cy="1563988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/>
          <p:cNvCxnSpPr/>
          <p:nvPr/>
        </p:nvCxnSpPr>
        <p:spPr>
          <a:xfrm flipH="1">
            <a:off x="457200" y="4135530"/>
            <a:ext cx="5839959" cy="0"/>
          </a:xfrm>
          <a:prstGeom prst="line">
            <a:avLst/>
          </a:prstGeom>
          <a:ln>
            <a:solidFill>
              <a:srgbClr val="FF0000"/>
            </a:solidFill>
            <a:prstDash val="sys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" name="Slide Number Placeholder 5"/>
          <p:cNvSpPr>
            <a:spLocks noGrp="1"/>
          </p:cNvSpPr>
          <p:nvPr>
            <p:ph type="sldNum" sz="quarter" idx="4294967295"/>
          </p:nvPr>
        </p:nvSpPr>
        <p:spPr>
          <a:xfrm>
            <a:off x="6553200" y="6366846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="1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9BAB25A-E3B7-2F41-B0DC-6610089B4BA3}" type="slidenum">
              <a:rPr lang="en-US" smtClean="0"/>
              <a:pPr/>
              <a:t>98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40573583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DA608E-B6B5-1541-936D-825029CBD2E1}" type="slidenum">
              <a:rPr lang="en-US" smtClean="0"/>
              <a:pPr/>
              <a:t>99</a:t>
            </a:fld>
            <a:endParaRPr lang="en-US" dirty="0"/>
          </a:p>
        </p:txBody>
      </p:sp>
      <p:sp>
        <p:nvSpPr>
          <p:cNvPr id="45158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Traceroute and ICMP</a:t>
            </a:r>
          </a:p>
        </p:txBody>
      </p:sp>
      <p:sp>
        <p:nvSpPr>
          <p:cNvPr id="451588" name="Rectangle 4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r>
              <a:rPr lang="en-US" sz="2000"/>
              <a:t>Source sends series of UDP segments to dest</a:t>
            </a:r>
          </a:p>
          <a:p>
            <a:pPr lvl="1"/>
            <a:r>
              <a:rPr lang="en-US" sz="1800"/>
              <a:t>First has TTL =1</a:t>
            </a:r>
          </a:p>
          <a:p>
            <a:pPr lvl="1"/>
            <a:r>
              <a:rPr lang="en-US" sz="1800"/>
              <a:t>Second has TTL=2, etc.</a:t>
            </a:r>
          </a:p>
          <a:p>
            <a:pPr lvl="1"/>
            <a:r>
              <a:rPr lang="en-US" sz="1800"/>
              <a:t>Unlikely port number</a:t>
            </a:r>
          </a:p>
          <a:p>
            <a:r>
              <a:rPr lang="en-US" sz="2000"/>
              <a:t>When nth datagram arrives to nth router:</a:t>
            </a:r>
          </a:p>
          <a:p>
            <a:pPr lvl="1"/>
            <a:r>
              <a:rPr lang="en-US" sz="1800"/>
              <a:t>Router discards datagram</a:t>
            </a:r>
          </a:p>
          <a:p>
            <a:pPr lvl="1"/>
            <a:r>
              <a:rPr lang="en-US" sz="1800"/>
              <a:t>And sends to source an ICMP message (type 11, code 0)</a:t>
            </a:r>
          </a:p>
          <a:p>
            <a:pPr lvl="1"/>
            <a:r>
              <a:rPr lang="en-US" sz="1800"/>
              <a:t>Message includes name of router&amp; IP address</a:t>
            </a:r>
          </a:p>
        </p:txBody>
      </p:sp>
      <p:sp>
        <p:nvSpPr>
          <p:cNvPr id="451589" name="Rectangle 5"/>
          <p:cNvSpPr>
            <a:spLocks noGrp="1" noChangeArrowheads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en-US" sz="2000" dirty="0"/>
              <a:t>When ICMP message arrives, source calculates RTT</a:t>
            </a:r>
          </a:p>
          <a:p>
            <a:r>
              <a:rPr lang="en-US" sz="2000" dirty="0" err="1"/>
              <a:t>Traceroute</a:t>
            </a:r>
            <a:r>
              <a:rPr lang="en-US" sz="2000" dirty="0"/>
              <a:t> does this 3 times</a:t>
            </a:r>
          </a:p>
          <a:p>
            <a:pPr>
              <a:buFont typeface="ZapfDingbats" charset="0"/>
              <a:buNone/>
            </a:pPr>
            <a:r>
              <a:rPr lang="en-US" sz="2000" u="sng" dirty="0">
                <a:solidFill>
                  <a:srgbClr val="FF0000"/>
                </a:solidFill>
              </a:rPr>
              <a:t>Stopping criterion</a:t>
            </a:r>
          </a:p>
          <a:p>
            <a:r>
              <a:rPr lang="en-US" sz="2000" dirty="0"/>
              <a:t>UDP segment eventually arrives at destination host</a:t>
            </a:r>
          </a:p>
          <a:p>
            <a:r>
              <a:rPr lang="en-US" sz="2000" dirty="0"/>
              <a:t>Destination returns ICMP </a:t>
            </a:r>
            <a:r>
              <a:rPr lang="ja-JP" altLang="en-US" sz="2000" dirty="0">
                <a:latin typeface="Calibri"/>
              </a:rPr>
              <a:t>“</a:t>
            </a:r>
            <a:r>
              <a:rPr lang="en-US" sz="2000" dirty="0"/>
              <a:t>host unreachable</a:t>
            </a:r>
            <a:r>
              <a:rPr lang="ja-JP" altLang="en-US" sz="2000" dirty="0">
                <a:latin typeface="Calibri"/>
              </a:rPr>
              <a:t>”</a:t>
            </a:r>
            <a:r>
              <a:rPr lang="en-US" sz="2000" dirty="0"/>
              <a:t> packet (type 3, code 3)</a:t>
            </a:r>
          </a:p>
          <a:p>
            <a:r>
              <a:rPr lang="en-US" sz="2000" dirty="0"/>
              <a:t>When source gets this ICMP, stops.</a:t>
            </a:r>
          </a:p>
        </p:txBody>
      </p:sp>
    </p:spTree>
    <p:extLst>
      <p:ext uri="{BB962C8B-B14F-4D97-AF65-F5344CB8AC3E}">
        <p14:creationId xmlns:p14="http://schemas.microsoft.com/office/powerpoint/2010/main" val="2777683017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6|10.1|4.8|8.7|93.8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.2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5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5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5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4.8|12.4|9.7|59.6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1.5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4.7|68.9|71.1|9.1|11.4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.6|16|11|33.7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4.5|9.3|18.2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6|7|2.4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1|5.7|84.2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1|7.2|4.8|25.3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6.6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2|5.2|11.2|11.6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9.1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2.9|29.2|15.7|2.3|6.2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4.8|2.4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|11.1|19.8|14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4|34.9|11.9|10.4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1.6|5.5|9.2|7.2|31.6|2.7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3.4|9.5|42.7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4|9.9|23.2|14.9|33|14.4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|38.5|52.5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5|3.4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|13.4|9.4|17.3|3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9.3|5.9|36.5|5.5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0.4|1.7|6.5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1.5|16.1|10.6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9.6|2.5|32.4|74.3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.9|16.6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3|4.6|8.6|5.2|46.6|72.5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3|15.3|5.2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6.4|69.8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5|1.4|0.6|1|11.1|2.6|7.7|0.4|2.5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1|46.6|35.6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.5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2|14.9|4.9|26.7|7.6|22|79.2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5.3|38.6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0.3|5.9|9.9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.8|2.1|7.4|9.9|10.9|3.7|11.8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8.7|10.2|6.2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4|9.6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6.6|7.2|4.3|5.7|5.6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.8|2.8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.4|11.7|30.3|7.5|28.8|19.1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6|2.8|2|9|3.6|9.6|7.4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2.6|14.5|20.3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5|30.7|14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5.4|26.8|47.7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5|50.1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.5|6.7|15.2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1|3|19.6|6.1|9.1|13.7|11.1|3.1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5|13.7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6|86.7|101.7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3.1|16.7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57.2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8.6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78.1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0.7|3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7.1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5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8|15.8|9.7|8.2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4.4|16.2|5.1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9.1|10.8|35|5|16.3|32.1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5|27.5|64.5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.1|3.9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|20|3.8|10.1|6.6|10.6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.5|14.4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2|3.8|5.8|6.7|18.1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8|32.8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8|45.2|67.2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8|13.5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4.2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1.9|29.6|40.5|41.8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1.1|8.4|8.4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9.3|9.4|71.7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Blank Presentation">
      <a:majorFont>
        <a:latin typeface="Comic Sans MS"/>
        <a:ea typeface=""/>
        <a:cs typeface=""/>
      </a:majorFont>
      <a:minorFont>
        <a:latin typeface="Comic Sans M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 New Roman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 New Roman" charset="0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114240</TotalTime>
  <Words>10684</Words>
  <Application>Microsoft Macintosh PowerPoint</Application>
  <PresentationFormat>On-screen Show (4:3)</PresentationFormat>
  <Paragraphs>2545</Paragraphs>
  <Slides>149</Slides>
  <Notes>69</Notes>
  <HiddenSlides>8</HiddenSlides>
  <MMClips>0</MMClips>
  <ScaleCrop>false</ScaleCrop>
  <HeadingPairs>
    <vt:vector size="8" baseType="variant">
      <vt:variant>
        <vt:lpstr>Fonts Used</vt:lpstr>
      </vt:variant>
      <vt:variant>
        <vt:i4>12</vt:i4>
      </vt:variant>
      <vt:variant>
        <vt:lpstr>Theme</vt:lpstr>
      </vt:variant>
      <vt:variant>
        <vt:i4>2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149</vt:i4>
      </vt:variant>
    </vt:vector>
  </HeadingPairs>
  <TitlesOfParts>
    <vt:vector size="164" baseType="lpstr">
      <vt:lpstr>Arial</vt:lpstr>
      <vt:lpstr>Calibri</vt:lpstr>
      <vt:lpstr>Comic Sans MS</vt:lpstr>
      <vt:lpstr>Courier</vt:lpstr>
      <vt:lpstr>Courier New</vt:lpstr>
      <vt:lpstr>Helvetica</vt:lpstr>
      <vt:lpstr>Lucida Sans Unicode</vt:lpstr>
      <vt:lpstr>Palatino Linotype</vt:lpstr>
      <vt:lpstr>Times New Roman</vt:lpstr>
      <vt:lpstr>verdana</vt:lpstr>
      <vt:lpstr>Wingdings</vt:lpstr>
      <vt:lpstr>ZapfDingbats</vt:lpstr>
      <vt:lpstr>Office Theme</vt:lpstr>
      <vt:lpstr>Blank Presentation</vt:lpstr>
      <vt:lpstr>Clip</vt:lpstr>
      <vt:lpstr>Topic 4: Network Layer</vt:lpstr>
      <vt:lpstr>PowerPoint Presentation</vt:lpstr>
      <vt:lpstr>Addressing (at a conceptual level)</vt:lpstr>
      <vt:lpstr>Packets (at a conceptual level)</vt:lpstr>
      <vt:lpstr>Switches/Routers</vt:lpstr>
      <vt:lpstr>A Variety of Networks</vt:lpstr>
      <vt:lpstr>Switches forward packets</vt:lpstr>
      <vt:lpstr>Forwarding Decisions</vt:lpstr>
      <vt:lpstr>Forwarding vs Routing</vt:lpstr>
      <vt:lpstr>Router definitions</vt:lpstr>
      <vt:lpstr>Networks and routers</vt:lpstr>
      <vt:lpstr>Basic Operation of Router</vt:lpstr>
      <vt:lpstr>Basic Operation of Router</vt:lpstr>
      <vt:lpstr>Basic Operation of Router</vt:lpstr>
      <vt:lpstr>What does a router do?</vt:lpstr>
      <vt:lpstr>What does a router do?</vt:lpstr>
      <vt:lpstr>What’s inside a router?</vt:lpstr>
      <vt:lpstr>What’s inside a router?</vt:lpstr>
      <vt:lpstr>What’s inside a router?</vt:lpstr>
      <vt:lpstr>Context and Terminology</vt:lpstr>
      <vt:lpstr>Context and Terminology</vt:lpstr>
      <vt:lpstr>Routing Protocols </vt:lpstr>
      <vt:lpstr>Internet Routing</vt:lpstr>
      <vt:lpstr>Addressing (to date) - a reminder -</vt:lpstr>
      <vt:lpstr>Outline </vt:lpstr>
      <vt:lpstr>Link-State Routing</vt:lpstr>
      <vt:lpstr>Link State Routing</vt:lpstr>
      <vt:lpstr>Link State Routing</vt:lpstr>
      <vt:lpstr>Link State Routing</vt:lpstr>
      <vt:lpstr>Dijkstra’s Shortest Path Algorithm</vt:lpstr>
      <vt:lpstr>The Forwarding Table</vt:lpstr>
      <vt:lpstr>Issue #1: Scalability</vt:lpstr>
      <vt:lpstr>Issue#2: Transient Disruptions</vt:lpstr>
      <vt:lpstr>Distance Vector Routing</vt:lpstr>
      <vt:lpstr>Learn-By-Doing</vt:lpstr>
      <vt:lpstr>Experiment</vt:lpstr>
      <vt:lpstr>Go!</vt:lpstr>
      <vt:lpstr>Distance-Vector Routing</vt:lpstr>
      <vt:lpstr>Example of Distributed Computation</vt:lpstr>
      <vt:lpstr>Distance Vector Routing</vt:lpstr>
      <vt:lpstr>A few other inconvenient truths</vt:lpstr>
      <vt:lpstr>Can You Use Any Metric?</vt:lpstr>
      <vt:lpstr>What Happens Here?</vt:lpstr>
      <vt:lpstr>No agreement on metrics?</vt:lpstr>
      <vt:lpstr>What Happens Here?</vt:lpstr>
      <vt:lpstr>Must agree on loop-avoiding metric</vt:lpstr>
      <vt:lpstr>What happens when routers lie?</vt:lpstr>
      <vt:lpstr>Link State vs. Distance Vector</vt:lpstr>
      <vt:lpstr>Link State vs. Distance Vector</vt:lpstr>
      <vt:lpstr>Link State vs. Distance Vector</vt:lpstr>
      <vt:lpstr>Routing: Just the Beginning</vt:lpstr>
      <vt:lpstr>What are desirable goals for a routing solution?</vt:lpstr>
      <vt:lpstr>Delivery models</vt:lpstr>
      <vt:lpstr>Metrics</vt:lpstr>
      <vt:lpstr>From Routing back to Forwarding</vt:lpstr>
      <vt:lpstr>Basic Architectural Components of an IP Router</vt:lpstr>
      <vt:lpstr>Independent operation!</vt:lpstr>
      <vt:lpstr>Per-packet processing in an IP Router</vt:lpstr>
      <vt:lpstr>Generic Router Architecture</vt:lpstr>
      <vt:lpstr>Forwarding tables</vt:lpstr>
      <vt:lpstr>Generic Router Architecture</vt:lpstr>
      <vt:lpstr>IP addresses as a line</vt:lpstr>
      <vt:lpstr>Longest Prefix Match (LPM)</vt:lpstr>
      <vt:lpstr>Longest Prefix Match (LPM)</vt:lpstr>
      <vt:lpstr>Implementing Longest Prefix Match</vt:lpstr>
      <vt:lpstr>Forwarding table realities</vt:lpstr>
      <vt:lpstr>The Internet version of a Network layer</vt:lpstr>
      <vt:lpstr>IPv4 Packet Structure 20 Bytes of Standard Header, then Options</vt:lpstr>
      <vt:lpstr>(Packet) Network Tasks One-by-One</vt:lpstr>
      <vt:lpstr>Reading Packet Correctly</vt:lpstr>
      <vt:lpstr>Getting Packet to Destination and Back</vt:lpstr>
      <vt:lpstr>Telling Host How to Handle Packet</vt:lpstr>
      <vt:lpstr>Special Handling</vt:lpstr>
      <vt:lpstr>Potential Problems</vt:lpstr>
      <vt:lpstr>Header Corruption</vt:lpstr>
      <vt:lpstr>Preventing Loops (aka Internet Zombie plan)</vt:lpstr>
      <vt:lpstr>Fragmentation (some assembly required)</vt:lpstr>
      <vt:lpstr>IP Fragmentation &amp; Reassembly</vt:lpstr>
      <vt:lpstr>IP Fragmentation and Reassembly</vt:lpstr>
      <vt:lpstr>Fragmentation Details</vt:lpstr>
      <vt:lpstr>Options</vt:lpstr>
      <vt:lpstr>IP Addressing: introduction</vt:lpstr>
      <vt:lpstr>Subnets</vt:lpstr>
      <vt:lpstr>IP addresses: how to get one?</vt:lpstr>
      <vt:lpstr>DHCP client-server scenario</vt:lpstr>
      <vt:lpstr>IP addresses: how to get one?</vt:lpstr>
      <vt:lpstr>Hierarchical addressing: route aggregation</vt:lpstr>
      <vt:lpstr>Hierarchical addressing: more specific routes</vt:lpstr>
      <vt:lpstr>IP addressing: the last word...</vt:lpstr>
      <vt:lpstr>NAT: Network Address Translation</vt:lpstr>
      <vt:lpstr>NAT: Network Address Translation</vt:lpstr>
      <vt:lpstr>NAT: Network Address Translation</vt:lpstr>
      <vt:lpstr>NAT: Network Address Translation</vt:lpstr>
      <vt:lpstr>NAT: Network Address Translation</vt:lpstr>
      <vt:lpstr>NAT traversal problem</vt:lpstr>
      <vt:lpstr>NAT traversal problem</vt:lpstr>
      <vt:lpstr>NAT traversal problem</vt:lpstr>
      <vt:lpstr>Remember this?  Traceroute at work…</vt:lpstr>
      <vt:lpstr>Traceroute and ICMP</vt:lpstr>
      <vt:lpstr>ICMP: Internet Control Message Protocol</vt:lpstr>
      <vt:lpstr>PowerPoint Presentation</vt:lpstr>
      <vt:lpstr>Switches vs. Routers Summary</vt:lpstr>
      <vt:lpstr>MAC Addresses (and IPv4 ARP) or How do I glue my network to my data-link?</vt:lpstr>
      <vt:lpstr>LAN Addresses and ARP</vt:lpstr>
      <vt:lpstr>Address Resolution Protocol</vt:lpstr>
      <vt:lpstr>Example: A Sending a Packet to B</vt:lpstr>
      <vt:lpstr>Example: A Sending a Packet to B</vt:lpstr>
      <vt:lpstr>Host A Decides to Send Through R</vt:lpstr>
      <vt:lpstr>Host A Sends Packet Through R</vt:lpstr>
      <vt:lpstr>R Decides how to Forward Packet</vt:lpstr>
      <vt:lpstr>R Sends Packet to B</vt:lpstr>
      <vt:lpstr>Security Analysis of ARP</vt:lpstr>
      <vt:lpstr>Key Ideas in Both ARP and DHCP</vt:lpstr>
      <vt:lpstr>Why Not Use DNS-Like Tables?</vt:lpstr>
      <vt:lpstr>IPv6</vt:lpstr>
      <vt:lpstr>IPv6</vt:lpstr>
      <vt:lpstr>PowerPoint Presentation</vt:lpstr>
      <vt:lpstr>Larger Address Space</vt:lpstr>
      <vt:lpstr>Other Significant Protocol Changes - 1</vt:lpstr>
      <vt:lpstr>Other Significant Protocol Changes - 2</vt:lpstr>
      <vt:lpstr>IPv6 Basic Address Structure</vt:lpstr>
      <vt:lpstr>IPv6 Address Representation (quick)</vt:lpstr>
      <vt:lpstr>IPv6 Address Families</vt:lpstr>
      <vt:lpstr>Problem with /64 Subnets</vt:lpstr>
      <vt:lpstr>Neighbour Discovery</vt:lpstr>
      <vt:lpstr>IPv6 Dynamic Address Assignment</vt:lpstr>
      <vt:lpstr>SLAAC: overview</vt:lpstr>
      <vt:lpstr>SLAAC: overview</vt:lpstr>
      <vt:lpstr>SLAAC: overview</vt:lpstr>
      <vt:lpstr>The EUI-64 Interface Identifier</vt:lpstr>
      <vt:lpstr>SLAAC: overview; Router Solicitation</vt:lpstr>
      <vt:lpstr>Router Advertisement</vt:lpstr>
      <vt:lpstr>Uh-oh</vt:lpstr>
      <vt:lpstr>Address Configuration: SLAAC Privacy Addresses</vt:lpstr>
      <vt:lpstr>Address Configuration: SLAAC Privacy Addresses</vt:lpstr>
      <vt:lpstr>IPv6: why has the transition taken so long?</vt:lpstr>
      <vt:lpstr>IPv6: why has the transition taken so long?</vt:lpstr>
      <vt:lpstr>Transition tech: outline</vt:lpstr>
      <vt:lpstr>Transition tech: outline</vt:lpstr>
      <vt:lpstr>Dual-Stack Services: Common Deployment</vt:lpstr>
      <vt:lpstr>Dual-Stack Services: Common Deployment</vt:lpstr>
      <vt:lpstr>Happy Eyeballs and DNS</vt:lpstr>
      <vt:lpstr>Happy Eyeballs</vt:lpstr>
      <vt:lpstr>DNS64 &amp; NAT64</vt:lpstr>
      <vt:lpstr>464XLAT</vt:lpstr>
      <vt:lpstr>Where are we now? BGP Connectivity 2005</vt:lpstr>
      <vt:lpstr>Where are we now? BGP Connectivity 2015</vt:lpstr>
      <vt:lpstr>Improving on IPv4 and IPv6?</vt:lpstr>
      <vt:lpstr>Summary Network Layer</vt:lpstr>
    </vt:vector>
  </TitlesOfParts>
  <Company> 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Andrew Moore</dc:creator>
  <cp:lastModifiedBy>Andrew Moore</cp:lastModifiedBy>
  <cp:revision>405</cp:revision>
  <cp:lastPrinted>2021-02-05T14:55:47Z</cp:lastPrinted>
  <dcterms:created xsi:type="dcterms:W3CDTF">2012-01-26T21:42:46Z</dcterms:created>
  <dcterms:modified xsi:type="dcterms:W3CDTF">2021-02-05T14:56:31Z</dcterms:modified>
</cp:coreProperties>
</file>