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5.xml" ContentType="application/vnd.openxmlformats-officedocument.presentationml.tags+xml"/>
  <Override PartName="/ppt/notesSlides/notesSlide1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3.xml" ContentType="application/vnd.openxmlformats-officedocument.presentationml.notesSlide+xml"/>
  <Override PartName="/ppt/tags/tag8.xml" ContentType="application/vnd.openxmlformats-officedocument.presentationml.tags+xml"/>
  <Override PartName="/ppt/notesSlides/notesSlide14.xml" ContentType="application/vnd.openxmlformats-officedocument.presentationml.notesSlide+xml"/>
  <Override PartName="/ppt/tags/tag9.xml" ContentType="application/vnd.openxmlformats-officedocument.presentationml.tags+xml"/>
  <Override PartName="/ppt/notesSlides/notesSlide1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6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7.xml" ContentType="application/vnd.openxmlformats-officedocument.presentationml.notesSlide+xml"/>
  <Override PartName="/ppt/tags/tag14.xml" ContentType="application/vnd.openxmlformats-officedocument.presentationml.tags+xml"/>
  <Override PartName="/ppt/notesSlides/notesSlide18.xml" ContentType="application/vnd.openxmlformats-officedocument.presentationml.notesSlide+xml"/>
  <Override PartName="/ppt/tags/tag15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6.xml" ContentType="application/vnd.openxmlformats-officedocument.presentationml.tags+xml"/>
  <Override PartName="/ppt/notesSlides/notesSlide21.xml" ContentType="application/vnd.openxmlformats-officedocument.presentationml.notesSlide+xml"/>
  <Override PartName="/ppt/tags/tag17.xml" ContentType="application/vnd.openxmlformats-officedocument.presentationml.tags+xml"/>
  <Override PartName="/ppt/notesSlides/notesSlide22.xml" ContentType="application/vnd.openxmlformats-officedocument.presentationml.notesSlide+xml"/>
  <Override PartName="/ppt/tags/tag18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371" r:id="rId2"/>
    <p:sldId id="428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8" r:id="rId14"/>
    <p:sldId id="387" r:id="rId15"/>
    <p:sldId id="392" r:id="rId16"/>
    <p:sldId id="393" r:id="rId17"/>
    <p:sldId id="313" r:id="rId18"/>
    <p:sldId id="394" r:id="rId19"/>
    <p:sldId id="395" r:id="rId20"/>
    <p:sldId id="401" r:id="rId21"/>
    <p:sldId id="280" r:id="rId22"/>
    <p:sldId id="425" r:id="rId23"/>
    <p:sldId id="426" r:id="rId24"/>
    <p:sldId id="415" r:id="rId25"/>
    <p:sldId id="416" r:id="rId26"/>
    <p:sldId id="417" r:id="rId27"/>
    <p:sldId id="403" r:id="rId28"/>
    <p:sldId id="404" r:id="rId29"/>
    <p:sldId id="405" r:id="rId30"/>
    <p:sldId id="406" r:id="rId31"/>
    <p:sldId id="407" r:id="rId32"/>
    <p:sldId id="430" r:id="rId33"/>
    <p:sldId id="429" r:id="rId34"/>
    <p:sldId id="408" r:id="rId35"/>
    <p:sldId id="409" r:id="rId36"/>
    <p:sldId id="410" r:id="rId37"/>
    <p:sldId id="411" r:id="rId38"/>
    <p:sldId id="412" r:id="rId39"/>
    <p:sldId id="419" r:id="rId40"/>
    <p:sldId id="420" r:id="rId41"/>
    <p:sldId id="421" r:id="rId42"/>
    <p:sldId id="422" r:id="rId43"/>
    <p:sldId id="423" r:id="rId44"/>
    <p:sldId id="418" r:id="rId45"/>
    <p:sldId id="427" r:id="rId46"/>
    <p:sldId id="424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1837" autoAdjust="0"/>
  </p:normalViewPr>
  <p:slideViewPr>
    <p:cSldViewPr snapToGrid="0" snapToObjects="1">
      <p:cViewPr varScale="1">
        <p:scale>
          <a:sx n="117" d="100"/>
          <a:sy n="117" d="100"/>
        </p:scale>
        <p:origin x="2024" y="176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14/01/2021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14/01/2021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18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Novell</a:t>
            </a:r>
          </a:p>
          <a:p>
            <a:r>
              <a:rPr lang="en-US" dirty="0" err="1"/>
              <a:t>DECnet</a:t>
            </a:r>
            <a:endParaRPr lang="en-US" dirty="0"/>
          </a:p>
          <a:p>
            <a:r>
              <a:rPr lang="en-US" dirty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19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/>
              <a:t>24-1-2020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339622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23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924546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2019-01-23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7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26-nov-2014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408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29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30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1282924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316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3728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35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8911451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32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37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2080136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38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336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581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24-nov-2014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124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44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3738"/>
            <a:ext cx="4560887" cy="3421062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18" y="4343703"/>
            <a:ext cx="5031878" cy="4112381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Wed </a:t>
            </a:r>
            <a:r>
              <a:rPr lang="en-US"/>
              <a:t>22 Jan</a:t>
            </a:r>
            <a:r>
              <a:rPr lang="en-US" baseline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45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3738"/>
            <a:ext cx="4560887" cy="3421062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18" y="4343703"/>
            <a:ext cx="5031878" cy="4112381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3129043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2016-11-18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8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Router has TWO link layers (and each link gets a PHY)  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FIX picture</a:t>
            </a:r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Do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we need these in the internet stack?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17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</a:rPr>
              <a:t>Cisco bug compatible!</a:t>
            </a:r>
            <a:r>
              <a:rPr lang="en-US" baseline="0" dirty="0">
                <a:latin typeface="+mn-lt"/>
              </a:rPr>
              <a:t> On all hosts must follow same protocol</a:t>
            </a:r>
            <a:endParaRPr lang="en-US" dirty="0"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2.bin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Topic 2 – Architecture and Philosophy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/>
              <a:t>Protocol Standardization</a:t>
            </a:r>
          </a:p>
          <a:p>
            <a:r>
              <a:rPr lang="en-US" dirty="0"/>
              <a:t>The architects process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Entities usually do something useful</a:t>
            </a:r>
          </a:p>
          <a:p>
            <a:pPr lvl="1"/>
            <a:r>
              <a:rPr lang="en-US" dirty="0"/>
              <a:t>Encryption – Error correction – Reliable Delivery</a:t>
            </a:r>
          </a:p>
          <a:p>
            <a:pPr lvl="1"/>
            <a:r>
              <a:rPr lang="en-US" dirty="0"/>
              <a:t>Nothing at all is also reasonable</a:t>
            </a:r>
          </a:p>
          <a:p>
            <a:pPr marL="0" indent="0">
              <a:buNone/>
            </a:pPr>
            <a:r>
              <a:rPr lang="en-US" dirty="0"/>
              <a:t>Not all communications is end-to-end</a:t>
            </a:r>
          </a:p>
          <a:p>
            <a:pPr marL="0" indent="0">
              <a:buNone/>
            </a:pPr>
            <a:r>
              <a:rPr lang="en-US" dirty="0"/>
              <a:t>Examples for things in the middle</a:t>
            </a:r>
          </a:p>
          <a:p>
            <a:pPr lvl="1"/>
            <a:r>
              <a:rPr lang="en-US" dirty="0"/>
              <a:t>IP Router – Mobile Phone Cell Tower</a:t>
            </a:r>
          </a:p>
          <a:p>
            <a:pPr lvl="1"/>
            <a:r>
              <a:rPr lang="en-US" dirty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and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In Computer Networks we often see higher-layer information embedded within lower-layer information</a:t>
            </a:r>
          </a:p>
          <a:p>
            <a:r>
              <a:rPr lang="en-US" dirty="0"/>
              <a:t>Such embedding can be considered a form of layering</a:t>
            </a:r>
          </a:p>
          <a:p>
            <a:r>
              <a:rPr lang="en-US" dirty="0"/>
              <a:t>Higher layer information is generated by stripping off headers and trailers of the current layer</a:t>
            </a:r>
          </a:p>
          <a:p>
            <a:r>
              <a:rPr lang="en-US" dirty="0" err="1"/>
              <a:t>eg</a:t>
            </a:r>
            <a:r>
              <a:rPr lang="en-US" dirty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dirty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/>
              <a:t>NOT</a:t>
            </a:r>
          </a:p>
          <a:p>
            <a:pPr marL="0" indent="0">
              <a:buNone/>
            </a:pPr>
            <a:r>
              <a:rPr lang="en-US" dirty="0"/>
              <a:t>determine implementation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4" name="Clip" r:id="rId5" imgW="1305000" imgH="1085760" progId="">
                  <p:embed/>
                </p:oleObj>
              </mc:Choice>
              <mc:Fallback>
                <p:oleObj name="Clip" r:id="rId5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5" name="Clip" r:id="rId7" imgW="1305000" imgH="1085760" progId="">
                  <p:embed/>
                </p:oleObj>
              </mc:Choice>
              <mc:Fallback>
                <p:oleObj name="Clip" r:id="rId7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Example Embedding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>
                <a:ea typeface="ＭＳ Ｐゴシック" charset="0"/>
                <a:cs typeface="ＭＳ Ｐゴシック" charset="0"/>
              </a:rPr>
              <a:t>(also called Encapsulation)</a:t>
            </a: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Internet protocol stack </a:t>
            </a:r>
            <a:r>
              <a:rPr lang="en-US" i="1" dirty="0"/>
              <a:t>versus</a:t>
            </a:r>
            <a:br>
              <a:rPr lang="en-US" dirty="0"/>
            </a:br>
            <a:r>
              <a:rPr lang="en-US" dirty="0"/>
              <a:t>OSI Reference Model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14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15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16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7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GET http://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/>
            <a:r>
              <a:rPr lang="en-US" dirty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Or prevent it from working altogether</a:t>
            </a:r>
          </a:p>
          <a:p>
            <a:pPr marL="342900" indent="-342900"/>
            <a:r>
              <a:rPr lang="en-US" dirty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>
                <a:latin typeface="Arial" charset="0"/>
              </a:rPr>
              <a:t>Internet Engineering </a:t>
            </a:r>
            <a:r>
              <a:rPr lang="en-US">
                <a:latin typeface="Arial" charset="0"/>
              </a:rPr>
              <a:t>Task Force (IETF)</a:t>
            </a:r>
            <a:endParaRPr lang="en-US" dirty="0">
              <a:latin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IETF 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17</a:t>
            </a:fld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18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many Standards 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</a:p>
          <a:p>
            <a:pPr>
              <a:lnSpc>
                <a:spcPct val="80000"/>
              </a:lnSpc>
            </a:pPr>
            <a:r>
              <a:rPr lang="en-US" dirty="0"/>
              <a:t>Each with its own Protocol</a:t>
            </a:r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19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INTERnet</a:t>
            </a:r>
            <a:r>
              <a:rPr lang="en-US" dirty="0"/>
              <a:t> Solution</a:t>
            </a:r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4D4A-092A-304E-8710-D4D997C17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1143000"/>
          </a:xfrm>
          <a:solidFill>
            <a:srgbClr val="0070C0"/>
          </a:solidFill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</a:rPr>
              <a:t>TRIGGER 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3CDDC-E13F-264D-9E8E-B7DB42763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400" dirty="0"/>
              <a:t>Philosophy,</a:t>
            </a:r>
          </a:p>
          <a:p>
            <a:r>
              <a:rPr lang="en-GB" sz="4400" dirty="0"/>
              <a:t>Bad Analogies, and</a:t>
            </a:r>
          </a:p>
          <a:p>
            <a:r>
              <a:rPr lang="en-GB" sz="4400" dirty="0"/>
              <a:t>RANTS verging</a:t>
            </a:r>
          </a:p>
          <a:p>
            <a:pPr marL="0" indent="0">
              <a:buNone/>
            </a:pPr>
            <a:r>
              <a:rPr lang="en-GB" sz="4400" dirty="0"/>
              <a:t>				on POLEMIC</a:t>
            </a:r>
          </a:p>
          <a:p>
            <a:pPr marL="0" indent="0">
              <a:buNone/>
            </a:pPr>
            <a:endParaRPr lang="en-GB" sz="4400" dirty="0"/>
          </a:p>
          <a:p>
            <a:pPr marL="0" indent="0">
              <a:buNone/>
            </a:pPr>
            <a:r>
              <a:rPr lang="en-GB" sz="4400" dirty="0"/>
              <a:t>Will follow…..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6B370-6F64-544D-B7FA-812DA9DA3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73F9B3-8E07-1F4D-9CD5-A3086AA2D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451" y="1600200"/>
            <a:ext cx="308926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7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>
                <a:latin typeface="Arial" charset="0"/>
              </a:rPr>
              <a:t>.</a:t>
            </a:r>
            <a:r>
              <a:rPr lang="ja-JP" altLang="en-US" sz="2400" dirty="0">
                <a:latin typeface="Arial" charset="0"/>
              </a:rPr>
              <a:t>“</a:t>
            </a:r>
            <a:r>
              <a:rPr lang="en-US" altLang="ja-JP" sz="2400" dirty="0">
                <a:latin typeface="Arial" charset="0"/>
              </a:rPr>
              <a:t> – </a:t>
            </a:r>
            <a:r>
              <a:rPr lang="en-US" sz="2400" dirty="0">
                <a:latin typeface="Arial" charset="0"/>
              </a:rPr>
              <a:t>David Clark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</a:rPr>
              <a:t>A Multitude of Apps 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8557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and 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785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</p:spPr>
        <p:txBody>
          <a:bodyPr/>
          <a:lstStyle/>
          <a:p>
            <a:pPr>
              <a:defRPr/>
            </a:pPr>
            <a:r>
              <a:rPr lang="en-US" dirty="0"/>
              <a:t>Each layer:</a:t>
            </a:r>
          </a:p>
          <a:p>
            <a:pPr lvl="1">
              <a:defRPr/>
            </a:pPr>
            <a:r>
              <a:rPr lang="en-US" dirty="0"/>
              <a:t>Depends on layer below</a:t>
            </a:r>
          </a:p>
          <a:p>
            <a:pPr lvl="1">
              <a:defRPr/>
            </a:pPr>
            <a:r>
              <a:rPr lang="en-US" dirty="0"/>
              <a:t>Supports layer above</a:t>
            </a:r>
          </a:p>
          <a:p>
            <a:pPr lvl="1">
              <a:defRPr/>
            </a:pPr>
            <a:r>
              <a:rPr lang="en-US" dirty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Multiple versions in layer</a:t>
            </a:r>
          </a:p>
          <a:p>
            <a:pPr lvl="1">
              <a:defRPr/>
            </a:pPr>
            <a:r>
              <a:rPr lang="en-US" dirty="0"/>
              <a:t>Interfaces differ somewhat</a:t>
            </a:r>
          </a:p>
          <a:p>
            <a:pPr lvl="1">
              <a:defRPr/>
            </a:pPr>
            <a:r>
              <a:rPr lang="en-US" dirty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But only one IP layer</a:t>
            </a:r>
          </a:p>
          <a:p>
            <a:pPr lvl="1">
              <a:defRPr/>
            </a:pPr>
            <a:r>
              <a:rPr lang="en-US" dirty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as the 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position</a:t>
            </a:r>
          </a:p>
          <a:p>
            <a:pPr marL="344487" lvl="1" indent="0">
              <a:buNone/>
            </a:pP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A mechanism for breaking down a problem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what</a:t>
            </a:r>
            <a:r>
              <a:rPr lang="en-US" dirty="0"/>
              <a:t> not </a:t>
            </a:r>
            <a:r>
              <a:rPr lang="en-US" i="1" dirty="0"/>
              <a:t>how</a:t>
            </a:r>
            <a:endParaRPr lang="en-US" dirty="0"/>
          </a:p>
          <a:p>
            <a:r>
              <a:rPr lang="en-US" dirty="0" err="1"/>
              <a:t>eg</a:t>
            </a:r>
            <a:r>
              <a:rPr lang="en-US" dirty="0"/>
              <a:t> Specification </a:t>
            </a:r>
            <a:r>
              <a:rPr lang="en-US" i="1" dirty="0"/>
              <a:t>versus </a:t>
            </a:r>
            <a:r>
              <a:rPr lang="en-US" dirty="0"/>
              <a:t>implementation</a:t>
            </a:r>
          </a:p>
          <a:p>
            <a:r>
              <a:rPr lang="en-US" dirty="0" err="1"/>
              <a:t>eg</a:t>
            </a:r>
            <a:r>
              <a:rPr lang="en-US" dirty="0"/>
              <a:t> Modules in programs</a:t>
            </a:r>
          </a:p>
          <a:p>
            <a:pPr marL="0" indent="0">
              <a:buNone/>
            </a:pPr>
            <a:r>
              <a:rPr lang="en-US" dirty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/>
              <a:t>Vertical</a:t>
            </a:r>
            <a:r>
              <a:rPr lang="en-US" dirty="0"/>
              <a:t> versus </a:t>
            </a:r>
            <a:r>
              <a:rPr lang="en-US" i="1" dirty="0"/>
              <a:t>Horizontal</a:t>
            </a:r>
          </a:p>
          <a:p>
            <a:pPr marL="0" indent="0">
              <a:buNone/>
            </a:pPr>
            <a:r>
              <a:rPr lang="en-US" i="1" dirty="0"/>
              <a:t>“Vertical”</a:t>
            </a:r>
            <a:r>
              <a:rPr lang="en-US" dirty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/>
              <a:t>“Horizontal” </a:t>
            </a:r>
            <a:r>
              <a:rPr lang="en-US" dirty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/>
              <a:t>Hint:</a:t>
            </a:r>
            <a:r>
              <a:rPr lang="en-US" sz="3100" dirty="0"/>
              <a:t> paths are built (“layered”) on top of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uiExpand="1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  <a:effectLst/>
        </p:spPr>
        <p:txBody>
          <a:bodyPr>
            <a:normAutofit/>
          </a:bodyPr>
          <a:lstStyle/>
          <a:p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80B987-ED67-334E-B939-3E64FA16AA84}"/>
              </a:ext>
            </a:extLst>
          </p:cNvPr>
          <p:cNvSpPr txBox="1"/>
          <p:nvPr/>
        </p:nvSpPr>
        <p:spPr>
          <a:xfrm>
            <a:off x="185058" y="4815655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So what is the problem?</a:t>
            </a:r>
          </a:p>
          <a:p>
            <a:r>
              <a:rPr lang="en-US" sz="3600" dirty="0"/>
              <a:t>each component is 0.9 reliable</a:t>
            </a:r>
          </a:p>
          <a:p>
            <a:r>
              <a:rPr lang="en-US" sz="3600" dirty="0"/>
              <a:t>	leads to total system failure of &gt;0.4</a:t>
            </a:r>
            <a:r>
              <a:rPr lang="en-US" sz="3600" baseline="300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45253326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15449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uiExpand="1" build="p" autoUpdateAnimBg="0"/>
      <p:bldP spid="98409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 have some tools: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/>
          </a:p>
          <a:p>
            <a:r>
              <a:rPr lang="en-US" dirty="0"/>
              <a:t>Examples of the architects process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can 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how the particular CPU works …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Layers are simple if only on a single machine</a:t>
            </a:r>
          </a:p>
          <a:p>
            <a:pPr lvl="1">
              <a:defRPr/>
            </a:pPr>
            <a:r>
              <a:rPr lang="en-US" dirty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But we need to implement layers across machines</a:t>
            </a:r>
          </a:p>
          <a:p>
            <a:pPr lvl="1">
              <a:defRPr/>
            </a:pPr>
            <a:r>
              <a:rPr lang="en-US" dirty="0"/>
              <a:t>Hosts</a:t>
            </a:r>
          </a:p>
          <a:p>
            <a:pPr lvl="1">
              <a:defRPr/>
            </a:pPr>
            <a:r>
              <a:rPr lang="en-US" dirty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919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the host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source / destination</a:t>
            </a: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0771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a Router?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Bits arrive on wire</a:t>
            </a:r>
          </a:p>
          <a:p>
            <a:pPr lvl="1">
              <a:defRPr/>
            </a:pPr>
            <a:r>
              <a:rPr lang="en-US" dirty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Packets must be delivered to next-hop </a:t>
            </a:r>
          </a:p>
          <a:p>
            <a:pPr lvl="1">
              <a:defRPr/>
            </a:pPr>
            <a:r>
              <a:rPr lang="en-US" dirty="0" err="1"/>
              <a:t>Datalink</a:t>
            </a:r>
            <a:r>
              <a:rPr lang="en-US" dirty="0"/>
              <a:t>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Routers participate in global delivery </a:t>
            </a:r>
          </a:p>
          <a:p>
            <a:pPr lvl="1">
              <a:defRPr/>
            </a:pPr>
            <a:r>
              <a:rPr lang="en-US" dirty="0"/>
              <a:t>Network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Routers don’t support reliable delivery </a:t>
            </a:r>
          </a:p>
          <a:p>
            <a:pPr lvl="1">
              <a:defRPr/>
            </a:pPr>
            <a:r>
              <a:rPr lang="en-US" dirty="0"/>
              <a:t>Transport layer (and above) </a:t>
            </a:r>
            <a:r>
              <a:rPr lang="en-US" b="1" i="1" u="sng" dirty="0"/>
              <a:t>not</a:t>
            </a:r>
            <a:r>
              <a:rPr lang="en-US" dirty="0"/>
              <a:t> supported</a:t>
            </a:r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83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days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Routers have switches but switches do not have routers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561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</a:t>
            </a: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0287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9" name="Block Arc 68">
            <a:extLst>
              <a:ext uri="{FF2B5EF4-FFF2-40B4-BE49-F238E27FC236}">
                <a16:creationId xmlns:a16="http://schemas.microsoft.com/office/drawing/2014/main" id="{8C317F2F-7931-E24A-91D6-31B7AAEA6153}"/>
              </a:ext>
            </a:extLst>
          </p:cNvPr>
          <p:cNvSpPr/>
          <p:nvPr/>
        </p:nvSpPr>
        <p:spPr>
          <a:xfrm rot="16200000">
            <a:off x="5204100" y="3243105"/>
            <a:ext cx="1919171" cy="741561"/>
          </a:xfrm>
          <a:prstGeom prst="blockArc">
            <a:avLst>
              <a:gd name="adj1" fmla="val 12837865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6" name="Block Arc 65">
            <a:extLst>
              <a:ext uri="{FF2B5EF4-FFF2-40B4-BE49-F238E27FC236}">
                <a16:creationId xmlns:a16="http://schemas.microsoft.com/office/drawing/2014/main" id="{010EEA10-423E-C044-92C4-C8F787FC75E7}"/>
              </a:ext>
            </a:extLst>
          </p:cNvPr>
          <p:cNvSpPr/>
          <p:nvPr/>
        </p:nvSpPr>
        <p:spPr>
          <a:xfrm rot="5400000" flipH="1">
            <a:off x="5954870" y="3253598"/>
            <a:ext cx="1919171" cy="741561"/>
          </a:xfrm>
          <a:prstGeom prst="blockArc">
            <a:avLst>
              <a:gd name="adj1" fmla="val 12837865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-304386"/>
            <a:ext cx="8215312" cy="1143000"/>
          </a:xfrm>
          <a:noFill/>
        </p:spPr>
        <p:txBody>
          <a:bodyPr lIns="90452" tIns="44434" rIns="90452" bIns="44434" anchor="b">
            <a:normAutofit fontScale="90000"/>
          </a:bodyPr>
          <a:lstStyle/>
          <a:p>
            <a:r>
              <a:rPr lang="en-US" dirty="0">
                <a:latin typeface="Helvetica" charset="0"/>
              </a:rPr>
              <a:t>The middle-age Internet </a:t>
            </a:r>
            <a:r>
              <a:rPr lang="en-US" i="1" dirty="0">
                <a:latin typeface="Helvetica" charset="0"/>
              </a:rPr>
              <a:t>Hourglass</a:t>
            </a:r>
            <a:endParaRPr lang="en-US" dirty="0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8438322" cy="945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 dirty="0">
                <a:latin typeface="Arial" charset="0"/>
              </a:rPr>
              <a:t>There is just </a:t>
            </a:r>
            <a:r>
              <a:rPr lang="en-US" sz="2800" b="0" strike="sngStrike" dirty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 dirty="0">
                <a:latin typeface="Arial" charset="0"/>
              </a:rPr>
              <a:t> network-layer protocol, </a:t>
            </a:r>
            <a:r>
              <a:rPr lang="en-US" sz="2800" dirty="0">
                <a:latin typeface="Arial" charset="0"/>
              </a:rPr>
              <a:t>IP</a:t>
            </a:r>
            <a:r>
              <a:rPr lang="en-US" sz="2800" b="0" dirty="0">
                <a:latin typeface="Arial" charset="0"/>
              </a:rPr>
              <a:t>v4 + v6 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 dirty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 dirty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 dirty="0">
                <a:latin typeface="Arial" charset="0"/>
              </a:rPr>
              <a:t> facilitates </a:t>
            </a:r>
            <a:r>
              <a:rPr lang="en-US" altLang="ja-JP" sz="2800" b="0" dirty="0">
                <a:solidFill>
                  <a:srgbClr val="FF0000"/>
                </a:solidFill>
                <a:latin typeface="Arial" charset="0"/>
              </a:rPr>
              <a:t>interoperability(???)</a:t>
            </a:r>
            <a:endParaRPr lang="en-US" sz="2800" b="0" dirty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IPv6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endCxn id="142361" idx="0"/>
          </p:cNvCxnSpPr>
          <p:nvPr/>
        </p:nvCxnSpPr>
        <p:spPr bwMode="auto">
          <a:xfrm flipH="1">
            <a:off x="1219200" y="4052819"/>
            <a:ext cx="408502" cy="40488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9" name="Rectangle 24">
            <a:extLst>
              <a:ext uri="{FF2B5EF4-FFF2-40B4-BE49-F238E27FC236}">
                <a16:creationId xmlns:a16="http://schemas.microsoft.com/office/drawing/2014/main" id="{55CBC05B-39BF-D046-88A0-30FDB1CC2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546" y="3652769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IPv4</a:t>
            </a:r>
          </a:p>
        </p:txBody>
      </p:sp>
      <p:cxnSp>
        <p:nvCxnSpPr>
          <p:cNvPr id="60" name="AutoShape 32">
            <a:extLst>
              <a:ext uri="{FF2B5EF4-FFF2-40B4-BE49-F238E27FC236}">
                <a16:creationId xmlns:a16="http://schemas.microsoft.com/office/drawing/2014/main" id="{47F586E9-8DB5-C44C-B03C-4077EE9BD7CB}"/>
              </a:ext>
            </a:extLst>
          </p:cNvPr>
          <p:cNvCxnSpPr>
            <a:cxnSpLocks noChangeShapeType="1"/>
            <a:endCxn id="59" idx="0"/>
          </p:cNvCxnSpPr>
          <p:nvPr/>
        </p:nvCxnSpPr>
        <p:spPr bwMode="auto">
          <a:xfrm>
            <a:off x="1584960" y="3257550"/>
            <a:ext cx="104486" cy="3952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62" name="AutoShape 33">
            <a:extLst>
              <a:ext uri="{FF2B5EF4-FFF2-40B4-BE49-F238E27FC236}">
                <a16:creationId xmlns:a16="http://schemas.microsoft.com/office/drawing/2014/main" id="{9E438FD0-8761-1340-9F7C-C846424AAC24}"/>
              </a:ext>
            </a:extLst>
          </p:cNvPr>
          <p:cNvCxnSpPr>
            <a:cxnSpLocks noChangeShapeType="1"/>
            <a:endCxn id="59" idx="0"/>
          </p:cNvCxnSpPr>
          <p:nvPr/>
        </p:nvCxnSpPr>
        <p:spPr bwMode="auto">
          <a:xfrm flipH="1">
            <a:off x="1689446" y="3268504"/>
            <a:ext cx="1707354" cy="38426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64" name="AutoShape 35">
            <a:extLst>
              <a:ext uri="{FF2B5EF4-FFF2-40B4-BE49-F238E27FC236}">
                <a16:creationId xmlns:a16="http://schemas.microsoft.com/office/drawing/2014/main" id="{B0D23853-7B9A-114C-B1F3-8E96BAEB68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192971" y="4043431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65" name="AutoShape 34">
            <a:extLst>
              <a:ext uri="{FF2B5EF4-FFF2-40B4-BE49-F238E27FC236}">
                <a16:creationId xmlns:a16="http://schemas.microsoft.com/office/drawing/2014/main" id="{B3F40604-411A-924D-9103-BB3AF7D912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75327" y="4071869"/>
            <a:ext cx="793198" cy="37872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67" name="AutoShape 34">
            <a:extLst>
              <a:ext uri="{FF2B5EF4-FFF2-40B4-BE49-F238E27FC236}">
                <a16:creationId xmlns:a16="http://schemas.microsoft.com/office/drawing/2014/main" id="{F277FF71-0062-5340-BAB1-28F5C84E2708}"/>
              </a:ext>
            </a:extLst>
          </p:cNvPr>
          <p:cNvCxnSpPr>
            <a:cxnSpLocks noChangeShapeType="1"/>
            <a:endCxn id="142363" idx="0"/>
          </p:cNvCxnSpPr>
          <p:nvPr/>
        </p:nvCxnSpPr>
        <p:spPr bwMode="auto">
          <a:xfrm>
            <a:off x="1667352" y="4061205"/>
            <a:ext cx="2142648" cy="3583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68" name="AutoShape 34">
            <a:extLst>
              <a:ext uri="{FF2B5EF4-FFF2-40B4-BE49-F238E27FC236}">
                <a16:creationId xmlns:a16="http://schemas.microsoft.com/office/drawing/2014/main" id="{369A4F16-8502-D840-9387-F3F9EE46FF4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5927726" y="3359150"/>
            <a:ext cx="1231900" cy="662923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13719" y="3494655"/>
            <a:ext cx="129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IPv4 &amp; IPv6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7428EB-B9B0-4542-9CF9-8FA64C237E3F}"/>
              </a:ext>
            </a:extLst>
          </p:cNvPr>
          <p:cNvSpPr txBox="1"/>
          <p:nvPr/>
        </p:nvSpPr>
        <p:spPr>
          <a:xfrm>
            <a:off x="2738676" y="5595869"/>
            <a:ext cx="6903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TWO</a:t>
            </a:r>
          </a:p>
        </p:txBody>
      </p:sp>
    </p:spTree>
    <p:extLst>
      <p:ext uri="{BB962C8B-B14F-4D97-AF65-F5344CB8AC3E}">
        <p14:creationId xmlns:p14="http://schemas.microsoft.com/office/powerpoint/2010/main" val="41243069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to Standardization?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one implementation used by everyone</a:t>
            </a:r>
          </a:p>
          <a:p>
            <a:pPr lvl="1"/>
            <a:endParaRPr lang="en-US" dirty="0"/>
          </a:p>
          <a:p>
            <a:r>
              <a:rPr lang="en-US" dirty="0"/>
              <a:t>Open-source projects</a:t>
            </a:r>
          </a:p>
          <a:p>
            <a:pPr lvl="1"/>
            <a:r>
              <a:rPr lang="en-US" dirty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/>
              <a:t>Or just sole-sourced implementation</a:t>
            </a:r>
          </a:p>
          <a:p>
            <a:pPr lvl="1"/>
            <a:r>
              <a:rPr lang="en-US" dirty="0"/>
              <a:t>Skype, Signal,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292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6" y="1226105"/>
            <a:ext cx="8782178" cy="4525963"/>
          </a:xfrm>
        </p:spPr>
        <p:txBody>
          <a:bodyPr/>
          <a:lstStyle/>
          <a:p>
            <a:r>
              <a:rPr lang="en-US" dirty="0"/>
              <a:t>A restricted form of abstraction: system functions are divided into layers, one built upon another</a:t>
            </a:r>
          </a:p>
          <a:p>
            <a:r>
              <a:rPr lang="en-US" dirty="0"/>
              <a:t>Often called a </a:t>
            </a:r>
            <a:r>
              <a:rPr lang="en-US" i="1" dirty="0"/>
              <a:t>stack</a:t>
            </a:r>
            <a:r>
              <a:rPr lang="en-US" dirty="0"/>
              <a:t>; but </a:t>
            </a:r>
            <a:r>
              <a:rPr lang="en-US" b="1" dirty="0"/>
              <a:t>not</a:t>
            </a:r>
            <a:r>
              <a:rPr lang="en-US" dirty="0"/>
              <a:t> a data structure!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33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 and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Interaction only between adjacent layers</a:t>
            </a:r>
          </a:p>
          <a:p>
            <a:r>
              <a:rPr lang="en-US" i="1" dirty="0"/>
              <a:t>layer n </a:t>
            </a:r>
            <a:r>
              <a:rPr lang="en-US" dirty="0"/>
              <a:t>uses services provided by </a:t>
            </a:r>
            <a:r>
              <a:rPr lang="en-US" i="1" dirty="0"/>
              <a:t>layer n-1 </a:t>
            </a:r>
          </a:p>
          <a:p>
            <a:r>
              <a:rPr lang="en-US" i="1" dirty="0"/>
              <a:t>layer n </a:t>
            </a:r>
            <a:r>
              <a:rPr lang="en-US" dirty="0"/>
              <a:t>provides service to </a:t>
            </a:r>
            <a:r>
              <a:rPr lang="en-US" i="1" dirty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Entity</a:t>
            </a:r>
            <a:r>
              <a:rPr lang="en-US" dirty="0"/>
              <a:t> – a </a:t>
            </a:r>
            <a:r>
              <a:rPr lang="en-US" i="1" dirty="0"/>
              <a:t>thing</a:t>
            </a:r>
            <a:r>
              <a:rPr lang="en-US" dirty="0"/>
              <a:t> (an independent existence)</a:t>
            </a:r>
          </a:p>
          <a:p>
            <a:pPr marL="0" indent="0">
              <a:buNone/>
            </a:pPr>
            <a:r>
              <a:rPr lang="en-US" dirty="0"/>
              <a:t>Entities </a:t>
            </a:r>
            <a:r>
              <a:rPr lang="en-US" i="1" dirty="0"/>
              <a:t>interact</a:t>
            </a:r>
            <a:r>
              <a:rPr lang="en-US" dirty="0"/>
              <a:t> with the layers above and below</a:t>
            </a:r>
          </a:p>
          <a:p>
            <a:pPr marL="0" indent="0">
              <a:buNone/>
            </a:pPr>
            <a:r>
              <a:rPr lang="en-US" dirty="0"/>
              <a:t>Entities </a:t>
            </a:r>
            <a:r>
              <a:rPr lang="en-US" i="1" dirty="0"/>
              <a:t>communicate</a:t>
            </a:r>
            <a:r>
              <a:rPr lang="en-US" dirty="0"/>
              <a:t> with </a:t>
            </a:r>
            <a:r>
              <a:rPr lang="en-US" i="1" dirty="0"/>
              <a:t>peer</a:t>
            </a:r>
            <a:r>
              <a:rPr lang="en-US" dirty="0"/>
              <a:t> entities</a:t>
            </a:r>
          </a:p>
          <a:p>
            <a:pPr lvl="1"/>
            <a:r>
              <a:rPr lang="en-US" sz="2400" dirty="0"/>
              <a:t>same level but different place (</a:t>
            </a:r>
            <a:r>
              <a:rPr lang="en-US" sz="2400" dirty="0" err="1"/>
              <a:t>eg</a:t>
            </a:r>
            <a:r>
              <a:rPr lang="en-US" sz="2400" dirty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/>
              <a:t>Communications between peers is supported by entities at the lower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6|51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0.7|41.2|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2.2|6.9|8.8|6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33|20.5|24.2|5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9.2|8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5.1|17.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10.9|4.2|5.7|4.8|12.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8.8|15.7|4.3|4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39.4|24.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|31.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8|3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2.4|16.4|1.4|5.8|17.6|9|8.8|16.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2.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6|1.6|16|3.5|5.6|3.4|2.7|11.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9.8|25|3.5|7.4|7.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.2|42.4|105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6|3|8.9|2.7|3.3|3.7|8.2|34.3|3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6|18.2|8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|3.7|8.8|24|26.1|25.4|3.8|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9|5.4|5.1|7.5|4.3|14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4.1|4.6|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.9|2.5|4.1|1.3|21.7|1.4|7.2|1.3|6.7|4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46408</TotalTime>
  <Words>2296</Words>
  <Application>Microsoft Macintosh PowerPoint</Application>
  <PresentationFormat>On-screen Show (4:3)</PresentationFormat>
  <Paragraphs>644</Paragraphs>
  <Slides>46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Calibri</vt:lpstr>
      <vt:lpstr>Helvetica</vt:lpstr>
      <vt:lpstr>Times New Roman</vt:lpstr>
      <vt:lpstr>Wingdings</vt:lpstr>
      <vt:lpstr>Office Theme</vt:lpstr>
      <vt:lpstr>Clip</vt:lpstr>
      <vt:lpstr>Topic 2 – Architecture and Philosophy </vt:lpstr>
      <vt:lpstr>TRIGGER WARNING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Internet Design Goals (Clark ‘88)</vt:lpstr>
      <vt:lpstr>Real Goals</vt:lpstr>
      <vt:lpstr>A Multitude of Apps Problem</vt:lpstr>
      <vt:lpstr>Solution: Intermediate Layers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Example: Reliable File Transfer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The middle-age Internet Hourglass</vt:lpstr>
      <vt:lpstr>Alternative to Standardization?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87</cp:revision>
  <cp:lastPrinted>2021-01-13T16:15:29Z</cp:lastPrinted>
  <dcterms:created xsi:type="dcterms:W3CDTF">2012-01-19T09:48:16Z</dcterms:created>
  <dcterms:modified xsi:type="dcterms:W3CDTF">2021-01-14T15:59:31Z</dcterms:modified>
</cp:coreProperties>
</file>